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PT Sans Narrow"/>
      <p:regular r:id="rId25"/>
      <p:bold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74E0DB-1E9B-40A4-9532-78E20DE0EA49}">
  <a:tblStyle styleId="{4974E0DB-1E9B-40A4-9532-78E20DE0EA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TSansNarrow-bold.fntdata"/><Relationship Id="rId25" Type="http://schemas.openxmlformats.org/officeDocument/2006/relationships/font" Target="fonts/PTSansNarrow-regular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944a2e48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944a2e48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944a2e48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944a2e48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944a2e48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944a2e48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0944a2e48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0944a2e48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944a2e48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944a2e48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0944a2e48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0944a2e48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088da937c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088da937c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944a2e48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944a2e48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44a2e48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944a2e48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884f30c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884f30c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944a2e48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944a2e48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88da937c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88da937c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44a2e48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944a2e4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944a2e4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944a2e4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944a2e4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944a2e4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944a2e48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944a2e4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88da937c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88da937c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8.jpg"/><Relationship Id="rId7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18.png"/><Relationship Id="rId6" Type="http://schemas.openxmlformats.org/officeDocument/2006/relationships/image" Target="../media/image6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3-1-1 NYC Data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667650" y="3469750"/>
            <a:ext cx="8067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highlight>
                  <a:srgbClr val="FFFFFF"/>
                </a:highlight>
              </a:rPr>
              <a:t>Fenchenko, Denys					</a:t>
            </a:r>
            <a:r>
              <a:rPr b="1" lang="en" sz="1200">
                <a:solidFill>
                  <a:schemeClr val="accent1"/>
                </a:solidFill>
                <a:highlight>
                  <a:srgbClr val="FFFFFF"/>
                </a:highlight>
              </a:rPr>
              <a:t>Matta, Amani Deepthi				Mehta, Mahima</a:t>
            </a:r>
            <a:endParaRPr b="1" sz="120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highlight>
                  <a:srgbClr val="FFFFFF"/>
                </a:highlight>
              </a:rPr>
              <a:t>(df1911)						(am10620)					     (mm11527)</a:t>
            </a:r>
            <a:endParaRPr b="1" sz="1200">
              <a:solidFill>
                <a:schemeClr val="accent1"/>
              </a:solidFill>
              <a:highlight>
                <a:srgbClr val="FFFFFF"/>
              </a:highlight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874050" y="2774175"/>
            <a:ext cx="269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GROUP - 8</a:t>
            </a:r>
            <a:endParaRPr b="1" i="1" u="sng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1869125" y="4418625"/>
            <a:ext cx="70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Github Link : https://github.com/mahimamehta/big_data_project</a:t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Agency to Agency Name mapping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Agency column represents the acronym of the agency and Agency Name column which represents the full name of that agency.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 order to have correct names of the agency mapped with their acronym, we implemented the mapping for all 32 distinct agencies acronyms with corresponding agency names.</a:t>
            </a:r>
            <a:endParaRPr sz="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69475"/>
            <a:ext cx="1784750" cy="264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225" y="2413550"/>
            <a:ext cx="6859177" cy="161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Standardization</a:t>
            </a:r>
            <a:r>
              <a:rPr lang="en"/>
              <a:t> using Key collision clustering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311700" y="1152425"/>
            <a:ext cx="85206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applied key </a:t>
            </a:r>
            <a:r>
              <a:rPr lang="en" sz="1400"/>
              <a:t>collision</a:t>
            </a:r>
            <a:r>
              <a:rPr lang="en" sz="1400"/>
              <a:t> clustering on the columns like “Agency” and “Street Name”. Using this, we standardized these columns.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</a:t>
            </a:r>
            <a:r>
              <a:rPr lang="en" sz="1400"/>
              <a:t>nteresting observation was made based on key collision clustering for Agency column.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agency column in the data set was the most clean. There were zero clusters formed with no conflicts in the data.</a:t>
            </a:r>
            <a:endParaRPr sz="1400"/>
          </a:p>
        </p:txBody>
      </p:sp>
      <p:pic>
        <p:nvPicPr>
          <p:cNvPr id="156" name="Google Shape;15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45775"/>
            <a:ext cx="4727824" cy="208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4150" y="2645775"/>
            <a:ext cx="3038825" cy="197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987325" y="4729950"/>
            <a:ext cx="363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Zero clusters for Agency column</a:t>
            </a:r>
            <a:endParaRPr b="1" sz="1200" u="sng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5566650" y="4695825"/>
            <a:ext cx="326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b="1" lang="en" sz="1200" u="sng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lusters for Street column</a:t>
            </a:r>
            <a:endParaRPr b="1" sz="1200" u="sng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Generalization -  Complaint Type</a:t>
            </a:r>
            <a:endParaRPr/>
          </a:p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</a:t>
            </a:r>
            <a:r>
              <a:rPr lang="en" sz="1400"/>
              <a:t>mplemented technique which generalizes similar types of complaints under one umbrella using regex.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One to many mapping of complaint type by clustering similar complaints together.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For example, there are </a:t>
            </a:r>
            <a:r>
              <a:rPr lang="en" sz="1400"/>
              <a:t>different</a:t>
            </a:r>
            <a:r>
              <a:rPr lang="en" sz="1400"/>
              <a:t> complaints related to water problems. So we </a:t>
            </a:r>
            <a:r>
              <a:rPr lang="en" sz="1400"/>
              <a:t>generalized</a:t>
            </a:r>
            <a:r>
              <a:rPr lang="en" sz="1400"/>
              <a:t> all water related complaints with the name “Water Complaint”.</a:t>
            </a:r>
            <a:endParaRPr sz="1400"/>
          </a:p>
        </p:txBody>
      </p:sp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50" y="2651675"/>
            <a:ext cx="1950826" cy="23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8675" y="2651675"/>
            <a:ext cx="7075323" cy="222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R</a:t>
            </a:r>
            <a:r>
              <a:rPr lang="en"/>
              <a:t>eference</a:t>
            </a:r>
            <a:r>
              <a:rPr lang="en"/>
              <a:t> Data </a:t>
            </a:r>
            <a:endParaRPr/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25" y="2554550"/>
            <a:ext cx="8839201" cy="80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3760064"/>
            <a:ext cx="64008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5"/>
          <p:cNvSpPr txBox="1"/>
          <p:nvPr/>
        </p:nvSpPr>
        <p:spPr>
          <a:xfrm>
            <a:off x="391150" y="1229200"/>
            <a:ext cx="8610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After cleaning the overall size of the dataset decreased by 1 GB.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We’ve also ensured that no essential information was lost during the cleaning 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process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11700" y="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Other Datasets</a:t>
            </a:r>
            <a:endParaRPr sz="2040"/>
          </a:p>
        </p:txBody>
      </p:sp>
      <p:graphicFrame>
        <p:nvGraphicFramePr>
          <p:cNvPr id="181" name="Google Shape;181;p26"/>
          <p:cNvGraphicFramePr/>
          <p:nvPr/>
        </p:nvGraphicFramePr>
        <p:xfrm>
          <a:off x="73688" y="535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{4974E0DB-1E9B-40A4-9532-78E20DE0EA49}</a:tableStyleId>
              </a:tblPr>
              <a:tblGrid>
                <a:gridCol w="1933025"/>
                <a:gridCol w="3015825"/>
                <a:gridCol w="3988275"/>
              </a:tblGrid>
              <a:tr h="415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Dataset Name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Matching Columns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Cleaning Techniques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1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Flu Shot Data 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Zip Code, Borough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Validation of </a:t>
                      </a:r>
                      <a:r>
                        <a:rPr lang="en" sz="800"/>
                        <a:t>Zip Code to Borough </a:t>
                      </a:r>
                      <a:r>
                        <a:rPr lang="en" sz="800"/>
                        <a:t>functional</a:t>
                      </a:r>
                      <a:r>
                        <a:rPr lang="en" sz="800"/>
                        <a:t> </a:t>
                      </a:r>
                      <a:r>
                        <a:rPr lang="en" sz="800"/>
                        <a:t>dependency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7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NYPD Complaint Data Historic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Created Date, Borough, Park Facility Name, Latitude, Longitude, Location, Descriptor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Identifying rows with invalid dates (e.g dates in the future)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Dropping duplicate data (e.g. X &amp; Y coordinates, Longitude and Latitude)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7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NYPD Arrests Data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Closed Date, Descriptor, Borough, Latitude, Longitude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Identifying rows with invalid dates (e.g dates in the future)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Dropping duplicate data (e.g. X &amp; Y coordinates, Longitude and Latitude)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38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Shooting Incident Data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Created Date, </a:t>
                      </a:r>
                      <a:r>
                        <a:rPr lang="en" sz="800"/>
                        <a:t>Latitude, Longitude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Dropping duplicate data (e.g. X &amp; Y coordinates, Longitude and Latitude)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7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Bikes in Buildings Requests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Street Name, City, Post Code, Borough, Request Date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Validation of Zip Code to Borough functional dependency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Identifying missing city names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Identifying invalid dates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70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NYC Wi-Fi Hotspot Locations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Borough, Latitude, Longitude, X, Y, City, Postcode, Location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Validation of Zip Code to Borough functional dependency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Identifying missing city names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Identifying invalid dates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Dropping duplicate data (e.g. X &amp; Y coordinates)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57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NYPD B Summons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Date, City, X C</a:t>
                      </a:r>
                      <a:r>
                        <a:rPr lang="en" sz="800"/>
                        <a:t>oordinate, Y Coordinate, Longitude, Latitude 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Identifying missing city names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Identifying invalid dates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Dropping duplicate data (e.g. X &amp; Y coordinates, Longitude and Latitude)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4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Housings New York Units by Building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Street, Borough, Post Code, </a:t>
                      </a:r>
                      <a:r>
                        <a:rPr lang="en" sz="800"/>
                        <a:t>Latitude, Longitude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Validation of Zip Code to Borough functional dependency</a:t>
                      </a:r>
                      <a:endParaRPr sz="800"/>
                    </a:p>
                    <a:p>
                      <a:pPr indent="-2794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Char char="-"/>
                      </a:pPr>
                      <a:r>
                        <a:rPr lang="en" sz="800"/>
                        <a:t>Identifying invalid dates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311700" y="1266325"/>
            <a:ext cx="8520600" cy="3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Precision - Precision is described as the fraction of times the technique/model classifies the number of cases correctly.(TP/TP+FP)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Recall - It is a measure of utility, which means that it identifies how much the model finds of all that there is to find within the search space. (TP/TP+FN)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Zip Code - Borough Mapping Issue: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The recall is lower than 100%  in this case due to the fact that the Zip Codes that are wrong and are mapped to correct Boroughs, the zip codes are not being corrected here.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graphicFrame>
        <p:nvGraphicFramePr>
          <p:cNvPr id="188" name="Google Shape;188;p27"/>
          <p:cNvGraphicFramePr/>
          <p:nvPr/>
        </p:nvGraphicFramePr>
        <p:xfrm>
          <a:off x="818725" y="296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{4974E0DB-1E9B-40A4-9532-78E20DE0EA49}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 and Recall 									   Contd…</a:t>
            </a:r>
            <a:endParaRPr/>
          </a:p>
        </p:txBody>
      </p:sp>
      <p:sp>
        <p:nvSpPr>
          <p:cNvPr id="194" name="Google Shape;194;p28"/>
          <p:cNvSpPr txBox="1"/>
          <p:nvPr>
            <p:ph idx="1" type="body"/>
          </p:nvPr>
        </p:nvSpPr>
        <p:spPr>
          <a:xfrm>
            <a:off x="311700" y="1266325"/>
            <a:ext cx="8520600" cy="11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Similarly, there is an issue in </a:t>
            </a:r>
            <a:r>
              <a:rPr lang="en"/>
              <a:t>Generalization</a:t>
            </a:r>
            <a:r>
              <a:rPr lang="en"/>
              <a:t> of a Complaint Type.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5" name="Google Shape;195;p28"/>
          <p:cNvGraphicFramePr/>
          <p:nvPr/>
        </p:nvGraphicFramePr>
        <p:xfrm>
          <a:off x="952500" y="23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{4974E0DB-1E9B-40A4-9532-78E20DE0EA49}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0.87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245225" y="3364275"/>
            <a:ext cx="8520600" cy="16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found in our selected sample that, that although the precision of was 100%, the recall is as low as 87% because, the type of </a:t>
            </a:r>
            <a:r>
              <a:rPr lang="en"/>
              <a:t>complaint</a:t>
            </a:r>
            <a:r>
              <a:rPr lang="en"/>
              <a:t> which does start with Eg. Noise but is a </a:t>
            </a:r>
            <a:r>
              <a:rPr lang="en"/>
              <a:t>noise complaint stays untouched because it doesn't come under the Noise* regex.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275225" y="92375"/>
            <a:ext cx="4770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clean our data?</a:t>
            </a:r>
            <a:endParaRPr/>
          </a:p>
        </p:txBody>
      </p:sp>
      <p:sp>
        <p:nvSpPr>
          <p:cNvPr id="202" name="Google Shape;202;p29"/>
          <p:cNvSpPr txBox="1"/>
          <p:nvPr>
            <p:ph idx="1" type="body"/>
          </p:nvPr>
        </p:nvSpPr>
        <p:spPr>
          <a:xfrm>
            <a:off x="275225" y="3890175"/>
            <a:ext cx="7178700" cy="10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the top 5 Complaint Types for the 5 boroughs in 311 Service Requests?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How does it help?</a:t>
            </a:r>
            <a:endParaRPr/>
          </a:p>
        </p:txBody>
      </p:sp>
      <p:pic>
        <p:nvPicPr>
          <p:cNvPr id="203" name="Google Shape;20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50" y="778175"/>
            <a:ext cx="6687775" cy="31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921500"/>
            <a:ext cx="85206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740"/>
              <a:t>Thank you!!</a:t>
            </a:r>
            <a:endParaRPr sz="8740"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311700" y="1899425"/>
            <a:ext cx="8520600" cy="26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85200C"/>
                </a:solidFill>
              </a:rPr>
              <a:t>Happy to answer any questions :)</a:t>
            </a:r>
            <a:endParaRPr b="1" sz="2000">
              <a:solidFill>
                <a:srgbClr val="85200C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accent1"/>
                </a:solidFill>
              </a:rPr>
              <a:t>We are especially </a:t>
            </a:r>
            <a:r>
              <a:rPr lang="en" sz="2000">
                <a:solidFill>
                  <a:schemeClr val="accent1"/>
                </a:solidFill>
              </a:rPr>
              <a:t>grateful to</a:t>
            </a:r>
            <a:r>
              <a:rPr lang="en" sz="2000">
                <a:solidFill>
                  <a:schemeClr val="accent1"/>
                </a:solidFill>
              </a:rPr>
              <a:t> </a:t>
            </a:r>
            <a:r>
              <a:rPr lang="en" sz="2000">
                <a:solidFill>
                  <a:schemeClr val="accent1"/>
                </a:solidFill>
              </a:rPr>
              <a:t>Prof. Juliana Freire </a:t>
            </a:r>
            <a:r>
              <a:rPr lang="en" sz="2000">
                <a:solidFill>
                  <a:schemeClr val="accent1"/>
                </a:solidFill>
              </a:rPr>
              <a:t>for all guidance and support in this project!</a:t>
            </a:r>
            <a:endParaRPr sz="20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3-1-1 NYC Service Requests Data?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25975" y="1343300"/>
            <a:ext cx="59214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-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It is </a:t>
            </a:r>
            <a:r>
              <a:rPr b="1" lang="en" sz="1400">
                <a:solidFill>
                  <a:srgbClr val="202124"/>
                </a:solidFill>
                <a:highlight>
                  <a:srgbClr val="FFFFFF"/>
                </a:highlight>
              </a:rPr>
              <a:t>how you report issues within NYC</a:t>
            </a: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, things like potholes in the road, trees down, trash problems, noise and how some cities rely on the community to help report homeless that might be in need of assistance.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-"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311 is a hotline number for non-emergency complaints.</a:t>
            </a:r>
            <a:endParaRPr sz="14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425" y="3263893"/>
            <a:ext cx="4133851" cy="698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languages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0337" y="2818611"/>
            <a:ext cx="2714350" cy="6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925" y="3254012"/>
            <a:ext cx="1701100" cy="170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4498" y="1152425"/>
            <a:ext cx="3582950" cy="1959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4673" y="3640675"/>
            <a:ext cx="34766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0225" y="1362899"/>
            <a:ext cx="2243737" cy="168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311700" y="445025"/>
            <a:ext cx="2549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Profiling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266325"/>
            <a:ext cx="4831800" cy="16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>
                <a:solidFill>
                  <a:srgbClr val="202124"/>
                </a:solidFill>
              </a:rPr>
              <a:t>What am I trying to accomplish?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>
                <a:solidFill>
                  <a:srgbClr val="202124"/>
                </a:solidFill>
              </a:rPr>
              <a:t>What kind of data do I need?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>
                <a:solidFill>
                  <a:srgbClr val="202124"/>
                </a:solidFill>
              </a:rPr>
              <a:t>What kind of dataset am I dealing with? 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>
                <a:solidFill>
                  <a:srgbClr val="202124"/>
                </a:solidFill>
              </a:rPr>
              <a:t>How can I improve the dataset?</a:t>
            </a:r>
            <a:endParaRPr sz="1400">
              <a:solidFill>
                <a:srgbClr val="202124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400"/>
              <a:buChar char="●"/>
            </a:pPr>
            <a:r>
              <a:rPr lang="en" sz="1400">
                <a:solidFill>
                  <a:srgbClr val="202124"/>
                </a:solidFill>
              </a:rPr>
              <a:t>What tools and techniques should I use? </a:t>
            </a:r>
            <a:endParaRPr sz="1400">
              <a:solidFill>
                <a:srgbClr val="20212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3500" y="0"/>
            <a:ext cx="2200500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1" y="0"/>
            <a:ext cx="2359518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851" y="2803725"/>
            <a:ext cx="3611000" cy="4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850" y="3520096"/>
            <a:ext cx="3611001" cy="515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700" y="4283025"/>
            <a:ext cx="4435301" cy="2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Dependencies - Zip code to borough mapping </a:t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022" y="3350825"/>
            <a:ext cx="6498104" cy="16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924925" y="1661988"/>
            <a:ext cx="73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Which data is most likely to be wrong?            Which process is the most error-prone?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8069825" y="5771925"/>
            <a:ext cx="73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892950" y="2051525"/>
            <a:ext cx="7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                    Strategy: bound each borough by a pair of min-max zip codes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0" l="0" r="15739" t="0"/>
          <a:stretch/>
        </p:blipFill>
        <p:spPr>
          <a:xfrm>
            <a:off x="294325" y="2763975"/>
            <a:ext cx="1918271" cy="224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40"/>
              <a:t>Functional Dependencies - LongLat mapping with Borough</a:t>
            </a:r>
            <a:endParaRPr sz="3140"/>
          </a:p>
        </p:txBody>
      </p:sp>
      <p:sp>
        <p:nvSpPr>
          <p:cNvPr id="113" name="Google Shape;113;p18"/>
          <p:cNvSpPr txBox="1"/>
          <p:nvPr/>
        </p:nvSpPr>
        <p:spPr>
          <a:xfrm>
            <a:off x="311700" y="1274875"/>
            <a:ext cx="735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Which part of the data is the most reliable?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50575" y="1752700"/>
            <a:ext cx="7358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Strategy: identify correct boroughs based on the geographic attributes (e.g. latitude, longitude)</a:t>
            </a:r>
            <a:endParaRPr b="1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1219675" y="3835850"/>
            <a:ext cx="7344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080200" y="5245950"/>
            <a:ext cx="73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75" y="2445925"/>
            <a:ext cx="8175500" cy="23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Missing Data cleaning and Standardization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After cleaning the boroughs, we apply cleaning and standardization of City column.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</a:t>
            </a:r>
            <a:r>
              <a:rPr lang="en" sz="1400"/>
              <a:t>f city column has missing data like“null”, “NA”, “Unspecified” or “N/A”.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Check for borough data </a:t>
            </a:r>
            <a:r>
              <a:rPr lang="en" sz="1400"/>
              <a:t>since the data set uses them interchangeably</a:t>
            </a:r>
            <a:r>
              <a:rPr lang="en" sz="1400"/>
              <a:t>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there is data in borough we update the city column with Borough name else we can generalize the city and set it to “New York”.</a:t>
            </a:r>
            <a:endParaRPr sz="1400"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78" y="2717500"/>
            <a:ext cx="1114000" cy="21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6700" y="3113400"/>
            <a:ext cx="7395748" cy="12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and </a:t>
            </a:r>
            <a:r>
              <a:rPr lang="en"/>
              <a:t>Anomaly</a:t>
            </a:r>
            <a:r>
              <a:rPr lang="en"/>
              <a:t> Detection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Since the data is for New York City,</a:t>
            </a:r>
            <a:r>
              <a:rPr lang="en" sz="1400"/>
              <a:t> so in order to find out outlier, we have used city column from the data set.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By counting the values corresponding to each city, we were able to get all the requests that did not belong to New York City.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Therefore, by detecting all the outliers, we cleaned the city column by removing all requests other than those of New York City, Brooklyn, </a:t>
            </a:r>
            <a:r>
              <a:rPr lang="en" sz="1400"/>
              <a:t>Manhattan</a:t>
            </a:r>
            <a:r>
              <a:rPr lang="en" sz="1400"/>
              <a:t>, Queens, Staten Island and Bronx.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800" y="3384075"/>
            <a:ext cx="2809825" cy="162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1965250" y="3030725"/>
            <a:ext cx="344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Outlier based on frequency of city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r>
              <a:rPr lang="en"/>
              <a:t>using Union architecture</a:t>
            </a:r>
            <a:endParaRPr b="0" sz="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Here we are using union of similar columns to remove redundancy.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Observation- I</a:t>
            </a:r>
            <a:r>
              <a:rPr lang="en" sz="1400"/>
              <a:t>f data is present in “Cross Street 1” and “Cross Street 2”, then the data in “Intersection Street 1” and “Intersection Street 2” columns is missing, and the vice versa.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holds true for “Borough” and “Park borough” columns as well sometimes.</a:t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Performed union on these similar column. After that we drop the redundant columns.</a:t>
            </a:r>
            <a:endParaRPr sz="140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50" y="2823600"/>
            <a:ext cx="4278424" cy="21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6350" y="2823600"/>
            <a:ext cx="4527650" cy="1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