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89" r:id="rId6"/>
    <p:sldId id="279" r:id="rId7"/>
    <p:sldId id="288" r:id="rId8"/>
    <p:sldId id="281" r:id="rId9"/>
    <p:sldId id="280" r:id="rId10"/>
    <p:sldId id="284" r:id="rId11"/>
    <p:sldId id="282" r:id="rId12"/>
    <p:sldId id="287" r:id="rId13"/>
    <p:sldId id="291" r:id="rId14"/>
    <p:sldId id="290" r:id="rId15"/>
    <p:sldId id="283" r:id="rId16"/>
    <p:sldId id="285"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7" d="100"/>
          <a:sy n="77" d="100"/>
        </p:scale>
        <p:origin x="23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8/5/2023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8/5/2023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8/5/2023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8/5/2023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8/5/2023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8/5/2023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8/5/2023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8/5/2023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London" TargetMode="External"/><Relationship Id="rId3" Type="http://schemas.openxmlformats.org/officeDocument/2006/relationships/hyperlink" Target="https://en.wikipedia.org/wiki/Algorithm" TargetMode="External"/><Relationship Id="rId7" Type="http://schemas.openxmlformats.org/officeDocument/2006/relationships/hyperlink" Target="https://en.wikipedia.org/wiki/Bloomsbury"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hyperlink" Target="https://en.wikipedia.org/wiki/Birkbeck,_University_of_London" TargetMode="External"/><Relationship Id="rId5" Type="http://schemas.openxmlformats.org/officeDocument/2006/relationships/hyperlink" Target="https://en.wikipedia.org/wiki/Crystallography" TargetMode="External"/><Relationship Id="rId10" Type="http://schemas.openxmlformats.org/officeDocument/2006/relationships/image" Target="../media/image8.jpeg"/><Relationship Id="rId4" Type="http://schemas.openxmlformats.org/officeDocument/2006/relationships/hyperlink" Target="https://en.wikipedia.org/wiki/Andrew_Donald_Booth" TargetMode="External"/><Relationship Id="rId9" Type="http://schemas.openxmlformats.org/officeDocument/2006/relationships/hyperlink" Target="https://en.wikipedia.org/wiki/Computer_architecture"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9.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1435436"/>
          </a:xfrm>
        </p:spPr>
        <p:txBody>
          <a:bodyPr>
            <a:normAutofit/>
          </a:bodyPr>
          <a:lstStyle/>
          <a:p>
            <a:pPr algn="l"/>
            <a:r>
              <a:rPr lang="en-US" sz="4000" b="1" u="sng" dirty="0"/>
              <a:t>BOOTH ALGORITHM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b="1" dirty="0"/>
              <a:t>               -Mahima Manni</a:t>
            </a:r>
            <a:endParaRPr lang="en-US" sz="2300" b="1"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4D3CBB0-0F9A-5565-7310-091CDCE64766}"/>
              </a:ext>
            </a:extLst>
          </p:cNvPr>
          <p:cNvPicPr>
            <a:picLocks noChangeAspect="1"/>
          </p:cNvPicPr>
          <p:nvPr/>
        </p:nvPicPr>
        <p:blipFill>
          <a:blip r:embed="rId2"/>
          <a:stretch>
            <a:fillRect/>
          </a:stretch>
        </p:blipFill>
        <p:spPr>
          <a:xfrm>
            <a:off x="864525" y="274321"/>
            <a:ext cx="4563686" cy="6325984"/>
          </a:xfrm>
          <a:prstGeom prst="rect">
            <a:avLst/>
          </a:prstGeom>
        </p:spPr>
      </p:pic>
      <p:sp>
        <p:nvSpPr>
          <p:cNvPr id="10" name="Content Placeholder 2">
            <a:extLst>
              <a:ext uri="{FF2B5EF4-FFF2-40B4-BE49-F238E27FC236}">
                <a16:creationId xmlns:a16="http://schemas.microsoft.com/office/drawing/2014/main" id="{7D53AE85-D204-3418-8D4E-201FC29F7AE9}"/>
              </a:ext>
            </a:extLst>
          </p:cNvPr>
          <p:cNvSpPr>
            <a:spLocks noGrp="1"/>
          </p:cNvSpPr>
          <p:nvPr>
            <p:ph idx="1"/>
          </p:nvPr>
        </p:nvSpPr>
        <p:spPr>
          <a:xfrm>
            <a:off x="6703871" y="2076450"/>
            <a:ext cx="4563686" cy="3714749"/>
          </a:xfrm>
        </p:spPr>
        <p:txBody>
          <a:bodyPr/>
          <a:lstStyle/>
          <a:p>
            <a:r>
              <a:rPr lang="en-IN" b="1" dirty="0">
                <a:solidFill>
                  <a:schemeClr val="tx1"/>
                </a:solidFill>
              </a:rPr>
              <a:t>Looking forward to the example</a:t>
            </a:r>
          </a:p>
        </p:txBody>
      </p:sp>
    </p:spTree>
    <p:extLst>
      <p:ext uri="{BB962C8B-B14F-4D97-AF65-F5344CB8AC3E}">
        <p14:creationId xmlns:p14="http://schemas.microsoft.com/office/powerpoint/2010/main" val="2330475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2C2463-859A-72AC-533C-D0D2A5E4E234}"/>
              </a:ext>
            </a:extLst>
          </p:cNvPr>
          <p:cNvPicPr>
            <a:picLocks noGrp="1" noChangeAspect="1"/>
          </p:cNvPicPr>
          <p:nvPr>
            <p:ph idx="1"/>
          </p:nvPr>
        </p:nvPicPr>
        <p:blipFill>
          <a:blip r:embed="rId2"/>
          <a:stretch>
            <a:fillRect/>
          </a:stretch>
        </p:blipFill>
        <p:spPr>
          <a:xfrm>
            <a:off x="689416" y="124689"/>
            <a:ext cx="5198508" cy="6650183"/>
          </a:xfrm>
        </p:spPr>
      </p:pic>
      <p:pic>
        <p:nvPicPr>
          <p:cNvPr id="7" name="Picture 6">
            <a:extLst>
              <a:ext uri="{FF2B5EF4-FFF2-40B4-BE49-F238E27FC236}">
                <a16:creationId xmlns:a16="http://schemas.microsoft.com/office/drawing/2014/main" id="{0840290A-1C02-AE05-7506-D2D7DE0BC043}"/>
              </a:ext>
            </a:extLst>
          </p:cNvPr>
          <p:cNvPicPr>
            <a:picLocks noChangeAspect="1"/>
          </p:cNvPicPr>
          <p:nvPr/>
        </p:nvPicPr>
        <p:blipFill>
          <a:blip r:embed="rId3"/>
          <a:stretch>
            <a:fillRect/>
          </a:stretch>
        </p:blipFill>
        <p:spPr>
          <a:xfrm>
            <a:off x="6096001" y="124689"/>
            <a:ext cx="5624944" cy="6591995"/>
          </a:xfrm>
          <a:prstGeom prst="rect">
            <a:avLst/>
          </a:prstGeom>
        </p:spPr>
      </p:pic>
    </p:spTree>
    <p:extLst>
      <p:ext uri="{BB962C8B-B14F-4D97-AF65-F5344CB8AC3E}">
        <p14:creationId xmlns:p14="http://schemas.microsoft.com/office/powerpoint/2010/main" val="267149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650C-282E-05DC-702D-81D8B0F7AFE9}"/>
              </a:ext>
            </a:extLst>
          </p:cNvPr>
          <p:cNvSpPr>
            <a:spLocks noGrp="1"/>
          </p:cNvSpPr>
          <p:nvPr>
            <p:ph type="title"/>
          </p:nvPr>
        </p:nvSpPr>
        <p:spPr>
          <a:xfrm>
            <a:off x="69272" y="501534"/>
            <a:ext cx="5171557" cy="1302327"/>
          </a:xfrm>
        </p:spPr>
        <p:txBody>
          <a:bodyPr>
            <a:noAutofit/>
          </a:bodyPr>
          <a:lstStyle/>
          <a:p>
            <a:r>
              <a:rPr lang="en-US" sz="4400" b="1" i="0" u="sng" dirty="0">
                <a:solidFill>
                  <a:srgbClr val="FFFFFF"/>
                </a:solidFill>
                <a:effectLst/>
                <a:latin typeface="Nunito" pitchFamily="2" charset="0"/>
              </a:rPr>
              <a:t>Advantages:</a:t>
            </a:r>
            <a:br>
              <a:rPr lang="en-US" sz="4400" b="1" i="0" u="sng" dirty="0">
                <a:solidFill>
                  <a:srgbClr val="FFFFFF"/>
                </a:solidFill>
                <a:effectLst/>
                <a:latin typeface="Nunito" pitchFamily="2" charset="0"/>
              </a:rPr>
            </a:br>
            <a:endParaRPr lang="en-IN" sz="4400" b="1" u="sng" dirty="0"/>
          </a:p>
        </p:txBody>
      </p:sp>
      <p:sp>
        <p:nvSpPr>
          <p:cNvPr id="3" name="Content Placeholder 2">
            <a:extLst>
              <a:ext uri="{FF2B5EF4-FFF2-40B4-BE49-F238E27FC236}">
                <a16:creationId xmlns:a16="http://schemas.microsoft.com/office/drawing/2014/main" id="{443D4068-5D2A-5BE3-3B12-009F57A90938}"/>
              </a:ext>
            </a:extLst>
          </p:cNvPr>
          <p:cNvSpPr>
            <a:spLocks noGrp="1"/>
          </p:cNvSpPr>
          <p:nvPr>
            <p:ph idx="1"/>
          </p:nvPr>
        </p:nvSpPr>
        <p:spPr>
          <a:xfrm>
            <a:off x="913795" y="2076450"/>
            <a:ext cx="9651681" cy="3714749"/>
          </a:xfrm>
        </p:spPr>
        <p:txBody>
          <a:bodyPr>
            <a:normAutofit fontScale="77500" lnSpcReduction="20000"/>
          </a:bodyPr>
          <a:lstStyle/>
          <a:p>
            <a:pPr algn="l" fontAlgn="base"/>
            <a:r>
              <a:rPr lang="en-US" b="1" i="0" dirty="0">
                <a:solidFill>
                  <a:srgbClr val="FFFFFF"/>
                </a:solidFill>
                <a:effectLst/>
                <a:latin typeface="Nunito" pitchFamily="2" charset="0"/>
              </a:rPr>
              <a:t>Faster than traditional multiplication:</a:t>
            </a:r>
            <a:r>
              <a:rPr lang="en-US" b="0" i="0" dirty="0">
                <a:solidFill>
                  <a:srgbClr val="FFFFFF"/>
                </a:solidFill>
                <a:effectLst/>
                <a:latin typeface="Nunito" pitchFamily="2" charset="0"/>
              </a:rPr>
              <a:t> Booth’s algorithm is faster than traditional multiplication methods, requiring fewer steps to produce the same result.</a:t>
            </a:r>
          </a:p>
          <a:p>
            <a:pPr algn="l" fontAlgn="base"/>
            <a:r>
              <a:rPr lang="en-US" b="1" i="0" dirty="0">
                <a:solidFill>
                  <a:srgbClr val="FFFFFF"/>
                </a:solidFill>
                <a:effectLst/>
                <a:latin typeface="Nunito" pitchFamily="2" charset="0"/>
              </a:rPr>
              <a:t>Efficient for signed numbers: </a:t>
            </a:r>
            <a:r>
              <a:rPr lang="en-US" b="0" i="0" dirty="0">
                <a:solidFill>
                  <a:srgbClr val="FFFFFF"/>
                </a:solidFill>
                <a:effectLst/>
                <a:latin typeface="Nunito" pitchFamily="2" charset="0"/>
              </a:rPr>
              <a:t>The algorithm is designed specifically for multiplying signed binary numbers, making it a more efficient method for multiplication of signed numbers than traditional methods.</a:t>
            </a:r>
          </a:p>
          <a:p>
            <a:pPr algn="l" fontAlgn="base"/>
            <a:r>
              <a:rPr lang="en-US" b="1" i="0" dirty="0">
                <a:solidFill>
                  <a:srgbClr val="FFFFFF"/>
                </a:solidFill>
                <a:effectLst/>
                <a:latin typeface="Nunito" pitchFamily="2" charset="0"/>
              </a:rPr>
              <a:t>Lower hardware requirement: </a:t>
            </a:r>
            <a:r>
              <a:rPr lang="en-US" b="0" i="0" dirty="0">
                <a:solidFill>
                  <a:srgbClr val="FFFFFF"/>
                </a:solidFill>
                <a:effectLst/>
                <a:latin typeface="Nunito" pitchFamily="2" charset="0"/>
              </a:rPr>
              <a:t>The algorithm requires fewer hardware resources than traditional multiplication methods, making it more suitable for applications with limited hardware resources.</a:t>
            </a:r>
          </a:p>
          <a:p>
            <a:pPr algn="l" fontAlgn="base"/>
            <a:r>
              <a:rPr lang="en-US" b="1" i="0" dirty="0">
                <a:solidFill>
                  <a:srgbClr val="FFFFFF"/>
                </a:solidFill>
                <a:effectLst/>
                <a:latin typeface="Nunito" pitchFamily="2" charset="0"/>
              </a:rPr>
              <a:t>Widely used in hardware: </a:t>
            </a:r>
            <a:r>
              <a:rPr lang="en-US" b="0" i="0" dirty="0">
                <a:solidFill>
                  <a:srgbClr val="FFFFFF"/>
                </a:solidFill>
                <a:effectLst/>
                <a:latin typeface="Nunito" pitchFamily="2" charset="0"/>
              </a:rPr>
              <a:t>Booth’s algorithm is widely used in hardware implementations of multiplication operations, including digital signal processors, microprocessors, and FPGAs.</a:t>
            </a:r>
            <a:endParaRPr lang="en-US" b="1" i="0" dirty="0">
              <a:solidFill>
                <a:srgbClr val="FFFFFF"/>
              </a:solidFill>
              <a:effectLst/>
              <a:latin typeface="Nunito" pitchFamily="2" charset="0"/>
            </a:endParaRPr>
          </a:p>
          <a:p>
            <a:endParaRPr lang="en-IN" dirty="0"/>
          </a:p>
        </p:txBody>
      </p:sp>
    </p:spTree>
    <p:extLst>
      <p:ext uri="{BB962C8B-B14F-4D97-AF65-F5344CB8AC3E}">
        <p14:creationId xmlns:p14="http://schemas.microsoft.com/office/powerpoint/2010/main" val="403877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5C3CC-2C6A-07DC-B1F8-ED7EE1B113E2}"/>
              </a:ext>
            </a:extLst>
          </p:cNvPr>
          <p:cNvSpPr>
            <a:spLocks noGrp="1"/>
          </p:cNvSpPr>
          <p:nvPr>
            <p:ph type="title"/>
          </p:nvPr>
        </p:nvSpPr>
        <p:spPr>
          <a:xfrm>
            <a:off x="913795" y="540327"/>
            <a:ext cx="4231783" cy="1388226"/>
          </a:xfrm>
        </p:spPr>
        <p:txBody>
          <a:bodyPr>
            <a:normAutofit fontScale="90000"/>
          </a:bodyPr>
          <a:lstStyle/>
          <a:p>
            <a:r>
              <a:rPr lang="en-US" b="1" i="0" u="sng" dirty="0">
                <a:solidFill>
                  <a:srgbClr val="FFFFFF"/>
                </a:solidFill>
                <a:effectLst/>
                <a:latin typeface="Nunito" pitchFamily="2" charset="0"/>
              </a:rPr>
              <a:t>Disadvantages:</a:t>
            </a:r>
            <a:br>
              <a:rPr lang="en-US" b="1" i="0" dirty="0">
                <a:solidFill>
                  <a:srgbClr val="FFFFFF"/>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579E6051-A7AF-67D0-BB2D-727CCB6CC42D}"/>
              </a:ext>
            </a:extLst>
          </p:cNvPr>
          <p:cNvSpPr>
            <a:spLocks noGrp="1"/>
          </p:cNvSpPr>
          <p:nvPr>
            <p:ph idx="1"/>
          </p:nvPr>
        </p:nvSpPr>
        <p:spPr>
          <a:xfrm>
            <a:off x="924443" y="1852006"/>
            <a:ext cx="10353762" cy="4565419"/>
          </a:xfrm>
        </p:spPr>
        <p:txBody>
          <a:bodyPr>
            <a:normAutofit fontScale="47500" lnSpcReduction="20000"/>
          </a:bodyPr>
          <a:lstStyle/>
          <a:p>
            <a:pPr algn="l" fontAlgn="base"/>
            <a:r>
              <a:rPr lang="en-US" sz="3800" b="1" i="0" dirty="0">
                <a:solidFill>
                  <a:srgbClr val="FFFFFF"/>
                </a:solidFill>
                <a:effectLst/>
                <a:latin typeface="Nunito" pitchFamily="2" charset="0"/>
              </a:rPr>
              <a:t>Complex to understand: </a:t>
            </a:r>
            <a:r>
              <a:rPr lang="en-US" sz="3800" b="0" i="0" dirty="0">
                <a:solidFill>
                  <a:srgbClr val="FFFFFF"/>
                </a:solidFill>
                <a:effectLst/>
                <a:latin typeface="Nunito" pitchFamily="2" charset="0"/>
              </a:rPr>
              <a:t>The algorithm is more complex to understand and implement than traditional multiplication methods.</a:t>
            </a:r>
          </a:p>
          <a:p>
            <a:pPr algn="l" fontAlgn="base"/>
            <a:r>
              <a:rPr lang="en-US" sz="3800" b="1" i="0" dirty="0">
                <a:solidFill>
                  <a:srgbClr val="FFFFFF"/>
                </a:solidFill>
                <a:effectLst/>
                <a:latin typeface="Nunito" pitchFamily="2" charset="0"/>
              </a:rPr>
              <a:t>Limited applicability: </a:t>
            </a:r>
            <a:r>
              <a:rPr lang="en-US" sz="3800" b="0" i="0" dirty="0">
                <a:solidFill>
                  <a:srgbClr val="FFFFFF"/>
                </a:solidFill>
                <a:effectLst/>
                <a:latin typeface="Nunito" pitchFamily="2" charset="0"/>
              </a:rPr>
              <a:t>The algorithm is only applicable for multiplication of signed binary numbers, and cannot be used for multiplication of unsigned numbers or numbers in other formats without additional modifications.</a:t>
            </a:r>
          </a:p>
          <a:p>
            <a:pPr algn="l" fontAlgn="base"/>
            <a:r>
              <a:rPr lang="en-US" sz="3800" b="1" i="0" dirty="0">
                <a:solidFill>
                  <a:srgbClr val="FFFFFF"/>
                </a:solidFill>
                <a:effectLst/>
                <a:latin typeface="Nunito" pitchFamily="2" charset="0"/>
              </a:rPr>
              <a:t>Higher latency:</a:t>
            </a:r>
            <a:r>
              <a:rPr lang="en-US" sz="3800" b="0" i="0" dirty="0">
                <a:solidFill>
                  <a:srgbClr val="FFFFFF"/>
                </a:solidFill>
                <a:effectLst/>
                <a:latin typeface="Nunito" pitchFamily="2" charset="0"/>
              </a:rPr>
              <a:t> The algorithm requires multiple iterations to calculate the result of a single multiplication operation, which increases the latency or delay in the calculation of the result.</a:t>
            </a:r>
          </a:p>
          <a:p>
            <a:pPr algn="l" fontAlgn="base"/>
            <a:r>
              <a:rPr lang="en-US" sz="3800" b="1" i="0" dirty="0">
                <a:solidFill>
                  <a:srgbClr val="FFFFFF"/>
                </a:solidFill>
                <a:effectLst/>
                <a:latin typeface="Nunito" pitchFamily="2" charset="0"/>
              </a:rPr>
              <a:t>Higher power consumption: </a:t>
            </a:r>
            <a:r>
              <a:rPr lang="en-US" sz="3800" b="0" i="0" dirty="0">
                <a:solidFill>
                  <a:srgbClr val="FFFFFF"/>
                </a:solidFill>
                <a:effectLst/>
                <a:latin typeface="Nunito" pitchFamily="2" charset="0"/>
              </a:rPr>
              <a:t>The algorithm consumes more power compared to traditional multiplication methods, especially for larger inputs.</a:t>
            </a:r>
          </a:p>
          <a:p>
            <a:pPr algn="l" fontAlgn="base"/>
            <a:r>
              <a:rPr lang="en-US" sz="3800" b="1" i="0" dirty="0">
                <a:solidFill>
                  <a:srgbClr val="FFFFFF"/>
                </a:solidFill>
                <a:effectLst/>
                <a:latin typeface="Nunito" pitchFamily="2" charset="0"/>
              </a:rPr>
              <a:t>Best Case and Worst Case Occurrence: </a:t>
            </a:r>
            <a:r>
              <a:rPr lang="en-US" sz="3800" b="0" i="0" dirty="0">
                <a:solidFill>
                  <a:srgbClr val="FFFFFF"/>
                </a:solidFill>
                <a:effectLst/>
                <a:latin typeface="Nunito" pitchFamily="2" charset="0"/>
              </a:rPr>
              <a:t>Best case is when there is a large block of consecutive 1’s and 0’s in the multipliers, so that there is minimum number of logical operations taking place, as in addition and subtraction. Worst case is when there are pairs of alternate 0’s and 1’s, either 01 or 10 in the multipliers, so that maximum number of additions and subtractions are required. </a:t>
            </a:r>
          </a:p>
          <a:p>
            <a:endParaRPr lang="en-IN" dirty="0"/>
          </a:p>
        </p:txBody>
      </p:sp>
    </p:spTree>
    <p:extLst>
      <p:ext uri="{BB962C8B-B14F-4D97-AF65-F5344CB8AC3E}">
        <p14:creationId xmlns:p14="http://schemas.microsoft.com/office/powerpoint/2010/main" val="37839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2B7AF53A-0C62-6B3B-8BC2-26C17AA8BEA4}"/>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815442" y="864524"/>
            <a:ext cx="6267002" cy="5608320"/>
          </a:xfrm>
          <a:prstGeom prst="rect">
            <a:avLst/>
          </a:prstGeom>
          <a:effectLst>
            <a:outerShdw blurRad="25400" dir="17880000">
              <a:srgbClr val="000000">
                <a:alpha val="46000"/>
              </a:srgbClr>
            </a:outerShdw>
          </a:effectLst>
        </p:spPr>
      </p:pic>
      <p:pic>
        <p:nvPicPr>
          <p:cNvPr id="6" name="Picture 2" descr="Thank You: High-Tech Style. Free Thank You eCards, Greeting Cards | 123 ...">
            <a:extLst>
              <a:ext uri="{FF2B5EF4-FFF2-40B4-BE49-F238E27FC236}">
                <a16:creationId xmlns:a16="http://schemas.microsoft.com/office/drawing/2014/main" id="{490DA35E-DED1-DE9A-E218-489E31DFA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3068" y="1582189"/>
            <a:ext cx="6143106" cy="4411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67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E1D0F8-3DAB-4DDB-14A3-A0D723CDC3C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5797347" y="1138842"/>
            <a:ext cx="6096000" cy="5269628"/>
          </a:xfrm>
          <a:prstGeom prst="rect">
            <a:avLst/>
          </a:prstGeom>
        </p:spPr>
      </p:pic>
      <p:sp>
        <p:nvSpPr>
          <p:cNvPr id="2" name="Title 1">
            <a:extLst>
              <a:ext uri="{FF2B5EF4-FFF2-40B4-BE49-F238E27FC236}">
                <a16:creationId xmlns:a16="http://schemas.microsoft.com/office/drawing/2014/main" id="{247BBD62-8E5A-6A4C-2815-28CE859317DC}"/>
              </a:ext>
            </a:extLst>
          </p:cNvPr>
          <p:cNvSpPr>
            <a:spLocks noGrp="1"/>
          </p:cNvSpPr>
          <p:nvPr>
            <p:ph type="title"/>
          </p:nvPr>
        </p:nvSpPr>
        <p:spPr>
          <a:xfrm>
            <a:off x="149023" y="141315"/>
            <a:ext cx="4946678" cy="1995055"/>
          </a:xfrm>
        </p:spPr>
        <p:txBody>
          <a:bodyPr>
            <a:normAutofit/>
          </a:bodyPr>
          <a:lstStyle/>
          <a:p>
            <a:r>
              <a:rPr lang="en-IN" sz="6000" b="1" u="sng" dirty="0"/>
              <a:t>History</a:t>
            </a:r>
          </a:p>
        </p:txBody>
      </p:sp>
      <p:sp>
        <p:nvSpPr>
          <p:cNvPr id="3" name="Content Placeholder 2">
            <a:extLst>
              <a:ext uri="{FF2B5EF4-FFF2-40B4-BE49-F238E27FC236}">
                <a16:creationId xmlns:a16="http://schemas.microsoft.com/office/drawing/2014/main" id="{E74C58D5-F408-4AA6-295F-0B5B1F36C961}"/>
              </a:ext>
            </a:extLst>
          </p:cNvPr>
          <p:cNvSpPr>
            <a:spLocks noGrp="1"/>
          </p:cNvSpPr>
          <p:nvPr>
            <p:ph idx="1"/>
          </p:nvPr>
        </p:nvSpPr>
        <p:spPr>
          <a:xfrm>
            <a:off x="6200677" y="2199063"/>
            <a:ext cx="5289340" cy="3401637"/>
          </a:xfrm>
        </p:spPr>
        <p:txBody>
          <a:bodyPr>
            <a:normAutofit fontScale="92500" lnSpcReduction="20000"/>
          </a:bodyPr>
          <a:lstStyle/>
          <a:p>
            <a:pPr algn="just"/>
            <a:r>
              <a:rPr lang="en-US" b="0" i="0" dirty="0">
                <a:solidFill>
                  <a:srgbClr val="202122"/>
                </a:solidFill>
                <a:effectLst/>
                <a:latin typeface="Arial" panose="020B0604020202020204" pitchFamily="34" charset="0"/>
              </a:rPr>
              <a:t>The </a:t>
            </a:r>
            <a:r>
              <a:rPr lang="en-US" b="0" i="0" u="none" strike="noStrike" dirty="0">
                <a:solidFill>
                  <a:srgbClr val="3366CC"/>
                </a:solidFill>
                <a:effectLst/>
                <a:latin typeface="Arial" panose="020B0604020202020204" pitchFamily="34" charset="0"/>
                <a:hlinkClick r:id="rId3" tooltip="Algorithm"/>
              </a:rPr>
              <a:t>algorithm</a:t>
            </a:r>
            <a:r>
              <a:rPr lang="en-US" b="0" i="0" dirty="0">
                <a:solidFill>
                  <a:srgbClr val="202122"/>
                </a:solidFill>
                <a:effectLst/>
                <a:latin typeface="Arial" panose="020B0604020202020204" pitchFamily="34" charset="0"/>
              </a:rPr>
              <a:t> was invented by </a:t>
            </a:r>
            <a:r>
              <a:rPr lang="en-US" b="0" i="0" u="none" strike="noStrike" dirty="0">
                <a:solidFill>
                  <a:srgbClr val="3366CC"/>
                </a:solidFill>
                <a:effectLst/>
                <a:latin typeface="Arial" panose="020B0604020202020204" pitchFamily="34" charset="0"/>
                <a:hlinkClick r:id="rId4" tooltip="Andrew Donald Booth"/>
              </a:rPr>
              <a:t>Andrew Donald Booth</a:t>
            </a:r>
            <a:r>
              <a:rPr lang="en-US" b="0" i="0" dirty="0">
                <a:solidFill>
                  <a:srgbClr val="202122"/>
                </a:solidFill>
                <a:effectLst/>
                <a:latin typeface="Arial" panose="020B0604020202020204" pitchFamily="34" charset="0"/>
              </a:rPr>
              <a:t> in 1950 while doing</a:t>
            </a:r>
            <a:r>
              <a:rPr lang="en-US"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research on </a:t>
            </a:r>
            <a:r>
              <a:rPr lang="en-US" b="0" i="0" u="none" strike="noStrike" dirty="0">
                <a:solidFill>
                  <a:srgbClr val="3366CC"/>
                </a:solidFill>
                <a:effectLst/>
                <a:latin typeface="Arial" panose="020B0604020202020204" pitchFamily="34" charset="0"/>
                <a:hlinkClick r:id="rId5" tooltip="Crystallography"/>
              </a:rPr>
              <a:t>crystallography</a:t>
            </a:r>
            <a:r>
              <a:rPr lang="en-US" b="0" i="0" dirty="0">
                <a:solidFill>
                  <a:srgbClr val="202122"/>
                </a:solidFill>
                <a:effectLst/>
                <a:latin typeface="Arial" panose="020B0604020202020204" pitchFamily="34" charset="0"/>
              </a:rPr>
              <a:t> at </a:t>
            </a:r>
            <a:r>
              <a:rPr lang="en-US" b="0" i="0" u="none" strike="noStrike" dirty="0">
                <a:solidFill>
                  <a:srgbClr val="3366CC"/>
                </a:solidFill>
                <a:effectLst/>
                <a:latin typeface="Arial" panose="020B0604020202020204" pitchFamily="34" charset="0"/>
                <a:hlinkClick r:id="rId6" tooltip="Birkbeck, University of London"/>
              </a:rPr>
              <a:t>Birkbeck College</a:t>
            </a:r>
            <a:r>
              <a:rPr lang="en-US" b="0" i="0" dirty="0">
                <a:solidFill>
                  <a:srgbClr val="202122"/>
                </a:solidFill>
                <a:effectLst/>
                <a:latin typeface="Arial" panose="020B0604020202020204" pitchFamily="34" charset="0"/>
              </a:rPr>
              <a:t> in </a:t>
            </a:r>
            <a:r>
              <a:rPr lang="en-US" b="0" i="0" u="none" strike="noStrike" dirty="0">
                <a:solidFill>
                  <a:srgbClr val="3366CC"/>
                </a:solidFill>
                <a:effectLst/>
                <a:latin typeface="Arial" panose="020B0604020202020204" pitchFamily="34" charset="0"/>
                <a:hlinkClick r:id="rId7" tooltip="Bloomsbury"/>
              </a:rPr>
              <a:t>Bloomsbury</a:t>
            </a:r>
            <a:r>
              <a:rPr lang="en-US" b="0" i="0" dirty="0">
                <a:solidFill>
                  <a:srgbClr val="202122"/>
                </a:solidFill>
                <a:effectLst/>
                <a:latin typeface="Arial" panose="020B0604020202020204" pitchFamily="34" charset="0"/>
              </a:rPr>
              <a:t>, </a:t>
            </a:r>
            <a:r>
              <a:rPr lang="en-US" b="0" i="0" u="none" strike="noStrike" dirty="0">
                <a:solidFill>
                  <a:srgbClr val="3366CC"/>
                </a:solidFill>
                <a:effectLst/>
                <a:latin typeface="Arial" panose="020B0604020202020204" pitchFamily="34" charset="0"/>
                <a:hlinkClick r:id="rId8" tooltip="London"/>
              </a:rPr>
              <a:t>London</a:t>
            </a:r>
            <a:r>
              <a:rPr lang="en-US" b="0" i="0" dirty="0">
                <a:solidFill>
                  <a:srgbClr val="202122"/>
                </a:solidFill>
                <a:effectLst/>
                <a:latin typeface="Arial" panose="020B0604020202020204" pitchFamily="34" charset="0"/>
              </a:rPr>
              <a:t>.</a:t>
            </a:r>
            <a:endParaRPr lang="en-US" b="0" i="0" baseline="30000" dirty="0">
              <a:solidFill>
                <a:srgbClr val="3366CC"/>
              </a:solidFill>
              <a:effectLst/>
              <a:latin typeface="Arial" panose="020B0604020202020204" pitchFamily="34" charset="0"/>
            </a:endParaRPr>
          </a:p>
          <a:p>
            <a:pPr algn="just"/>
            <a:endParaRPr lang="en-US" b="0" i="0" dirty="0">
              <a:solidFill>
                <a:srgbClr val="202122"/>
              </a:solidFill>
              <a:effectLst/>
              <a:latin typeface="Arial" panose="020B0604020202020204" pitchFamily="34" charset="0"/>
            </a:endParaRPr>
          </a:p>
          <a:p>
            <a:pPr algn="just"/>
            <a:endParaRPr lang="en-US" dirty="0">
              <a:solidFill>
                <a:srgbClr val="202122"/>
              </a:solidFill>
              <a:effectLst/>
              <a:latin typeface="Arial" panose="020B0604020202020204" pitchFamily="34" charset="0"/>
            </a:endParaRPr>
          </a:p>
          <a:p>
            <a:pPr algn="just"/>
            <a:endParaRPr lang="en-US" b="0" i="0" dirty="0">
              <a:solidFill>
                <a:srgbClr val="202122"/>
              </a:solidFill>
              <a:effectLst/>
              <a:latin typeface="Arial" panose="020B0604020202020204" pitchFamily="34" charset="0"/>
            </a:endParaRPr>
          </a:p>
          <a:p>
            <a:pPr algn="just"/>
            <a:r>
              <a:rPr lang="en-US" b="0" i="0" dirty="0">
                <a:solidFill>
                  <a:srgbClr val="202122"/>
                </a:solidFill>
                <a:effectLst/>
                <a:latin typeface="Arial" panose="020B0604020202020204" pitchFamily="34" charset="0"/>
              </a:rPr>
              <a:t> Booth's algorithm is of interest in the study of </a:t>
            </a:r>
            <a:r>
              <a:rPr lang="en-US" b="0" i="0" u="none" strike="noStrike" dirty="0">
                <a:solidFill>
                  <a:srgbClr val="3366CC"/>
                </a:solidFill>
                <a:effectLst/>
                <a:latin typeface="Arial" panose="020B0604020202020204" pitchFamily="34" charset="0"/>
                <a:hlinkClick r:id="rId9" tooltip="Computer architecture"/>
              </a:rPr>
              <a:t>computer architecture</a:t>
            </a:r>
            <a:r>
              <a:rPr lang="en-US" b="0" i="0" dirty="0">
                <a:solidFill>
                  <a:srgbClr val="202122"/>
                </a:solidFill>
                <a:effectLst/>
                <a:latin typeface="Arial" panose="020B0604020202020204" pitchFamily="34" charset="0"/>
              </a:rPr>
              <a:t>.</a:t>
            </a:r>
            <a:endParaRPr lang="en-IN" dirty="0"/>
          </a:p>
        </p:txBody>
      </p:sp>
      <p:pic>
        <p:nvPicPr>
          <p:cNvPr id="7170" name="Picture 2" descr="Image result for history  texted image">
            <a:extLst>
              <a:ext uri="{FF2B5EF4-FFF2-40B4-BE49-F238E27FC236}">
                <a16:creationId xmlns:a16="http://schemas.microsoft.com/office/drawing/2014/main" id="{8D720818-B803-0323-0649-9A0377B5BD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9672" y="2622865"/>
            <a:ext cx="5289340" cy="3262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55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107135" y="-33252"/>
            <a:ext cx="6096000" cy="6682793"/>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124380" y="117018"/>
            <a:ext cx="5470085" cy="1113265"/>
          </a:xfrm>
        </p:spPr>
        <p:txBody>
          <a:bodyPr anchor="b">
            <a:normAutofit/>
          </a:bodyPr>
          <a:lstStyle/>
          <a:p>
            <a:pPr algn="l"/>
            <a:r>
              <a:rPr lang="en-US" sz="4000" u="sng" dirty="0">
                <a:solidFill>
                  <a:schemeClr val="bg1"/>
                </a:solidFill>
              </a:rPr>
              <a:t>What is Booth Algorithm</a:t>
            </a:r>
            <a:r>
              <a:rPr lang="en-US" sz="4000" dirty="0">
                <a:solidFill>
                  <a:schemeClr val="bg1"/>
                </a:solidFill>
              </a:rPr>
              <a:t>?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879995" y="2804714"/>
            <a:ext cx="4863879" cy="3774619"/>
          </a:xfrm>
        </p:spPr>
        <p:txBody>
          <a:bodyPr anchor="t">
            <a:normAutofit fontScale="62500" lnSpcReduction="20000"/>
          </a:bodyPr>
          <a:lstStyle/>
          <a:p>
            <a:pPr algn="just" fontAlgn="base"/>
            <a:r>
              <a:rPr lang="en-US" b="0" i="0" dirty="0">
                <a:solidFill>
                  <a:srgbClr val="FFFFFF"/>
                </a:solidFill>
                <a:effectLst/>
                <a:latin typeface="Nunito" pitchFamily="2" charset="0"/>
              </a:rPr>
              <a:t>As in all multiplication schemes, booth algorithm requires examination </a:t>
            </a:r>
            <a:r>
              <a:rPr lang="en-US" b="1" i="0" dirty="0">
                <a:solidFill>
                  <a:srgbClr val="FFFFFF"/>
                </a:solidFill>
                <a:effectLst/>
                <a:latin typeface="Nunito" pitchFamily="2" charset="0"/>
              </a:rPr>
              <a:t>of the multiplier bits</a:t>
            </a:r>
            <a:r>
              <a:rPr lang="en-US" b="0" i="0" dirty="0">
                <a:solidFill>
                  <a:srgbClr val="FFFFFF"/>
                </a:solidFill>
                <a:effectLst/>
                <a:latin typeface="Nunito" pitchFamily="2" charset="0"/>
              </a:rPr>
              <a:t> and shifting of the partial product. Prior to the shifting, the multiplicand may be added to the partial product, subtracted from the partial product, or left unchanged according to following rules:</a:t>
            </a:r>
          </a:p>
          <a:p>
            <a:pPr algn="just" fontAlgn="base">
              <a:buFont typeface="+mj-lt"/>
              <a:buAutoNum type="arabicPeriod"/>
            </a:pPr>
            <a:r>
              <a:rPr lang="en-US" b="0" i="0" dirty="0">
                <a:solidFill>
                  <a:srgbClr val="FFFFFF"/>
                </a:solidFill>
                <a:effectLst/>
                <a:latin typeface="Nunito" pitchFamily="2" charset="0"/>
              </a:rPr>
              <a:t>The multiplicand is subtracted from the partial product upon encountering the first least significant 1 in a string of 1’s in the multiplier</a:t>
            </a:r>
          </a:p>
          <a:p>
            <a:pPr algn="just" fontAlgn="base">
              <a:buFont typeface="+mj-lt"/>
              <a:buAutoNum type="arabicPeriod"/>
            </a:pPr>
            <a:r>
              <a:rPr lang="en-US" b="0" i="0" dirty="0">
                <a:solidFill>
                  <a:srgbClr val="FFFFFF"/>
                </a:solidFill>
                <a:effectLst/>
                <a:latin typeface="Nunito" pitchFamily="2" charset="0"/>
              </a:rPr>
              <a:t>The multiplicand is added to the partial product upon encountering the first 0 (provided that there was a previous ‘1’) in a string of 0’s in the multiplier.</a:t>
            </a:r>
          </a:p>
          <a:p>
            <a:pPr algn="just" fontAlgn="base">
              <a:buFont typeface="+mj-lt"/>
              <a:buAutoNum type="arabicPeriod"/>
            </a:pPr>
            <a:r>
              <a:rPr lang="en-US" b="0" i="0" dirty="0">
                <a:solidFill>
                  <a:srgbClr val="FFFFFF"/>
                </a:solidFill>
                <a:effectLst/>
                <a:latin typeface="Nunito" pitchFamily="2" charset="0"/>
              </a:rPr>
              <a:t>The partial product does not change when the multiplier bit is identical to the previous multiplier bit.</a:t>
            </a:r>
          </a:p>
          <a:p>
            <a:endParaRPr lang="en-US" sz="2400" dirty="0"/>
          </a:p>
        </p:txBody>
      </p:sp>
      <p:sp>
        <p:nvSpPr>
          <p:cNvPr id="5" name="TextBox 4">
            <a:extLst>
              <a:ext uri="{FF2B5EF4-FFF2-40B4-BE49-F238E27FC236}">
                <a16:creationId xmlns:a16="http://schemas.microsoft.com/office/drawing/2014/main" id="{5F106FE6-F631-B4AD-22C2-187317BC6729}"/>
              </a:ext>
            </a:extLst>
          </p:cNvPr>
          <p:cNvSpPr txBox="1"/>
          <p:nvPr/>
        </p:nvSpPr>
        <p:spPr>
          <a:xfrm>
            <a:off x="348372" y="1814820"/>
            <a:ext cx="5298451" cy="2585323"/>
          </a:xfrm>
          <a:prstGeom prst="rect">
            <a:avLst/>
          </a:prstGeom>
          <a:noFill/>
        </p:spPr>
        <p:txBody>
          <a:bodyPr wrap="square">
            <a:spAutoFit/>
          </a:bodyPr>
          <a:lstStyle/>
          <a:p>
            <a:pPr algn="just"/>
            <a:r>
              <a:rPr lang="en-US" sz="1800" b="0" i="0" dirty="0">
                <a:solidFill>
                  <a:schemeClr val="bg1"/>
                </a:solidFill>
                <a:effectLst/>
                <a:latin typeface="Nunito" pitchFamily="2" charset="0"/>
              </a:rPr>
              <a:t>Booth algorithm gives a procedure for </a:t>
            </a:r>
            <a:r>
              <a:rPr lang="en-US" sz="1800" b="1" i="0" dirty="0">
                <a:solidFill>
                  <a:schemeClr val="bg1"/>
                </a:solidFill>
                <a:effectLst/>
                <a:latin typeface="Nunito" pitchFamily="2" charset="0"/>
              </a:rPr>
              <a:t>multiplying binary integers</a:t>
            </a:r>
            <a:r>
              <a:rPr lang="en-US" sz="1800" b="0" i="0" dirty="0">
                <a:solidFill>
                  <a:schemeClr val="bg1"/>
                </a:solidFill>
                <a:effectLst/>
                <a:latin typeface="Nunito" pitchFamily="2" charset="0"/>
              </a:rPr>
              <a:t> in signed 2’s complement representation </a:t>
            </a:r>
            <a:r>
              <a:rPr lang="en-US" sz="1800" b="1" i="0" dirty="0">
                <a:solidFill>
                  <a:schemeClr val="bg1"/>
                </a:solidFill>
                <a:effectLst/>
                <a:latin typeface="Nunito" pitchFamily="2" charset="0"/>
              </a:rPr>
              <a:t>in efficient way</a:t>
            </a:r>
            <a:r>
              <a:rPr lang="en-US" sz="1800" b="0" i="0" dirty="0">
                <a:solidFill>
                  <a:schemeClr val="bg1"/>
                </a:solidFill>
                <a:effectLst/>
                <a:latin typeface="Nunito" pitchFamily="2" charset="0"/>
              </a:rPr>
              <a:t>, i.e., less number of additions/subtractions required. It operates on the fact that strings of 0’s in the multiplier require no addition but just shifting and a string of 1’s in the multiplier from bit weight 2^k to weight 2^m can be treated as 2^(k+1 ) to 2^m. </a:t>
            </a:r>
            <a:endParaRPr lang="en-IN" dirty="0">
              <a:solidFill>
                <a:schemeClr val="bg1"/>
              </a:solidFill>
            </a:endParaRPr>
          </a:p>
        </p:txBody>
      </p:sp>
      <p:pic>
        <p:nvPicPr>
          <p:cNvPr id="7" name="Picture 6">
            <a:extLst>
              <a:ext uri="{FF2B5EF4-FFF2-40B4-BE49-F238E27FC236}">
                <a16:creationId xmlns:a16="http://schemas.microsoft.com/office/drawing/2014/main" id="{52079B2A-295B-58CD-48E6-0436BD61BB1E}"/>
              </a:ext>
            </a:extLst>
          </p:cNvPr>
          <p:cNvPicPr>
            <a:picLocks noChangeAspect="1"/>
          </p:cNvPicPr>
          <p:nvPr/>
        </p:nvPicPr>
        <p:blipFill>
          <a:blip r:embed="rId7"/>
          <a:stretch>
            <a:fillRect/>
          </a:stretch>
        </p:blipFill>
        <p:spPr>
          <a:xfrm>
            <a:off x="6809052" y="673650"/>
            <a:ext cx="4502381" cy="1492327"/>
          </a:xfrm>
          <a:prstGeom prst="rect">
            <a:avLst/>
          </a:prstGeom>
        </p:spPr>
      </p:pic>
    </p:spTree>
    <p:extLst>
      <p:ext uri="{BB962C8B-B14F-4D97-AF65-F5344CB8AC3E}">
        <p14:creationId xmlns:p14="http://schemas.microsoft.com/office/powerpoint/2010/main" val="3220235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ooth Algorithm In Computer Architecture With Example - Carol Jone's ...">
            <a:extLst>
              <a:ext uri="{FF2B5EF4-FFF2-40B4-BE49-F238E27FC236}">
                <a16:creationId xmlns:a16="http://schemas.microsoft.com/office/drawing/2014/main" id="{6A6A1D5B-5B64-26EB-14FB-51D30BD98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8226" y="689957"/>
            <a:ext cx="6919232" cy="5478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99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BC3E8C5-AA91-11F2-0E56-10F1D715E3C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022162" y="362988"/>
            <a:ext cx="9543011" cy="6065521"/>
          </a:xfrm>
          <a:prstGeom prst="rect">
            <a:avLst/>
          </a:prstGeom>
          <a:effectLst>
            <a:outerShdw blurRad="25400" dir="17880000">
              <a:srgbClr val="000000">
                <a:alpha val="46000"/>
              </a:srgbClr>
            </a:outerShdw>
          </a:effectLst>
        </p:spPr>
      </p:pic>
      <p:sp>
        <p:nvSpPr>
          <p:cNvPr id="2" name="Title 1">
            <a:extLst>
              <a:ext uri="{FF2B5EF4-FFF2-40B4-BE49-F238E27FC236}">
                <a16:creationId xmlns:a16="http://schemas.microsoft.com/office/drawing/2014/main" id="{85F1AA7A-861D-4400-C3BD-BD489171376E}"/>
              </a:ext>
            </a:extLst>
          </p:cNvPr>
          <p:cNvSpPr>
            <a:spLocks noGrp="1"/>
          </p:cNvSpPr>
          <p:nvPr>
            <p:ph type="title"/>
          </p:nvPr>
        </p:nvSpPr>
        <p:spPr>
          <a:xfrm>
            <a:off x="913795" y="609600"/>
            <a:ext cx="9759747" cy="1257300"/>
          </a:xfrm>
        </p:spPr>
        <p:txBody>
          <a:bodyPr>
            <a:normAutofit fontScale="90000"/>
          </a:bodyPr>
          <a:lstStyle/>
          <a:p>
            <a:r>
              <a:rPr lang="en-US" b="1" i="0" u="sng" dirty="0">
                <a:solidFill>
                  <a:schemeClr val="bg1"/>
                </a:solidFill>
                <a:effectLst/>
                <a:latin typeface="Nunito" pitchFamily="2" charset="0"/>
              </a:rPr>
              <a:t>Hardware Implementation of Booths Algorithm</a:t>
            </a:r>
            <a:endParaRPr lang="en-IN" b="1" u="sng" dirty="0"/>
          </a:p>
        </p:txBody>
      </p:sp>
      <p:sp>
        <p:nvSpPr>
          <p:cNvPr id="3" name="Content Placeholder 2">
            <a:extLst>
              <a:ext uri="{FF2B5EF4-FFF2-40B4-BE49-F238E27FC236}">
                <a16:creationId xmlns:a16="http://schemas.microsoft.com/office/drawing/2014/main" id="{9F5E686D-3194-920C-7879-B35772A5C4F2}"/>
              </a:ext>
            </a:extLst>
          </p:cNvPr>
          <p:cNvSpPr>
            <a:spLocks noGrp="1"/>
          </p:cNvSpPr>
          <p:nvPr>
            <p:ph idx="1"/>
          </p:nvPr>
        </p:nvSpPr>
        <p:spPr>
          <a:xfrm>
            <a:off x="997527" y="2152305"/>
            <a:ext cx="6378028" cy="1505295"/>
          </a:xfrm>
        </p:spPr>
        <p:txBody>
          <a:bodyPr>
            <a:normAutofit/>
          </a:bodyPr>
          <a:lstStyle/>
          <a:p>
            <a:r>
              <a:rPr lang="en-US" b="0" i="0" dirty="0">
                <a:solidFill>
                  <a:schemeClr val="bg1"/>
                </a:solidFill>
                <a:effectLst/>
                <a:latin typeface="Nunito" pitchFamily="2" charset="0"/>
              </a:rPr>
              <a:t> The hardware implementation of the booth algorithm requires the register configuration shown in the figure below.</a:t>
            </a:r>
            <a:endParaRPr lang="en-IN" dirty="0">
              <a:solidFill>
                <a:schemeClr val="bg1"/>
              </a:solidFill>
            </a:endParaRPr>
          </a:p>
        </p:txBody>
      </p:sp>
      <p:pic>
        <p:nvPicPr>
          <p:cNvPr id="1026" name="Picture 2" descr="Lightbox">
            <a:extLst>
              <a:ext uri="{FF2B5EF4-FFF2-40B4-BE49-F238E27FC236}">
                <a16:creationId xmlns:a16="http://schemas.microsoft.com/office/drawing/2014/main" id="{19EB45FF-9D55-005D-A684-E2F488916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4522" y="3428999"/>
            <a:ext cx="5638800" cy="2962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322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636BBCD-84ED-DF3C-252D-009217A59F8C}"/>
              </a:ext>
              <a:ext uri="{C183D7F6-B498-43B3-948B-1728B52AA6E4}">
                <adec:decorative xmlns:adec="http://schemas.microsoft.com/office/drawing/2017/decorative" val="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a:xfrm>
            <a:off x="471966" y="2119744"/>
            <a:ext cx="6612335" cy="4261659"/>
          </a:xfrm>
          <a:prstGeom prst="rect">
            <a:avLst/>
          </a:prstGeom>
        </p:spPr>
      </p:pic>
      <p:sp>
        <p:nvSpPr>
          <p:cNvPr id="2" name="Title 1">
            <a:extLst>
              <a:ext uri="{FF2B5EF4-FFF2-40B4-BE49-F238E27FC236}">
                <a16:creationId xmlns:a16="http://schemas.microsoft.com/office/drawing/2014/main" id="{7171218D-21FF-9DAA-9B12-1786E651B5F6}"/>
              </a:ext>
            </a:extLst>
          </p:cNvPr>
          <p:cNvSpPr>
            <a:spLocks noGrp="1"/>
          </p:cNvSpPr>
          <p:nvPr>
            <p:ph type="title"/>
          </p:nvPr>
        </p:nvSpPr>
        <p:spPr>
          <a:xfrm>
            <a:off x="596438" y="180455"/>
            <a:ext cx="10353762" cy="1257300"/>
          </a:xfrm>
        </p:spPr>
        <p:txBody>
          <a:bodyPr/>
          <a:lstStyle/>
          <a:p>
            <a:r>
              <a:rPr lang="en-IN" b="1" i="0" u="sng" dirty="0">
                <a:solidFill>
                  <a:srgbClr val="FFFFFF"/>
                </a:solidFill>
                <a:effectLst/>
                <a:latin typeface="Nunito" pitchFamily="2" charset="0"/>
              </a:rPr>
              <a:t>Booth’s Algorithm Flowchart –</a:t>
            </a:r>
            <a:endParaRPr lang="en-IN" u="sng" dirty="0"/>
          </a:p>
        </p:txBody>
      </p:sp>
      <p:sp>
        <p:nvSpPr>
          <p:cNvPr id="6" name="TextBox 5">
            <a:extLst>
              <a:ext uri="{FF2B5EF4-FFF2-40B4-BE49-F238E27FC236}">
                <a16:creationId xmlns:a16="http://schemas.microsoft.com/office/drawing/2014/main" id="{36047A6C-A7E5-D36D-A186-E146FC15E1B6}"/>
              </a:ext>
            </a:extLst>
          </p:cNvPr>
          <p:cNvSpPr txBox="1"/>
          <p:nvPr/>
        </p:nvSpPr>
        <p:spPr>
          <a:xfrm>
            <a:off x="596438" y="2856590"/>
            <a:ext cx="6097384" cy="1754326"/>
          </a:xfrm>
          <a:prstGeom prst="rect">
            <a:avLst/>
          </a:prstGeom>
          <a:noFill/>
        </p:spPr>
        <p:txBody>
          <a:bodyPr wrap="square">
            <a:spAutoFit/>
          </a:bodyPr>
          <a:lstStyle/>
          <a:p>
            <a:pPr algn="just"/>
            <a:r>
              <a:rPr lang="en-US" b="0" i="0" dirty="0">
                <a:solidFill>
                  <a:schemeClr val="bg1"/>
                </a:solidFill>
                <a:effectLst/>
                <a:latin typeface="Nunito" pitchFamily="2" charset="0"/>
              </a:rPr>
              <a:t>We name the register as A, B and Q, AC, BR and QR respectively. Qn designates the least significant bit of multiplier in the register QR. An extra flip-flop Qn+1is appended to QR to facilitate a double inspection of the multiplier. The flowchart for the booth algorithm is shown:</a:t>
            </a:r>
            <a:endParaRPr lang="en-IN" dirty="0">
              <a:solidFill>
                <a:schemeClr val="bg1"/>
              </a:solidFill>
            </a:endParaRPr>
          </a:p>
        </p:txBody>
      </p:sp>
    </p:spTree>
    <p:extLst>
      <p:ext uri="{BB962C8B-B14F-4D97-AF65-F5344CB8AC3E}">
        <p14:creationId xmlns:p14="http://schemas.microsoft.com/office/powerpoint/2010/main" val="47692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B593-1C69-09FE-A90F-30719394F9EC}"/>
              </a:ext>
            </a:extLst>
          </p:cNvPr>
          <p:cNvSpPr>
            <a:spLocks noGrp="1"/>
          </p:cNvSpPr>
          <p:nvPr>
            <p:ph type="title"/>
          </p:nvPr>
        </p:nvSpPr>
        <p:spPr>
          <a:xfrm>
            <a:off x="6797042" y="2105891"/>
            <a:ext cx="4985904" cy="1767840"/>
          </a:xfrm>
        </p:spPr>
        <p:txBody>
          <a:bodyPr/>
          <a:lstStyle/>
          <a:p>
            <a:r>
              <a:rPr lang="en-IN" b="1" u="sng" dirty="0" err="1"/>
              <a:t>FlowChart</a:t>
            </a:r>
            <a:r>
              <a:rPr lang="en-IN" b="1" u="sng" dirty="0"/>
              <a:t> of Booth Algorithm</a:t>
            </a:r>
          </a:p>
        </p:txBody>
      </p:sp>
      <p:pic>
        <p:nvPicPr>
          <p:cNvPr id="2050" name="Picture 2">
            <a:extLst>
              <a:ext uri="{FF2B5EF4-FFF2-40B4-BE49-F238E27FC236}">
                <a16:creationId xmlns:a16="http://schemas.microsoft.com/office/drawing/2014/main" id="{7270E164-8DDE-134B-2434-88AA84E97D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4444" y="216132"/>
            <a:ext cx="5685905" cy="6276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0398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C5A2F-5850-E338-D32A-B4F24E416C2A}"/>
              </a:ext>
            </a:extLst>
          </p:cNvPr>
          <p:cNvSpPr>
            <a:spLocks noGrp="1"/>
          </p:cNvSpPr>
          <p:nvPr>
            <p:ph type="title"/>
          </p:nvPr>
        </p:nvSpPr>
        <p:spPr>
          <a:xfrm>
            <a:off x="0" y="0"/>
            <a:ext cx="3661412" cy="1826029"/>
          </a:xfrm>
        </p:spPr>
        <p:txBody>
          <a:bodyPr/>
          <a:lstStyle/>
          <a:p>
            <a:r>
              <a:rPr lang="en-IN" b="1" u="sng" dirty="0"/>
              <a:t>Example</a:t>
            </a:r>
          </a:p>
        </p:txBody>
      </p:sp>
      <p:sp>
        <p:nvSpPr>
          <p:cNvPr id="5" name="Rectangle 1">
            <a:extLst>
              <a:ext uri="{FF2B5EF4-FFF2-40B4-BE49-F238E27FC236}">
                <a16:creationId xmlns:a16="http://schemas.microsoft.com/office/drawing/2014/main" id="{0BADF308-5436-C950-0337-2B2634E732D4}"/>
              </a:ext>
            </a:extLst>
          </p:cNvPr>
          <p:cNvSpPr>
            <a:spLocks noGrp="1" noChangeArrowheads="1"/>
          </p:cNvSpPr>
          <p:nvPr>
            <p:ph idx="1"/>
          </p:nvPr>
        </p:nvSpPr>
        <p:spPr bwMode="auto">
          <a:xfrm>
            <a:off x="241072" y="1674320"/>
            <a:ext cx="6683430" cy="3665086"/>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Nunito" pitchFamily="2" charset="0"/>
              </a:rPr>
              <a:t> A numerical example of booth’s algorithm is shown below for n = 4. It shows the step by step multiplication of -5 and -7.</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FFFFFF"/>
                </a:solidFill>
                <a:effectLst/>
                <a:latin typeface="Consolas" panose="020B0609020204030204" pitchFamily="49" charset="0"/>
              </a:rPr>
              <a:t>BR = -5 = 1011, BR' = 0100, &lt;-- 1's Complement (change the values 0 to 1 and 1 to 0) BR'+1 = 0101 &lt;-- 2's Complement (add 1 to the Binary value obtained after 1's complement) QR = -7 = 1001 &lt;-- 2's Complement of 0111 (7 = 0111 in Binary) The explanation of first step is as follows: Qn+1 AC = 0000, QR = 1001, Qn+1 = 0, SC = 4 Qn Qn+1 = 10 So, we do AC + (BR)'+1, which gives AC = 0101 On right shifting AC and QR, we get AC = 0010, QR = 1100 and Qn+1 = 1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7FB996E3-8BC4-D309-0604-F506575A48A7}"/>
              </a:ext>
            </a:extLst>
          </p:cNvPr>
          <p:cNvPicPr>
            <a:picLocks noChangeAspect="1"/>
          </p:cNvPicPr>
          <p:nvPr/>
        </p:nvPicPr>
        <p:blipFill>
          <a:blip r:embed="rId2"/>
          <a:stretch>
            <a:fillRect/>
          </a:stretch>
        </p:blipFill>
        <p:spPr>
          <a:xfrm>
            <a:off x="7761315" y="1796340"/>
            <a:ext cx="4189613" cy="2941123"/>
          </a:xfrm>
          <a:prstGeom prst="rect">
            <a:avLst/>
          </a:prstGeom>
        </p:spPr>
      </p:pic>
    </p:spTree>
    <p:extLst>
      <p:ext uri="{BB962C8B-B14F-4D97-AF65-F5344CB8AC3E}">
        <p14:creationId xmlns:p14="http://schemas.microsoft.com/office/powerpoint/2010/main" val="2300788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3">
            <a:extLst>
              <a:ext uri="{FF2B5EF4-FFF2-40B4-BE49-F238E27FC236}">
                <a16:creationId xmlns:a16="http://schemas.microsoft.com/office/drawing/2014/main" id="{44BEEFA4-43C9-C9A5-B337-5267D6ADB2B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5436831" y="974966"/>
            <a:ext cx="6612335" cy="5608320"/>
          </a:xfrm>
          <a:prstGeom prst="rect">
            <a:avLst/>
          </a:prstGeom>
          <a:effectLst>
            <a:outerShdw blurRad="25400" dir="17880000">
              <a:srgbClr val="000000">
                <a:alpha val="46000"/>
              </a:srgbClr>
            </a:outerShdw>
          </a:effectLst>
        </p:spPr>
      </p:pic>
      <p:pic>
        <p:nvPicPr>
          <p:cNvPr id="5" name="Content Placeholder 4">
            <a:extLst>
              <a:ext uri="{FF2B5EF4-FFF2-40B4-BE49-F238E27FC236}">
                <a16:creationId xmlns:a16="http://schemas.microsoft.com/office/drawing/2014/main" id="{367DD690-6C8A-A55E-20CC-82A091D7F05A}"/>
              </a:ext>
            </a:extLst>
          </p:cNvPr>
          <p:cNvPicPr>
            <a:picLocks noGrp="1" noChangeAspect="1"/>
          </p:cNvPicPr>
          <p:nvPr>
            <p:ph idx="1"/>
          </p:nvPr>
        </p:nvPicPr>
        <p:blipFill>
          <a:blip r:embed="rId3"/>
          <a:stretch>
            <a:fillRect/>
          </a:stretch>
        </p:blipFill>
        <p:spPr>
          <a:xfrm>
            <a:off x="315884" y="581498"/>
            <a:ext cx="5237018" cy="6101541"/>
          </a:xfrm>
        </p:spPr>
      </p:pic>
      <p:sp>
        <p:nvSpPr>
          <p:cNvPr id="6" name="Rectangle 1">
            <a:extLst>
              <a:ext uri="{FF2B5EF4-FFF2-40B4-BE49-F238E27FC236}">
                <a16:creationId xmlns:a16="http://schemas.microsoft.com/office/drawing/2014/main" id="{DAA499E5-2EFD-9CD9-09D0-C320BBE8777E}"/>
              </a:ext>
            </a:extLst>
          </p:cNvPr>
          <p:cNvSpPr>
            <a:spLocks noChangeArrowheads="1"/>
          </p:cNvSpPr>
          <p:nvPr/>
        </p:nvSpPr>
        <p:spPr bwMode="auto">
          <a:xfrm>
            <a:off x="6562192" y="2272932"/>
            <a:ext cx="5313924" cy="178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Nunito" pitchFamily="2" charset="0"/>
              </a:rPr>
              <a:t>Product is calculated as follows: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bg1"/>
                </a:solidFill>
                <a:effectLst/>
                <a:latin typeface="Consolas" panose="020B0609020204030204" pitchFamily="49" charset="0"/>
              </a:rPr>
              <a:t>Product = AC QR Product = 0010 0011 = 35</a:t>
            </a:r>
            <a:r>
              <a:rPr kumimoji="0" lang="en-US" altLang="en-US" sz="2800" b="0" i="0" u="none" strike="noStrike" cap="none" normalizeH="0" baseline="0" dirty="0">
                <a:ln>
                  <a:noFill/>
                </a:ln>
                <a:solidFill>
                  <a:schemeClr val="bg1"/>
                </a:solidFill>
                <a:effectLst/>
              </a:rPr>
              <a:t> </a:t>
            </a: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8212601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{BB860984-EEA2-4FF0-B375-383CC8B60C0B}tf55705232_win32</Template>
  <TotalTime>48</TotalTime>
  <Words>822</Words>
  <Application>Microsoft Office PowerPoint</Application>
  <PresentationFormat>Widescreen</PresentationFormat>
  <Paragraphs>39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Consolas</vt:lpstr>
      <vt:lpstr>Goudy Old Style</vt:lpstr>
      <vt:lpstr>Nunito</vt:lpstr>
      <vt:lpstr>Wingdings 2</vt:lpstr>
      <vt:lpstr>SlateVTI</vt:lpstr>
      <vt:lpstr>BOOTH ALGORITHM</vt:lpstr>
      <vt:lpstr>History</vt:lpstr>
      <vt:lpstr>What is Booth Algorithm? </vt:lpstr>
      <vt:lpstr>PowerPoint Presentation</vt:lpstr>
      <vt:lpstr>Hardware Implementation of Booths Algorithm</vt:lpstr>
      <vt:lpstr>Booth’s Algorithm Flowchart –</vt:lpstr>
      <vt:lpstr>FlowChart of Booth Algorithm</vt:lpstr>
      <vt:lpstr>Example</vt:lpstr>
      <vt:lpstr>PowerPoint Presentation</vt:lpstr>
      <vt:lpstr>PowerPoint Presentation</vt:lpstr>
      <vt:lpstr>PowerPoint Presentation</vt:lpstr>
      <vt:lpstr>Advantages: </vt:lpstr>
      <vt:lpstr>Disadvantages: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BOOTH ALGORITHM</dc:title>
  <dc:creator>Ridhima Manni</dc:creator>
  <cp:lastModifiedBy>Ridhima Manni</cp:lastModifiedBy>
  <cp:revision>2</cp:revision>
  <dcterms:created xsi:type="dcterms:W3CDTF">2023-08-02T15:25:50Z</dcterms:created>
  <dcterms:modified xsi:type="dcterms:W3CDTF">2023-08-04T20:11:56Z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