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3" r:id="rId7"/>
    <p:sldId id="287" r:id="rId8"/>
    <p:sldId id="284" r:id="rId9"/>
    <p:sldId id="290" r:id="rId10"/>
    <p:sldId id="285" r:id="rId11"/>
    <p:sldId id="293" r:id="rId12"/>
    <p:sldId id="294" r:id="rId13"/>
    <p:sldId id="286" r:id="rId14"/>
    <p:sldId id="291" r:id="rId15"/>
    <p:sldId id="292"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1" autoAdjust="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640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8387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781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45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geeksforgeeks.org/memory-mapped-i-o-and-isolated-i-o/" TargetMode="Externa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memory-mapped-i-o-and-isolated-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626629"/>
          </a:xfrm>
        </p:spPr>
        <p:txBody>
          <a:bodyPr>
            <a:normAutofit/>
          </a:bodyPr>
          <a:lstStyle/>
          <a:p>
            <a:pPr algn="l"/>
            <a:r>
              <a:rPr lang="en-US" sz="4000" dirty="0"/>
              <a:t>I/O Organization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                -Mahima Manni</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4928" y="10"/>
            <a:ext cx="6092305"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243786" y="177969"/>
            <a:ext cx="5319217" cy="4058751"/>
          </a:xfrm>
        </p:spPr>
        <p:txBody>
          <a:bodyPr anchor="t">
            <a:normAutofit/>
          </a:bodyPr>
          <a:lstStyle/>
          <a:p>
            <a:pPr marL="36900" lvl="0" indent="0">
              <a:buNone/>
            </a:pPr>
            <a:r>
              <a:rPr lang="en-US" sz="3600" b="1" u="sng" dirty="0"/>
              <a:t>I/O versus Memory Bus</a:t>
            </a:r>
            <a:endParaRPr lang="en-US" sz="2400" dirty="0"/>
          </a:p>
          <a:p>
            <a:endParaRPr lang="en-US" sz="2400" dirty="0"/>
          </a:p>
        </p:txBody>
      </p:sp>
      <p:sp>
        <p:nvSpPr>
          <p:cNvPr id="4" name="TextBox 3">
            <a:extLst>
              <a:ext uri="{FF2B5EF4-FFF2-40B4-BE49-F238E27FC236}">
                <a16:creationId xmlns:a16="http://schemas.microsoft.com/office/drawing/2014/main" id="{E7E8FE34-6224-37D4-6BE1-2013C69C74D5}"/>
              </a:ext>
            </a:extLst>
          </p:cNvPr>
          <p:cNvSpPr txBox="1"/>
          <p:nvPr/>
        </p:nvSpPr>
        <p:spPr>
          <a:xfrm>
            <a:off x="457200" y="961822"/>
            <a:ext cx="5469775" cy="5262979"/>
          </a:xfrm>
          <a:prstGeom prst="rect">
            <a:avLst/>
          </a:prstGeom>
          <a:noFill/>
        </p:spPr>
        <p:txBody>
          <a:bodyPr wrap="square">
            <a:spAutoFit/>
          </a:bodyPr>
          <a:lstStyle/>
          <a:p>
            <a:r>
              <a:rPr lang="en-US" b="0" i="0" dirty="0">
                <a:solidFill>
                  <a:srgbClr val="111111"/>
                </a:solidFill>
                <a:effectLst/>
                <a:latin typeface="-apple-system"/>
              </a:rPr>
              <a:t>The </a:t>
            </a:r>
            <a:r>
              <a:rPr lang="en-US" b="1" i="0" dirty="0">
                <a:solidFill>
                  <a:srgbClr val="111111"/>
                </a:solidFill>
                <a:effectLst/>
                <a:latin typeface="-apple-system"/>
              </a:rPr>
              <a:t>memory bus</a:t>
            </a:r>
            <a:r>
              <a:rPr lang="en-US" b="0" i="0" dirty="0">
                <a:solidFill>
                  <a:srgbClr val="111111"/>
                </a:solidFill>
                <a:effectLst/>
                <a:latin typeface="-apple-system"/>
              </a:rPr>
              <a:t> and the </a:t>
            </a:r>
            <a:r>
              <a:rPr lang="en-US" b="1" i="0" dirty="0">
                <a:solidFill>
                  <a:srgbClr val="111111"/>
                </a:solidFill>
                <a:effectLst/>
                <a:latin typeface="-apple-system"/>
              </a:rPr>
              <a:t>I/O bus</a:t>
            </a:r>
            <a:r>
              <a:rPr lang="en-US" b="0" i="0" dirty="0">
                <a:solidFill>
                  <a:srgbClr val="111111"/>
                </a:solidFill>
                <a:effectLst/>
                <a:latin typeface="-apple-system"/>
              </a:rPr>
              <a:t> are two different types of buses that are used in computer systems. </a:t>
            </a:r>
            <a:r>
              <a:rPr lang="en-US" dirty="0">
                <a:solidFill>
                  <a:schemeClr val="bg1"/>
                </a:solidFill>
                <a:latin typeface="-apple-system"/>
              </a:rPr>
              <a:t>The memory bus is used to transfer data between the CPU and the memory, while the I/O bus is used to transfer data between the CPU and the I/O devices.</a:t>
            </a:r>
          </a:p>
          <a:p>
            <a:endParaRPr lang="en-US" b="0" i="0" dirty="0">
              <a:solidFill>
                <a:schemeClr val="bg1"/>
              </a:solidFill>
              <a:effectLst/>
              <a:latin typeface="-apple-system"/>
            </a:endParaRPr>
          </a:p>
          <a:p>
            <a:pPr algn="l"/>
            <a:r>
              <a:rPr lang="en-US" b="0" i="0" dirty="0">
                <a:solidFill>
                  <a:srgbClr val="000000"/>
                </a:solidFill>
                <a:effectLst/>
              </a:rPr>
              <a:t>The </a:t>
            </a:r>
            <a:r>
              <a:rPr lang="en-US" b="1" i="0" dirty="0">
                <a:solidFill>
                  <a:srgbClr val="000000"/>
                </a:solidFill>
                <a:effectLst/>
              </a:rPr>
              <a:t>memory bus</a:t>
            </a:r>
            <a:r>
              <a:rPr lang="en-US" b="0" i="0" dirty="0">
                <a:solidFill>
                  <a:srgbClr val="000000"/>
                </a:solidFill>
                <a:effectLst/>
              </a:rPr>
              <a:t> and the </a:t>
            </a:r>
            <a:r>
              <a:rPr lang="en-US" b="1" i="0" dirty="0">
                <a:solidFill>
                  <a:srgbClr val="000000"/>
                </a:solidFill>
                <a:effectLst/>
              </a:rPr>
              <a:t>I/O bus</a:t>
            </a:r>
            <a:r>
              <a:rPr lang="en-US" b="0" i="0" dirty="0">
                <a:solidFill>
                  <a:srgbClr val="000000"/>
                </a:solidFill>
                <a:effectLst/>
              </a:rPr>
              <a:t> are two different types of buses that are used in computer systems. </a:t>
            </a:r>
            <a:r>
              <a:rPr lang="en-US" dirty="0">
                <a:solidFill>
                  <a:schemeClr val="bg1"/>
                </a:solidFill>
              </a:rPr>
              <a:t>The memory bus is used to transfer data between the CPU and the memory, while the I/O bus is used to transfer data between the CPU and the I/O devices </a:t>
            </a:r>
            <a:r>
              <a:rPr lang="en-US" baseline="30000" dirty="0">
                <a:solidFill>
                  <a:schemeClr val="bg1"/>
                </a:solidFill>
              </a:rPr>
              <a:t>.</a:t>
            </a:r>
          </a:p>
          <a:p>
            <a:pPr algn="l"/>
            <a:endParaRPr lang="en-US" b="0" i="0" baseline="30000" dirty="0">
              <a:solidFill>
                <a:schemeClr val="bg1"/>
              </a:solidFill>
              <a:effectLst/>
            </a:endParaRPr>
          </a:p>
          <a:p>
            <a:pPr algn="l"/>
            <a:endParaRPr lang="en-US" b="0" i="0" dirty="0">
              <a:solidFill>
                <a:schemeClr val="bg1"/>
              </a:solidFill>
              <a:effectLst/>
            </a:endParaRPr>
          </a:p>
          <a:p>
            <a:pPr algn="l"/>
            <a:r>
              <a:rPr lang="en-US" dirty="0">
                <a:solidFill>
                  <a:schemeClr val="bg1"/>
                </a:solidFill>
              </a:rPr>
              <a:t>There are two ways in which data can be transferred between the CPU and I/O devices: </a:t>
            </a:r>
            <a:r>
              <a:rPr lang="en-US" b="1" dirty="0">
                <a:solidFill>
                  <a:schemeClr val="bg1"/>
                </a:solidFill>
              </a:rPr>
              <a:t>memory-mapped I/O</a:t>
            </a:r>
            <a:r>
              <a:rPr lang="en-US" dirty="0">
                <a:solidFill>
                  <a:schemeClr val="bg1"/>
                </a:solidFill>
              </a:rPr>
              <a:t> and </a:t>
            </a:r>
            <a:r>
              <a:rPr lang="en-US" b="1" dirty="0">
                <a:solidFill>
                  <a:schemeClr val="bg1"/>
                </a:solidFill>
              </a:rPr>
              <a:t>isolated I/O</a:t>
            </a:r>
            <a:r>
              <a:rPr lang="en-US" dirty="0">
                <a:solidFill>
                  <a:schemeClr val="bg1"/>
                </a:solidFill>
              </a:rPr>
              <a:t> </a:t>
            </a:r>
            <a:r>
              <a:rPr lang="en-US" b="0" i="0" dirty="0">
                <a:solidFill>
                  <a:srgbClr val="000000"/>
                </a:solidFill>
                <a:effectLst/>
              </a:rPr>
              <a:t>. </a:t>
            </a:r>
          </a:p>
          <a:p>
            <a:endParaRPr lang="en-US" b="0" i="0" dirty="0">
              <a:solidFill>
                <a:schemeClr val="bg1"/>
              </a:solidFill>
              <a:effectLst/>
              <a:latin typeface="-apple-system"/>
            </a:endParaRPr>
          </a:p>
          <a:p>
            <a:endParaRPr lang="en-US" dirty="0">
              <a:latin typeface="-apple-system"/>
            </a:endParaRPr>
          </a:p>
          <a:p>
            <a:endParaRPr lang="en-IN" dirty="0"/>
          </a:p>
        </p:txBody>
      </p:sp>
      <p:pic>
        <p:nvPicPr>
          <p:cNvPr id="1030" name="Picture 6" descr="PPT - The Memory Hierarchy February 19, 2004 PowerPoint Presentation ...">
            <a:extLst>
              <a:ext uri="{FF2B5EF4-FFF2-40B4-BE49-F238E27FC236}">
                <a16:creationId xmlns:a16="http://schemas.microsoft.com/office/drawing/2014/main" id="{743EF06C-0884-12E2-8864-513FB8F93A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472" y="1859657"/>
            <a:ext cx="4940531" cy="370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44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32E7-9125-5803-0AF2-527AF5EDDDD1}"/>
              </a:ext>
            </a:extLst>
          </p:cNvPr>
          <p:cNvSpPr>
            <a:spLocks noGrp="1"/>
          </p:cNvSpPr>
          <p:nvPr>
            <p:ph type="title"/>
          </p:nvPr>
        </p:nvSpPr>
        <p:spPr>
          <a:xfrm>
            <a:off x="756525" y="296160"/>
            <a:ext cx="5334151" cy="1257300"/>
          </a:xfrm>
        </p:spPr>
        <p:txBody>
          <a:bodyPr/>
          <a:lstStyle/>
          <a:p>
            <a:r>
              <a:rPr lang="en-US" u="sng" dirty="0"/>
              <a:t>Memory-mapped I/O</a:t>
            </a:r>
            <a:endParaRPr lang="en-IN" u="sng" dirty="0"/>
          </a:p>
        </p:txBody>
      </p:sp>
      <p:sp>
        <p:nvSpPr>
          <p:cNvPr id="3" name="Content Placeholder 2">
            <a:extLst>
              <a:ext uri="{FF2B5EF4-FFF2-40B4-BE49-F238E27FC236}">
                <a16:creationId xmlns:a16="http://schemas.microsoft.com/office/drawing/2014/main" id="{E2452990-83FF-C7BF-AC32-76D9CE796B24}"/>
              </a:ext>
            </a:extLst>
          </p:cNvPr>
          <p:cNvSpPr>
            <a:spLocks noGrp="1"/>
          </p:cNvSpPr>
          <p:nvPr>
            <p:ph idx="1"/>
          </p:nvPr>
        </p:nvSpPr>
        <p:spPr>
          <a:xfrm>
            <a:off x="204660" y="1951757"/>
            <a:ext cx="5886016" cy="3714749"/>
          </a:xfrm>
        </p:spPr>
        <p:txBody>
          <a:bodyPr>
            <a:normAutofit fontScale="92500" lnSpcReduction="10000"/>
          </a:bodyPr>
          <a:lstStyle/>
          <a:p>
            <a:r>
              <a:rPr lang="en-US" sz="2000" b="0" i="0" dirty="0">
                <a:solidFill>
                  <a:schemeClr val="tx1">
                    <a:lumMod val="95000"/>
                  </a:schemeClr>
                </a:solidFill>
                <a:effectLst/>
              </a:rPr>
              <a:t>In memory-mapped I/O, both memory and I/O devices use the same address space. </a:t>
            </a:r>
            <a:r>
              <a:rPr lang="en-US" sz="2000" dirty="0">
                <a:solidFill>
                  <a:schemeClr val="tx1">
                    <a:lumMod val="95000"/>
                  </a:schemeClr>
                </a:solidFill>
                <a:effectLst/>
              </a:rPr>
              <a:t>This means that some of the memory addresses are assigned to I/O devices, which reduces the addressing capability of memory </a:t>
            </a:r>
            <a:endParaRPr lang="en-US" sz="2000" baseline="30000" dirty="0">
              <a:solidFill>
                <a:schemeClr val="tx1">
                  <a:lumMod val="95000"/>
                </a:schemeClr>
              </a:solidFill>
              <a:effectLst/>
            </a:endParaRPr>
          </a:p>
          <a:p>
            <a:r>
              <a:rPr lang="en-US" sz="2000" b="0" i="0" dirty="0">
                <a:solidFill>
                  <a:schemeClr val="tx1">
                    <a:lumMod val="95000"/>
                  </a:schemeClr>
                </a:solidFill>
                <a:effectLst/>
              </a:rPr>
              <a:t>. </a:t>
            </a:r>
            <a:r>
              <a:rPr lang="en-US" sz="2000" dirty="0">
                <a:solidFill>
                  <a:schemeClr val="tx1">
                    <a:lumMod val="95000"/>
                  </a:schemeClr>
                </a:solidFill>
                <a:effectLst/>
              </a:rPr>
              <a:t>Memory-mapped I/O allows the CPU to access I/O devices at the same speed as it accesses memory, which means that I/O operations can be performed much faster compared to isolated I/O </a:t>
            </a:r>
            <a:r>
              <a:rPr lang="en-US" sz="2000" b="0" i="0" dirty="0">
                <a:solidFill>
                  <a:schemeClr val="tx1">
                    <a:lumMod val="95000"/>
                  </a:schemeClr>
                </a:solidFill>
                <a:effectLst/>
              </a:rPr>
              <a:t>. </a:t>
            </a:r>
            <a:r>
              <a:rPr lang="en-US" sz="2000" b="0" i="0" dirty="0">
                <a:solidFill>
                  <a:schemeClr val="tx1">
                    <a:lumMod val="95000"/>
                  </a:schemeClr>
                </a:solidFill>
                <a:effectLst/>
                <a:hlinkClick r:id="rId2">
                  <a:extLst>
                    <a:ext uri="{A12FA001-AC4F-418D-AE19-62706E023703}">
                      <ahyp:hlinkClr xmlns:ahyp="http://schemas.microsoft.com/office/drawing/2018/hyperlinkcolor" val="tx"/>
                    </a:ext>
                  </a:extLst>
                </a:hlinkClick>
              </a:rPr>
              <a:t>Memory-mapped I/O also simplifies programming as the same instructions can be used to access memory and I/O devices, reducing programming complexity</a:t>
            </a:r>
            <a:r>
              <a:rPr lang="en-US" sz="2000" b="0" i="0" dirty="0">
                <a:solidFill>
                  <a:schemeClr val="tx1">
                    <a:lumMod val="95000"/>
                  </a:schemeClr>
                </a:solidFill>
                <a:effectLst/>
              </a:rPr>
              <a:t>.</a:t>
            </a:r>
          </a:p>
          <a:p>
            <a:endParaRPr lang="en-US" sz="1800" dirty="0">
              <a:solidFill>
                <a:schemeClr val="tx1">
                  <a:lumMod val="95000"/>
                </a:schemeClr>
              </a:solidFill>
              <a:effectLst/>
            </a:endParaRPr>
          </a:p>
          <a:p>
            <a:endParaRPr lang="en-IN" sz="1800" dirty="0">
              <a:solidFill>
                <a:schemeClr val="tx1">
                  <a:lumMod val="95000"/>
                </a:schemeClr>
              </a:solidFill>
            </a:endParaRPr>
          </a:p>
        </p:txBody>
      </p:sp>
      <p:pic>
        <p:nvPicPr>
          <p:cNvPr id="6146" name="Picture 2" descr="PPT - Sistem I/O PowerPoint Presentation, free download - ID:3479492">
            <a:extLst>
              <a:ext uri="{FF2B5EF4-FFF2-40B4-BE49-F238E27FC236}">
                <a16:creationId xmlns:a16="http://schemas.microsoft.com/office/drawing/2014/main" id="{3347D0E9-BE3B-0CE7-3163-7757CD4FC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173" y="505018"/>
            <a:ext cx="4784509" cy="35883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PT - Low-level Programming PowerPoint Presentation, free download - ID ...">
            <a:extLst>
              <a:ext uri="{FF2B5EF4-FFF2-40B4-BE49-F238E27FC236}">
                <a16:creationId xmlns:a16="http://schemas.microsoft.com/office/drawing/2014/main" id="{08391A28-AA0B-8B8C-1A8D-183F6E4AD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7171" y="3377025"/>
            <a:ext cx="3450169" cy="297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04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79C5-4A64-8DD5-1314-D850503FF06C}"/>
              </a:ext>
            </a:extLst>
          </p:cNvPr>
          <p:cNvSpPr>
            <a:spLocks noGrp="1"/>
          </p:cNvSpPr>
          <p:nvPr>
            <p:ph type="title"/>
          </p:nvPr>
        </p:nvSpPr>
        <p:spPr/>
        <p:txBody>
          <a:bodyPr/>
          <a:lstStyle/>
          <a:p>
            <a:r>
              <a:rPr lang="en-US" u="sng" dirty="0"/>
              <a:t>Isolated I/O</a:t>
            </a:r>
            <a:endParaRPr lang="en-IN" u="sng" dirty="0"/>
          </a:p>
        </p:txBody>
      </p:sp>
      <p:sp>
        <p:nvSpPr>
          <p:cNvPr id="3" name="Content Placeholder 2">
            <a:extLst>
              <a:ext uri="{FF2B5EF4-FFF2-40B4-BE49-F238E27FC236}">
                <a16:creationId xmlns:a16="http://schemas.microsoft.com/office/drawing/2014/main" id="{8B9CEDCB-670A-339C-EAD9-0BCF9707C948}"/>
              </a:ext>
            </a:extLst>
          </p:cNvPr>
          <p:cNvSpPr>
            <a:spLocks noGrp="1"/>
          </p:cNvSpPr>
          <p:nvPr>
            <p:ph idx="1"/>
          </p:nvPr>
        </p:nvSpPr>
        <p:spPr/>
        <p:txBody>
          <a:bodyPr/>
          <a:lstStyle/>
          <a:p>
            <a:r>
              <a:rPr lang="en-US" b="0" i="0" dirty="0">
                <a:solidFill>
                  <a:schemeClr val="tx1">
                    <a:lumMod val="95000"/>
                  </a:schemeClr>
                </a:solidFill>
                <a:effectLst/>
              </a:rPr>
              <a:t>In isolated I/O, we have a common bus (data and address) for both memory and I/O devices but separate read and write control lines for I/O. When the CPU decodes an instruction, if data is for I/O, it places the address on the address line and sets the I/O read or write control line on due to which data transfer occurs between CPU and I/O. The address space of memory and I/O is isolated, and the name is so. The address for I/O here is called ports. </a:t>
            </a:r>
            <a:r>
              <a:rPr lang="en-US" b="0" i="0" dirty="0">
                <a:solidFill>
                  <a:schemeClr val="tx1">
                    <a:lumMod val="95000"/>
                  </a:schemeClr>
                </a:solidFill>
                <a:effectLst/>
                <a:hlinkClick r:id="rId2">
                  <a:extLst>
                    <a:ext uri="{A12FA001-AC4F-418D-AE19-62706E023703}">
                      <ahyp:hlinkClr xmlns:ahyp="http://schemas.microsoft.com/office/drawing/2018/hyperlinkcolor" val="tx"/>
                    </a:ext>
                  </a:extLst>
                </a:hlinkClick>
              </a:rPr>
              <a:t>Here we have different read-write instructions for both I/O and memory</a:t>
            </a:r>
            <a:r>
              <a:rPr lang="en-US" b="0" i="0" dirty="0">
                <a:solidFill>
                  <a:schemeClr val="tx1">
                    <a:lumMod val="95000"/>
                  </a:schemeClr>
                </a:solidFill>
                <a:effectLst/>
              </a:rPr>
              <a:t>.</a:t>
            </a:r>
            <a:endParaRPr lang="en-IN" dirty="0">
              <a:solidFill>
                <a:schemeClr val="tx1">
                  <a:lumMod val="95000"/>
                </a:schemeClr>
              </a:solidFill>
            </a:endParaRPr>
          </a:p>
        </p:txBody>
      </p:sp>
    </p:spTree>
    <p:extLst>
      <p:ext uri="{BB962C8B-B14F-4D97-AF65-F5344CB8AC3E}">
        <p14:creationId xmlns:p14="http://schemas.microsoft.com/office/powerpoint/2010/main" val="299360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3A1576B-934A-760A-9EE9-AAAEBF029A1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1903924" y="2186247"/>
            <a:ext cx="4192076" cy="3754582"/>
          </a:xfrm>
          <a:prstGeom prst="rect">
            <a:avLst/>
          </a:prstGeom>
        </p:spPr>
      </p:pic>
      <p:pic>
        <p:nvPicPr>
          <p:cNvPr id="5" name="Content Placeholder 4">
            <a:extLst>
              <a:ext uri="{FF2B5EF4-FFF2-40B4-BE49-F238E27FC236}">
                <a16:creationId xmlns:a16="http://schemas.microsoft.com/office/drawing/2014/main" id="{752819B2-73EB-8712-E6F4-83DABBFB204F}"/>
              </a:ext>
            </a:extLst>
          </p:cNvPr>
          <p:cNvPicPr>
            <a:picLocks noGrp="1" noChangeAspect="1"/>
          </p:cNvPicPr>
          <p:nvPr>
            <p:ph idx="1"/>
          </p:nvPr>
        </p:nvPicPr>
        <p:blipFill rotWithShape="1">
          <a:blip r:embed="rId3"/>
          <a:srcRect l="23857" t="20016" r="57388" b="45970"/>
          <a:stretch/>
        </p:blipFill>
        <p:spPr>
          <a:xfrm>
            <a:off x="4530435" y="601287"/>
            <a:ext cx="5419900" cy="4220095"/>
          </a:xfrm>
        </p:spPr>
      </p:pic>
    </p:spTree>
    <p:extLst>
      <p:ext uri="{BB962C8B-B14F-4D97-AF65-F5344CB8AC3E}">
        <p14:creationId xmlns:p14="http://schemas.microsoft.com/office/powerpoint/2010/main" val="191911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62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192982" y="91440"/>
            <a:ext cx="5245635" cy="148861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78329" y="268656"/>
            <a:ext cx="5436979" cy="1134178"/>
          </a:xfrm>
        </p:spPr>
        <p:txBody>
          <a:bodyPr anchor="t">
            <a:normAutofit/>
          </a:bodyPr>
          <a:lstStyle/>
          <a:p>
            <a:pPr marL="36900" lvl="0" indent="0">
              <a:buNone/>
            </a:pPr>
            <a:r>
              <a:rPr lang="en-US" sz="4400" b="1" u="sng" dirty="0"/>
              <a:t>I/O Organization</a:t>
            </a:r>
            <a:endParaRPr lang="en-US" sz="4400" dirty="0"/>
          </a:p>
          <a:p>
            <a:endParaRPr lang="en-US" sz="2400" dirty="0"/>
          </a:p>
        </p:txBody>
      </p:sp>
      <p:pic>
        <p:nvPicPr>
          <p:cNvPr id="3074" name="Picture 2" descr="PPT - PART 4 : (1/2 ) Central Processing Unit (CPU) Basics CHAPTER 12 ...">
            <a:extLst>
              <a:ext uri="{FF2B5EF4-FFF2-40B4-BE49-F238E27FC236}">
                <a16:creationId xmlns:a16="http://schemas.microsoft.com/office/drawing/2014/main" id="{10B2A06D-8807-E333-DB8F-6C080B69B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0680" y="1671489"/>
            <a:ext cx="5120640" cy="38404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680A6-9F7D-3DA4-F4C9-8DAA51F4DDA0}"/>
              </a:ext>
            </a:extLst>
          </p:cNvPr>
          <p:cNvSpPr txBox="1"/>
          <p:nvPr/>
        </p:nvSpPr>
        <p:spPr>
          <a:xfrm>
            <a:off x="486455" y="2132530"/>
            <a:ext cx="5284116" cy="1200329"/>
          </a:xfrm>
          <a:prstGeom prst="rect">
            <a:avLst/>
          </a:prstGeom>
          <a:noFill/>
        </p:spPr>
        <p:txBody>
          <a:bodyPr wrap="square">
            <a:spAutoFit/>
          </a:bodyPr>
          <a:lstStyle/>
          <a:p>
            <a:r>
              <a:rPr lang="en-US" b="0" i="0" dirty="0">
                <a:solidFill>
                  <a:srgbClr val="212529"/>
                </a:solidFill>
                <a:effectLst/>
                <a:latin typeface="system-ui"/>
              </a:rPr>
              <a:t>The I/O subsystem of a computer provides an efficient mode of communication between the central system and the outside environment. It handles all the input-output operations of the computer system.</a:t>
            </a:r>
            <a:endParaRPr lang="en-IN" dirty="0"/>
          </a:p>
        </p:txBody>
      </p:sp>
    </p:spTree>
    <p:extLst>
      <p:ext uri="{BB962C8B-B14F-4D97-AF65-F5344CB8AC3E}">
        <p14:creationId xmlns:p14="http://schemas.microsoft.com/office/powerpoint/2010/main" val="322023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5427910" y="2502130"/>
            <a:ext cx="4861725" cy="3754582"/>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429782" y="354676"/>
            <a:ext cx="4861725" cy="6082145"/>
          </a:xfrm>
        </p:spPr>
        <p:txBody>
          <a:bodyPr anchor="t">
            <a:normAutofit/>
          </a:bodyPr>
          <a:lstStyle/>
          <a:p>
            <a:pPr marL="36900" lvl="0" indent="0">
              <a:buNone/>
            </a:pPr>
            <a:r>
              <a:rPr lang="en-US" sz="3600" b="1" u="sng" dirty="0"/>
              <a:t>I/O Interface</a:t>
            </a:r>
          </a:p>
          <a:p>
            <a:pPr marL="36900" lvl="0" indent="0">
              <a:buNone/>
            </a:pPr>
            <a:r>
              <a:rPr lang="en-US" sz="1800" dirty="0"/>
              <a:t>Input-Output interface provides a method for transferring information between internal storage and external I/O devices. Peripherals connected to a computer need special communication links for interacting them with the central processing unit. The purpose of the communication link is to resolve the differences that exist between the central computer and each peripheral.</a:t>
            </a:r>
          </a:p>
          <a:p>
            <a:endParaRPr lang="en-US" sz="2400" dirty="0"/>
          </a:p>
        </p:txBody>
      </p:sp>
      <p:pic>
        <p:nvPicPr>
          <p:cNvPr id="7170" name="Picture 2" descr="Structure of Input-Output Interface - GeeksforGeeks">
            <a:extLst>
              <a:ext uri="{FF2B5EF4-FFF2-40B4-BE49-F238E27FC236}">
                <a16:creationId xmlns:a16="http://schemas.microsoft.com/office/drawing/2014/main" id="{16086E4E-85C3-9456-90EF-05100A6BC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959" y="1296785"/>
            <a:ext cx="4578259" cy="29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5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824F-8CB2-0ACD-3BD0-1CA38A551676}"/>
              </a:ext>
            </a:extLst>
          </p:cNvPr>
          <p:cNvSpPr>
            <a:spLocks noGrp="1"/>
          </p:cNvSpPr>
          <p:nvPr>
            <p:ph type="title"/>
          </p:nvPr>
        </p:nvSpPr>
        <p:spPr>
          <a:xfrm>
            <a:off x="681038" y="169026"/>
            <a:ext cx="10353762" cy="1257300"/>
          </a:xfrm>
        </p:spPr>
        <p:txBody>
          <a:bodyPr/>
          <a:lstStyle/>
          <a:p>
            <a:r>
              <a:rPr lang="en-US" u="sng" dirty="0"/>
              <a:t>Peripherals</a:t>
            </a:r>
            <a:endParaRPr lang="en-IN" u="sng" dirty="0"/>
          </a:p>
        </p:txBody>
      </p:sp>
      <p:sp>
        <p:nvSpPr>
          <p:cNvPr id="3" name="Content Placeholder 2">
            <a:extLst>
              <a:ext uri="{FF2B5EF4-FFF2-40B4-BE49-F238E27FC236}">
                <a16:creationId xmlns:a16="http://schemas.microsoft.com/office/drawing/2014/main" id="{1568472F-9F9B-B78D-BFED-5F97240E2D34}"/>
              </a:ext>
            </a:extLst>
          </p:cNvPr>
          <p:cNvSpPr>
            <a:spLocks noGrp="1"/>
          </p:cNvSpPr>
          <p:nvPr>
            <p:ph idx="1"/>
          </p:nvPr>
        </p:nvSpPr>
        <p:spPr>
          <a:xfrm>
            <a:off x="913795" y="1512916"/>
            <a:ext cx="10353762" cy="4278283"/>
          </a:xfrm>
        </p:spPr>
        <p:txBody>
          <a:bodyPr>
            <a:normAutofit/>
          </a:bodyPr>
          <a:lstStyle/>
          <a:p>
            <a:r>
              <a:rPr lang="en-US" sz="1800" dirty="0"/>
              <a:t>Peripherals are electromechanical and electromagnetic devices and their manner of operation is different from the operation of the CPU and memory, which are electronic devices. Therefore, a conversion of signal values may be required.</a:t>
            </a:r>
          </a:p>
          <a:p>
            <a:endParaRPr lang="en-US" sz="1800" dirty="0"/>
          </a:p>
          <a:p>
            <a:r>
              <a:rPr lang="en-US" sz="1800" dirty="0"/>
              <a:t>The data transfer rate of peripherals is usually slower than the transfer rate of the CPU, and consequently, a synchronization mechanism may be needed.</a:t>
            </a:r>
          </a:p>
          <a:p>
            <a:endParaRPr lang="en-US" sz="1800" dirty="0"/>
          </a:p>
          <a:p>
            <a:r>
              <a:rPr lang="en-US" sz="1800" dirty="0"/>
              <a:t>Data codes and formats in peripherals differ from the word format in the CPU and memory.</a:t>
            </a:r>
          </a:p>
          <a:p>
            <a:endParaRPr lang="en-US" sz="1800" dirty="0"/>
          </a:p>
          <a:p>
            <a:r>
              <a:rPr lang="en-US" sz="1800" dirty="0"/>
              <a:t>The operating modes of peripherals are different from each other and each must be controlled so as not to disturb the operation of other peripherals.</a:t>
            </a:r>
            <a:endParaRPr lang="en-IN" sz="1800" dirty="0"/>
          </a:p>
        </p:txBody>
      </p:sp>
    </p:spTree>
    <p:extLst>
      <p:ext uri="{BB962C8B-B14F-4D97-AF65-F5344CB8AC3E}">
        <p14:creationId xmlns:p14="http://schemas.microsoft.com/office/powerpoint/2010/main" val="366088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0" y="290945"/>
            <a:ext cx="5898954" cy="6101542"/>
          </a:xfrm>
        </p:spPr>
        <p:txBody>
          <a:bodyPr anchor="t">
            <a:normAutofit/>
          </a:bodyPr>
          <a:lstStyle/>
          <a:p>
            <a:pPr marL="36900" lvl="0" indent="0">
              <a:buNone/>
            </a:pPr>
            <a:r>
              <a:rPr lang="en-US" sz="3600" b="1" u="sng" dirty="0">
                <a:solidFill>
                  <a:schemeClr val="bg1">
                    <a:lumMod val="95000"/>
                    <a:lumOff val="5000"/>
                  </a:schemeClr>
                </a:solidFill>
              </a:rPr>
              <a:t>I/O Interfaces</a:t>
            </a:r>
            <a:endParaRPr lang="en-US" sz="2400" dirty="0">
              <a:solidFill>
                <a:schemeClr val="bg1">
                  <a:lumMod val="95000"/>
                  <a:lumOff val="5000"/>
                </a:schemeClr>
              </a:solidFill>
            </a:endParaRPr>
          </a:p>
          <a:p>
            <a:endParaRPr lang="en-US" sz="1800" dirty="0">
              <a:solidFill>
                <a:schemeClr val="bg1">
                  <a:lumMod val="95000"/>
                  <a:lumOff val="5000"/>
                </a:schemeClr>
              </a:solidFill>
            </a:endParaRPr>
          </a:p>
          <a:p>
            <a:endParaRPr lang="en-US" sz="1800" dirty="0">
              <a:solidFill>
                <a:schemeClr val="bg1">
                  <a:lumMod val="95000"/>
                  <a:lumOff val="5000"/>
                </a:schemeClr>
              </a:solidFill>
            </a:endParaRPr>
          </a:p>
          <a:p>
            <a:r>
              <a:rPr lang="en-US" sz="1800" dirty="0">
                <a:solidFill>
                  <a:schemeClr val="bg1">
                    <a:lumMod val="95000"/>
                    <a:lumOff val="5000"/>
                  </a:schemeClr>
                </a:solidFill>
              </a:rPr>
              <a:t>To resolve the previous differences, computer systems include special hardware components between the CPU and peripherals to supervise and synchronize all input and output transfers. These components are called </a:t>
            </a:r>
            <a:r>
              <a:rPr lang="en-US" sz="1800" u="sng" dirty="0">
                <a:solidFill>
                  <a:schemeClr val="bg1">
                    <a:lumMod val="95000"/>
                    <a:lumOff val="5000"/>
                  </a:schemeClr>
                </a:solidFill>
              </a:rPr>
              <a:t>interface units</a:t>
            </a:r>
            <a:r>
              <a:rPr lang="en-US" sz="1800" dirty="0">
                <a:solidFill>
                  <a:schemeClr val="bg1">
                    <a:lumMod val="95000"/>
                    <a:lumOff val="5000"/>
                  </a:schemeClr>
                </a:solidFill>
              </a:rPr>
              <a:t> because they interface between the processor bus and the peripheral device. In addition, each device may have its own controller that supervises the operations of the particular mechanism in the peripheral.</a:t>
            </a:r>
          </a:p>
        </p:txBody>
      </p:sp>
      <p:pic>
        <p:nvPicPr>
          <p:cNvPr id="4" name="Picture 2" descr="PPT - Practical Session No. 12 PowerPoint Presentation, free download ...">
            <a:extLst>
              <a:ext uri="{FF2B5EF4-FFF2-40B4-BE49-F238E27FC236}">
                <a16:creationId xmlns:a16="http://schemas.microsoft.com/office/drawing/2014/main" id="{4AAFAB5B-1169-A4C2-B97D-6DA0FEC3D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069" y="1076002"/>
            <a:ext cx="4967313" cy="470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6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87F4-E1E8-FDE8-2653-FB0FBA667707}"/>
              </a:ext>
            </a:extLst>
          </p:cNvPr>
          <p:cNvSpPr>
            <a:spLocks noGrp="1"/>
          </p:cNvSpPr>
          <p:nvPr>
            <p:ph type="title"/>
          </p:nvPr>
        </p:nvSpPr>
        <p:spPr/>
        <p:txBody>
          <a:bodyPr>
            <a:normAutofit fontScale="90000"/>
          </a:bodyPr>
          <a:lstStyle/>
          <a:p>
            <a:r>
              <a:rPr lang="en-US" b="1" i="0" u="sng" dirty="0">
                <a:solidFill>
                  <a:schemeClr val="tx1">
                    <a:lumMod val="95000"/>
                  </a:schemeClr>
                </a:solidFill>
                <a:effectLst/>
                <a:latin typeface="Nunito" pitchFamily="2" charset="0"/>
              </a:rPr>
              <a:t>Functions of Input-Output Interface</a:t>
            </a:r>
            <a:r>
              <a:rPr lang="en-US" b="1" i="0" dirty="0">
                <a:solidFill>
                  <a:schemeClr val="tx1">
                    <a:lumMod val="95000"/>
                  </a:schemeClr>
                </a:solidFill>
                <a:effectLst/>
                <a:latin typeface="Nunito" pitchFamily="2" charset="0"/>
              </a:rPr>
              <a:t>:</a:t>
            </a:r>
            <a:br>
              <a:rPr lang="en-US" b="1" i="0" dirty="0">
                <a:solidFill>
                  <a:schemeClr val="tx1">
                    <a:lumMod val="95000"/>
                  </a:schemeClr>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613E842-C5B8-6E3B-58A3-F97A023C77BE}"/>
              </a:ext>
            </a:extLst>
          </p:cNvPr>
          <p:cNvSpPr>
            <a:spLocks noGrp="1"/>
          </p:cNvSpPr>
          <p:nvPr>
            <p:ph idx="1"/>
          </p:nvPr>
        </p:nvSpPr>
        <p:spPr>
          <a:xfrm>
            <a:off x="1038486" y="2169622"/>
            <a:ext cx="10353762" cy="3483033"/>
          </a:xfrm>
        </p:spPr>
        <p:txBody>
          <a:bodyPr>
            <a:normAutofit/>
          </a:bodyPr>
          <a:lstStyle/>
          <a:p>
            <a:pPr algn="l" fontAlgn="base">
              <a:buFont typeface="+mj-lt"/>
              <a:buAutoNum type="arabicPeriod"/>
            </a:pPr>
            <a:r>
              <a:rPr lang="en-US" sz="1800" b="0" i="0" dirty="0">
                <a:solidFill>
                  <a:schemeClr val="tx1">
                    <a:lumMod val="95000"/>
                  </a:schemeClr>
                </a:solidFill>
                <a:effectLst/>
                <a:latin typeface="Nunito" pitchFamily="2" charset="0"/>
              </a:rPr>
              <a:t>It is used to synchronize the operating speed of CPU with respect to input-output devices.</a:t>
            </a:r>
          </a:p>
          <a:p>
            <a:pPr algn="l" fontAlgn="base">
              <a:buFont typeface="+mj-lt"/>
              <a:buAutoNum type="arabicPeriod"/>
            </a:pPr>
            <a:r>
              <a:rPr lang="en-US" sz="1800" b="0" i="0" dirty="0">
                <a:solidFill>
                  <a:schemeClr val="tx1">
                    <a:lumMod val="95000"/>
                  </a:schemeClr>
                </a:solidFill>
                <a:effectLst/>
                <a:latin typeface="Nunito" pitchFamily="2" charset="0"/>
              </a:rPr>
              <a:t>It selects the input-output device which is appropriate for the interpretation of the input-output device.</a:t>
            </a:r>
          </a:p>
          <a:p>
            <a:pPr algn="l" fontAlgn="base">
              <a:buFont typeface="+mj-lt"/>
              <a:buAutoNum type="arabicPeriod"/>
            </a:pPr>
            <a:r>
              <a:rPr lang="en-US" sz="1800" b="0" i="0" dirty="0">
                <a:solidFill>
                  <a:schemeClr val="tx1">
                    <a:lumMod val="95000"/>
                  </a:schemeClr>
                </a:solidFill>
                <a:effectLst/>
                <a:latin typeface="Nunito" pitchFamily="2" charset="0"/>
              </a:rPr>
              <a:t>It is capable of providing signals like control and timing signals.</a:t>
            </a:r>
          </a:p>
          <a:p>
            <a:pPr algn="l" fontAlgn="base">
              <a:buFont typeface="+mj-lt"/>
              <a:buAutoNum type="arabicPeriod"/>
            </a:pPr>
            <a:r>
              <a:rPr lang="en-US" sz="1800" b="0" i="0" dirty="0">
                <a:solidFill>
                  <a:schemeClr val="tx1">
                    <a:lumMod val="95000"/>
                  </a:schemeClr>
                </a:solidFill>
                <a:effectLst/>
                <a:latin typeface="Nunito" pitchFamily="2" charset="0"/>
              </a:rPr>
              <a:t>In this data buffering can be possible through data bus.</a:t>
            </a:r>
          </a:p>
          <a:p>
            <a:pPr algn="l" fontAlgn="base">
              <a:buFont typeface="+mj-lt"/>
              <a:buAutoNum type="arabicPeriod"/>
            </a:pPr>
            <a:r>
              <a:rPr lang="en-US" sz="1800" b="0" i="0" dirty="0">
                <a:solidFill>
                  <a:schemeClr val="tx1">
                    <a:lumMod val="95000"/>
                  </a:schemeClr>
                </a:solidFill>
                <a:effectLst/>
                <a:latin typeface="Nunito" pitchFamily="2" charset="0"/>
              </a:rPr>
              <a:t>There are various error detectors.</a:t>
            </a:r>
          </a:p>
          <a:p>
            <a:pPr algn="l" fontAlgn="base">
              <a:buFont typeface="+mj-lt"/>
              <a:buAutoNum type="arabicPeriod"/>
            </a:pPr>
            <a:r>
              <a:rPr lang="en-US" sz="1800" b="0" i="0" dirty="0">
                <a:solidFill>
                  <a:schemeClr val="tx1">
                    <a:lumMod val="95000"/>
                  </a:schemeClr>
                </a:solidFill>
                <a:effectLst/>
                <a:latin typeface="Nunito" pitchFamily="2" charset="0"/>
              </a:rPr>
              <a:t>It converts serial data into parallel data and vice-versa.</a:t>
            </a:r>
          </a:p>
          <a:p>
            <a:pPr algn="l" fontAlgn="base">
              <a:buFont typeface="+mj-lt"/>
              <a:buAutoNum type="arabicPeriod"/>
            </a:pPr>
            <a:r>
              <a:rPr lang="en-US" sz="1800" b="0" i="0" dirty="0">
                <a:solidFill>
                  <a:schemeClr val="tx1">
                    <a:lumMod val="95000"/>
                  </a:schemeClr>
                </a:solidFill>
                <a:effectLst/>
                <a:latin typeface="Nunito" pitchFamily="2" charset="0"/>
              </a:rPr>
              <a:t>It also convert digital data into analog signal and vice-versa.</a:t>
            </a:r>
          </a:p>
          <a:p>
            <a:endParaRPr lang="en-IN" dirty="0"/>
          </a:p>
        </p:txBody>
      </p:sp>
    </p:spTree>
    <p:extLst>
      <p:ext uri="{BB962C8B-B14F-4D97-AF65-F5344CB8AC3E}">
        <p14:creationId xmlns:p14="http://schemas.microsoft.com/office/powerpoint/2010/main" val="325680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719466"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860474" y="286034"/>
            <a:ext cx="6267796" cy="4058751"/>
          </a:xfrm>
        </p:spPr>
        <p:txBody>
          <a:bodyPr anchor="t">
            <a:normAutofit/>
          </a:bodyPr>
          <a:lstStyle/>
          <a:p>
            <a:pPr marL="36900" lvl="0" indent="0">
              <a:buNone/>
            </a:pPr>
            <a:r>
              <a:rPr lang="en-US" sz="3600" b="1" u="sng" dirty="0"/>
              <a:t>I/O  Bus and Interface Modules</a:t>
            </a:r>
            <a:endParaRPr lang="en-US" sz="2400" dirty="0"/>
          </a:p>
          <a:p>
            <a:endParaRPr lang="en-US" sz="2400" dirty="0"/>
          </a:p>
        </p:txBody>
      </p:sp>
      <p:pic>
        <p:nvPicPr>
          <p:cNvPr id="2050" name="Picture 2" descr="Input output interface | PPT">
            <a:extLst>
              <a:ext uri="{FF2B5EF4-FFF2-40B4-BE49-F238E27FC236}">
                <a16:creationId xmlns:a16="http://schemas.microsoft.com/office/drawing/2014/main" id="{2A935F72-A883-5087-4551-71679F008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719262"/>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53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F256A-C2BC-27B5-113C-810AD5003E9A}"/>
              </a:ext>
            </a:extLst>
          </p:cNvPr>
          <p:cNvSpPr>
            <a:spLocks noGrp="1"/>
          </p:cNvSpPr>
          <p:nvPr>
            <p:ph idx="1"/>
          </p:nvPr>
        </p:nvSpPr>
        <p:spPr>
          <a:xfrm>
            <a:off x="913795" y="590204"/>
            <a:ext cx="10353762" cy="5200995"/>
          </a:xfrm>
        </p:spPr>
        <p:txBody>
          <a:bodyPr>
            <a:normAutofit/>
          </a:bodyPr>
          <a:lstStyle/>
          <a:p>
            <a:r>
              <a:rPr lang="en-US" sz="1800" b="0" i="0" dirty="0">
                <a:solidFill>
                  <a:schemeClr val="tx1">
                    <a:lumMod val="95000"/>
                  </a:schemeClr>
                </a:solidFill>
                <a:effectLst/>
                <a:latin typeface="Inter"/>
              </a:rPr>
              <a:t>I/O modules interface to the system bus or central switch (CPU and Memory), interfaces and controls to one or more peripheral I/O operations are accomplished through a wide assortment of external devices that provide a means of exchanging data between external environment and computer by a link to an I/O module. The link is used to exchange control status and data between I/O module and the external devices.</a:t>
            </a:r>
          </a:p>
          <a:p>
            <a:endParaRPr lang="en-US" sz="1800" dirty="0">
              <a:solidFill>
                <a:schemeClr val="tx1">
                  <a:lumMod val="95000"/>
                </a:schemeClr>
              </a:solidFill>
              <a:effectLst/>
              <a:latin typeface="Inter"/>
            </a:endParaRPr>
          </a:p>
          <a:p>
            <a:endParaRPr lang="en-IN" sz="1800" dirty="0">
              <a:solidFill>
                <a:schemeClr val="tx1">
                  <a:lumMod val="95000"/>
                </a:schemeClr>
              </a:solidFill>
            </a:endParaRPr>
          </a:p>
        </p:txBody>
      </p:sp>
      <p:pic>
        <p:nvPicPr>
          <p:cNvPr id="5" name="Picture 4">
            <a:extLst>
              <a:ext uri="{FF2B5EF4-FFF2-40B4-BE49-F238E27FC236}">
                <a16:creationId xmlns:a16="http://schemas.microsoft.com/office/drawing/2014/main" id="{430004A7-6141-9708-413D-C2235DB6FE1A}"/>
              </a:ext>
            </a:extLst>
          </p:cNvPr>
          <p:cNvPicPr>
            <a:picLocks noChangeAspect="1"/>
          </p:cNvPicPr>
          <p:nvPr/>
        </p:nvPicPr>
        <p:blipFill>
          <a:blip r:embed="rId2"/>
          <a:stretch>
            <a:fillRect/>
          </a:stretch>
        </p:blipFill>
        <p:spPr>
          <a:xfrm>
            <a:off x="3873729" y="2423230"/>
            <a:ext cx="4268597" cy="4103998"/>
          </a:xfrm>
          <a:prstGeom prst="rect">
            <a:avLst/>
          </a:prstGeom>
        </p:spPr>
      </p:pic>
    </p:spTree>
    <p:extLst>
      <p:ext uri="{BB962C8B-B14F-4D97-AF65-F5344CB8AC3E}">
        <p14:creationId xmlns:p14="http://schemas.microsoft.com/office/powerpoint/2010/main" val="285140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76EF-BED2-5F5D-CBA5-91F89CF0F061}"/>
              </a:ext>
            </a:extLst>
          </p:cNvPr>
          <p:cNvSpPr>
            <a:spLocks noGrp="1"/>
          </p:cNvSpPr>
          <p:nvPr>
            <p:ph type="title"/>
          </p:nvPr>
        </p:nvSpPr>
        <p:spPr/>
        <p:txBody>
          <a:bodyPr>
            <a:normAutofit fontScale="90000"/>
          </a:bodyPr>
          <a:lstStyle/>
          <a:p>
            <a:r>
              <a:rPr lang="en-IN" b="1" i="0" u="sng" dirty="0">
                <a:solidFill>
                  <a:schemeClr val="tx1">
                    <a:lumMod val="95000"/>
                  </a:schemeClr>
                </a:solidFill>
                <a:effectLst/>
                <a:latin typeface="Inter"/>
              </a:rPr>
              <a:t>I/O Module Decisions</a:t>
            </a:r>
            <a:br>
              <a:rPr lang="en-IN" b="1" i="0" dirty="0">
                <a:solidFill>
                  <a:srgbClr val="4A4B65"/>
                </a:solidFill>
                <a:effectLst/>
                <a:latin typeface="Inter"/>
              </a:rPr>
            </a:br>
            <a:endParaRPr lang="en-IN" dirty="0"/>
          </a:p>
        </p:txBody>
      </p:sp>
      <p:pic>
        <p:nvPicPr>
          <p:cNvPr id="5128" name="Picture 8" descr="PPT - Chapter 7 Input/Output PowerPoint Presentation, free download ...">
            <a:extLst>
              <a:ext uri="{FF2B5EF4-FFF2-40B4-BE49-F238E27FC236}">
                <a16:creationId xmlns:a16="http://schemas.microsoft.com/office/drawing/2014/main" id="{7C44FFBB-F3BF-9F28-5AC6-CBB83C14F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313" y="1942925"/>
            <a:ext cx="5597236" cy="4197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3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barn(inVertical)">
                                      <p:cBhvr>
                                        <p:cTn id="7"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{F7D14259-586E-4622-8870-C52858690F47}tf55705232_win32</Template>
  <TotalTime>129</TotalTime>
  <Words>874</Words>
  <Application>Microsoft Office PowerPoint</Application>
  <PresentationFormat>Widescreen</PresentationFormat>
  <Paragraphs>51</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Goudy Old Style</vt:lpstr>
      <vt:lpstr>Inter</vt:lpstr>
      <vt:lpstr>Nunito</vt:lpstr>
      <vt:lpstr>system-ui</vt:lpstr>
      <vt:lpstr>Wingdings 2</vt:lpstr>
      <vt:lpstr>SlateVTI</vt:lpstr>
      <vt:lpstr>I/O Organization</vt:lpstr>
      <vt:lpstr> </vt:lpstr>
      <vt:lpstr>PowerPoint Presentation</vt:lpstr>
      <vt:lpstr>Peripherals</vt:lpstr>
      <vt:lpstr> </vt:lpstr>
      <vt:lpstr>Functions of Input-Output Interface: </vt:lpstr>
      <vt:lpstr> </vt:lpstr>
      <vt:lpstr>PowerPoint Presentation</vt:lpstr>
      <vt:lpstr>I/O Module Decisions </vt:lpstr>
      <vt:lpstr> </vt:lpstr>
      <vt:lpstr>Memory-mapped I/O</vt:lpstr>
      <vt:lpstr>Isolated I/O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Organization</dc:title>
  <dc:creator>Ridhima Manni</dc:creator>
  <cp:lastModifiedBy>Ridhima Manni</cp:lastModifiedBy>
  <cp:revision>1</cp:revision>
  <dcterms:created xsi:type="dcterms:W3CDTF">2023-10-04T15:03:14Z</dcterms:created>
  <dcterms:modified xsi:type="dcterms:W3CDTF">2023-10-04T17:12:52Z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