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bcb64549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bcb64549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bcb64549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bcb64549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bcb64549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bcb64549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bcb64549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bcb64549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bcb64549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bcb64549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bcb64549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bcb64549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bcb64549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bcb64549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bcb64549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bcb64549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bcb64549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bcb64549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bcb64549e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bcb64549e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bcb64549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bcb64549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bcb64549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bcb64549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bcb64549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bcb64549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bcb64549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bcb64549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bcb6454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bcb6454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bcb64549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bcb64549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bcb64549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bcb64549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bcb64549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bcb64549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bcb64549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bcb64549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bcb64549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bcb64549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Organic drive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Mahima M Rao</a:t>
            </a:r>
            <a:endParaRPr/>
          </a:p>
          <a:p>
            <a:pPr indent="0" lvl="0" marL="0" rtl="0" algn="ctr">
              <a:spcBef>
                <a:spcPts val="0"/>
              </a:spcBef>
              <a:spcAft>
                <a:spcPts val="0"/>
              </a:spcAft>
              <a:buNone/>
            </a:pPr>
            <a:r>
              <a:rPr lang="en"/>
              <a:t>--PES university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Cover plants </a:t>
            </a:r>
            <a:endParaRPr/>
          </a:p>
        </p:txBody>
      </p:sp>
      <p:pic>
        <p:nvPicPr>
          <p:cNvPr id="109" name="Google Shape;109;p22"/>
          <p:cNvPicPr preferRelativeResize="0"/>
          <p:nvPr/>
        </p:nvPicPr>
        <p:blipFill>
          <a:blip r:embed="rId3">
            <a:alphaModFix/>
          </a:blip>
          <a:stretch>
            <a:fillRect/>
          </a:stretch>
        </p:blipFill>
        <p:spPr>
          <a:xfrm>
            <a:off x="1099575" y="1457875"/>
            <a:ext cx="6800850" cy="3152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idx="1" type="body"/>
          </p:nvPr>
        </p:nvSpPr>
        <p:spPr>
          <a:xfrm>
            <a:off x="311700" y="323725"/>
            <a:ext cx="8520600" cy="4628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So above mentioned was just for category 1 where the crop and nutrient is </a:t>
            </a:r>
            <a:r>
              <a:rPr lang="en"/>
              <a:t>mentioned</a:t>
            </a:r>
            <a:r>
              <a:rPr lang="en"/>
              <a:t> </a:t>
            </a:r>
            <a:endParaRPr/>
          </a:p>
          <a:p>
            <a:pPr indent="0" lvl="0" marL="0" rtl="0" algn="l">
              <a:spcBef>
                <a:spcPts val="1200"/>
              </a:spcBef>
              <a:spcAft>
                <a:spcPts val="0"/>
              </a:spcAft>
              <a:buNone/>
            </a:pPr>
            <a:r>
              <a:rPr lang="en"/>
              <a:t>Now there are many </a:t>
            </a:r>
            <a:r>
              <a:rPr lang="en"/>
              <a:t>questions which arises </a:t>
            </a:r>
            <a:endParaRPr/>
          </a:p>
          <a:p>
            <a:pPr indent="0" lvl="0" marL="0" rtl="0" algn="l">
              <a:spcBef>
                <a:spcPts val="1200"/>
              </a:spcBef>
              <a:spcAft>
                <a:spcPts val="0"/>
              </a:spcAft>
              <a:buNone/>
            </a:pPr>
            <a:r>
              <a:rPr lang="en"/>
              <a:t>What if ,only soil and season is known --- crop and nutrient to be predicted or</a:t>
            </a:r>
            <a:endParaRPr/>
          </a:p>
          <a:p>
            <a:pPr indent="0" lvl="0" marL="0" rtl="0" algn="l">
              <a:spcBef>
                <a:spcPts val="1200"/>
              </a:spcBef>
              <a:spcAft>
                <a:spcPts val="0"/>
              </a:spcAft>
              <a:buNone/>
            </a:pPr>
            <a:r>
              <a:rPr lang="en"/>
              <a:t>Water limited areas -- such crop and cover crop with best nutrient to be predicted</a:t>
            </a:r>
            <a:endParaRPr/>
          </a:p>
          <a:p>
            <a:pPr indent="0" lvl="0" marL="0" rtl="0" algn="l">
              <a:spcBef>
                <a:spcPts val="1200"/>
              </a:spcBef>
              <a:spcAft>
                <a:spcPts val="0"/>
              </a:spcAft>
              <a:buNone/>
            </a:pPr>
            <a:r>
              <a:rPr lang="en"/>
              <a:t>So this model will be further developed for this category </a:t>
            </a:r>
            <a:endParaRPr/>
          </a:p>
          <a:p>
            <a:pPr indent="0" lvl="0" marL="0" rtl="0" algn="l">
              <a:spcBef>
                <a:spcPts val="1200"/>
              </a:spcBef>
              <a:spcAft>
                <a:spcPts val="0"/>
              </a:spcAft>
              <a:buNone/>
            </a:pPr>
            <a:r>
              <a:rPr lang="en"/>
              <a:t>BUT!! How to manage all the inputs given from a drone etc kind of gadgets There’s an feature in this model  which makes a id based file system for each farmer or node , then in that folder contains the json file containing inputs and outputs in each call --- </a:t>
            </a:r>
            <a:endParaRPr/>
          </a:p>
          <a:p>
            <a:pPr indent="-334327" lvl="0" marL="457200" rtl="0" algn="l">
              <a:spcBef>
                <a:spcPts val="1200"/>
              </a:spcBef>
              <a:spcAft>
                <a:spcPts val="0"/>
              </a:spcAft>
              <a:buSzPct val="100000"/>
              <a:buChar char="●"/>
            </a:pPr>
            <a:r>
              <a:rPr lang="en"/>
              <a:t>which can be utilized to ML models </a:t>
            </a:r>
            <a:endParaRPr/>
          </a:p>
          <a:p>
            <a:pPr indent="-334327" lvl="0" marL="457200" rtl="0" algn="l">
              <a:spcBef>
                <a:spcPts val="0"/>
              </a:spcBef>
              <a:spcAft>
                <a:spcPts val="0"/>
              </a:spcAft>
              <a:buSzPct val="100000"/>
              <a:buChar char="●"/>
            </a:pPr>
            <a:r>
              <a:rPr lang="en"/>
              <a:t>Also track of a farmer will be kept :D</a:t>
            </a:r>
            <a:endParaRPr/>
          </a:p>
          <a:p>
            <a:pPr indent="0" lvl="0" marL="0" rtl="0" algn="l">
              <a:spcBef>
                <a:spcPts val="1200"/>
              </a:spcBef>
              <a:spcAft>
                <a:spcPts val="0"/>
              </a:spcAft>
              <a:buNone/>
            </a:pPr>
            <a:r>
              <a:rPr lang="en"/>
              <a:t>The file uploaded has few other python files , which are used to add more combinations </a:t>
            </a:r>
            <a:endParaRPr/>
          </a:p>
          <a:p>
            <a:pPr indent="0" lvl="0" marL="0" rtl="0" algn="l">
              <a:spcBef>
                <a:spcPts val="1200"/>
              </a:spcBef>
              <a:spcAft>
                <a:spcPts val="1200"/>
              </a:spcAft>
              <a:buNone/>
            </a:pPr>
            <a:r>
              <a:rPr lang="en"/>
              <a:t>Nothing is hardcoded !! at least 90%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95925"/>
            <a:ext cx="8520600" cy="959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Images model : this is a side by model which will be used when images are sent by drone </a:t>
            </a:r>
            <a:endParaRPr/>
          </a:p>
        </p:txBody>
      </p:sp>
      <p:sp>
        <p:nvSpPr>
          <p:cNvPr id="120" name="Google Shape;12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Here i have created my dataset as this </a:t>
            </a:r>
            <a:r>
              <a:rPr lang="en"/>
              <a:t>wasn't</a:t>
            </a:r>
            <a:r>
              <a:rPr lang="en"/>
              <a:t> </a:t>
            </a:r>
            <a:r>
              <a:rPr lang="en"/>
              <a:t>available</a:t>
            </a:r>
            <a:r>
              <a:rPr lang="en"/>
              <a:t> in json in ready </a:t>
            </a:r>
            <a:endParaRPr/>
          </a:p>
          <a:p>
            <a:pPr indent="0" lvl="0" marL="0" rtl="0" algn="l">
              <a:spcBef>
                <a:spcPts val="1200"/>
              </a:spcBef>
              <a:spcAft>
                <a:spcPts val="0"/>
              </a:spcAft>
              <a:buNone/>
            </a:pPr>
            <a:r>
              <a:rPr lang="en"/>
              <a:t>The </a:t>
            </a:r>
            <a:r>
              <a:rPr lang="en"/>
              <a:t>approach</a:t>
            </a:r>
            <a:r>
              <a:rPr lang="en"/>
              <a:t> i have chosen is transfer learning : which uses efficient net , this net is amazing which was developed recently in 2019 - does th job of feature </a:t>
            </a:r>
            <a:r>
              <a:rPr lang="en"/>
              <a:t>extraction</a:t>
            </a:r>
            <a:r>
              <a:rPr lang="en"/>
              <a:t> and feature creation</a:t>
            </a:r>
            <a:endParaRPr/>
          </a:p>
          <a:p>
            <a:pPr indent="0" lvl="0" marL="0" rtl="0" algn="l">
              <a:spcBef>
                <a:spcPts val="1200"/>
              </a:spcBef>
              <a:spcAft>
                <a:spcPts val="0"/>
              </a:spcAft>
              <a:buNone/>
            </a:pPr>
            <a:r>
              <a:rPr lang="en"/>
              <a:t>The crops are only 5 and it </a:t>
            </a:r>
            <a:r>
              <a:rPr lang="en"/>
              <a:t>predicts with 92% accuracy </a:t>
            </a:r>
            <a:endParaRPr/>
          </a:p>
          <a:p>
            <a:pPr indent="0" lvl="0" marL="0" rtl="0" algn="l">
              <a:spcBef>
                <a:spcPts val="1200"/>
              </a:spcBef>
              <a:spcAft>
                <a:spcPts val="1200"/>
              </a:spcAft>
              <a:buNone/>
            </a:pPr>
            <a:r>
              <a:rPr lang="en"/>
              <a:t>Advancement to be done : all crops data set , with dataset containing deceased crop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25"/>
          <p:cNvPicPr preferRelativeResize="0"/>
          <p:nvPr/>
        </p:nvPicPr>
        <p:blipFill>
          <a:blip r:embed="rId3">
            <a:alphaModFix/>
          </a:blip>
          <a:stretch>
            <a:fillRect/>
          </a:stretch>
        </p:blipFill>
        <p:spPr>
          <a:xfrm>
            <a:off x="767350" y="729974"/>
            <a:ext cx="7336055" cy="4124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2" name="Google Shape;132;p26"/>
          <p:cNvPicPr preferRelativeResize="0"/>
          <p:nvPr/>
        </p:nvPicPr>
        <p:blipFill>
          <a:blip r:embed="rId3">
            <a:alphaModFix/>
          </a:blip>
          <a:stretch>
            <a:fillRect/>
          </a:stretch>
        </p:blipFill>
        <p:spPr>
          <a:xfrm>
            <a:off x="645438" y="364137"/>
            <a:ext cx="7853124" cy="44152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8" name="Google Shape;13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9" name="Google Shape;139;p27"/>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Hardware and communication</a:t>
            </a:r>
            <a:endParaRPr/>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have used gsm to establish tcp/ip connectionbetween the server in the my pc and client </a:t>
            </a:r>
            <a:r>
              <a:rPr lang="en"/>
              <a:t>itself</a:t>
            </a:r>
            <a:r>
              <a:rPr lang="en"/>
              <a:t>  and to find location </a:t>
            </a:r>
            <a:endParaRPr/>
          </a:p>
          <a:p>
            <a:pPr indent="0" lvl="0" marL="0" rtl="0" algn="l">
              <a:spcBef>
                <a:spcPts val="1200"/>
              </a:spcBef>
              <a:spcAft>
                <a:spcPts val="0"/>
              </a:spcAft>
              <a:buNone/>
            </a:pPr>
            <a:r>
              <a:rPr lang="en"/>
              <a:t>As mine was mobile network i used ngrox for port forwarding .</a:t>
            </a:r>
            <a:endParaRPr/>
          </a:p>
          <a:p>
            <a:pPr indent="0" lvl="0" marL="0" rtl="0" algn="l">
              <a:spcBef>
                <a:spcPts val="1200"/>
              </a:spcBef>
              <a:spcAft>
                <a:spcPts val="0"/>
              </a:spcAft>
              <a:buNone/>
            </a:pPr>
            <a:r>
              <a:rPr lang="en"/>
              <a:t>Rfid for a </a:t>
            </a:r>
            <a:r>
              <a:rPr lang="en"/>
              <a:t>reason : to handle the number of farmers/ node , the id mentioned in datamodel will be is this rfid </a:t>
            </a:r>
            <a:endParaRPr/>
          </a:p>
          <a:p>
            <a:pPr indent="0" lvl="0" marL="0" rtl="0" algn="l">
              <a:spcBef>
                <a:spcPts val="1200"/>
              </a:spcBef>
              <a:spcAft>
                <a:spcPts val="0"/>
              </a:spcAft>
              <a:buNone/>
            </a:pPr>
            <a:r>
              <a:rPr lang="en"/>
              <a:t>I could not set up this on 4 wheeler i almost ran out of time </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1" name="Google Shape;15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2" name="Google Shape;152;p29"/>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8" name="Google Shape;15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9" name="Google Shape;159;p30"/>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idx="1" type="body"/>
          </p:nvPr>
        </p:nvSpPr>
        <p:spPr>
          <a:xfrm>
            <a:off x="311700" y="251775"/>
            <a:ext cx="8520600" cy="431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the screen shot the soket code is seperate , i have added that to my data model .</a:t>
            </a:r>
            <a:endParaRPr/>
          </a:p>
          <a:p>
            <a:pPr indent="0" lvl="0" marL="0" rtl="0" algn="l">
              <a:spcBef>
                <a:spcPts val="1200"/>
              </a:spcBef>
              <a:spcAft>
                <a:spcPts val="0"/>
              </a:spcAft>
              <a:buNone/>
            </a:pPr>
            <a:r>
              <a:rPr lang="en"/>
              <a:t>I could not set up the complete circuit as I left my female and mail connector in </a:t>
            </a:r>
            <a:r>
              <a:rPr lang="en"/>
              <a:t>hostel </a:t>
            </a:r>
            <a:r>
              <a:rPr lang="en"/>
              <a:t>: (</a:t>
            </a:r>
            <a:endParaRPr/>
          </a:p>
          <a:p>
            <a:pPr indent="0" lvl="0" marL="0" rtl="0" algn="l">
              <a:spcBef>
                <a:spcPts val="1200"/>
              </a:spcBef>
              <a:spcAft>
                <a:spcPts val="0"/>
              </a:spcAft>
              <a:buNone/>
            </a:pPr>
            <a:r>
              <a:rPr lang="en"/>
              <a:t>BUT i </a:t>
            </a:r>
            <a:r>
              <a:rPr lang="en"/>
              <a:t>have</a:t>
            </a:r>
            <a:r>
              <a:rPr lang="en"/>
              <a:t> uploaded the simulated code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a:t>
            </a:r>
            <a:r>
              <a:rPr lang="en"/>
              <a:t>risis on the one hand and the malnutrition crisis on the other are related to the fact that food production has become chemical intensive and is focused on “Yield per Acre”</a:t>
            </a:r>
            <a:endParaRPr/>
          </a:p>
          <a:p>
            <a:pPr indent="-342900" lvl="0" marL="457200" rtl="0" algn="l">
              <a:spcBef>
                <a:spcPts val="1200"/>
              </a:spcBef>
              <a:spcAft>
                <a:spcPts val="0"/>
              </a:spcAft>
              <a:buSzPts val="1800"/>
              <a:buChar char="●"/>
            </a:pPr>
            <a:r>
              <a:rPr lang="en"/>
              <a:t>Yield as well production cost is more -- IRONY XD</a:t>
            </a:r>
            <a:endParaRPr/>
          </a:p>
          <a:p>
            <a:pPr indent="-342900" lvl="0" marL="457200" rtl="0" algn="l">
              <a:spcBef>
                <a:spcPts val="0"/>
              </a:spcBef>
              <a:spcAft>
                <a:spcPts val="0"/>
              </a:spcAft>
              <a:buSzPts val="1800"/>
              <a:buChar char="●"/>
            </a:pPr>
            <a:r>
              <a:rPr lang="en"/>
              <a:t>To </a:t>
            </a:r>
            <a:r>
              <a:rPr lang="en"/>
              <a:t>produce</a:t>
            </a:r>
            <a:r>
              <a:rPr lang="en"/>
              <a:t> more </a:t>
            </a:r>
            <a:r>
              <a:rPr lang="en"/>
              <a:t>yield</a:t>
            </a:r>
            <a:r>
              <a:rPr lang="en"/>
              <a:t> more is the </a:t>
            </a:r>
            <a:r>
              <a:rPr lang="en"/>
              <a:t>chemicals</a:t>
            </a:r>
            <a:r>
              <a:rPr lang="en"/>
              <a:t> used -- primarily , neither is any crisis resolved and soil is destroyed </a:t>
            </a:r>
            <a:r>
              <a:rPr lang="en"/>
              <a:t>eventually</a:t>
            </a:r>
            <a:r>
              <a:rPr lang="en"/>
              <a:t> --- </a:t>
            </a:r>
            <a:r>
              <a:rPr lang="en"/>
              <a:t>what's</a:t>
            </a:r>
            <a:r>
              <a:rPr lang="en"/>
              <a:t> the point in this blind aspect of agriculture </a:t>
            </a:r>
            <a:endParaRPr/>
          </a:p>
          <a:p>
            <a:pPr indent="-342900" lvl="0" marL="457200" rtl="0" algn="l">
              <a:spcBef>
                <a:spcPts val="0"/>
              </a:spcBef>
              <a:spcAft>
                <a:spcPts val="0"/>
              </a:spcAft>
              <a:buSzPts val="1800"/>
              <a:buChar char="●"/>
            </a:pPr>
            <a:r>
              <a:rPr lang="en"/>
              <a:t>This ignores the lost nutrition in the displaced biodiversity. Thus the Green Revolution led to increase of rice and wheat with chemical intensive, capital intensive and water intensive inputs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0" name="Google Shape;17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1" name="Google Shape;171;p32"/>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End </a:t>
            </a:r>
            <a:endParaRPr/>
          </a:p>
        </p:txBody>
      </p:sp>
      <p:sp>
        <p:nvSpPr>
          <p:cNvPr id="177" name="Google Shape;17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could do all possible things in this 3 days , </a:t>
            </a:r>
            <a:endParaRPr/>
          </a:p>
          <a:p>
            <a:pPr indent="0" lvl="0" marL="0" rtl="0" algn="l">
              <a:spcBef>
                <a:spcPts val="1200"/>
              </a:spcBef>
              <a:spcAft>
                <a:spcPts val="0"/>
              </a:spcAft>
              <a:buNone/>
            </a:pPr>
            <a:r>
              <a:rPr lang="en"/>
              <a:t>I would like to say i have finished almost 60% </a:t>
            </a:r>
            <a:endParaRPr/>
          </a:p>
          <a:p>
            <a:pPr indent="0" lvl="0" marL="0" rtl="0" algn="l">
              <a:spcBef>
                <a:spcPts val="1200"/>
              </a:spcBef>
              <a:spcAft>
                <a:spcPts val="0"/>
              </a:spcAft>
              <a:buNone/>
            </a:pPr>
            <a:r>
              <a:rPr b="1" lang="en"/>
              <a:t>Further</a:t>
            </a:r>
            <a:r>
              <a:rPr b="1" lang="en"/>
              <a:t> will be implemented soon as this is the change i </a:t>
            </a:r>
            <a:r>
              <a:rPr b="1" lang="en"/>
              <a:t>have to see in my life time</a:t>
            </a:r>
            <a:r>
              <a:rPr lang="en"/>
              <a:t> :D </a:t>
            </a:r>
            <a:endParaRPr/>
          </a:p>
          <a:p>
            <a:pPr indent="0" lvl="0" marL="0" rtl="0" algn="l">
              <a:spcBef>
                <a:spcPts val="1200"/>
              </a:spcBef>
              <a:spcAft>
                <a:spcPts val="1200"/>
              </a:spcAft>
              <a:buNone/>
            </a:pPr>
            <a:r>
              <a:rPr lang="en"/>
              <a:t>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Soil and nutrients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n"/>
              <a:t>Key factors in soil organic matter balance and soil quality: tillage, biomass input, and soil erosion. </a:t>
            </a:r>
            <a:endParaRPr/>
          </a:p>
          <a:p>
            <a:pPr indent="0" lvl="0" marL="0" rtl="0" algn="l">
              <a:spcBef>
                <a:spcPts val="1200"/>
              </a:spcBef>
              <a:spcAft>
                <a:spcPts val="0"/>
              </a:spcAft>
              <a:buNone/>
            </a:pPr>
            <a:r>
              <a:rPr lang="en"/>
              <a:t>• reduce intensity and frequency of tillage </a:t>
            </a:r>
            <a:endParaRPr/>
          </a:p>
          <a:p>
            <a:pPr indent="0" lvl="0" marL="0" rtl="0" algn="l">
              <a:spcBef>
                <a:spcPts val="1200"/>
              </a:spcBef>
              <a:spcAft>
                <a:spcPts val="0"/>
              </a:spcAft>
              <a:buNone/>
            </a:pPr>
            <a:r>
              <a:rPr lang="en"/>
              <a:t>• grow cover crops to: – maximize biomass – optimize nitrogen (N) dynamics – minimize bare-soil periods – eliminate erosion</a:t>
            </a:r>
            <a:endParaRPr/>
          </a:p>
          <a:p>
            <a:pPr indent="-342900" lvl="0" marL="457200" rtl="0" algn="l">
              <a:spcBef>
                <a:spcPts val="1200"/>
              </a:spcBef>
              <a:spcAft>
                <a:spcPts val="0"/>
              </a:spcAft>
              <a:buSzPts val="1800"/>
              <a:buAutoNum type="arabicParenR"/>
            </a:pPr>
            <a:r>
              <a:rPr lang="en"/>
              <a:t>Biodiversity based farming for nutrient </a:t>
            </a:r>
            <a:r>
              <a:rPr lang="en"/>
              <a:t>enrichment</a:t>
            </a:r>
            <a:r>
              <a:rPr lang="en"/>
              <a:t> in crop production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my way to </a:t>
            </a:r>
            <a:r>
              <a:rPr lang="en"/>
              <a:t>approach</a:t>
            </a:r>
            <a:r>
              <a:rPr lang="en"/>
              <a:t> this problem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main aspects covered :</a:t>
            </a:r>
            <a:endParaRPr/>
          </a:p>
          <a:p>
            <a:pPr indent="0" lvl="0" marL="0" rtl="0" algn="l">
              <a:spcBef>
                <a:spcPts val="1200"/>
              </a:spcBef>
              <a:spcAft>
                <a:spcPts val="0"/>
              </a:spcAft>
              <a:buNone/>
            </a:pPr>
            <a:r>
              <a:rPr lang="en"/>
              <a:t>1)Health per acer : crops suggested considering the nutrient value </a:t>
            </a:r>
            <a:endParaRPr/>
          </a:p>
          <a:p>
            <a:pPr indent="-342900" lvl="0" marL="457200" rtl="0" algn="l">
              <a:spcBef>
                <a:spcPts val="1200"/>
              </a:spcBef>
              <a:spcAft>
                <a:spcPts val="0"/>
              </a:spcAft>
              <a:buSzPts val="1800"/>
              <a:buChar char="●"/>
            </a:pPr>
            <a:r>
              <a:rPr lang="en"/>
              <a:t>All nutrients or any specific </a:t>
            </a:r>
            <a:endParaRPr/>
          </a:p>
          <a:p>
            <a:pPr indent="-342900" lvl="0" marL="457200" rtl="0" algn="l">
              <a:spcBef>
                <a:spcPts val="0"/>
              </a:spcBef>
              <a:spcAft>
                <a:spcPts val="0"/>
              </a:spcAft>
              <a:buSzPts val="1800"/>
              <a:buChar char="●"/>
            </a:pPr>
            <a:r>
              <a:rPr lang="en"/>
              <a:t>Combinations of crops are suggested in percentage </a:t>
            </a:r>
            <a:endParaRPr/>
          </a:p>
          <a:p>
            <a:pPr indent="-342900" lvl="0" marL="457200" rtl="0" algn="l">
              <a:spcBef>
                <a:spcPts val="0"/>
              </a:spcBef>
              <a:spcAft>
                <a:spcPts val="0"/>
              </a:spcAft>
              <a:buSzPts val="1800"/>
              <a:buChar char="●"/>
            </a:pPr>
            <a:r>
              <a:rPr lang="en"/>
              <a:t>Current dataset was created considering the </a:t>
            </a:r>
            <a:r>
              <a:rPr lang="en"/>
              <a:t>experiments</a:t>
            </a:r>
            <a:r>
              <a:rPr lang="en"/>
              <a:t> already performed </a:t>
            </a:r>
            <a:endParaRPr/>
          </a:p>
          <a:p>
            <a:pPr indent="0" lvl="0" marL="0" rtl="0" algn="l">
              <a:spcBef>
                <a:spcPts val="1200"/>
              </a:spcBef>
              <a:spcAft>
                <a:spcPts val="0"/>
              </a:spcAft>
              <a:buNone/>
            </a:pPr>
            <a:r>
              <a:rPr lang="en"/>
              <a:t>2) Cover crop suggested as per the crop grown -- to enrich soil </a:t>
            </a:r>
            <a:r>
              <a:rPr lang="en"/>
              <a:t>naturally</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311700" y="59950"/>
            <a:ext cx="8520600" cy="508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 1 :  [1,"id2","Pearl millet",2,"Iron",] -- this is looking for iron </a:t>
            </a:r>
            <a:r>
              <a:rPr lang="en"/>
              <a:t>specifically</a:t>
            </a:r>
            <a:r>
              <a:rPr lang="en"/>
              <a:t> in </a:t>
            </a:r>
            <a:r>
              <a:rPr lang="en"/>
              <a:t>nutrients</a:t>
            </a:r>
            <a:r>
              <a:rPr lang="en"/>
              <a:t> -- these are the cases when iron major crops are needed to be grown </a:t>
            </a:r>
            <a:endParaRPr/>
          </a:p>
          <a:p>
            <a:pPr indent="0" lvl="0" marL="0" rtl="0" algn="l">
              <a:spcBef>
                <a:spcPts val="1200"/>
              </a:spcBef>
              <a:spcAft>
                <a:spcPts val="1200"/>
              </a:spcAft>
              <a:buNone/>
            </a:pPr>
            <a:r>
              <a:t/>
            </a:r>
            <a:endParaRPr/>
          </a:p>
        </p:txBody>
      </p:sp>
      <p:pic>
        <p:nvPicPr>
          <p:cNvPr id="79" name="Google Shape;79;p17"/>
          <p:cNvPicPr preferRelativeResize="0"/>
          <p:nvPr/>
        </p:nvPicPr>
        <p:blipFill>
          <a:blip r:embed="rId3">
            <a:alphaModFix/>
          </a:blip>
          <a:stretch>
            <a:fillRect/>
          </a:stretch>
        </p:blipFill>
        <p:spPr>
          <a:xfrm>
            <a:off x="946900" y="719350"/>
            <a:ext cx="6974175" cy="406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311700" y="119900"/>
            <a:ext cx="8520600" cy="493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gives the combination in which the crops to be grown --priority based in </a:t>
            </a:r>
            <a:r>
              <a:rPr lang="en"/>
              <a:t>discovered combinations </a:t>
            </a:r>
            <a:endParaRPr/>
          </a:p>
        </p:txBody>
      </p:sp>
      <p:pic>
        <p:nvPicPr>
          <p:cNvPr id="85" name="Google Shape;85;p18"/>
          <p:cNvPicPr preferRelativeResize="0"/>
          <p:nvPr/>
        </p:nvPicPr>
        <p:blipFill>
          <a:blip r:embed="rId3">
            <a:alphaModFix/>
          </a:blip>
          <a:stretch>
            <a:fillRect/>
          </a:stretch>
        </p:blipFill>
        <p:spPr>
          <a:xfrm>
            <a:off x="503550" y="923200"/>
            <a:ext cx="7430775" cy="4182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311700" y="131875"/>
            <a:ext cx="8520600" cy="4437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Next soil -- cover plants are suggested taking in crops and </a:t>
            </a:r>
            <a:r>
              <a:rPr lang="en"/>
              <a:t>season</a:t>
            </a:r>
            <a:r>
              <a:rPr lang="en"/>
              <a:t> they are grown in -- with some prominent </a:t>
            </a:r>
            <a:r>
              <a:rPr lang="en"/>
              <a:t>details</a:t>
            </a:r>
            <a:r>
              <a:rPr lang="en"/>
              <a:t> </a:t>
            </a:r>
            <a:endParaRPr/>
          </a:p>
        </p:txBody>
      </p:sp>
      <p:pic>
        <p:nvPicPr>
          <p:cNvPr id="91" name="Google Shape;91;p19"/>
          <p:cNvPicPr preferRelativeResize="0"/>
          <p:nvPr/>
        </p:nvPicPr>
        <p:blipFill>
          <a:blip r:embed="rId3">
            <a:alphaModFix/>
          </a:blip>
          <a:stretch>
            <a:fillRect/>
          </a:stretch>
        </p:blipFill>
        <p:spPr>
          <a:xfrm>
            <a:off x="1033475" y="911202"/>
            <a:ext cx="7077075" cy="4037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949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2: </a:t>
            </a:r>
            <a:r>
              <a:rPr lang="en" sz="1800">
                <a:solidFill>
                  <a:schemeClr val="dk2"/>
                </a:solidFill>
              </a:rPr>
              <a:t>[1,"id2","Pearl millet",2,"all",] here considering all nutrients which's better</a:t>
            </a:r>
            <a:endParaRPr sz="1800">
              <a:solidFill>
                <a:schemeClr val="dk2"/>
              </a:solidFill>
            </a:endParaRPr>
          </a:p>
          <a:p>
            <a:pPr indent="0" lvl="0" marL="0" rtl="0" algn="l">
              <a:spcBef>
                <a:spcPts val="0"/>
              </a:spcBef>
              <a:spcAft>
                <a:spcPts val="0"/>
              </a:spcAft>
              <a:buNone/>
            </a:pPr>
            <a:r>
              <a:rPr lang="en" sz="1800">
                <a:solidFill>
                  <a:schemeClr val="dk2"/>
                </a:solidFill>
              </a:rPr>
              <a:t> Here class 2 wins unlike that in Ex1</a:t>
            </a:r>
            <a:endParaRPr/>
          </a:p>
        </p:txBody>
      </p:sp>
      <p:pic>
        <p:nvPicPr>
          <p:cNvPr id="97" name="Google Shape;97;p20"/>
          <p:cNvPicPr preferRelativeResize="0"/>
          <p:nvPr/>
        </p:nvPicPr>
        <p:blipFill>
          <a:blip r:embed="rId3">
            <a:alphaModFix/>
          </a:blip>
          <a:stretch>
            <a:fillRect/>
          </a:stretch>
        </p:blipFill>
        <p:spPr>
          <a:xfrm>
            <a:off x="457650" y="1394325"/>
            <a:ext cx="7677150" cy="3409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Crops to be grown</a:t>
            </a:r>
            <a:endParaRPr/>
          </a:p>
        </p:txBody>
      </p:sp>
      <p:pic>
        <p:nvPicPr>
          <p:cNvPr id="103" name="Google Shape;103;p21"/>
          <p:cNvPicPr preferRelativeResize="0"/>
          <p:nvPr/>
        </p:nvPicPr>
        <p:blipFill>
          <a:blip r:embed="rId3">
            <a:alphaModFix/>
          </a:blip>
          <a:stretch>
            <a:fillRect/>
          </a:stretch>
        </p:blipFill>
        <p:spPr>
          <a:xfrm>
            <a:off x="1543175" y="1110175"/>
            <a:ext cx="5629275" cy="3619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