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58" r:id="rId3"/>
    <p:sldId id="259" r:id="rId4"/>
    <p:sldId id="261" r:id="rId5"/>
    <p:sldId id="260"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CF285B-F845-495C-AF04-FAD2F4E51CC1}" type="datetimeFigureOut">
              <a:rPr lang="en-IN" smtClean="0"/>
              <a:t>25-10-2021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9FD01-417C-4914-B9B8-31803A0D2D24}" type="slidenum">
              <a:rPr lang="en-IN" smtClean="0"/>
              <a:t>‹#›</a:t>
            </a:fld>
            <a:endParaRPr lang="en-IN"/>
          </a:p>
        </p:txBody>
      </p:sp>
    </p:spTree>
    <p:extLst>
      <p:ext uri="{BB962C8B-B14F-4D97-AF65-F5344CB8AC3E}">
        <p14:creationId xmlns:p14="http://schemas.microsoft.com/office/powerpoint/2010/main" val="4045548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72B625-7E0F-4DE9-B65F-1A37A3BFD99F}" type="datetimeFigureOut">
              <a:rPr lang="en-IN" smtClean="0"/>
              <a:t>25-10-2021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5B85332-F562-4A9E-BE53-5C66AF129AF5}" type="slidenum">
              <a:rPr lang="en-IN" smtClean="0"/>
              <a:t>‹#›</a:t>
            </a:fld>
            <a:endParaRPr lang="en-IN"/>
          </a:p>
        </p:txBody>
      </p:sp>
    </p:spTree>
    <p:extLst>
      <p:ext uri="{BB962C8B-B14F-4D97-AF65-F5344CB8AC3E}">
        <p14:creationId xmlns:p14="http://schemas.microsoft.com/office/powerpoint/2010/main" val="2708052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72B625-7E0F-4DE9-B65F-1A37A3BFD99F}" type="datetimeFigureOut">
              <a:rPr lang="en-IN" smtClean="0"/>
              <a:t>25-10-2021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B85332-F562-4A9E-BE53-5C66AF129AF5}" type="slidenum">
              <a:rPr lang="en-IN" smtClean="0"/>
              <a:t>‹#›</a:t>
            </a:fld>
            <a:endParaRPr lang="en-IN"/>
          </a:p>
        </p:txBody>
      </p:sp>
    </p:spTree>
    <p:extLst>
      <p:ext uri="{BB962C8B-B14F-4D97-AF65-F5344CB8AC3E}">
        <p14:creationId xmlns:p14="http://schemas.microsoft.com/office/powerpoint/2010/main" val="1058122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72B625-7E0F-4DE9-B65F-1A37A3BFD99F}"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85332-F562-4A9E-BE53-5C66AF129AF5}" type="slidenum">
              <a:rPr lang="en-IN" smtClean="0"/>
              <a:t>‹#›</a:t>
            </a:fld>
            <a:endParaRPr lang="en-IN"/>
          </a:p>
        </p:txBody>
      </p:sp>
    </p:spTree>
    <p:extLst>
      <p:ext uri="{BB962C8B-B14F-4D97-AF65-F5344CB8AC3E}">
        <p14:creationId xmlns:p14="http://schemas.microsoft.com/office/powerpoint/2010/main" val="1592939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72B625-7E0F-4DE9-B65F-1A37A3BFD99F}"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85332-F562-4A9E-BE53-5C66AF129AF5}" type="slidenum">
              <a:rPr lang="en-IN" smtClean="0"/>
              <a:t>‹#›</a:t>
            </a:fld>
            <a:endParaRPr lang="en-IN"/>
          </a:p>
        </p:txBody>
      </p:sp>
    </p:spTree>
    <p:extLst>
      <p:ext uri="{BB962C8B-B14F-4D97-AF65-F5344CB8AC3E}">
        <p14:creationId xmlns:p14="http://schemas.microsoft.com/office/powerpoint/2010/main" val="1424540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72B625-7E0F-4DE9-B65F-1A37A3BFD99F}"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85332-F562-4A9E-BE53-5C66AF129AF5}" type="slidenum">
              <a:rPr lang="en-IN" smtClean="0"/>
              <a:t>‹#›</a:t>
            </a:fld>
            <a:endParaRPr lang="en-IN"/>
          </a:p>
        </p:txBody>
      </p:sp>
    </p:spTree>
    <p:extLst>
      <p:ext uri="{BB962C8B-B14F-4D97-AF65-F5344CB8AC3E}">
        <p14:creationId xmlns:p14="http://schemas.microsoft.com/office/powerpoint/2010/main" val="2356778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72B625-7E0F-4DE9-B65F-1A37A3BFD99F}"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85332-F562-4A9E-BE53-5C66AF129AF5}" type="slidenum">
              <a:rPr lang="en-IN" smtClean="0"/>
              <a:t>‹#›</a:t>
            </a:fld>
            <a:endParaRPr lang="en-IN"/>
          </a:p>
        </p:txBody>
      </p:sp>
    </p:spTree>
    <p:extLst>
      <p:ext uri="{BB962C8B-B14F-4D97-AF65-F5344CB8AC3E}">
        <p14:creationId xmlns:p14="http://schemas.microsoft.com/office/powerpoint/2010/main" val="1610896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72B625-7E0F-4DE9-B65F-1A37A3BFD99F}"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85332-F562-4A9E-BE53-5C66AF129AF5}" type="slidenum">
              <a:rPr lang="en-IN" smtClean="0"/>
              <a:t>‹#›</a:t>
            </a:fld>
            <a:endParaRPr lang="en-IN"/>
          </a:p>
        </p:txBody>
      </p:sp>
    </p:spTree>
    <p:extLst>
      <p:ext uri="{BB962C8B-B14F-4D97-AF65-F5344CB8AC3E}">
        <p14:creationId xmlns:p14="http://schemas.microsoft.com/office/powerpoint/2010/main" val="685720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72B625-7E0F-4DE9-B65F-1A37A3BFD99F}"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85332-F562-4A9E-BE53-5C66AF129AF5}" type="slidenum">
              <a:rPr lang="en-IN" smtClean="0"/>
              <a:t>‹#›</a:t>
            </a:fld>
            <a:endParaRPr lang="en-IN"/>
          </a:p>
        </p:txBody>
      </p:sp>
    </p:spTree>
    <p:extLst>
      <p:ext uri="{BB962C8B-B14F-4D97-AF65-F5344CB8AC3E}">
        <p14:creationId xmlns:p14="http://schemas.microsoft.com/office/powerpoint/2010/main" val="38294639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72B625-7E0F-4DE9-B65F-1A37A3BFD99F}"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85332-F562-4A9E-BE53-5C66AF129AF5}" type="slidenum">
              <a:rPr lang="en-IN" smtClean="0"/>
              <a:t>‹#›</a:t>
            </a:fld>
            <a:endParaRPr lang="en-IN"/>
          </a:p>
        </p:txBody>
      </p:sp>
    </p:spTree>
    <p:extLst>
      <p:ext uri="{BB962C8B-B14F-4D97-AF65-F5344CB8AC3E}">
        <p14:creationId xmlns:p14="http://schemas.microsoft.com/office/powerpoint/2010/main" val="3248057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72B625-7E0F-4DE9-B65F-1A37A3BFD99F}"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5B85332-F562-4A9E-BE53-5C66AF129AF5}" type="slidenum">
              <a:rPr lang="en-IN" smtClean="0"/>
              <a:t>‹#›</a:t>
            </a:fld>
            <a:endParaRPr lang="en-IN"/>
          </a:p>
        </p:txBody>
      </p:sp>
    </p:spTree>
    <p:extLst>
      <p:ext uri="{BB962C8B-B14F-4D97-AF65-F5344CB8AC3E}">
        <p14:creationId xmlns:p14="http://schemas.microsoft.com/office/powerpoint/2010/main" val="1827644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72B625-7E0F-4DE9-B65F-1A37A3BFD99F}"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85332-F562-4A9E-BE53-5C66AF129AF5}" type="slidenum">
              <a:rPr lang="en-IN" smtClean="0"/>
              <a:t>‹#›</a:t>
            </a:fld>
            <a:endParaRPr lang="en-IN"/>
          </a:p>
        </p:txBody>
      </p:sp>
    </p:spTree>
    <p:extLst>
      <p:ext uri="{BB962C8B-B14F-4D97-AF65-F5344CB8AC3E}">
        <p14:creationId xmlns:p14="http://schemas.microsoft.com/office/powerpoint/2010/main" val="2448757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72B625-7E0F-4DE9-B65F-1A37A3BFD99F}" type="datetimeFigureOut">
              <a:rPr lang="en-IN" smtClean="0"/>
              <a:t>25-10-2021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B85332-F562-4A9E-BE53-5C66AF129AF5}" type="slidenum">
              <a:rPr lang="en-IN" smtClean="0"/>
              <a:t>‹#›</a:t>
            </a:fld>
            <a:endParaRPr lang="en-IN"/>
          </a:p>
        </p:txBody>
      </p:sp>
    </p:spTree>
    <p:extLst>
      <p:ext uri="{BB962C8B-B14F-4D97-AF65-F5344CB8AC3E}">
        <p14:creationId xmlns:p14="http://schemas.microsoft.com/office/powerpoint/2010/main" val="387541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72B625-7E0F-4DE9-B65F-1A37A3BFD99F}" type="datetimeFigureOut">
              <a:rPr lang="en-IN" smtClean="0"/>
              <a:t>25-10-2021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B85332-F562-4A9E-BE53-5C66AF129AF5}" type="slidenum">
              <a:rPr lang="en-IN" smtClean="0"/>
              <a:t>‹#›</a:t>
            </a:fld>
            <a:endParaRPr lang="en-IN"/>
          </a:p>
        </p:txBody>
      </p:sp>
    </p:spTree>
    <p:extLst>
      <p:ext uri="{BB962C8B-B14F-4D97-AF65-F5344CB8AC3E}">
        <p14:creationId xmlns:p14="http://schemas.microsoft.com/office/powerpoint/2010/main" val="1261020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72B625-7E0F-4DE9-B65F-1A37A3BFD99F}" type="datetimeFigureOut">
              <a:rPr lang="en-IN" smtClean="0"/>
              <a:t>25-10-2021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B85332-F562-4A9E-BE53-5C66AF129AF5}" type="slidenum">
              <a:rPr lang="en-IN" smtClean="0"/>
              <a:t>‹#›</a:t>
            </a:fld>
            <a:endParaRPr lang="en-IN"/>
          </a:p>
        </p:txBody>
      </p:sp>
    </p:spTree>
    <p:extLst>
      <p:ext uri="{BB962C8B-B14F-4D97-AF65-F5344CB8AC3E}">
        <p14:creationId xmlns:p14="http://schemas.microsoft.com/office/powerpoint/2010/main" val="3346415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72B625-7E0F-4DE9-B65F-1A37A3BFD99F}" type="datetimeFigureOut">
              <a:rPr lang="en-IN" smtClean="0"/>
              <a:t>25-10-2021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B85332-F562-4A9E-BE53-5C66AF129AF5}" type="slidenum">
              <a:rPr lang="en-IN" smtClean="0"/>
              <a:t>‹#›</a:t>
            </a:fld>
            <a:endParaRPr lang="en-IN"/>
          </a:p>
        </p:txBody>
      </p:sp>
    </p:spTree>
    <p:extLst>
      <p:ext uri="{BB962C8B-B14F-4D97-AF65-F5344CB8AC3E}">
        <p14:creationId xmlns:p14="http://schemas.microsoft.com/office/powerpoint/2010/main" val="3126401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72B625-7E0F-4DE9-B65F-1A37A3BFD99F}" type="datetimeFigureOut">
              <a:rPr lang="en-IN" smtClean="0"/>
              <a:t>25-10-2021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B85332-F562-4A9E-BE53-5C66AF129AF5}" type="slidenum">
              <a:rPr lang="en-IN" smtClean="0"/>
              <a:t>‹#›</a:t>
            </a:fld>
            <a:endParaRPr lang="en-IN"/>
          </a:p>
        </p:txBody>
      </p:sp>
    </p:spTree>
    <p:extLst>
      <p:ext uri="{BB962C8B-B14F-4D97-AF65-F5344CB8AC3E}">
        <p14:creationId xmlns:p14="http://schemas.microsoft.com/office/powerpoint/2010/main" val="2193269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72B625-7E0F-4DE9-B65F-1A37A3BFD99F}" type="datetimeFigureOut">
              <a:rPr lang="en-IN" smtClean="0"/>
              <a:t>25-10-2021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B85332-F562-4A9E-BE53-5C66AF129AF5}" type="slidenum">
              <a:rPr lang="en-IN" smtClean="0"/>
              <a:t>‹#›</a:t>
            </a:fld>
            <a:endParaRPr lang="en-IN"/>
          </a:p>
        </p:txBody>
      </p:sp>
    </p:spTree>
    <p:extLst>
      <p:ext uri="{BB962C8B-B14F-4D97-AF65-F5344CB8AC3E}">
        <p14:creationId xmlns:p14="http://schemas.microsoft.com/office/powerpoint/2010/main" val="2826673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72B625-7E0F-4DE9-B65F-1A37A3BFD99F}" type="datetimeFigureOut">
              <a:rPr lang="en-IN" smtClean="0"/>
              <a:t>25-10-2021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5B85332-F562-4A9E-BE53-5C66AF129AF5}" type="slidenum">
              <a:rPr lang="en-IN" smtClean="0"/>
              <a:t>‹#›</a:t>
            </a:fld>
            <a:endParaRPr lang="en-IN"/>
          </a:p>
        </p:txBody>
      </p:sp>
    </p:spTree>
    <p:extLst>
      <p:ext uri="{BB962C8B-B14F-4D97-AF65-F5344CB8AC3E}">
        <p14:creationId xmlns:p14="http://schemas.microsoft.com/office/powerpoint/2010/main" val="27583091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2D345E-7E07-4587-BCAB-35CFA0EBBBF1}"/>
              </a:ext>
            </a:extLst>
          </p:cNvPr>
          <p:cNvSpPr txBox="1"/>
          <p:nvPr/>
        </p:nvSpPr>
        <p:spPr>
          <a:xfrm>
            <a:off x="2499919" y="4420999"/>
            <a:ext cx="8951053" cy="1323439"/>
          </a:xfrm>
          <a:prstGeom prst="rect">
            <a:avLst/>
          </a:prstGeom>
          <a:noFill/>
        </p:spPr>
        <p:txBody>
          <a:bodyPr wrap="square" rtlCol="0">
            <a:spAutoFit/>
          </a:bodyPr>
          <a:lstStyle/>
          <a:p>
            <a:pPr algn="ctr"/>
            <a:r>
              <a:rPr lang="en-US" sz="8000" b="1" dirty="0">
                <a:solidFill>
                  <a:schemeClr val="accent1"/>
                </a:solidFill>
                <a:latin typeface="Agency FB" panose="020B0503020202020204" pitchFamily="34" charset="0"/>
              </a:rPr>
              <a:t>     Introduction to React </a:t>
            </a:r>
            <a:endParaRPr lang="en-IN" sz="8000" b="1" dirty="0">
              <a:solidFill>
                <a:schemeClr val="accent1"/>
              </a:solidFill>
              <a:latin typeface="Agency FB" panose="020B0503020202020204" pitchFamily="34" charset="0"/>
            </a:endParaRPr>
          </a:p>
        </p:txBody>
      </p:sp>
      <p:pic>
        <p:nvPicPr>
          <p:cNvPr id="8" name="Picture 7">
            <a:extLst>
              <a:ext uri="{FF2B5EF4-FFF2-40B4-BE49-F238E27FC236}">
                <a16:creationId xmlns:a16="http://schemas.microsoft.com/office/drawing/2014/main" id="{F6AB09F0-3123-4749-93B2-98FBBCB6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982" y="0"/>
            <a:ext cx="7474591" cy="4488110"/>
          </a:xfrm>
          <a:prstGeom prst="rect">
            <a:avLst/>
          </a:prstGeom>
        </p:spPr>
      </p:pic>
    </p:spTree>
    <p:extLst>
      <p:ext uri="{BB962C8B-B14F-4D97-AF65-F5344CB8AC3E}">
        <p14:creationId xmlns:p14="http://schemas.microsoft.com/office/powerpoint/2010/main" val="818908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EBE182-0DC2-45D8-8B64-842C726DE67A}"/>
              </a:ext>
            </a:extLst>
          </p:cNvPr>
          <p:cNvPicPr>
            <a:picLocks noChangeAspect="1"/>
          </p:cNvPicPr>
          <p:nvPr/>
        </p:nvPicPr>
        <p:blipFill>
          <a:blip r:embed="rId2"/>
          <a:stretch>
            <a:fillRect/>
          </a:stretch>
        </p:blipFill>
        <p:spPr>
          <a:xfrm>
            <a:off x="1516089" y="699347"/>
            <a:ext cx="4991391" cy="34306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a:extLst>
              <a:ext uri="{FF2B5EF4-FFF2-40B4-BE49-F238E27FC236}">
                <a16:creationId xmlns:a16="http://schemas.microsoft.com/office/drawing/2014/main" id="{8801AD4F-CE45-4EEA-A3B2-4064C4FEB6A4}"/>
              </a:ext>
            </a:extLst>
          </p:cNvPr>
          <p:cNvPicPr>
            <a:picLocks noChangeAspect="1"/>
          </p:cNvPicPr>
          <p:nvPr/>
        </p:nvPicPr>
        <p:blipFill>
          <a:blip r:embed="rId3"/>
          <a:stretch>
            <a:fillRect/>
          </a:stretch>
        </p:blipFill>
        <p:spPr>
          <a:xfrm>
            <a:off x="6690360" y="3219660"/>
            <a:ext cx="5140747" cy="348593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TextBox 3">
            <a:extLst>
              <a:ext uri="{FF2B5EF4-FFF2-40B4-BE49-F238E27FC236}">
                <a16:creationId xmlns:a16="http://schemas.microsoft.com/office/drawing/2014/main" id="{2F29A127-635F-4DDB-B6A2-83FF865438E4}"/>
              </a:ext>
            </a:extLst>
          </p:cNvPr>
          <p:cNvSpPr txBox="1"/>
          <p:nvPr/>
        </p:nvSpPr>
        <p:spPr>
          <a:xfrm>
            <a:off x="6789420" y="1287780"/>
            <a:ext cx="3886491" cy="584775"/>
          </a:xfrm>
          <a:prstGeom prst="rect">
            <a:avLst/>
          </a:prstGeom>
          <a:noFill/>
        </p:spPr>
        <p:txBody>
          <a:bodyPr wrap="square" rtlCol="0">
            <a:spAutoFit/>
          </a:bodyPr>
          <a:lstStyle/>
          <a:p>
            <a:r>
              <a:rPr lang="en-US" sz="3200" b="1" dirty="0">
                <a:solidFill>
                  <a:schemeClr val="accent1"/>
                </a:solidFill>
                <a:latin typeface="Agency FB" panose="020B0503020202020204" pitchFamily="34" charset="0"/>
              </a:rPr>
              <a:t>Home Page</a:t>
            </a:r>
            <a:endParaRPr lang="en-IN" sz="3200" b="1" dirty="0">
              <a:solidFill>
                <a:schemeClr val="accent1"/>
              </a:solidFill>
              <a:latin typeface="Agency FB" panose="020B0503020202020204" pitchFamily="34" charset="0"/>
            </a:endParaRPr>
          </a:p>
        </p:txBody>
      </p:sp>
      <p:sp>
        <p:nvSpPr>
          <p:cNvPr id="5" name="TextBox 4">
            <a:extLst>
              <a:ext uri="{FF2B5EF4-FFF2-40B4-BE49-F238E27FC236}">
                <a16:creationId xmlns:a16="http://schemas.microsoft.com/office/drawing/2014/main" id="{52B1D3D7-C5E2-4E5F-9C3F-EAAFD4101AB2}"/>
              </a:ext>
            </a:extLst>
          </p:cNvPr>
          <p:cNvSpPr txBox="1"/>
          <p:nvPr/>
        </p:nvSpPr>
        <p:spPr>
          <a:xfrm>
            <a:off x="3802380" y="4853940"/>
            <a:ext cx="2369820" cy="584775"/>
          </a:xfrm>
          <a:prstGeom prst="rect">
            <a:avLst/>
          </a:prstGeom>
          <a:noFill/>
        </p:spPr>
        <p:txBody>
          <a:bodyPr wrap="square" rtlCol="0">
            <a:spAutoFit/>
          </a:bodyPr>
          <a:lstStyle/>
          <a:p>
            <a:r>
              <a:rPr lang="en-US" sz="3200" b="1" dirty="0">
                <a:solidFill>
                  <a:schemeClr val="accent1"/>
                </a:solidFill>
                <a:latin typeface="Agency FB" panose="020B0503020202020204" pitchFamily="34" charset="0"/>
              </a:rPr>
              <a:t>About Page</a:t>
            </a:r>
            <a:endParaRPr lang="en-IN" sz="3200" b="1" dirty="0">
              <a:solidFill>
                <a:schemeClr val="accent1"/>
              </a:solidFill>
              <a:latin typeface="Agency FB" panose="020B0503020202020204" pitchFamily="34" charset="0"/>
            </a:endParaRPr>
          </a:p>
        </p:txBody>
      </p:sp>
    </p:spTree>
    <p:extLst>
      <p:ext uri="{BB962C8B-B14F-4D97-AF65-F5344CB8AC3E}">
        <p14:creationId xmlns:p14="http://schemas.microsoft.com/office/powerpoint/2010/main" val="3069847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DB878C-77EA-4D2D-A2DC-530838499BE3}"/>
              </a:ext>
            </a:extLst>
          </p:cNvPr>
          <p:cNvPicPr>
            <a:picLocks noChangeAspect="1"/>
          </p:cNvPicPr>
          <p:nvPr/>
        </p:nvPicPr>
        <p:blipFill>
          <a:blip r:embed="rId2"/>
          <a:stretch>
            <a:fillRect/>
          </a:stretch>
        </p:blipFill>
        <p:spPr>
          <a:xfrm>
            <a:off x="1452075" y="786243"/>
            <a:ext cx="4392465" cy="318377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a:extLst>
              <a:ext uri="{FF2B5EF4-FFF2-40B4-BE49-F238E27FC236}">
                <a16:creationId xmlns:a16="http://schemas.microsoft.com/office/drawing/2014/main" id="{D31E16A8-E4BE-4DC0-858F-8F6275745C0B}"/>
              </a:ext>
            </a:extLst>
          </p:cNvPr>
          <p:cNvPicPr>
            <a:picLocks noChangeAspect="1"/>
          </p:cNvPicPr>
          <p:nvPr/>
        </p:nvPicPr>
        <p:blipFill>
          <a:blip r:embed="rId3"/>
          <a:stretch>
            <a:fillRect/>
          </a:stretch>
        </p:blipFill>
        <p:spPr>
          <a:xfrm>
            <a:off x="6736080" y="3429000"/>
            <a:ext cx="4959384" cy="31853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TextBox 3">
            <a:extLst>
              <a:ext uri="{FF2B5EF4-FFF2-40B4-BE49-F238E27FC236}">
                <a16:creationId xmlns:a16="http://schemas.microsoft.com/office/drawing/2014/main" id="{DEB1F0C6-DDBC-4C98-8B31-C2550554BEA3}"/>
              </a:ext>
            </a:extLst>
          </p:cNvPr>
          <p:cNvSpPr txBox="1"/>
          <p:nvPr/>
        </p:nvSpPr>
        <p:spPr>
          <a:xfrm>
            <a:off x="6507480" y="1287780"/>
            <a:ext cx="3581400" cy="584775"/>
          </a:xfrm>
          <a:prstGeom prst="rect">
            <a:avLst/>
          </a:prstGeom>
          <a:noFill/>
        </p:spPr>
        <p:txBody>
          <a:bodyPr wrap="square" rtlCol="0">
            <a:spAutoFit/>
          </a:bodyPr>
          <a:lstStyle/>
          <a:p>
            <a:r>
              <a:rPr lang="en-US" sz="3200" b="1" dirty="0">
                <a:solidFill>
                  <a:schemeClr val="accent1"/>
                </a:solidFill>
                <a:latin typeface="Agency FB" panose="020B0503020202020204" pitchFamily="34" charset="0"/>
              </a:rPr>
              <a:t>User Login Page</a:t>
            </a:r>
            <a:endParaRPr lang="en-IN" sz="3200" b="1" dirty="0">
              <a:solidFill>
                <a:schemeClr val="accent1"/>
              </a:solidFill>
              <a:latin typeface="Agency FB" panose="020B0503020202020204" pitchFamily="34" charset="0"/>
            </a:endParaRPr>
          </a:p>
        </p:txBody>
      </p:sp>
      <p:sp>
        <p:nvSpPr>
          <p:cNvPr id="5" name="TextBox 4">
            <a:extLst>
              <a:ext uri="{FF2B5EF4-FFF2-40B4-BE49-F238E27FC236}">
                <a16:creationId xmlns:a16="http://schemas.microsoft.com/office/drawing/2014/main" id="{E0065378-578A-40A3-9C2D-07EE872ABEF7}"/>
              </a:ext>
            </a:extLst>
          </p:cNvPr>
          <p:cNvSpPr txBox="1"/>
          <p:nvPr/>
        </p:nvSpPr>
        <p:spPr>
          <a:xfrm>
            <a:off x="2167890" y="4922519"/>
            <a:ext cx="4122420" cy="584775"/>
          </a:xfrm>
          <a:prstGeom prst="rect">
            <a:avLst/>
          </a:prstGeom>
          <a:noFill/>
        </p:spPr>
        <p:txBody>
          <a:bodyPr wrap="square" rtlCol="0">
            <a:spAutoFit/>
          </a:bodyPr>
          <a:lstStyle/>
          <a:p>
            <a:r>
              <a:rPr lang="en-US" sz="3200" b="1" dirty="0">
                <a:solidFill>
                  <a:schemeClr val="accent1"/>
                </a:solidFill>
                <a:latin typeface="Agency FB" panose="020B0503020202020204" pitchFamily="34" charset="0"/>
              </a:rPr>
              <a:t>Create Account Page</a:t>
            </a:r>
            <a:endParaRPr lang="en-IN" sz="3200" b="1" dirty="0">
              <a:solidFill>
                <a:schemeClr val="accent1"/>
              </a:solidFill>
              <a:latin typeface="Agency FB" panose="020B0503020202020204" pitchFamily="34" charset="0"/>
            </a:endParaRPr>
          </a:p>
        </p:txBody>
      </p:sp>
    </p:spTree>
    <p:extLst>
      <p:ext uri="{BB962C8B-B14F-4D97-AF65-F5344CB8AC3E}">
        <p14:creationId xmlns:p14="http://schemas.microsoft.com/office/powerpoint/2010/main" val="3068351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DFDBD8-2199-413A-941D-2997AEDA0710}"/>
              </a:ext>
            </a:extLst>
          </p:cNvPr>
          <p:cNvPicPr>
            <a:picLocks noChangeAspect="1"/>
          </p:cNvPicPr>
          <p:nvPr/>
        </p:nvPicPr>
        <p:blipFill>
          <a:blip r:embed="rId2"/>
          <a:stretch>
            <a:fillRect/>
          </a:stretch>
        </p:blipFill>
        <p:spPr>
          <a:xfrm>
            <a:off x="1529810" y="572863"/>
            <a:ext cx="4710970" cy="325237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a:extLst>
              <a:ext uri="{FF2B5EF4-FFF2-40B4-BE49-F238E27FC236}">
                <a16:creationId xmlns:a16="http://schemas.microsoft.com/office/drawing/2014/main" id="{BA2A69CB-4C7F-46B1-BABF-BFC455E990FA}"/>
              </a:ext>
            </a:extLst>
          </p:cNvPr>
          <p:cNvPicPr>
            <a:picLocks noChangeAspect="1"/>
          </p:cNvPicPr>
          <p:nvPr/>
        </p:nvPicPr>
        <p:blipFill>
          <a:blip r:embed="rId3"/>
          <a:stretch>
            <a:fillRect/>
          </a:stretch>
        </p:blipFill>
        <p:spPr>
          <a:xfrm>
            <a:off x="6537960" y="3429000"/>
            <a:ext cx="5147853" cy="32613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TextBox 3">
            <a:extLst>
              <a:ext uri="{FF2B5EF4-FFF2-40B4-BE49-F238E27FC236}">
                <a16:creationId xmlns:a16="http://schemas.microsoft.com/office/drawing/2014/main" id="{9D95A1E2-AD6E-4CE5-AE88-C49BDE6D710D}"/>
              </a:ext>
            </a:extLst>
          </p:cNvPr>
          <p:cNvSpPr txBox="1"/>
          <p:nvPr/>
        </p:nvSpPr>
        <p:spPr>
          <a:xfrm>
            <a:off x="7350761" y="1447800"/>
            <a:ext cx="3522250" cy="584775"/>
          </a:xfrm>
          <a:prstGeom prst="rect">
            <a:avLst/>
          </a:prstGeom>
          <a:noFill/>
        </p:spPr>
        <p:txBody>
          <a:bodyPr wrap="square" rtlCol="0">
            <a:spAutoFit/>
          </a:bodyPr>
          <a:lstStyle/>
          <a:p>
            <a:r>
              <a:rPr lang="en-US" sz="3200" b="1" dirty="0">
                <a:solidFill>
                  <a:schemeClr val="accent1"/>
                </a:solidFill>
                <a:latin typeface="Agency FB" panose="020B0503020202020204" pitchFamily="34" charset="0"/>
              </a:rPr>
              <a:t>After Login Page</a:t>
            </a:r>
            <a:endParaRPr lang="en-IN" sz="3200" b="1" dirty="0">
              <a:solidFill>
                <a:schemeClr val="accent1"/>
              </a:solidFill>
              <a:latin typeface="Agency FB" panose="020B0503020202020204" pitchFamily="34" charset="0"/>
            </a:endParaRPr>
          </a:p>
        </p:txBody>
      </p:sp>
      <p:sp>
        <p:nvSpPr>
          <p:cNvPr id="5" name="TextBox 4">
            <a:extLst>
              <a:ext uri="{FF2B5EF4-FFF2-40B4-BE49-F238E27FC236}">
                <a16:creationId xmlns:a16="http://schemas.microsoft.com/office/drawing/2014/main" id="{FCA34B41-49B0-43ED-94D6-AE22AF521F50}"/>
              </a:ext>
            </a:extLst>
          </p:cNvPr>
          <p:cNvSpPr txBox="1"/>
          <p:nvPr/>
        </p:nvSpPr>
        <p:spPr>
          <a:xfrm>
            <a:off x="2217420" y="4960620"/>
            <a:ext cx="3733800" cy="586740"/>
          </a:xfrm>
          <a:prstGeom prst="rect">
            <a:avLst/>
          </a:prstGeom>
          <a:noFill/>
        </p:spPr>
        <p:txBody>
          <a:bodyPr wrap="square" rtlCol="0">
            <a:spAutoFit/>
          </a:bodyPr>
          <a:lstStyle/>
          <a:p>
            <a:r>
              <a:rPr lang="en-US" sz="3200" b="1" dirty="0">
                <a:solidFill>
                  <a:schemeClr val="accent1"/>
                </a:solidFill>
                <a:latin typeface="Agency FB" panose="020B0503020202020204" pitchFamily="34" charset="0"/>
              </a:rPr>
              <a:t>ADD Page</a:t>
            </a:r>
            <a:endParaRPr lang="en-IN" sz="3200" b="1" dirty="0">
              <a:solidFill>
                <a:schemeClr val="accent1"/>
              </a:solidFill>
              <a:latin typeface="Agency FB" panose="020B0503020202020204" pitchFamily="34" charset="0"/>
            </a:endParaRPr>
          </a:p>
        </p:txBody>
      </p:sp>
    </p:spTree>
    <p:extLst>
      <p:ext uri="{BB962C8B-B14F-4D97-AF65-F5344CB8AC3E}">
        <p14:creationId xmlns:p14="http://schemas.microsoft.com/office/powerpoint/2010/main" val="1113550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B1694A-7F18-47E7-A8AE-10868DF6CA5E}"/>
              </a:ext>
            </a:extLst>
          </p:cNvPr>
          <p:cNvSpPr txBox="1"/>
          <p:nvPr/>
        </p:nvSpPr>
        <p:spPr>
          <a:xfrm>
            <a:off x="4198620" y="2781300"/>
            <a:ext cx="6515100" cy="2308324"/>
          </a:xfrm>
          <a:prstGeom prst="rect">
            <a:avLst/>
          </a:prstGeom>
          <a:noFill/>
        </p:spPr>
        <p:txBody>
          <a:bodyPr wrap="square" rtlCol="0">
            <a:spAutoFit/>
          </a:bodyPr>
          <a:lstStyle/>
          <a:p>
            <a:r>
              <a:rPr lang="en-US" sz="7200" b="1" dirty="0">
                <a:solidFill>
                  <a:srgbClr val="FF0000"/>
                </a:solidFill>
                <a:latin typeface="Agency FB" panose="020B0503020202020204" pitchFamily="34" charset="0"/>
              </a:rPr>
              <a:t>Thank </a:t>
            </a:r>
          </a:p>
          <a:p>
            <a:pPr algn="ctr"/>
            <a:r>
              <a:rPr lang="en-US" sz="7200" b="1" dirty="0">
                <a:solidFill>
                  <a:srgbClr val="FF0000"/>
                </a:solidFill>
                <a:latin typeface="Agency FB" panose="020B0503020202020204" pitchFamily="34" charset="0"/>
              </a:rPr>
              <a:t>You…..</a:t>
            </a:r>
            <a:endParaRPr lang="en-IN" sz="7200" b="1" dirty="0">
              <a:solidFill>
                <a:srgbClr val="FF0000"/>
              </a:solidFill>
              <a:latin typeface="Agency FB" panose="020B0503020202020204" pitchFamily="34" charset="0"/>
            </a:endParaRPr>
          </a:p>
        </p:txBody>
      </p:sp>
    </p:spTree>
    <p:extLst>
      <p:ext uri="{BB962C8B-B14F-4D97-AF65-F5344CB8AC3E}">
        <p14:creationId xmlns:p14="http://schemas.microsoft.com/office/powerpoint/2010/main" val="3911651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A2160-2692-4129-8BB3-0FA1BAEF77B9}"/>
              </a:ext>
            </a:extLst>
          </p:cNvPr>
          <p:cNvSpPr txBox="1"/>
          <p:nvPr/>
        </p:nvSpPr>
        <p:spPr>
          <a:xfrm>
            <a:off x="2323751" y="461395"/>
            <a:ext cx="9504726" cy="5478423"/>
          </a:xfrm>
          <a:prstGeom prst="rect">
            <a:avLst/>
          </a:prstGeom>
          <a:noFill/>
        </p:spPr>
        <p:txBody>
          <a:bodyPr wrap="square" rtlCol="0">
            <a:spAutoFit/>
          </a:bodyPr>
          <a:lstStyle/>
          <a:p>
            <a:r>
              <a:rPr lang="en-US" sz="4800" b="1" dirty="0">
                <a:solidFill>
                  <a:schemeClr val="accent1"/>
                </a:solidFill>
                <a:latin typeface="Agency FB" panose="020B0503020202020204" pitchFamily="34" charset="0"/>
              </a:rPr>
              <a:t>What is React </a:t>
            </a:r>
          </a:p>
          <a:p>
            <a:endParaRPr lang="en-US" dirty="0"/>
          </a:p>
          <a:p>
            <a:pPr marL="285750" indent="-285750">
              <a:buFont typeface="Arial" panose="020B0604020202020204" pitchFamily="34" charset="0"/>
              <a:buChar char="•"/>
            </a:pPr>
            <a:r>
              <a:rPr lang="en-US" sz="2800" b="1" dirty="0">
                <a:latin typeface="Agency FB" panose="020B0503020202020204" pitchFamily="34" charset="0"/>
              </a:rPr>
              <a:t>It </a:t>
            </a:r>
            <a:r>
              <a:rPr lang="en-US" sz="2800" b="1">
                <a:latin typeface="Agency FB" panose="020B0503020202020204" pitchFamily="34" charset="0"/>
              </a:rPr>
              <a:t>is library </a:t>
            </a:r>
            <a:r>
              <a:rPr lang="en-US" sz="2800" b="1" dirty="0">
                <a:latin typeface="Agency FB" panose="020B0503020202020204" pitchFamily="34" charset="0"/>
              </a:rPr>
              <a:t>for creating user interfaces</a:t>
            </a:r>
          </a:p>
          <a:p>
            <a:endParaRPr lang="en-US" sz="2800" b="1" dirty="0">
              <a:latin typeface="Agency FB" panose="020B0503020202020204" pitchFamily="34" charset="0"/>
            </a:endParaRPr>
          </a:p>
          <a:p>
            <a:pPr marL="285750" indent="-285750">
              <a:buFont typeface="Arial" panose="020B0604020202020204" pitchFamily="34" charset="0"/>
              <a:buChar char="•"/>
            </a:pPr>
            <a:r>
              <a:rPr lang="en-IN" sz="2800" b="1" dirty="0">
                <a:latin typeface="Agency FB" panose="020B0503020202020204" pitchFamily="34" charset="0"/>
              </a:rPr>
              <a:t>JavaScript framework for writing the web applications </a:t>
            </a:r>
            <a:endParaRPr lang="en-IN" sz="2400" b="1" dirty="0">
              <a:latin typeface="Agency FB" panose="020B0503020202020204" pitchFamily="34" charset="0"/>
            </a:endParaRPr>
          </a:p>
          <a:p>
            <a:pPr marL="571500" indent="-571500">
              <a:buFont typeface="+mj-lt"/>
              <a:buAutoNum type="romanLcPeriod"/>
            </a:pPr>
            <a:r>
              <a:rPr lang="en-IN" sz="2400" b="1" dirty="0">
                <a:latin typeface="Agency FB" panose="020B0503020202020204" pitchFamily="34" charset="0"/>
              </a:rPr>
              <a:t> Like AngularJS - Snappy response from running in browser </a:t>
            </a:r>
          </a:p>
          <a:p>
            <a:pPr marL="571500" indent="-571500">
              <a:buFont typeface="+mj-lt"/>
              <a:buAutoNum type="romanLcPeriod"/>
            </a:pPr>
            <a:r>
              <a:rPr lang="en-IN" sz="2400" b="1" dirty="0">
                <a:latin typeface="Agency FB" panose="020B0503020202020204" pitchFamily="34" charset="0"/>
              </a:rPr>
              <a:t> Less opinionated: only specifies rendering view and handling user interactions</a:t>
            </a:r>
          </a:p>
          <a:p>
            <a:r>
              <a:rPr lang="en-IN" sz="2400" b="1" dirty="0">
                <a:latin typeface="Agency FB" panose="020B0503020202020204" pitchFamily="34" charset="0"/>
              </a:rPr>
              <a:t> </a:t>
            </a:r>
          </a:p>
          <a:p>
            <a:pPr marL="285750" indent="-285750">
              <a:buFont typeface="Arial" panose="020B0604020202020204" pitchFamily="34" charset="0"/>
              <a:buChar char="•"/>
            </a:pPr>
            <a:r>
              <a:rPr lang="en-IN" sz="2800" b="1" dirty="0">
                <a:latin typeface="Agency FB" panose="020B0503020202020204" pitchFamily="34" charset="0"/>
              </a:rPr>
              <a:t> Uses Model-View-Controller pattern </a:t>
            </a:r>
          </a:p>
          <a:p>
            <a:pPr marL="571500" indent="-571500">
              <a:buFont typeface="+mj-lt"/>
              <a:buAutoNum type="romanLcPeriod"/>
            </a:pPr>
            <a:r>
              <a:rPr lang="en-IN" sz="2400" b="1" dirty="0">
                <a:latin typeface="Agency FB" panose="020B0503020202020204" pitchFamily="34" charset="0"/>
              </a:rPr>
              <a:t> View constructed from Components using pattern </a:t>
            </a:r>
          </a:p>
          <a:p>
            <a:pPr marL="571500" indent="-571500">
              <a:buFont typeface="+mj-lt"/>
              <a:buAutoNum type="romanLcPeriod"/>
            </a:pPr>
            <a:r>
              <a:rPr lang="en-IN" sz="2400" b="1" dirty="0">
                <a:latin typeface="Agency FB" panose="020B0503020202020204" pitchFamily="34" charset="0"/>
              </a:rPr>
              <a:t> Optional, but commonly used HTML templating </a:t>
            </a:r>
          </a:p>
          <a:p>
            <a:endParaRPr lang="en-IN" sz="2400" b="1" dirty="0">
              <a:latin typeface="Agency FB" panose="020B0503020202020204" pitchFamily="34" charset="0"/>
            </a:endParaRPr>
          </a:p>
          <a:p>
            <a:pPr marL="285750" indent="-285750">
              <a:buFont typeface="Arial" panose="020B0604020202020204" pitchFamily="34" charset="0"/>
              <a:buChar char="•"/>
            </a:pPr>
            <a:r>
              <a:rPr lang="en-IN" sz="2800" b="1" dirty="0">
                <a:latin typeface="Agency FB" panose="020B0503020202020204" pitchFamily="34" charset="0"/>
              </a:rPr>
              <a:t> Minimal server-side support dictated </a:t>
            </a:r>
          </a:p>
        </p:txBody>
      </p:sp>
    </p:spTree>
    <p:extLst>
      <p:ext uri="{BB962C8B-B14F-4D97-AF65-F5344CB8AC3E}">
        <p14:creationId xmlns:p14="http://schemas.microsoft.com/office/powerpoint/2010/main" val="1534916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327701-DA36-4F61-98C9-5AAC94009F2A}"/>
              </a:ext>
            </a:extLst>
          </p:cNvPr>
          <p:cNvSpPr txBox="1"/>
          <p:nvPr/>
        </p:nvSpPr>
        <p:spPr>
          <a:xfrm>
            <a:off x="2333537" y="486561"/>
            <a:ext cx="8475140" cy="4555093"/>
          </a:xfrm>
          <a:prstGeom prst="rect">
            <a:avLst/>
          </a:prstGeom>
          <a:noFill/>
        </p:spPr>
        <p:txBody>
          <a:bodyPr wrap="square" rtlCol="0">
            <a:spAutoFit/>
          </a:bodyPr>
          <a:lstStyle/>
          <a:p>
            <a:r>
              <a:rPr lang="en-US" sz="4800" b="1" dirty="0">
                <a:solidFill>
                  <a:schemeClr val="accent1"/>
                </a:solidFill>
                <a:latin typeface="Agency FB" panose="020B0503020202020204" pitchFamily="34" charset="0"/>
              </a:rPr>
              <a:t>Building Components not templates</a:t>
            </a:r>
          </a:p>
          <a:p>
            <a:endParaRPr lang="en-US" sz="2800" b="1" dirty="0">
              <a:solidFill>
                <a:schemeClr val="accent1"/>
              </a:solidFill>
              <a:latin typeface="Agency FB" panose="020B0503020202020204" pitchFamily="34" charset="0"/>
            </a:endParaRPr>
          </a:p>
          <a:p>
            <a:pPr marL="285750" indent="-285750">
              <a:buFont typeface="Arial" panose="020B0604020202020204" pitchFamily="34" charset="0"/>
              <a:buChar char="•"/>
            </a:pPr>
            <a:r>
              <a:rPr lang="en-US" sz="2800" b="1" dirty="0">
                <a:latin typeface="Agency FB" panose="020B0503020202020204" pitchFamily="34" charset="0"/>
              </a:rPr>
              <a:t>Components are the building blocks of the React</a:t>
            </a:r>
          </a:p>
          <a:p>
            <a:endParaRPr lang="en-US" sz="2800" b="1" dirty="0">
              <a:latin typeface="Agency FB" panose="020B0503020202020204" pitchFamily="34" charset="0"/>
            </a:endParaRPr>
          </a:p>
          <a:p>
            <a:pPr marL="285750" indent="-285750">
              <a:buFont typeface="Arial" panose="020B0604020202020204" pitchFamily="34" charset="0"/>
              <a:buChar char="•"/>
            </a:pPr>
            <a:r>
              <a:rPr lang="en-US" sz="2800" b="1" dirty="0">
                <a:latin typeface="Agency FB" panose="020B0503020202020204" pitchFamily="34" charset="0"/>
              </a:rPr>
              <a:t>Vey similar to </a:t>
            </a:r>
            <a:r>
              <a:rPr lang="en-US" sz="2800" b="1" dirty="0" err="1">
                <a:latin typeface="Agency FB" panose="020B0503020202020204" pitchFamily="34" charset="0"/>
              </a:rPr>
              <a:t>Dircetives</a:t>
            </a:r>
            <a:r>
              <a:rPr lang="en-US" sz="2800" b="1" dirty="0">
                <a:latin typeface="Agency FB" panose="020B0503020202020204" pitchFamily="34" charset="0"/>
              </a:rPr>
              <a:t> in Angular JS</a:t>
            </a:r>
          </a:p>
          <a:p>
            <a:endParaRPr lang="en-US" sz="2800" b="1" dirty="0">
              <a:latin typeface="Agency FB" panose="020B0503020202020204" pitchFamily="34" charset="0"/>
            </a:endParaRPr>
          </a:p>
          <a:p>
            <a:pPr marL="285750" indent="-285750">
              <a:buFont typeface="Arial" panose="020B0604020202020204" pitchFamily="34" charset="0"/>
              <a:buChar char="•"/>
            </a:pPr>
            <a:r>
              <a:rPr lang="en-US" sz="2800" b="1" dirty="0">
                <a:latin typeface="Agency FB" panose="020B0503020202020204" pitchFamily="34" charset="0"/>
              </a:rPr>
              <a:t>You can thing of a components as a collection of HTML, CSS, JS.</a:t>
            </a:r>
          </a:p>
          <a:p>
            <a:endParaRPr lang="en-US" sz="2800" b="1" dirty="0">
              <a:latin typeface="Agency FB" panose="020B0503020202020204" pitchFamily="34" charset="0"/>
            </a:endParaRPr>
          </a:p>
          <a:p>
            <a:pPr marL="285750" indent="-285750">
              <a:buFont typeface="Arial" panose="020B0604020202020204" pitchFamily="34" charset="0"/>
              <a:buChar char="•"/>
            </a:pPr>
            <a:r>
              <a:rPr lang="en-US" sz="2800" b="1" dirty="0">
                <a:latin typeface="Agency FB" panose="020B0503020202020204" pitchFamily="34" charset="0"/>
              </a:rPr>
              <a:t>Components can be written in pure </a:t>
            </a:r>
            <a:r>
              <a:rPr lang="en-US" sz="2800" b="1" dirty="0" err="1">
                <a:latin typeface="Agency FB" panose="020B0503020202020204" pitchFamily="34" charset="0"/>
              </a:rPr>
              <a:t>Javascript</a:t>
            </a:r>
            <a:r>
              <a:rPr lang="en-US" sz="2800" b="1" dirty="0">
                <a:latin typeface="Agency FB" panose="020B0503020202020204" pitchFamily="34" charset="0"/>
              </a:rPr>
              <a:t> or JSX.</a:t>
            </a:r>
          </a:p>
          <a:p>
            <a:pPr marL="285750" indent="-285750">
              <a:buFont typeface="Arial" panose="020B0604020202020204" pitchFamily="34" charset="0"/>
              <a:buChar char="•"/>
            </a:pPr>
            <a:endParaRPr lang="en-IN" dirty="0">
              <a:latin typeface="Agency FB" panose="020B0503020202020204" pitchFamily="34" charset="0"/>
            </a:endParaRPr>
          </a:p>
        </p:txBody>
      </p:sp>
    </p:spTree>
    <p:extLst>
      <p:ext uri="{BB962C8B-B14F-4D97-AF65-F5344CB8AC3E}">
        <p14:creationId xmlns:p14="http://schemas.microsoft.com/office/powerpoint/2010/main" val="1021748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860870-0B30-489C-A651-8534E4A2582A}"/>
              </a:ext>
            </a:extLst>
          </p:cNvPr>
          <p:cNvSpPr txBox="1"/>
          <p:nvPr/>
        </p:nvSpPr>
        <p:spPr>
          <a:xfrm>
            <a:off x="2414953" y="445477"/>
            <a:ext cx="9151815" cy="4524315"/>
          </a:xfrm>
          <a:prstGeom prst="rect">
            <a:avLst/>
          </a:prstGeom>
          <a:noFill/>
        </p:spPr>
        <p:txBody>
          <a:bodyPr wrap="square" rtlCol="0">
            <a:spAutoFit/>
          </a:bodyPr>
          <a:lstStyle/>
          <a:p>
            <a:r>
              <a:rPr lang="en-US" sz="4800" b="1" dirty="0" err="1">
                <a:solidFill>
                  <a:schemeClr val="accent1"/>
                </a:solidFill>
                <a:latin typeface="Agency FB" panose="020B0503020202020204" pitchFamily="34" charset="0"/>
              </a:rPr>
              <a:t>ReactJs</a:t>
            </a:r>
            <a:r>
              <a:rPr lang="en-US" sz="4800" b="1" dirty="0">
                <a:solidFill>
                  <a:schemeClr val="accent1"/>
                </a:solidFill>
                <a:latin typeface="Agency FB" panose="020B0503020202020204" pitchFamily="34" charset="0"/>
              </a:rPr>
              <a:t> Web Application Page</a:t>
            </a:r>
          </a:p>
          <a:p>
            <a:r>
              <a:rPr lang="en-IN" sz="2400" b="1" dirty="0">
                <a:solidFill>
                  <a:srgbClr val="FF0000"/>
                </a:solidFill>
                <a:latin typeface="Agency FB" panose="020B0503020202020204" pitchFamily="34" charset="0"/>
              </a:rPr>
              <a:t>&lt;!doctype html&gt;</a:t>
            </a:r>
          </a:p>
          <a:p>
            <a:r>
              <a:rPr lang="en-IN" sz="2400" b="1" dirty="0">
                <a:solidFill>
                  <a:srgbClr val="FF0000"/>
                </a:solidFill>
                <a:latin typeface="Agency FB" panose="020B0503020202020204" pitchFamily="34" charset="0"/>
              </a:rPr>
              <a:t>    &lt;html&gt;</a:t>
            </a:r>
          </a:p>
          <a:p>
            <a:r>
              <a:rPr lang="en-IN" sz="2400" b="1" dirty="0">
                <a:solidFill>
                  <a:srgbClr val="FF0000"/>
                </a:solidFill>
                <a:latin typeface="Agency FB" panose="020B0503020202020204" pitchFamily="34" charset="0"/>
              </a:rPr>
              <a:t>         &lt;head&gt;</a:t>
            </a:r>
          </a:p>
          <a:p>
            <a:r>
              <a:rPr lang="en-IN" sz="2400" b="1" dirty="0">
                <a:solidFill>
                  <a:srgbClr val="FF0000"/>
                </a:solidFill>
                <a:latin typeface="Agency FB" panose="020B0503020202020204" pitchFamily="34" charset="0"/>
              </a:rPr>
              <a:t>             &lt;title&gt;</a:t>
            </a:r>
            <a:r>
              <a:rPr lang="en-IN" sz="2400" b="1" dirty="0">
                <a:latin typeface="Agency FB" panose="020B0503020202020204" pitchFamily="34" charset="0"/>
              </a:rPr>
              <a:t>CS142 Example</a:t>
            </a:r>
            <a:r>
              <a:rPr lang="en-IN" sz="2400" b="1" dirty="0">
                <a:solidFill>
                  <a:srgbClr val="FF0000"/>
                </a:solidFill>
                <a:latin typeface="Agency FB" panose="020B0503020202020204" pitchFamily="34" charset="0"/>
              </a:rPr>
              <a:t>&lt;/title&gt;</a:t>
            </a:r>
          </a:p>
          <a:p>
            <a:r>
              <a:rPr lang="en-IN" sz="2400" b="1" dirty="0">
                <a:solidFill>
                  <a:srgbClr val="FF0000"/>
                </a:solidFill>
                <a:latin typeface="Agency FB" panose="020B0503020202020204" pitchFamily="34" charset="0"/>
              </a:rPr>
              <a:t>         &lt;/head&gt;</a:t>
            </a:r>
          </a:p>
          <a:p>
            <a:r>
              <a:rPr lang="en-IN" sz="2400" b="1" dirty="0">
                <a:solidFill>
                  <a:srgbClr val="FF0000"/>
                </a:solidFill>
                <a:latin typeface="Agency FB" panose="020B0503020202020204" pitchFamily="34" charset="0"/>
              </a:rPr>
              <a:t>                &lt;body&gt;</a:t>
            </a:r>
          </a:p>
          <a:p>
            <a:r>
              <a:rPr lang="en-IN" sz="2400" b="1" dirty="0">
                <a:latin typeface="Agency FB" panose="020B0503020202020204" pitchFamily="34" charset="0"/>
              </a:rPr>
              <a:t>                              </a:t>
            </a:r>
            <a:r>
              <a:rPr lang="en-IN" sz="2400" b="1" dirty="0">
                <a:solidFill>
                  <a:srgbClr val="FF0000"/>
                </a:solidFill>
                <a:latin typeface="Agency FB" panose="020B0503020202020204" pitchFamily="34" charset="0"/>
              </a:rPr>
              <a:t>&lt;div id=</a:t>
            </a:r>
            <a:r>
              <a:rPr lang="en-IN" sz="2400" b="1" dirty="0">
                <a:solidFill>
                  <a:srgbClr val="92D050"/>
                </a:solidFill>
                <a:latin typeface="Agency FB" panose="020B0503020202020204" pitchFamily="34" charset="0"/>
              </a:rPr>
              <a:t>"</a:t>
            </a:r>
            <a:r>
              <a:rPr lang="en-IN" sz="2400" b="1" dirty="0" err="1">
                <a:solidFill>
                  <a:srgbClr val="92D050"/>
                </a:solidFill>
                <a:latin typeface="Agency FB" panose="020B0503020202020204" pitchFamily="34" charset="0"/>
              </a:rPr>
              <a:t>reactapp</a:t>
            </a:r>
            <a:r>
              <a:rPr lang="en-IN" sz="2400" b="1" dirty="0">
                <a:solidFill>
                  <a:srgbClr val="92D050"/>
                </a:solidFill>
                <a:latin typeface="Agency FB" panose="020B0503020202020204" pitchFamily="34" charset="0"/>
              </a:rPr>
              <a:t>"&gt;</a:t>
            </a:r>
            <a:r>
              <a:rPr lang="en-IN" sz="2400" b="1" dirty="0">
                <a:solidFill>
                  <a:srgbClr val="FF0000"/>
                </a:solidFill>
                <a:latin typeface="Agency FB" panose="020B0503020202020204" pitchFamily="34" charset="0"/>
              </a:rPr>
              <a:t>&lt;/div&gt;</a:t>
            </a:r>
          </a:p>
          <a:p>
            <a:r>
              <a:rPr lang="en-IN" sz="2400" b="1" dirty="0">
                <a:latin typeface="Agency FB" panose="020B0503020202020204" pitchFamily="34" charset="0"/>
              </a:rPr>
              <a:t> </a:t>
            </a:r>
            <a:r>
              <a:rPr lang="en-IN" sz="2400" b="1" dirty="0">
                <a:solidFill>
                  <a:srgbClr val="FF0000"/>
                </a:solidFill>
                <a:latin typeface="Agency FB" panose="020B0503020202020204" pitchFamily="34" charset="0"/>
              </a:rPr>
              <a:t>&lt;script </a:t>
            </a:r>
            <a:r>
              <a:rPr lang="en-IN" sz="2400" b="1" dirty="0" err="1">
                <a:solidFill>
                  <a:srgbClr val="FF0000"/>
                </a:solidFill>
                <a:latin typeface="Agency FB" panose="020B0503020202020204" pitchFamily="34" charset="0"/>
              </a:rPr>
              <a:t>src</a:t>
            </a:r>
            <a:r>
              <a:rPr lang="en-IN" sz="2400" b="1" dirty="0">
                <a:solidFill>
                  <a:srgbClr val="FF0000"/>
                </a:solidFill>
                <a:latin typeface="Agency FB" panose="020B0503020202020204" pitchFamily="34" charset="0"/>
              </a:rPr>
              <a:t>=</a:t>
            </a:r>
            <a:r>
              <a:rPr lang="en-IN" sz="2400" b="1" dirty="0">
                <a:solidFill>
                  <a:srgbClr val="92D050"/>
                </a:solidFill>
                <a:latin typeface="Agency FB" panose="020B0503020202020204" pitchFamily="34" charset="0"/>
              </a:rPr>
              <a:t>"./</a:t>
            </a:r>
            <a:r>
              <a:rPr lang="en-IN" sz="2400" b="1" dirty="0" err="1">
                <a:solidFill>
                  <a:srgbClr val="92D050"/>
                </a:solidFill>
                <a:latin typeface="Agency FB" panose="020B0503020202020204" pitchFamily="34" charset="0"/>
              </a:rPr>
              <a:t>webpackOutput</a:t>
            </a:r>
            <a:r>
              <a:rPr lang="en-IN" sz="2400" b="1" dirty="0">
                <a:solidFill>
                  <a:srgbClr val="92D050"/>
                </a:solidFill>
                <a:latin typeface="Agency FB" panose="020B0503020202020204" pitchFamily="34" charset="0"/>
              </a:rPr>
              <a:t>/reactApp.bundle.js"</a:t>
            </a:r>
            <a:r>
              <a:rPr lang="en-IN" sz="2400" b="1" dirty="0">
                <a:solidFill>
                  <a:srgbClr val="FF0000"/>
                </a:solidFill>
                <a:latin typeface="Agency FB" panose="020B0503020202020204" pitchFamily="34" charset="0"/>
              </a:rPr>
              <a:t>&gt;&lt;/script&gt;</a:t>
            </a:r>
          </a:p>
          <a:p>
            <a:r>
              <a:rPr lang="en-IN" sz="2400" b="1" dirty="0">
                <a:solidFill>
                  <a:srgbClr val="FF0000"/>
                </a:solidFill>
                <a:latin typeface="Agency FB" panose="020B0503020202020204" pitchFamily="34" charset="0"/>
              </a:rPr>
              <a:t>               &lt;/body&gt;</a:t>
            </a:r>
          </a:p>
          <a:p>
            <a:r>
              <a:rPr lang="en-IN" sz="2400" b="1" dirty="0">
                <a:solidFill>
                  <a:srgbClr val="FF0000"/>
                </a:solidFill>
                <a:latin typeface="Agency FB" panose="020B0503020202020204" pitchFamily="34" charset="0"/>
              </a:rPr>
              <a:t>      &lt;/html&gt;   </a:t>
            </a:r>
          </a:p>
        </p:txBody>
      </p:sp>
      <p:sp>
        <p:nvSpPr>
          <p:cNvPr id="4" name="Rectangle 3">
            <a:extLst>
              <a:ext uri="{FF2B5EF4-FFF2-40B4-BE49-F238E27FC236}">
                <a16:creationId xmlns:a16="http://schemas.microsoft.com/office/drawing/2014/main" id="{833368C1-4351-431E-8818-81FEBBBFB7BC}"/>
              </a:ext>
            </a:extLst>
          </p:cNvPr>
          <p:cNvSpPr/>
          <p:nvPr/>
        </p:nvSpPr>
        <p:spPr>
          <a:xfrm>
            <a:off x="6596185" y="4969792"/>
            <a:ext cx="4579815" cy="142319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96441C27-5840-4CDC-A158-681E3D65A03E}"/>
              </a:ext>
            </a:extLst>
          </p:cNvPr>
          <p:cNvSpPr txBox="1"/>
          <p:nvPr/>
        </p:nvSpPr>
        <p:spPr>
          <a:xfrm>
            <a:off x="6713415" y="5150338"/>
            <a:ext cx="4345354" cy="1015663"/>
          </a:xfrm>
          <a:prstGeom prst="rect">
            <a:avLst/>
          </a:prstGeom>
          <a:noFill/>
        </p:spPr>
        <p:txBody>
          <a:bodyPr wrap="square" rtlCol="0">
            <a:spAutoFit/>
          </a:bodyPr>
          <a:lstStyle/>
          <a:p>
            <a:pPr algn="ctr"/>
            <a:r>
              <a:rPr lang="en-US" sz="2000" b="1" dirty="0">
                <a:latin typeface="Agency FB" panose="020B0503020202020204" pitchFamily="34" charset="0"/>
              </a:rPr>
              <a:t>ReactJS applications come as a </a:t>
            </a:r>
          </a:p>
          <a:p>
            <a:pPr algn="ctr"/>
            <a:r>
              <a:rPr lang="en-US" sz="2000" b="1" dirty="0">
                <a:latin typeface="Agency FB" panose="020B0503020202020204" pitchFamily="34" charset="0"/>
              </a:rPr>
              <a:t>JavaScript blob that will use the DOM </a:t>
            </a:r>
          </a:p>
          <a:p>
            <a:pPr algn="ctr"/>
            <a:r>
              <a:rPr lang="en-US" sz="2000" b="1" dirty="0">
                <a:latin typeface="Agency FB" panose="020B0503020202020204" pitchFamily="34" charset="0"/>
              </a:rPr>
              <a:t>interface to write the view into the div</a:t>
            </a:r>
            <a:r>
              <a:rPr lang="en-US" dirty="0"/>
              <a:t>.</a:t>
            </a:r>
            <a:endParaRPr lang="en-IN" dirty="0"/>
          </a:p>
        </p:txBody>
      </p:sp>
      <p:sp>
        <p:nvSpPr>
          <p:cNvPr id="6" name="Arrow: Up 5">
            <a:extLst>
              <a:ext uri="{FF2B5EF4-FFF2-40B4-BE49-F238E27FC236}">
                <a16:creationId xmlns:a16="http://schemas.microsoft.com/office/drawing/2014/main" id="{53BC8A4F-2ECF-40E6-BB75-DBBE1584F70E}"/>
              </a:ext>
            </a:extLst>
          </p:cNvPr>
          <p:cNvSpPr/>
          <p:nvPr/>
        </p:nvSpPr>
        <p:spPr>
          <a:xfrm>
            <a:off x="7369908" y="4173415"/>
            <a:ext cx="359507" cy="749939"/>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8" name="Connector: Curved 7">
            <a:extLst>
              <a:ext uri="{FF2B5EF4-FFF2-40B4-BE49-F238E27FC236}">
                <a16:creationId xmlns:a16="http://schemas.microsoft.com/office/drawing/2014/main" id="{0B661346-190B-46FE-8DA7-5C4BE6A2418A}"/>
              </a:ext>
            </a:extLst>
          </p:cNvPr>
          <p:cNvCxnSpPr>
            <a:cxnSpLocks/>
            <a:stCxn id="4" idx="3"/>
          </p:cNvCxnSpPr>
          <p:nvPr/>
        </p:nvCxnSpPr>
        <p:spPr>
          <a:xfrm flipH="1" flipV="1">
            <a:off x="7369908" y="3579446"/>
            <a:ext cx="3806092" cy="2101943"/>
          </a:xfrm>
          <a:prstGeom prst="curvedConnector3">
            <a:avLst>
              <a:gd name="adj1" fmla="val -6006"/>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11492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223C4C-BA68-469D-93E3-1BB9D944A2CC}"/>
              </a:ext>
            </a:extLst>
          </p:cNvPr>
          <p:cNvSpPr txBox="1"/>
          <p:nvPr/>
        </p:nvSpPr>
        <p:spPr>
          <a:xfrm>
            <a:off x="2860430" y="872002"/>
            <a:ext cx="9331570" cy="3724096"/>
          </a:xfrm>
          <a:prstGeom prst="rect">
            <a:avLst/>
          </a:prstGeom>
          <a:noFill/>
        </p:spPr>
        <p:txBody>
          <a:bodyPr wrap="square" rtlCol="0">
            <a:spAutoFit/>
          </a:bodyPr>
          <a:lstStyle/>
          <a:p>
            <a:r>
              <a:rPr lang="en-US" sz="4800" b="1" dirty="0">
                <a:solidFill>
                  <a:schemeClr val="accent1"/>
                </a:solidFill>
                <a:latin typeface="Agency FB" panose="020B0503020202020204" pitchFamily="34" charset="0"/>
              </a:rPr>
              <a:t>Benefits from React</a:t>
            </a:r>
            <a:endParaRPr lang="en-US" sz="2800" b="1" dirty="0">
              <a:solidFill>
                <a:schemeClr val="accent1"/>
              </a:solidFill>
              <a:latin typeface="Agency FB" panose="020B0503020202020204" pitchFamily="34" charset="0"/>
            </a:endParaRPr>
          </a:p>
          <a:p>
            <a:endParaRPr lang="en-US" sz="4800" b="1" dirty="0">
              <a:solidFill>
                <a:schemeClr val="accent1"/>
              </a:solidFill>
              <a:latin typeface="Agency FB" panose="020B0503020202020204" pitchFamily="34" charset="0"/>
            </a:endParaRPr>
          </a:p>
          <a:p>
            <a:pPr marL="285750" indent="-285750">
              <a:buFont typeface="Arial" panose="020B0604020202020204" pitchFamily="34" charset="0"/>
              <a:buChar char="•"/>
            </a:pPr>
            <a:r>
              <a:rPr lang="en-US" sz="2800" b="1" dirty="0">
                <a:latin typeface="Agency FB" panose="020B0503020202020204" pitchFamily="34" charset="0"/>
              </a:rPr>
              <a:t>You avoid expensive DOM operations.</a:t>
            </a:r>
          </a:p>
          <a:p>
            <a:endParaRPr lang="en-US" sz="2800" b="1" dirty="0">
              <a:latin typeface="Agency FB" panose="020B0503020202020204" pitchFamily="34" charset="0"/>
            </a:endParaRPr>
          </a:p>
          <a:p>
            <a:pPr marL="285750" indent="-285750">
              <a:buFont typeface="Arial" panose="020B0604020202020204" pitchFamily="34" charset="0"/>
              <a:buChar char="•"/>
            </a:pPr>
            <a:r>
              <a:rPr lang="en-US" sz="2800" b="1" dirty="0">
                <a:latin typeface="Agency FB" panose="020B0503020202020204" pitchFamily="34" charset="0"/>
              </a:rPr>
              <a:t>Minimize access to the DOM.</a:t>
            </a:r>
          </a:p>
          <a:p>
            <a:endParaRPr lang="en-US" sz="2800" b="1" dirty="0">
              <a:latin typeface="Agency FB" panose="020B0503020202020204" pitchFamily="34" charset="0"/>
            </a:endParaRPr>
          </a:p>
          <a:p>
            <a:pPr marL="285750" indent="-285750">
              <a:buFont typeface="Arial" panose="020B0604020202020204" pitchFamily="34" charset="0"/>
              <a:buChar char="•"/>
            </a:pPr>
            <a:r>
              <a:rPr lang="en-US" sz="2800" b="1" dirty="0">
                <a:latin typeface="Agency FB" panose="020B0503020202020204" pitchFamily="34" charset="0"/>
              </a:rPr>
              <a:t>Update elements offline before inserting to the DOM.</a:t>
            </a:r>
            <a:endParaRPr lang="en-IN" sz="2800" b="1" dirty="0">
              <a:latin typeface="Agency FB" panose="020B0503020202020204" pitchFamily="34" charset="0"/>
            </a:endParaRPr>
          </a:p>
        </p:txBody>
      </p:sp>
    </p:spTree>
    <p:extLst>
      <p:ext uri="{BB962C8B-B14F-4D97-AF65-F5344CB8AC3E}">
        <p14:creationId xmlns:p14="http://schemas.microsoft.com/office/powerpoint/2010/main" val="3604218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E0BD24-4BDD-4F39-AEF3-AECCFA1DA7CB}"/>
              </a:ext>
            </a:extLst>
          </p:cNvPr>
          <p:cNvSpPr txBox="1"/>
          <p:nvPr/>
        </p:nvSpPr>
        <p:spPr>
          <a:xfrm>
            <a:off x="2636520" y="480060"/>
            <a:ext cx="8580120" cy="4524315"/>
          </a:xfrm>
          <a:prstGeom prst="rect">
            <a:avLst/>
          </a:prstGeom>
          <a:noFill/>
        </p:spPr>
        <p:txBody>
          <a:bodyPr wrap="square" rtlCol="0">
            <a:spAutoFit/>
          </a:bodyPr>
          <a:lstStyle/>
          <a:p>
            <a:r>
              <a:rPr lang="en-US" sz="4800" b="1" dirty="0">
                <a:solidFill>
                  <a:schemeClr val="accent1"/>
                </a:solidFill>
                <a:latin typeface="Agency FB" panose="020B0503020202020204" pitchFamily="34" charset="0"/>
              </a:rPr>
              <a:t>React Virtual Dom</a:t>
            </a:r>
          </a:p>
          <a:p>
            <a:endParaRPr lang="en-US" sz="4800" dirty="0"/>
          </a:p>
          <a:p>
            <a:pPr marL="285750" indent="-285750">
              <a:buFont typeface="Arial" panose="020B0604020202020204" pitchFamily="34" charset="0"/>
              <a:buChar char="•"/>
            </a:pPr>
            <a:r>
              <a:rPr lang="en-US" sz="2400" b="1" dirty="0">
                <a:latin typeface="Agency FB" panose="020B0503020202020204" pitchFamily="34" charset="0"/>
              </a:rPr>
              <a:t>Re-render everything on every update?</a:t>
            </a:r>
          </a:p>
          <a:p>
            <a:pPr marL="285750" indent="-285750">
              <a:buFont typeface="Arial" panose="020B0604020202020204" pitchFamily="34" charset="0"/>
              <a:buChar char="•"/>
            </a:pPr>
            <a:r>
              <a:rPr lang="en-US" sz="2400" b="1" dirty="0">
                <a:latin typeface="Agency FB" panose="020B0503020202020204" pitchFamily="34" charset="0"/>
              </a:rPr>
              <a:t>It sounds expensive but it is not </a:t>
            </a:r>
          </a:p>
          <a:p>
            <a:pPr marL="285750" indent="-285750">
              <a:buFont typeface="Arial" panose="020B0604020202020204" pitchFamily="34" charset="0"/>
              <a:buChar char="•"/>
            </a:pPr>
            <a:endParaRPr lang="en-US" sz="2400" b="1" dirty="0">
              <a:latin typeface="Agency FB" panose="020B0503020202020204" pitchFamily="34" charset="0"/>
            </a:endParaRPr>
          </a:p>
          <a:p>
            <a:pPr marL="285750" indent="-285750">
              <a:buFont typeface="Arial" panose="020B0604020202020204" pitchFamily="34" charset="0"/>
              <a:buChar char="•"/>
            </a:pPr>
            <a:r>
              <a:rPr lang="en-US" sz="2400" b="1" dirty="0">
                <a:latin typeface="Agency FB" panose="020B0503020202020204" pitchFamily="34" charset="0"/>
              </a:rPr>
              <a:t>React creates an in-memory data structure cache, computes the resulting differences. And then updates the browser’s displayed DOM efficiently</a:t>
            </a:r>
          </a:p>
          <a:p>
            <a:pPr marL="400050" indent="-400050" algn="ctr">
              <a:buFont typeface="+mj-lt"/>
              <a:buAutoNum type="romanUcPeriod"/>
            </a:pPr>
            <a:r>
              <a:rPr lang="en-US" sz="2400" b="1" dirty="0">
                <a:latin typeface="Agency FB" panose="020B0503020202020204" pitchFamily="34" charset="0"/>
              </a:rPr>
              <a:t>Create lightweight description of components UI</a:t>
            </a:r>
          </a:p>
          <a:p>
            <a:pPr marL="400050" indent="-400050" algn="ctr">
              <a:buFont typeface="+mj-lt"/>
              <a:buAutoNum type="romanUcPeriod"/>
            </a:pPr>
            <a:r>
              <a:rPr lang="en-US" sz="2400" b="1" dirty="0">
                <a:latin typeface="Agency FB" panose="020B0503020202020204" pitchFamily="34" charset="0"/>
              </a:rPr>
              <a:t>Diff it with old one</a:t>
            </a:r>
          </a:p>
          <a:p>
            <a:pPr marL="400050" indent="-400050" algn="ctr">
              <a:buFont typeface="+mj-lt"/>
              <a:buAutoNum type="romanUcPeriod"/>
            </a:pPr>
            <a:r>
              <a:rPr lang="en-US" sz="2400" b="1" dirty="0">
                <a:latin typeface="Agency FB" panose="020B0503020202020204" pitchFamily="34" charset="0"/>
              </a:rPr>
              <a:t>Compute minimal set of changes to apply to the Dom.</a:t>
            </a:r>
            <a:endParaRPr lang="en-IN" sz="2400" b="1" dirty="0">
              <a:latin typeface="Agency FB" panose="020B0503020202020204" pitchFamily="34" charset="0"/>
            </a:endParaRPr>
          </a:p>
        </p:txBody>
      </p:sp>
    </p:spTree>
    <p:extLst>
      <p:ext uri="{BB962C8B-B14F-4D97-AF65-F5344CB8AC3E}">
        <p14:creationId xmlns:p14="http://schemas.microsoft.com/office/powerpoint/2010/main" val="3810195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CF6150-4680-4EC3-A3E0-DD3EDB7AA0AC}"/>
              </a:ext>
            </a:extLst>
          </p:cNvPr>
          <p:cNvSpPr txBox="1"/>
          <p:nvPr/>
        </p:nvSpPr>
        <p:spPr>
          <a:xfrm>
            <a:off x="2354580" y="739140"/>
            <a:ext cx="8770620" cy="2862322"/>
          </a:xfrm>
          <a:prstGeom prst="rect">
            <a:avLst/>
          </a:prstGeom>
          <a:noFill/>
        </p:spPr>
        <p:txBody>
          <a:bodyPr wrap="square" rtlCol="0">
            <a:spAutoFit/>
          </a:bodyPr>
          <a:lstStyle/>
          <a:p>
            <a:r>
              <a:rPr lang="en-US" sz="4800" b="1" dirty="0">
                <a:solidFill>
                  <a:schemeClr val="accent1"/>
                </a:solidFill>
                <a:latin typeface="Agency FB" panose="020B0503020202020204" pitchFamily="34" charset="0"/>
              </a:rPr>
              <a:t>Project With the use of </a:t>
            </a:r>
            <a:r>
              <a:rPr lang="en-US" sz="4800" b="1" dirty="0" err="1">
                <a:solidFill>
                  <a:schemeClr val="accent1"/>
                </a:solidFill>
                <a:latin typeface="Agency FB" panose="020B0503020202020204" pitchFamily="34" charset="0"/>
              </a:rPr>
              <a:t>ReactJs</a:t>
            </a:r>
            <a:endParaRPr lang="en-US" sz="4800" b="1" dirty="0">
              <a:solidFill>
                <a:schemeClr val="accent1"/>
              </a:solidFill>
              <a:latin typeface="Agency FB" panose="020B0503020202020204" pitchFamily="34" charset="0"/>
            </a:endParaRPr>
          </a:p>
          <a:p>
            <a:pPr algn="ctr"/>
            <a:endParaRPr lang="en-US" sz="4800" b="1" dirty="0">
              <a:latin typeface="Agency FB" panose="020B0503020202020204" pitchFamily="34" charset="0"/>
            </a:endParaRPr>
          </a:p>
          <a:p>
            <a:pPr algn="ctr"/>
            <a:endParaRPr lang="en-US" sz="4800" b="1" dirty="0">
              <a:latin typeface="Agency FB" panose="020B0503020202020204" pitchFamily="34" charset="0"/>
            </a:endParaRPr>
          </a:p>
          <a:p>
            <a:r>
              <a:rPr lang="en-US" sz="3600" b="1" dirty="0">
                <a:solidFill>
                  <a:srgbClr val="FF0000"/>
                </a:solidFill>
                <a:latin typeface="Agency FB" panose="020B0503020202020204" pitchFamily="34" charset="0"/>
              </a:rPr>
              <a:t>          -REAL ESTATE</a:t>
            </a:r>
            <a:endParaRPr lang="en-IN" sz="3600" b="1" dirty="0">
              <a:solidFill>
                <a:srgbClr val="FF0000"/>
              </a:solidFill>
              <a:latin typeface="Agency FB" panose="020B0503020202020204" pitchFamily="34" charset="0"/>
            </a:endParaRPr>
          </a:p>
        </p:txBody>
      </p:sp>
      <p:pic>
        <p:nvPicPr>
          <p:cNvPr id="5" name="Picture 4">
            <a:extLst>
              <a:ext uri="{FF2B5EF4-FFF2-40B4-BE49-F238E27FC236}">
                <a16:creationId xmlns:a16="http://schemas.microsoft.com/office/drawing/2014/main" id="{FDF0872C-FE4B-4072-B543-95A0D0B69E50}"/>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7856220" y="1828800"/>
            <a:ext cx="4046220" cy="4518660"/>
          </a:xfrm>
          <a:prstGeom prst="rect">
            <a:avLst/>
          </a:prstGeom>
        </p:spPr>
      </p:pic>
    </p:spTree>
    <p:extLst>
      <p:ext uri="{BB962C8B-B14F-4D97-AF65-F5344CB8AC3E}">
        <p14:creationId xmlns:p14="http://schemas.microsoft.com/office/powerpoint/2010/main" val="2294055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1FC84-C726-421F-A95C-B71B7CCC4871}"/>
              </a:ext>
            </a:extLst>
          </p:cNvPr>
          <p:cNvSpPr txBox="1"/>
          <p:nvPr/>
        </p:nvSpPr>
        <p:spPr>
          <a:xfrm>
            <a:off x="2438400" y="632460"/>
            <a:ext cx="8976360" cy="5293757"/>
          </a:xfrm>
          <a:prstGeom prst="rect">
            <a:avLst/>
          </a:prstGeom>
          <a:noFill/>
        </p:spPr>
        <p:txBody>
          <a:bodyPr wrap="square" rtlCol="0">
            <a:spAutoFit/>
          </a:bodyPr>
          <a:lstStyle/>
          <a:p>
            <a:r>
              <a:rPr lang="en-US" sz="4800" b="1" dirty="0">
                <a:solidFill>
                  <a:schemeClr val="accent1"/>
                </a:solidFill>
                <a:latin typeface="Agency FB" panose="020B0503020202020204" pitchFamily="34" charset="0"/>
              </a:rPr>
              <a:t>Overview of Website</a:t>
            </a:r>
          </a:p>
          <a:p>
            <a:endParaRPr lang="en-US" sz="4800" b="1" dirty="0">
              <a:solidFill>
                <a:schemeClr val="accent1"/>
              </a:solidFill>
              <a:latin typeface="Agency FB" panose="020B0503020202020204" pitchFamily="34" charset="0"/>
            </a:endParaRPr>
          </a:p>
          <a:p>
            <a:r>
              <a:rPr lang="en-US" sz="2800" b="1" dirty="0">
                <a:latin typeface="Agency FB" panose="020B0503020202020204" pitchFamily="34" charset="0"/>
              </a:rPr>
              <a:t>Project is an website for a real estate agency allowing on one hand property owners to publish their real estate for sale or rent ,and on the other hand people to view these goods and to choose the ones that most suit their needs.</a:t>
            </a:r>
            <a:r>
              <a:rPr lang="en-IN" sz="2800" b="1" dirty="0">
                <a:solidFill>
                  <a:srgbClr val="000000"/>
                </a:solidFill>
                <a:effectLst/>
                <a:latin typeface="Agency FB" panose="020B0503020202020204" pitchFamily="34" charset="0"/>
                <a:ea typeface="Calibri" panose="020F0502020204030204" pitchFamily="34" charset="0"/>
                <a:cs typeface="Times New Roman" panose="02020603050405020304" pitchFamily="18" charset="0"/>
              </a:rPr>
              <a:t> This project includes several functions related to a real estate business. This website is designed in order to make the real process of buying and selling properties a little more handy and a little more easier .This saves much time of buyer as he/she can easily see properties without visiting them.</a:t>
            </a:r>
            <a:endParaRPr lang="en-IN" sz="2800" b="1" dirty="0">
              <a:effectLst/>
              <a:latin typeface="Agency FB" panose="020B050302020202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40497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3A4DFC-BF8E-46A4-8F8F-265F2D81E5AD}"/>
              </a:ext>
            </a:extLst>
          </p:cNvPr>
          <p:cNvSpPr txBox="1"/>
          <p:nvPr/>
        </p:nvSpPr>
        <p:spPr>
          <a:xfrm>
            <a:off x="2598420" y="784860"/>
            <a:ext cx="8199120" cy="5632311"/>
          </a:xfrm>
          <a:prstGeom prst="rect">
            <a:avLst/>
          </a:prstGeom>
          <a:noFill/>
        </p:spPr>
        <p:txBody>
          <a:bodyPr wrap="square" rtlCol="0">
            <a:spAutoFit/>
          </a:bodyPr>
          <a:lstStyle/>
          <a:p>
            <a:r>
              <a:rPr lang="en-US" sz="4800" b="1" dirty="0">
                <a:solidFill>
                  <a:schemeClr val="accent1"/>
                </a:solidFill>
                <a:latin typeface="Agency FB" panose="020B0503020202020204" pitchFamily="34" charset="0"/>
              </a:rPr>
              <a:t>Functionality</a:t>
            </a:r>
          </a:p>
          <a:p>
            <a:endParaRPr lang="en-US" sz="4800" b="1" dirty="0">
              <a:solidFill>
                <a:schemeClr val="accent1"/>
              </a:solidFill>
              <a:latin typeface="Agency FB" panose="020B0503020202020204" pitchFamily="34" charset="0"/>
            </a:endParaRPr>
          </a:p>
          <a:p>
            <a:r>
              <a:rPr lang="en-IN" sz="2400" b="1" dirty="0">
                <a:effectLst/>
                <a:latin typeface="Agency FB" panose="020B0503020202020204" pitchFamily="34" charset="0"/>
                <a:ea typeface="Calibri" panose="020F0502020204030204" pitchFamily="34" charset="0"/>
              </a:rPr>
              <a:t>The user can be able to register him/her-self on the portal entering the required credentials. Further the same credentials will be used in order to login to the portal. Home Page of our website includes the options of login/signup which is to be done in order to access the full fledge website. About section tells the user about the app and its creators. Contact section gives the user the details to contact the Admin of the website in order to sort any query or to register any complaints. The properties section opens up a new page in order to represent the various properties available for the user along with their details { No. Of bedrooms, No. Of bathrooms, Location, Price, for-(Rent/Sale) } which makes it easier for the user to select and buy any particular property according to his/her choice.</a:t>
            </a:r>
            <a:endParaRPr lang="en-IN" sz="2400" b="1" dirty="0">
              <a:latin typeface="Agency FB" panose="020B0503020202020204" pitchFamily="34" charset="0"/>
            </a:endParaRPr>
          </a:p>
        </p:txBody>
      </p:sp>
    </p:spTree>
    <p:extLst>
      <p:ext uri="{BB962C8B-B14F-4D97-AF65-F5344CB8AC3E}">
        <p14:creationId xmlns:p14="http://schemas.microsoft.com/office/powerpoint/2010/main" val="12870465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95</TotalTime>
  <Words>579</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Agency FB</vt:lpstr>
      <vt:lpstr>Arial</vt:lpstr>
      <vt:lpstr>Calibri</vt:lpstr>
      <vt:lpstr>Corbel</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Mahendra pratap singh</dc:creator>
  <cp:lastModifiedBy>Mahendra pratap singh</cp:lastModifiedBy>
  <cp:revision>2</cp:revision>
  <dcterms:created xsi:type="dcterms:W3CDTF">2021-10-18T13:01:47Z</dcterms:created>
  <dcterms:modified xsi:type="dcterms:W3CDTF">2021-10-25T14:08:24Z</dcterms:modified>
</cp:coreProperties>
</file>