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2" r:id="rId1"/>
  </p:sldMasterIdLst>
  <p:notesMasterIdLst>
    <p:notesMasterId r:id="rId15"/>
  </p:notesMasterIdLst>
  <p:sldIdLst>
    <p:sldId id="256" r:id="rId2"/>
    <p:sldId id="257" r:id="rId3"/>
    <p:sldId id="258" r:id="rId4"/>
    <p:sldId id="261" r:id="rId5"/>
    <p:sldId id="260" r:id="rId6"/>
    <p:sldId id="268" r:id="rId7"/>
    <p:sldId id="259" r:id="rId8"/>
    <p:sldId id="262" r:id="rId9"/>
    <p:sldId id="263" r:id="rId10"/>
    <p:sldId id="264" r:id="rId11"/>
    <p:sldId id="267" r:id="rId12"/>
    <p:sldId id="265" r:id="rId13"/>
    <p:sldId id="266" r:id="rId14"/>
  </p:sldIdLst>
  <p:sldSz cx="14630400" cy="8229600"/>
  <p:notesSz cx="8229600" cy="14630400"/>
  <p:embeddedFontLst>
    <p:embeddedFont>
      <p:font typeface="Calibri" panose="020F0502020204030204" pitchFamily="34" charset="0"/>
      <p:regular r:id="rId16"/>
      <p:bold r:id="rId17"/>
      <p:italic r:id="rId18"/>
      <p:boldItalic r:id="rId19"/>
    </p:embeddedFont>
    <p:embeddedFont>
      <p:font typeface="Calibri Light" panose="020F0302020204030204" pitchFamily="34" charset="0"/>
      <p:regular r:id="rId20"/>
      <p:italic r:id="rId21"/>
    </p:embeddedFont>
    <p:embeddedFont>
      <p:font typeface="DM Sans Medium" panose="020B0604020202020204" charset="0"/>
      <p:regular r:id="rId22"/>
    </p:embeddedFont>
    <p:embeddedFont>
      <p:font typeface="Inter" panose="020B0604020202020204" charset="0"/>
      <p:regular r:id="rId23"/>
    </p:embeddedFont>
    <p:embeddedFont>
      <p:font typeface="TT Hoves" panose="020B0604020202020204" charset="0"/>
      <p:regular r:id="rId24"/>
    </p:embeddedFont>
    <p:embeddedFont>
      <p:font typeface="TT Hove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60" d="100"/>
          <a:sy n="60" d="100"/>
        </p:scale>
        <p:origin x="76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22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BC71A-F3D9-5FC0-8183-9300CE1AE1C0}"/>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88CA3306-1A1F-9E71-0F47-26C4571F179C}"/>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C7EFF8-E2BA-E196-C0EB-27C378275E61}"/>
              </a:ext>
            </a:extLst>
          </p:cNvPr>
          <p:cNvSpPr>
            <a:spLocks noGrp="1"/>
          </p:cNvSpPr>
          <p:nvPr>
            <p:ph type="dt" sz="half" idx="10"/>
          </p:nvPr>
        </p:nvSpPr>
        <p:spPr/>
        <p:txBody>
          <a:bodyPr/>
          <a:lstStyle/>
          <a:p>
            <a:fld id="{67DC808F-E694-4159-A7D0-9E01A685E07F}" type="datetime1">
              <a:rPr lang="en-US" smtClean="0"/>
              <a:t>5/9/2025</a:t>
            </a:fld>
            <a:endParaRPr lang="en-IN"/>
          </a:p>
        </p:txBody>
      </p:sp>
      <p:sp>
        <p:nvSpPr>
          <p:cNvPr id="5" name="Footer Placeholder 4">
            <a:extLst>
              <a:ext uri="{FF2B5EF4-FFF2-40B4-BE49-F238E27FC236}">
                <a16:creationId xmlns:a16="http://schemas.microsoft.com/office/drawing/2014/main" id="{006CF7AE-F3FA-6F5B-E741-63269FDA4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B69D7F-1B61-9923-44AA-EFA4E4F1C9B2}"/>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176874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F8E07-0142-FF24-5DB5-8831F86903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6CF7BA-7C4E-72C9-560E-75A83C9DAB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3399CC-50F6-D645-16BA-F09D28D81FE1}"/>
              </a:ext>
            </a:extLst>
          </p:cNvPr>
          <p:cNvSpPr>
            <a:spLocks noGrp="1"/>
          </p:cNvSpPr>
          <p:nvPr>
            <p:ph type="dt" sz="half" idx="10"/>
          </p:nvPr>
        </p:nvSpPr>
        <p:spPr/>
        <p:txBody>
          <a:bodyPr/>
          <a:lstStyle/>
          <a:p>
            <a:fld id="{3AE8F693-01A5-434C-B7F4-65C16920B834}" type="datetime1">
              <a:rPr lang="en-US" smtClean="0"/>
              <a:t>5/9/2025</a:t>
            </a:fld>
            <a:endParaRPr lang="en-IN"/>
          </a:p>
        </p:txBody>
      </p:sp>
      <p:sp>
        <p:nvSpPr>
          <p:cNvPr id="5" name="Footer Placeholder 4">
            <a:extLst>
              <a:ext uri="{FF2B5EF4-FFF2-40B4-BE49-F238E27FC236}">
                <a16:creationId xmlns:a16="http://schemas.microsoft.com/office/drawing/2014/main" id="{CB7E37AA-AB5E-692E-E22E-C1CF4B1D5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F704D7-187C-4DEF-2935-E98A44A9EAB6}"/>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4107079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B3FAE4-CE6F-B8B4-8647-110CC275D54F}"/>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78DA28-7C16-1EC5-775F-52D4DA25988A}"/>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771D6-1021-3E37-F75B-3C8E55B926F2}"/>
              </a:ext>
            </a:extLst>
          </p:cNvPr>
          <p:cNvSpPr>
            <a:spLocks noGrp="1"/>
          </p:cNvSpPr>
          <p:nvPr>
            <p:ph type="dt" sz="half" idx="10"/>
          </p:nvPr>
        </p:nvSpPr>
        <p:spPr/>
        <p:txBody>
          <a:bodyPr/>
          <a:lstStyle/>
          <a:p>
            <a:fld id="{AAFCA84D-4FB6-4D4A-9F47-6DAEDF0EFD04}" type="datetime1">
              <a:rPr lang="en-US" smtClean="0"/>
              <a:t>5/9/2025</a:t>
            </a:fld>
            <a:endParaRPr lang="en-IN"/>
          </a:p>
        </p:txBody>
      </p:sp>
      <p:sp>
        <p:nvSpPr>
          <p:cNvPr id="5" name="Footer Placeholder 4">
            <a:extLst>
              <a:ext uri="{FF2B5EF4-FFF2-40B4-BE49-F238E27FC236}">
                <a16:creationId xmlns:a16="http://schemas.microsoft.com/office/drawing/2014/main" id="{7D686DDF-F74C-FC1E-FA69-A4A8BAA57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31D338-B53E-6DA5-6E66-B6054049D3F3}"/>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3607104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9163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59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478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8217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3835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5789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283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341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F770-57D8-9F81-3926-490F386313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32383C-ADB0-B686-4C0A-D29CDEAC7D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E2A715-5DA4-A7A9-3F32-1C65296884D7}"/>
              </a:ext>
            </a:extLst>
          </p:cNvPr>
          <p:cNvSpPr>
            <a:spLocks noGrp="1"/>
          </p:cNvSpPr>
          <p:nvPr>
            <p:ph type="dt" sz="half" idx="10"/>
          </p:nvPr>
        </p:nvSpPr>
        <p:spPr/>
        <p:txBody>
          <a:bodyPr/>
          <a:lstStyle/>
          <a:p>
            <a:fld id="{3A587C8B-6501-4DC3-9186-49E4877C85B2}" type="datetime1">
              <a:rPr lang="en-US" smtClean="0"/>
              <a:t>5/9/2025</a:t>
            </a:fld>
            <a:endParaRPr lang="en-IN"/>
          </a:p>
        </p:txBody>
      </p:sp>
      <p:sp>
        <p:nvSpPr>
          <p:cNvPr id="5" name="Footer Placeholder 4">
            <a:extLst>
              <a:ext uri="{FF2B5EF4-FFF2-40B4-BE49-F238E27FC236}">
                <a16:creationId xmlns:a16="http://schemas.microsoft.com/office/drawing/2014/main" id="{A811C054-6033-A39A-6E04-5EDB6883B7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728F9-9697-5ED5-6B22-9CE60684B866}"/>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10044678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208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27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8080-99E6-6A60-6564-C25EE6432815}"/>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F637C9-5612-2B95-3822-63A058B9A807}"/>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42D82-B9EE-C63E-2076-34DD6D2A7FB3}"/>
              </a:ext>
            </a:extLst>
          </p:cNvPr>
          <p:cNvSpPr>
            <a:spLocks noGrp="1"/>
          </p:cNvSpPr>
          <p:nvPr>
            <p:ph type="dt" sz="half" idx="10"/>
          </p:nvPr>
        </p:nvSpPr>
        <p:spPr/>
        <p:txBody>
          <a:bodyPr/>
          <a:lstStyle/>
          <a:p>
            <a:fld id="{8BA40947-1ABC-4C42-A3F1-265C8E2AEAF6}" type="datetime1">
              <a:rPr lang="en-US" smtClean="0"/>
              <a:t>5/9/2025</a:t>
            </a:fld>
            <a:endParaRPr lang="en-IN"/>
          </a:p>
        </p:txBody>
      </p:sp>
      <p:sp>
        <p:nvSpPr>
          <p:cNvPr id="5" name="Footer Placeholder 4">
            <a:extLst>
              <a:ext uri="{FF2B5EF4-FFF2-40B4-BE49-F238E27FC236}">
                <a16:creationId xmlns:a16="http://schemas.microsoft.com/office/drawing/2014/main" id="{BFCA69DB-DE09-1EFF-CA6E-0E1C3CD2E7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715AD5-97A9-6807-24B3-153DFD8E0CB0}"/>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2571293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D414F-1F68-5F50-B0E2-B3A419EDCE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A9F77-D7B4-66FF-167D-0B866D8C0A6C}"/>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E7A482-3701-4A42-A1B7-4C9A82B17BD3}"/>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8B3C58-3811-1DEA-4805-08CAB7B43D45}"/>
              </a:ext>
            </a:extLst>
          </p:cNvPr>
          <p:cNvSpPr>
            <a:spLocks noGrp="1"/>
          </p:cNvSpPr>
          <p:nvPr>
            <p:ph type="dt" sz="half" idx="10"/>
          </p:nvPr>
        </p:nvSpPr>
        <p:spPr/>
        <p:txBody>
          <a:bodyPr/>
          <a:lstStyle/>
          <a:p>
            <a:fld id="{BE8586CC-D959-4ADB-918E-06956A01B0A4}" type="datetime1">
              <a:rPr lang="en-US" smtClean="0"/>
              <a:t>5/9/2025</a:t>
            </a:fld>
            <a:endParaRPr lang="en-IN"/>
          </a:p>
        </p:txBody>
      </p:sp>
      <p:sp>
        <p:nvSpPr>
          <p:cNvPr id="6" name="Footer Placeholder 5">
            <a:extLst>
              <a:ext uri="{FF2B5EF4-FFF2-40B4-BE49-F238E27FC236}">
                <a16:creationId xmlns:a16="http://schemas.microsoft.com/office/drawing/2014/main" id="{D9EB6ED9-5A21-086B-C039-FCFCDC353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8B842-0505-D360-B334-CFECBC260FC0}"/>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112918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653F-362D-C06A-F0EB-24E3A3A5FB3C}"/>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9F7BB7-0EE9-898F-CAD6-7A87A8B676B4}"/>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B64AFEC8-723A-50D8-911F-ECCA5874DE30}"/>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F9AC11-97E3-8C26-7D2C-9936F904F1C0}"/>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AF49B482-60E6-6564-33AA-B3D654EA8D96}"/>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1C77AB-9FFF-DC7A-C0E9-4D17C8E92538}"/>
              </a:ext>
            </a:extLst>
          </p:cNvPr>
          <p:cNvSpPr>
            <a:spLocks noGrp="1"/>
          </p:cNvSpPr>
          <p:nvPr>
            <p:ph type="dt" sz="half" idx="10"/>
          </p:nvPr>
        </p:nvSpPr>
        <p:spPr/>
        <p:txBody>
          <a:bodyPr/>
          <a:lstStyle/>
          <a:p>
            <a:fld id="{605779E4-0326-4088-B994-267608B3166E}" type="datetime1">
              <a:rPr lang="en-US" smtClean="0"/>
              <a:t>5/9/2025</a:t>
            </a:fld>
            <a:endParaRPr lang="en-IN"/>
          </a:p>
        </p:txBody>
      </p:sp>
      <p:sp>
        <p:nvSpPr>
          <p:cNvPr id="8" name="Footer Placeholder 7">
            <a:extLst>
              <a:ext uri="{FF2B5EF4-FFF2-40B4-BE49-F238E27FC236}">
                <a16:creationId xmlns:a16="http://schemas.microsoft.com/office/drawing/2014/main" id="{97E98592-E569-D448-2536-8839AE8EA7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79BA4B-371A-C6CB-8D1B-7353E9ADD500}"/>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3903851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57C4-9317-7B45-3B3C-6F5770C83C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7B80D6-BD27-DDD8-BF16-E02F9F708C6E}"/>
              </a:ext>
            </a:extLst>
          </p:cNvPr>
          <p:cNvSpPr>
            <a:spLocks noGrp="1"/>
          </p:cNvSpPr>
          <p:nvPr>
            <p:ph type="dt" sz="half" idx="10"/>
          </p:nvPr>
        </p:nvSpPr>
        <p:spPr/>
        <p:txBody>
          <a:bodyPr/>
          <a:lstStyle/>
          <a:p>
            <a:fld id="{F555C77D-0FDF-4CF8-9D6C-502876A22769}" type="datetime1">
              <a:rPr lang="en-US" smtClean="0"/>
              <a:t>5/9/2025</a:t>
            </a:fld>
            <a:endParaRPr lang="en-IN"/>
          </a:p>
        </p:txBody>
      </p:sp>
      <p:sp>
        <p:nvSpPr>
          <p:cNvPr id="4" name="Footer Placeholder 3">
            <a:extLst>
              <a:ext uri="{FF2B5EF4-FFF2-40B4-BE49-F238E27FC236}">
                <a16:creationId xmlns:a16="http://schemas.microsoft.com/office/drawing/2014/main" id="{DA726A02-5E6B-D3E2-B262-45B593DC56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77E9E4-AFD2-E938-C6B0-7F970C5B4D49}"/>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371644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9E8455-97FA-E2AD-E2A8-BDD08A7ABEAB}"/>
              </a:ext>
            </a:extLst>
          </p:cNvPr>
          <p:cNvSpPr>
            <a:spLocks noGrp="1"/>
          </p:cNvSpPr>
          <p:nvPr>
            <p:ph type="dt" sz="half" idx="10"/>
          </p:nvPr>
        </p:nvSpPr>
        <p:spPr/>
        <p:txBody>
          <a:bodyPr/>
          <a:lstStyle/>
          <a:p>
            <a:fld id="{CBA84FB0-E6DD-46F6-80DA-CC07153A7E32}" type="datetime1">
              <a:rPr lang="en-US" smtClean="0"/>
              <a:t>5/9/2025</a:t>
            </a:fld>
            <a:endParaRPr lang="en-IN"/>
          </a:p>
        </p:txBody>
      </p:sp>
      <p:sp>
        <p:nvSpPr>
          <p:cNvPr id="3" name="Footer Placeholder 2">
            <a:extLst>
              <a:ext uri="{FF2B5EF4-FFF2-40B4-BE49-F238E27FC236}">
                <a16:creationId xmlns:a16="http://schemas.microsoft.com/office/drawing/2014/main" id="{34432197-F071-730F-87A0-BE391E409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963C54-1265-9EBA-27FD-9DF24444E99F}"/>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1243090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5D51-CB24-5831-7169-DC6784B94A6B}"/>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D640D3-1745-0E7A-83B1-1183F3CAAD19}"/>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1F807C-98CE-F18D-DA70-35F95F5DC25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51F234F8-4457-E4DA-E875-6D6ABBB46094}"/>
              </a:ext>
            </a:extLst>
          </p:cNvPr>
          <p:cNvSpPr>
            <a:spLocks noGrp="1"/>
          </p:cNvSpPr>
          <p:nvPr>
            <p:ph type="dt" sz="half" idx="10"/>
          </p:nvPr>
        </p:nvSpPr>
        <p:spPr/>
        <p:txBody>
          <a:bodyPr/>
          <a:lstStyle/>
          <a:p>
            <a:fld id="{B3E5996C-8F76-4D78-842F-DD63046DA06E}" type="datetime1">
              <a:rPr lang="en-US" smtClean="0"/>
              <a:t>5/9/2025</a:t>
            </a:fld>
            <a:endParaRPr lang="en-IN"/>
          </a:p>
        </p:txBody>
      </p:sp>
      <p:sp>
        <p:nvSpPr>
          <p:cNvPr id="6" name="Footer Placeholder 5">
            <a:extLst>
              <a:ext uri="{FF2B5EF4-FFF2-40B4-BE49-F238E27FC236}">
                <a16:creationId xmlns:a16="http://schemas.microsoft.com/office/drawing/2014/main" id="{0F5D7DB9-8284-D917-6A93-75DAEC9BBD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BC58F7-663D-37C1-0A69-2BE1F2E5037E}"/>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382285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3FA0-1A74-FBCA-9066-CFFD7934F567}"/>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93CED5-6D7B-E3A1-4340-C780415D6FE5}"/>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a:extLst>
              <a:ext uri="{FF2B5EF4-FFF2-40B4-BE49-F238E27FC236}">
                <a16:creationId xmlns:a16="http://schemas.microsoft.com/office/drawing/2014/main" id="{30C86BC9-1511-57E1-3F03-323FFC1DCB97}"/>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0FBE8FCC-C77D-7112-53C7-0D64B96FE205}"/>
              </a:ext>
            </a:extLst>
          </p:cNvPr>
          <p:cNvSpPr>
            <a:spLocks noGrp="1"/>
          </p:cNvSpPr>
          <p:nvPr>
            <p:ph type="dt" sz="half" idx="10"/>
          </p:nvPr>
        </p:nvSpPr>
        <p:spPr/>
        <p:txBody>
          <a:bodyPr/>
          <a:lstStyle/>
          <a:p>
            <a:fld id="{544ACF44-6E4A-42E2-AAF2-903C7FF29950}" type="datetime1">
              <a:rPr lang="en-US" smtClean="0"/>
              <a:t>5/9/2025</a:t>
            </a:fld>
            <a:endParaRPr lang="en-IN"/>
          </a:p>
        </p:txBody>
      </p:sp>
      <p:sp>
        <p:nvSpPr>
          <p:cNvPr id="6" name="Footer Placeholder 5">
            <a:extLst>
              <a:ext uri="{FF2B5EF4-FFF2-40B4-BE49-F238E27FC236}">
                <a16:creationId xmlns:a16="http://schemas.microsoft.com/office/drawing/2014/main" id="{366755E7-1501-7C54-4ED6-BE6E41842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F886A-9D00-5365-79A8-A87EF0E884E4}"/>
              </a:ext>
            </a:extLst>
          </p:cNvPr>
          <p:cNvSpPr>
            <a:spLocks noGrp="1"/>
          </p:cNvSpPr>
          <p:nvPr>
            <p:ph type="sldNum" sz="quarter" idx="12"/>
          </p:nvPr>
        </p:nvSpPr>
        <p:spPr/>
        <p:txBody>
          <a:bodyPr/>
          <a:lstStyle/>
          <a:p>
            <a:fld id="{0E763716-EB45-4925-883A-2D0BA471A6A4}" type="slidenum">
              <a:rPr lang="en-IN" smtClean="0"/>
              <a:t>‹#›</a:t>
            </a:fld>
            <a:endParaRPr lang="en-IN"/>
          </a:p>
        </p:txBody>
      </p:sp>
    </p:spTree>
    <p:extLst>
      <p:ext uri="{BB962C8B-B14F-4D97-AF65-F5344CB8AC3E}">
        <p14:creationId xmlns:p14="http://schemas.microsoft.com/office/powerpoint/2010/main" val="2617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5917F9-EE4E-39A2-999C-7B0D080BB904}"/>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24A512-9B9D-B697-5DA3-9D7BA027C393}"/>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F53017-E447-7A2B-8A4A-34D691674356}"/>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FF6D664A-9BF3-44D6-B1F7-00E5DAC6E8BA}" type="datetime1">
              <a:rPr lang="en-US" smtClean="0"/>
              <a:t>5/9/2025</a:t>
            </a:fld>
            <a:endParaRPr lang="en-IN"/>
          </a:p>
        </p:txBody>
      </p:sp>
      <p:sp>
        <p:nvSpPr>
          <p:cNvPr id="5" name="Footer Placeholder 4">
            <a:extLst>
              <a:ext uri="{FF2B5EF4-FFF2-40B4-BE49-F238E27FC236}">
                <a16:creationId xmlns:a16="http://schemas.microsoft.com/office/drawing/2014/main" id="{FB507E85-D0DB-FA62-E05D-795B6B72708E}"/>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3449C4-0DA1-070E-79DE-4A1CEDE671B6}"/>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0E763716-EB45-4925-883A-2D0BA471A6A4}" type="slidenum">
              <a:rPr lang="en-IN" smtClean="0"/>
              <a:t>‹#›</a:t>
            </a:fld>
            <a:endParaRPr lang="en-IN"/>
          </a:p>
        </p:txBody>
      </p:sp>
    </p:spTree>
    <p:extLst>
      <p:ext uri="{BB962C8B-B14F-4D97-AF65-F5344CB8AC3E}">
        <p14:creationId xmlns:p14="http://schemas.microsoft.com/office/powerpoint/2010/main" val="294467846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jpe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EB0154-1311-4EEE-9A6B-51FB65DFAF6D}"/>
              </a:ext>
            </a:extLst>
          </p:cNvPr>
          <p:cNvSpPr/>
          <p:nvPr/>
        </p:nvSpPr>
        <p:spPr>
          <a:xfrm>
            <a:off x="481263" y="510974"/>
            <a:ext cx="13539537"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3770246" y="3810877"/>
            <a:ext cx="12029314" cy="373747"/>
          </a:xfrm>
          <a:prstGeom prst="rect">
            <a:avLst/>
          </a:prstGeom>
          <a:noFill/>
          <a:ln/>
        </p:spPr>
        <p:txBody>
          <a:bodyPr wrap="square" lIns="0" tIns="0" rIns="0" bIns="0" rtlCol="0" anchor="t"/>
          <a:lstStyle/>
          <a:p>
            <a:pPr marL="0" indent="0" algn="l">
              <a:lnSpc>
                <a:spcPts val="5550"/>
              </a:lnSpc>
              <a:buNone/>
            </a:pPr>
            <a:r>
              <a:rPr lang="en-US" sz="3000" dirty="0">
                <a:solidFill>
                  <a:srgbClr val="0070C0"/>
                </a:solidFill>
                <a:latin typeface="Times New Roman" panose="02020603050405020304" pitchFamily="18" charset="0"/>
                <a:ea typeface="DM Sans Medium" pitchFamily="34" charset="-122"/>
                <a:cs typeface="Times New Roman" panose="02020603050405020304" pitchFamily="18" charset="0"/>
              </a:rPr>
              <a:t>Real-Time Temperature Monitoring System</a:t>
            </a:r>
            <a:endParaRPr lang="en-US" sz="3000" dirty="0">
              <a:solidFill>
                <a:srgbClr val="0070C0"/>
              </a:solidFill>
              <a:latin typeface="Times New Roman" panose="02020603050405020304" pitchFamily="18" charset="0"/>
              <a:cs typeface="Times New Roman" panose="02020603050405020304" pitchFamily="18" charset="0"/>
            </a:endParaRPr>
          </a:p>
        </p:txBody>
      </p:sp>
      <p:sp>
        <p:nvSpPr>
          <p:cNvPr id="4" name="Text 1"/>
          <p:cNvSpPr/>
          <p:nvPr/>
        </p:nvSpPr>
        <p:spPr>
          <a:xfrm>
            <a:off x="793790" y="3760351"/>
            <a:ext cx="7556421" cy="1814513"/>
          </a:xfrm>
          <a:prstGeom prst="rect">
            <a:avLst/>
          </a:prstGeom>
          <a:noFill/>
          <a:ln/>
        </p:spPr>
        <p:txBody>
          <a:bodyPr wrap="square" lIns="0" tIns="0" rIns="0" bIns="0" rtlCol="0" anchor="t"/>
          <a:lstStyle/>
          <a:p>
            <a:pPr marL="0" indent="0" algn="l">
              <a:lnSpc>
                <a:spcPts val="2850"/>
              </a:lnSpc>
              <a:buNone/>
            </a:pPr>
            <a:endParaRPr lang="en-US" sz="1750" dirty="0">
              <a:latin typeface="Times New Roman" panose="02020603050405020304" pitchFamily="18" charset="0"/>
              <a:cs typeface="Times New Roman" panose="02020603050405020304" pitchFamily="18" charset="0"/>
            </a:endParaRPr>
          </a:p>
        </p:txBody>
      </p:sp>
      <p:sp>
        <p:nvSpPr>
          <p:cNvPr id="5" name="Shape 2"/>
          <p:cNvSpPr/>
          <p:nvPr/>
        </p:nvSpPr>
        <p:spPr>
          <a:xfrm>
            <a:off x="793790" y="5846921"/>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830014"/>
            <a:ext cx="3013234" cy="396835"/>
          </a:xfrm>
          <a:prstGeom prst="rect">
            <a:avLst/>
          </a:prstGeom>
          <a:noFill/>
          <a:ln/>
        </p:spPr>
        <p:txBody>
          <a:bodyPr wrap="none" lIns="0" tIns="0" rIns="0" bIns="0" rtlCol="0" anchor="t"/>
          <a:lstStyle/>
          <a:p>
            <a:pPr marL="0" indent="0" algn="l">
              <a:lnSpc>
                <a:spcPts val="3100"/>
              </a:lnSpc>
              <a:buNone/>
            </a:pPr>
            <a:endParaRPr lang="en-US" sz="2200" dirty="0">
              <a:latin typeface="Times New Roman" panose="02020603050405020304" pitchFamily="18" charset="0"/>
              <a:cs typeface="Times New Roman" panose="02020603050405020304" pitchFamily="18" charset="0"/>
            </a:endParaRPr>
          </a:p>
        </p:txBody>
      </p:sp>
      <p:sp>
        <p:nvSpPr>
          <p:cNvPr id="9" name="Freeform 5">
            <a:extLst>
              <a:ext uri="{FF2B5EF4-FFF2-40B4-BE49-F238E27FC236}">
                <a16:creationId xmlns:a16="http://schemas.microsoft.com/office/drawing/2014/main" id="{D397A091-420E-AC67-8C76-BA68B58F5060}"/>
              </a:ext>
            </a:extLst>
          </p:cNvPr>
          <p:cNvSpPr/>
          <p:nvPr/>
        </p:nvSpPr>
        <p:spPr>
          <a:xfrm>
            <a:off x="1088124" y="731525"/>
            <a:ext cx="1721643" cy="2041266"/>
          </a:xfrm>
          <a:custGeom>
            <a:avLst/>
            <a:gdLst/>
            <a:ahLst/>
            <a:cxnLst/>
            <a:rect l="l" t="t" r="r" b="b"/>
            <a:pathLst>
              <a:path w="1668716" h="2041266">
                <a:moveTo>
                  <a:pt x="0" y="0"/>
                </a:moveTo>
                <a:lnTo>
                  <a:pt x="1668716" y="0"/>
                </a:lnTo>
                <a:lnTo>
                  <a:pt x="1668716" y="2041266"/>
                </a:lnTo>
                <a:lnTo>
                  <a:pt x="0" y="2041266"/>
                </a:lnTo>
                <a:lnTo>
                  <a:pt x="0" y="0"/>
                </a:lnTo>
                <a:close/>
              </a:path>
            </a:pathLst>
          </a:custGeom>
          <a:blipFill>
            <a:blip r:embed="rId3"/>
            <a:stretch>
              <a:fillRect/>
            </a:stretch>
          </a:blipFill>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7FDF0F7-052E-03A6-0923-C0E4156B6378}"/>
              </a:ext>
            </a:extLst>
          </p:cNvPr>
          <p:cNvSpPr txBox="1"/>
          <p:nvPr/>
        </p:nvSpPr>
        <p:spPr>
          <a:xfrm flipH="1">
            <a:off x="2809767" y="701661"/>
            <a:ext cx="9986380" cy="1846659"/>
          </a:xfrm>
          <a:prstGeom prst="rect">
            <a:avLst/>
          </a:prstGeom>
          <a:noFill/>
        </p:spPr>
        <p:txBody>
          <a:bodyPr wrap="square" rtlCol="0">
            <a:spAutoFit/>
          </a:bodyPr>
          <a:lstStyle/>
          <a:p>
            <a:pPr algn="ctr">
              <a:lnSpc>
                <a:spcPts val="3584"/>
              </a:lnSpc>
              <a:spcBef>
                <a:spcPct val="0"/>
              </a:spcBef>
            </a:pPr>
            <a:r>
              <a:rPr lang="en-US" sz="2400" b="1" spc="-102" dirty="0">
                <a:solidFill>
                  <a:srgbClr val="000000"/>
                </a:solidFill>
                <a:latin typeface="Times New Roman" panose="02020603050405020304" pitchFamily="18" charset="0"/>
                <a:ea typeface="TT Hoves Bold"/>
                <a:cs typeface="Times New Roman" panose="02020603050405020304" pitchFamily="18" charset="0"/>
                <a:sym typeface="TT Hoves Bold"/>
              </a:rPr>
              <a:t>SANJIVANI COLLEGE OF ENGINEERING </a:t>
            </a:r>
          </a:p>
          <a:p>
            <a:pPr algn="ctr">
              <a:lnSpc>
                <a:spcPts val="3584"/>
              </a:lnSpc>
              <a:spcBef>
                <a:spcPct val="0"/>
              </a:spcBef>
            </a:pPr>
            <a:r>
              <a:rPr lang="en-US" sz="2400" b="1" spc="-102" dirty="0">
                <a:solidFill>
                  <a:srgbClr val="000000"/>
                </a:solidFill>
                <a:latin typeface="Times New Roman" panose="02020603050405020304" pitchFamily="18" charset="0"/>
                <a:ea typeface="TT Hoves Bold"/>
                <a:cs typeface="Times New Roman" panose="02020603050405020304" pitchFamily="18" charset="0"/>
                <a:sym typeface="TT Hoves Bold"/>
              </a:rPr>
              <a:t> An Autonomous Institute Affiliated to Savitribai Phule Pune University </a:t>
            </a:r>
          </a:p>
          <a:p>
            <a:pPr algn="ctr">
              <a:lnSpc>
                <a:spcPts val="3584"/>
              </a:lnSpc>
              <a:spcBef>
                <a:spcPct val="0"/>
              </a:spcBef>
            </a:pPr>
            <a:r>
              <a:rPr lang="en-US" sz="2400" b="1" spc="-102" dirty="0">
                <a:solidFill>
                  <a:srgbClr val="000000"/>
                </a:solidFill>
                <a:latin typeface="Times New Roman" panose="02020603050405020304" pitchFamily="18" charset="0"/>
                <a:ea typeface="TT Hoves Bold"/>
                <a:cs typeface="Times New Roman" panose="02020603050405020304" pitchFamily="18" charset="0"/>
                <a:sym typeface="TT Hoves Bold"/>
              </a:rPr>
              <a:t>Accredited ‘A’ Grade by NAAC </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C0F8966-ACF7-C936-E22A-EBFDDAA09F74}"/>
              </a:ext>
            </a:extLst>
          </p:cNvPr>
          <p:cNvSpPr txBox="1"/>
          <p:nvPr/>
        </p:nvSpPr>
        <p:spPr>
          <a:xfrm>
            <a:off x="5153429" y="2125351"/>
            <a:ext cx="5073804" cy="1533753"/>
          </a:xfrm>
          <a:prstGeom prst="rect">
            <a:avLst/>
          </a:prstGeom>
          <a:noFill/>
        </p:spPr>
        <p:txBody>
          <a:bodyPr wrap="square" rtlCol="0">
            <a:spAutoFit/>
          </a:bodyPr>
          <a:lstStyle/>
          <a:p>
            <a:pPr algn="ctr">
              <a:lnSpc>
                <a:spcPts val="4260"/>
              </a:lnSpc>
              <a:spcBef>
                <a:spcPct val="0"/>
              </a:spcBef>
            </a:pPr>
            <a:r>
              <a:rPr lang="en-US" sz="2200" b="1" spc="-121" dirty="0">
                <a:solidFill>
                  <a:srgbClr val="D43A27"/>
                </a:solidFill>
                <a:latin typeface="Times New Roman" panose="02020603050405020304" pitchFamily="18" charset="0"/>
                <a:ea typeface="TT Hoves"/>
                <a:cs typeface="Times New Roman" panose="02020603050405020304" pitchFamily="18" charset="0"/>
                <a:sym typeface="TT Hoves"/>
              </a:rPr>
              <a:t>Department of Computer Engineering </a:t>
            </a:r>
          </a:p>
          <a:p>
            <a:pPr algn="ctr">
              <a:lnSpc>
                <a:spcPts val="4260"/>
              </a:lnSpc>
              <a:spcBef>
                <a:spcPct val="0"/>
              </a:spcBef>
            </a:pPr>
            <a:r>
              <a:rPr lang="en-US" sz="2200" b="1" spc="-121" dirty="0">
                <a:solidFill>
                  <a:srgbClr val="D43A27"/>
                </a:solidFill>
                <a:latin typeface="Times New Roman" panose="02020603050405020304" pitchFamily="18" charset="0"/>
                <a:ea typeface="TT Hoves"/>
                <a:cs typeface="Times New Roman" panose="02020603050405020304" pitchFamily="18" charset="0"/>
                <a:sym typeface="TT Hoves"/>
              </a:rPr>
              <a:t>Subject: Fundamentals of IoT</a:t>
            </a:r>
          </a:p>
          <a:p>
            <a:endParaRPr lang="en-IN" sz="22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C69B6EB-7E0A-EC0C-F2AE-C8842478610F}"/>
              </a:ext>
            </a:extLst>
          </p:cNvPr>
          <p:cNvSpPr txBox="1"/>
          <p:nvPr/>
        </p:nvSpPr>
        <p:spPr>
          <a:xfrm>
            <a:off x="3904394" y="3286887"/>
            <a:ext cx="7315200" cy="523990"/>
          </a:xfrm>
          <a:prstGeom prst="rect">
            <a:avLst/>
          </a:prstGeom>
          <a:noFill/>
        </p:spPr>
        <p:txBody>
          <a:bodyPr wrap="square">
            <a:spAutoFit/>
          </a:bodyPr>
          <a:lstStyle/>
          <a:p>
            <a:pPr algn="ctr">
              <a:lnSpc>
                <a:spcPts val="3762"/>
              </a:lnSpc>
              <a:spcBef>
                <a:spcPct val="0"/>
              </a:spcBef>
            </a:pPr>
            <a:r>
              <a:rPr lang="en-US" sz="2200" b="1" spc="-107" dirty="0">
                <a:solidFill>
                  <a:srgbClr val="000000"/>
                </a:solidFill>
                <a:latin typeface="Times New Roman" panose="02020603050405020304" pitchFamily="18" charset="0"/>
                <a:ea typeface="TT Hoves"/>
                <a:cs typeface="Times New Roman" panose="02020603050405020304" pitchFamily="18" charset="0"/>
                <a:sym typeface="TT Hoves"/>
              </a:rPr>
              <a:t>Guided by: Dr. T. Bhaskar</a:t>
            </a:r>
          </a:p>
        </p:txBody>
      </p:sp>
      <p:sp>
        <p:nvSpPr>
          <p:cNvPr id="17" name="TextBox 16">
            <a:extLst>
              <a:ext uri="{FF2B5EF4-FFF2-40B4-BE49-F238E27FC236}">
                <a16:creationId xmlns:a16="http://schemas.microsoft.com/office/drawing/2014/main" id="{161CED08-0707-921A-ADE9-64987D254ADB}"/>
              </a:ext>
            </a:extLst>
          </p:cNvPr>
          <p:cNvSpPr txBox="1"/>
          <p:nvPr/>
        </p:nvSpPr>
        <p:spPr>
          <a:xfrm>
            <a:off x="6761650" y="5549962"/>
            <a:ext cx="8274204" cy="1977977"/>
          </a:xfrm>
          <a:prstGeom prst="rect">
            <a:avLst/>
          </a:prstGeom>
          <a:noFill/>
        </p:spPr>
        <p:txBody>
          <a:bodyPr wrap="square" rtlCol="0">
            <a:spAutoFit/>
          </a:bodyPr>
          <a:lstStyle/>
          <a:p>
            <a:pPr marL="168910" marR="151130" indent="-6350" algn="ctr">
              <a:lnSpc>
                <a:spcPct val="107000"/>
              </a:lnSpc>
              <a:spcAft>
                <a:spcPts val="840"/>
              </a:spcAft>
              <a:buNone/>
            </a:pPr>
            <a:r>
              <a:rPr lang="en-IN" sz="1800"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Tipali Vaishnavi S.    PRN: UCS23F1127</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168910" marR="103505" indent="-6350" algn="ctr">
              <a:lnSpc>
                <a:spcPct val="107000"/>
              </a:lnSpc>
              <a:spcAft>
                <a:spcPts val="850"/>
              </a:spcAft>
              <a:buNone/>
            </a:pPr>
            <a:r>
              <a:rPr lang="en-IN" sz="1800"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Tuwar Maharshi V.     PRN: UCS23M1128</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934720" marR="236220" indent="-6350">
              <a:lnSpc>
                <a:spcPct val="107000"/>
              </a:lnSpc>
              <a:spcAft>
                <a:spcPts val="775"/>
              </a:spcAft>
              <a:buNone/>
            </a:pPr>
            <a:r>
              <a:rPr lang="en-IN" sz="1800"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Vahadne Mahima M.   PRN: UCS23F1129</a:t>
            </a:r>
            <a:r>
              <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934720" marR="236220" indent="-6350">
              <a:lnSpc>
                <a:spcPct val="107000"/>
              </a:lnSpc>
              <a:spcAft>
                <a:spcPts val="775"/>
              </a:spcAft>
              <a:buNone/>
            </a:pPr>
            <a:r>
              <a:rPr lang="en-IN" kern="1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Vellangara Ayush S.   PRN: UCS23M1130                                               </a:t>
            </a:r>
            <a:endParaRPr lang="en-IN"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IN" sz="1800"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Waghmode Prasad B.   PRN: UCS23M1131</a:t>
            </a:r>
            <a:r>
              <a:rPr lang="en-IN" sz="1800"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43637E3-A493-6BFD-16A8-12D28AD69228}"/>
              </a:ext>
            </a:extLst>
          </p:cNvPr>
          <p:cNvSpPr txBox="1"/>
          <p:nvPr/>
        </p:nvSpPr>
        <p:spPr>
          <a:xfrm>
            <a:off x="9115644" y="4738395"/>
            <a:ext cx="4139723" cy="527965"/>
          </a:xfrm>
          <a:prstGeom prst="rect">
            <a:avLst/>
          </a:prstGeom>
          <a:noFill/>
        </p:spPr>
        <p:txBody>
          <a:bodyPr wrap="square" rtlCol="0">
            <a:spAutoFit/>
          </a:bodyPr>
          <a:lstStyle/>
          <a:p>
            <a:pPr algn="l">
              <a:lnSpc>
                <a:spcPts val="3762"/>
              </a:lnSpc>
              <a:spcBef>
                <a:spcPct val="0"/>
              </a:spcBef>
            </a:pPr>
            <a:r>
              <a:rPr lang="en-US" sz="2400" b="1" spc="-107" dirty="0">
                <a:solidFill>
                  <a:srgbClr val="000000"/>
                </a:solidFill>
                <a:latin typeface="Times New Roman" panose="02020603050405020304" pitchFamily="18" charset="0"/>
                <a:ea typeface="TT Hoves Bold"/>
                <a:cs typeface="Times New Roman" panose="02020603050405020304" pitchFamily="18" charset="0"/>
                <a:sym typeface="TT Hoves Bold"/>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4D9D845-1803-487A-A0DF-49ED35D0345D}"/>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2B2A6C8-D9C1-4C1A-9DC3-5A1445085BEB}"/>
              </a:ext>
            </a:extLst>
          </p:cNvPr>
          <p:cNvGrpSpPr/>
          <p:nvPr/>
        </p:nvGrpSpPr>
        <p:grpSpPr>
          <a:xfrm>
            <a:off x="2716873" y="1499944"/>
            <a:ext cx="6522393" cy="5229712"/>
            <a:chOff x="792807" y="1291391"/>
            <a:chExt cx="8535677" cy="6208280"/>
          </a:xfrm>
        </p:grpSpPr>
        <p:sp>
          <p:nvSpPr>
            <p:cNvPr id="7" name="Rectangle: Rounded Corners 6">
              <a:extLst>
                <a:ext uri="{FF2B5EF4-FFF2-40B4-BE49-F238E27FC236}">
                  <a16:creationId xmlns:a16="http://schemas.microsoft.com/office/drawing/2014/main" id="{CCF824F5-F0C1-43B1-9163-D2FF1DD38D26}"/>
                </a:ext>
              </a:extLst>
            </p:cNvPr>
            <p:cNvSpPr/>
            <p:nvPr/>
          </p:nvSpPr>
          <p:spPr>
            <a:xfrm>
              <a:off x="2053388" y="1291391"/>
              <a:ext cx="5454315" cy="978568"/>
            </a:xfrm>
            <a:prstGeom prst="round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Home Automation</a:t>
              </a:r>
            </a:p>
          </p:txBody>
        </p:sp>
        <p:sp>
          <p:nvSpPr>
            <p:cNvPr id="8" name="Rectangle: Rounded Corners 7">
              <a:extLst>
                <a:ext uri="{FF2B5EF4-FFF2-40B4-BE49-F238E27FC236}">
                  <a16:creationId xmlns:a16="http://schemas.microsoft.com/office/drawing/2014/main" id="{81687D15-08A0-416E-A099-9027BCB142DB}"/>
                </a:ext>
              </a:extLst>
            </p:cNvPr>
            <p:cNvSpPr/>
            <p:nvPr/>
          </p:nvSpPr>
          <p:spPr>
            <a:xfrm>
              <a:off x="3874169" y="2614863"/>
              <a:ext cx="5454315" cy="9785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dk1"/>
                  </a:solidFill>
                  <a:latin typeface="Times New Roman" panose="02020603050405020304" pitchFamily="18" charset="0"/>
                  <a:cs typeface="Times New Roman" panose="02020603050405020304" pitchFamily="18" charset="0"/>
                </a:rPr>
                <a:t>School and College Labs</a:t>
              </a:r>
            </a:p>
          </p:txBody>
        </p:sp>
        <p:sp>
          <p:nvSpPr>
            <p:cNvPr id="9" name="Rectangle: Rounded Corners 8">
              <a:extLst>
                <a:ext uri="{FF2B5EF4-FFF2-40B4-BE49-F238E27FC236}">
                  <a16:creationId xmlns:a16="http://schemas.microsoft.com/office/drawing/2014/main" id="{18BA208A-4B83-4DB2-8171-778F08E00D30}"/>
                </a:ext>
              </a:extLst>
            </p:cNvPr>
            <p:cNvSpPr/>
            <p:nvPr/>
          </p:nvSpPr>
          <p:spPr>
            <a:xfrm>
              <a:off x="2053387" y="3938335"/>
              <a:ext cx="5454315" cy="978568"/>
            </a:xfrm>
            <a:prstGeom prst="roundRect">
              <a:avLst/>
            </a:prstGeom>
            <a:solidFill>
              <a:schemeClr val="tx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Industrial Safety Monitoring</a:t>
              </a:r>
            </a:p>
          </p:txBody>
        </p:sp>
        <p:sp>
          <p:nvSpPr>
            <p:cNvPr id="10" name="Rectangle: Rounded Corners 9">
              <a:extLst>
                <a:ext uri="{FF2B5EF4-FFF2-40B4-BE49-F238E27FC236}">
                  <a16:creationId xmlns:a16="http://schemas.microsoft.com/office/drawing/2014/main" id="{0127B178-145A-4A96-A7AF-EB1786154DA4}"/>
                </a:ext>
              </a:extLst>
            </p:cNvPr>
            <p:cNvSpPr/>
            <p:nvPr/>
          </p:nvSpPr>
          <p:spPr>
            <a:xfrm>
              <a:off x="3874169" y="5213679"/>
              <a:ext cx="5454315" cy="97856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dk1"/>
                  </a:solidFill>
                  <a:latin typeface="Times New Roman" panose="02020603050405020304" pitchFamily="18" charset="0"/>
                  <a:cs typeface="Times New Roman" panose="02020603050405020304" pitchFamily="18" charset="0"/>
                </a:rPr>
                <a:t>Healthcare Clinics</a:t>
              </a:r>
            </a:p>
          </p:txBody>
        </p:sp>
        <p:sp>
          <p:nvSpPr>
            <p:cNvPr id="11" name="Rectangle: Rounded Corners 10">
              <a:extLst>
                <a:ext uri="{FF2B5EF4-FFF2-40B4-BE49-F238E27FC236}">
                  <a16:creationId xmlns:a16="http://schemas.microsoft.com/office/drawing/2014/main" id="{D5C54EE2-0050-4BA1-B743-6DE18F4B0AD1}"/>
                </a:ext>
              </a:extLst>
            </p:cNvPr>
            <p:cNvSpPr/>
            <p:nvPr/>
          </p:nvSpPr>
          <p:spPr>
            <a:xfrm>
              <a:off x="1860885" y="6521103"/>
              <a:ext cx="5454315" cy="978568"/>
            </a:xfrm>
            <a:prstGeom prst="roundRect">
              <a:avLst/>
            </a:prstGeom>
            <a:solidFill>
              <a:schemeClr val="tx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Smart Agriculture</a:t>
              </a:r>
            </a:p>
          </p:txBody>
        </p:sp>
        <p:pic>
          <p:nvPicPr>
            <p:cNvPr id="2050" name="Picture 2" descr="Home automation - Free communications icons">
              <a:extLst>
                <a:ext uri="{FF2B5EF4-FFF2-40B4-BE49-F238E27FC236}">
                  <a16:creationId xmlns:a16="http://schemas.microsoft.com/office/drawing/2014/main" id="{96E119C0-1174-41D5-B00F-6B0738327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74" y="1291391"/>
              <a:ext cx="922411" cy="9224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b Icon Stock Illustrations – 146,691 Lab Icon Stock Illustrations,  Vectors &amp; Clipart - Dreamstime">
              <a:extLst>
                <a:ext uri="{FF2B5EF4-FFF2-40B4-BE49-F238E27FC236}">
                  <a16:creationId xmlns:a16="http://schemas.microsoft.com/office/drawing/2014/main" id="{6CC35021-3BC5-44B9-A11C-0792C9712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1116" y="2546685"/>
              <a:ext cx="1163053" cy="116305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orker in orange safety vest and helmet monitoring multiple digital screens  in control room highlighting safety and technology in industrial settings  55641521 Vector Art at Vecteezy">
              <a:extLst>
                <a:ext uri="{FF2B5EF4-FFF2-40B4-BE49-F238E27FC236}">
                  <a16:creationId xmlns:a16="http://schemas.microsoft.com/office/drawing/2014/main" id="{D63796D4-96E0-45C9-BE04-DF3C16B171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807" y="3994492"/>
              <a:ext cx="1068078" cy="802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ealth Clinic Line Icon Healthcare Icons Can Be Used For Websites Ui And  Mobile Apps Vector Illustrations, Clinic Icon, Health Icon, Healthcare Icon  PNG and Vector with Transparent Background for Free Download">
              <a:extLst>
                <a:ext uri="{FF2B5EF4-FFF2-40B4-BE49-F238E27FC236}">
                  <a16:creationId xmlns:a16="http://schemas.microsoft.com/office/drawing/2014/main" id="{9818815C-2849-4612-B6B8-C86BC9A381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494" y="5261807"/>
              <a:ext cx="874295" cy="87429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limate Smart Agriculture Icons - Free SVG &amp; PNG Climate Smart Agriculture  Images - Noun Project">
              <a:extLst>
                <a:ext uri="{FF2B5EF4-FFF2-40B4-BE49-F238E27FC236}">
                  <a16:creationId xmlns:a16="http://schemas.microsoft.com/office/drawing/2014/main" id="{A8EEBB01-BC0E-41AD-B822-82852434E4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807" y="6609335"/>
              <a:ext cx="802103" cy="80210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2">
            <a:extLst>
              <a:ext uri="{FF2B5EF4-FFF2-40B4-BE49-F238E27FC236}">
                <a16:creationId xmlns:a16="http://schemas.microsoft.com/office/drawing/2014/main" id="{D58D0530-0E08-465E-922A-2180DB59D5F6}"/>
              </a:ext>
            </a:extLst>
          </p:cNvPr>
          <p:cNvSpPr/>
          <p:nvPr/>
        </p:nvSpPr>
        <p:spPr>
          <a:xfrm>
            <a:off x="1179555" y="613466"/>
            <a:ext cx="1843774"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F1B1F1-772C-4080-911A-2CAF49733D03}"/>
              </a:ext>
            </a:extLst>
          </p:cNvPr>
          <p:cNvSpPr/>
          <p:nvPr/>
        </p:nvSpPr>
        <p:spPr>
          <a:xfrm>
            <a:off x="409249" y="414743"/>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A04343D-4A85-4F2D-89B7-DAF2705A8D4C}"/>
              </a:ext>
            </a:extLst>
          </p:cNvPr>
          <p:cNvSpPr/>
          <p:nvPr/>
        </p:nvSpPr>
        <p:spPr>
          <a:xfrm>
            <a:off x="1315453" y="932038"/>
            <a:ext cx="4764505"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Outcomes</a:t>
            </a:r>
          </a:p>
          <a:p>
            <a:endParaRPr lang="en-US"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9A05E95-3A6C-4997-9E26-A9488807575C}"/>
              </a:ext>
            </a:extLst>
          </p:cNvPr>
          <p:cNvSpPr txBox="1"/>
          <p:nvPr/>
        </p:nvSpPr>
        <p:spPr>
          <a:xfrm>
            <a:off x="1566230" y="1529787"/>
            <a:ext cx="6272463" cy="707886"/>
          </a:xfrm>
          <a:prstGeom prst="rect">
            <a:avLst/>
          </a:prstGeom>
          <a:noFill/>
        </p:spPr>
        <p:txBody>
          <a:bodyPr wrap="square" rtlCol="0">
            <a:spAutoFit/>
          </a:bodyPr>
          <a:lstStyle/>
          <a:p>
            <a:pPr marL="342900" indent="-342900">
              <a:buAutoNum type="arabicParenR"/>
            </a:pPr>
            <a:r>
              <a:rPr lang="en-US" sz="2200" dirty="0">
                <a:latin typeface="Times New Roman" panose="02020603050405020304" pitchFamily="18" charset="0"/>
                <a:cs typeface="Times New Roman" panose="02020603050405020304" pitchFamily="18" charset="0"/>
              </a:rPr>
              <a:t>Research Paper Publication approved</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538DE87-5D58-4B54-8970-8ECC66A0F22F}"/>
              </a:ext>
            </a:extLst>
          </p:cNvPr>
          <p:cNvPicPr>
            <a:picLocks noChangeAspect="1"/>
          </p:cNvPicPr>
          <p:nvPr/>
        </p:nvPicPr>
        <p:blipFill>
          <a:blip r:embed="rId2"/>
          <a:stretch>
            <a:fillRect/>
          </a:stretch>
        </p:blipFill>
        <p:spPr>
          <a:xfrm>
            <a:off x="2288124" y="1243262"/>
            <a:ext cx="9059539" cy="2276793"/>
          </a:xfrm>
          <a:prstGeom prst="rect">
            <a:avLst/>
          </a:prstGeom>
        </p:spPr>
      </p:pic>
      <p:sp>
        <p:nvSpPr>
          <p:cNvPr id="5" name="TextBox 4">
            <a:extLst>
              <a:ext uri="{FF2B5EF4-FFF2-40B4-BE49-F238E27FC236}">
                <a16:creationId xmlns:a16="http://schemas.microsoft.com/office/drawing/2014/main" id="{35CB7ADE-329F-4082-B8BB-1EDDBFA23B69}"/>
              </a:ext>
            </a:extLst>
          </p:cNvPr>
          <p:cNvSpPr txBox="1"/>
          <p:nvPr/>
        </p:nvSpPr>
        <p:spPr>
          <a:xfrm>
            <a:off x="1604211" y="3790901"/>
            <a:ext cx="6272463"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2) Copyright registration</a:t>
            </a:r>
          </a:p>
        </p:txBody>
      </p:sp>
      <p:pic>
        <p:nvPicPr>
          <p:cNvPr id="6" name="Picture 5">
            <a:extLst>
              <a:ext uri="{FF2B5EF4-FFF2-40B4-BE49-F238E27FC236}">
                <a16:creationId xmlns:a16="http://schemas.microsoft.com/office/drawing/2014/main" id="{10C23C69-2667-436F-ABF0-FDFB3F1183FE}"/>
              </a:ext>
            </a:extLst>
          </p:cNvPr>
          <p:cNvPicPr>
            <a:picLocks noChangeAspect="1"/>
          </p:cNvPicPr>
          <p:nvPr/>
        </p:nvPicPr>
        <p:blipFill>
          <a:blip r:embed="rId3"/>
          <a:stretch>
            <a:fillRect/>
          </a:stretch>
        </p:blipFill>
        <p:spPr>
          <a:xfrm>
            <a:off x="2934308" y="4160233"/>
            <a:ext cx="4380892" cy="3318440"/>
          </a:xfrm>
          <a:prstGeom prst="rect">
            <a:avLst/>
          </a:prstGeom>
        </p:spPr>
      </p:pic>
    </p:spTree>
    <p:extLst>
      <p:ext uri="{BB962C8B-B14F-4D97-AF65-F5344CB8AC3E}">
        <p14:creationId xmlns:p14="http://schemas.microsoft.com/office/powerpoint/2010/main" val="2932936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A48156-3E68-412E-8248-89DD6832201C}"/>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48ACED-96B2-4412-9F4C-00D9BF023246}"/>
              </a:ext>
            </a:extLst>
          </p:cNvPr>
          <p:cNvSpPr/>
          <p:nvPr/>
        </p:nvSpPr>
        <p:spPr>
          <a:xfrm>
            <a:off x="1347536" y="586407"/>
            <a:ext cx="10507579" cy="5165838"/>
          </a:xfrm>
          <a:prstGeom prst="rect">
            <a:avLst/>
          </a:prstGeom>
        </p:spPr>
        <p:txBody>
          <a:bodyPr wrap="square">
            <a:spAutoFit/>
          </a:bodyPr>
          <a:lstStyle/>
          <a:p>
            <a:pPr>
              <a:lnSpc>
                <a:spcPct val="250000"/>
              </a:lnSpc>
            </a:pPr>
            <a:r>
              <a:rPr lang="en-US" sz="2400" b="1" dirty="0">
                <a:latin typeface="Times New Roman" panose="02020603050405020304" pitchFamily="18" charset="0"/>
                <a:cs typeface="Times New Roman" panose="02020603050405020304" pitchFamily="18" charset="0"/>
              </a:rPr>
              <a:t>Conclusion</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Effectively integrates sensing and control into one automated system.</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Provides real-time monitoring with alerts via buzzer, fan, and LEDs.</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is consistently uploaded to ThingSpeak for remote access and logging.</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Low-cost and easy-to-build, ideal for educational and practical environments.</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Offers modular expansion potential for additional sensors or mobile notifications</a:t>
            </a:r>
            <a:r>
              <a:rPr lang="en-US" sz="24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76BF6B4-7AD9-4731-8D8C-E94A84BF87E6}"/>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A8E734F-D549-4372-A754-101EA43767BD}"/>
              </a:ext>
            </a:extLst>
          </p:cNvPr>
          <p:cNvSpPr/>
          <p:nvPr/>
        </p:nvSpPr>
        <p:spPr>
          <a:xfrm>
            <a:off x="1058779" y="850232"/>
            <a:ext cx="12753474" cy="6144759"/>
          </a:xfrm>
          <a:prstGeom prst="rect">
            <a:avLst/>
          </a:prstGeom>
        </p:spPr>
        <p:txBody>
          <a:bodyPr wrap="square">
            <a:spAutoFit/>
          </a:bodyPr>
          <a:lstStyle/>
          <a:p>
            <a:pPr>
              <a:lnSpc>
                <a:spcPct val="200000"/>
              </a:lnSpc>
            </a:pPr>
            <a:r>
              <a:rPr lang="en-US" sz="2400" b="1" dirty="0">
                <a:latin typeface="Times New Roman" panose="02020603050405020304" pitchFamily="18" charset="0"/>
                <a:cs typeface="Times New Roman" panose="02020603050405020304" pitchFamily="18" charset="0"/>
              </a:rPr>
              <a:t>References</a:t>
            </a:r>
          </a:p>
          <a:p>
            <a:pPr marL="342900" indent="-342900">
              <a:lnSpc>
                <a:spcPct val="2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ThingSpeak Documentation: https://thingspeak.com/docs</a:t>
            </a:r>
          </a:p>
          <a:p>
            <a:pPr marL="342900" indent="-342900">
              <a:lnSpc>
                <a:spcPct val="2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MQ135 Datasheet: https://www.electronicwings.com/sensors/mq135-gas-sensor</a:t>
            </a:r>
          </a:p>
          <a:p>
            <a:pPr marL="342900" indent="-342900">
              <a:lnSpc>
                <a:spcPct val="2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Sharma, A. &amp; Gupta, R. (2021). "IoT Based Air Monitoring System Using Arduino and ESP8266". </a:t>
            </a:r>
            <a:r>
              <a:rPr lang="en-US" sz="2200" i="1" dirty="0">
                <a:solidFill>
                  <a:schemeClr val="accent1">
                    <a:lumMod val="75000"/>
                  </a:schemeClr>
                </a:solidFill>
                <a:latin typeface="Times New Roman" panose="02020603050405020304" pitchFamily="18" charset="0"/>
                <a:cs typeface="Times New Roman" panose="02020603050405020304" pitchFamily="18" charset="0"/>
              </a:rPr>
              <a:t>International Journal of Innovative Research in Science, Engineering and Technology</a:t>
            </a:r>
            <a:r>
              <a:rPr lang="en-US" sz="2200" dirty="0">
                <a:solidFill>
                  <a:schemeClr val="accent1">
                    <a:lumMod val="75000"/>
                  </a:schemeClr>
                </a:solidFill>
                <a:latin typeface="Times New Roman" panose="02020603050405020304" pitchFamily="18" charset="0"/>
                <a:cs typeface="Times New Roman" panose="02020603050405020304" pitchFamily="18" charset="0"/>
              </a:rPr>
              <a:t>, 10(3). https://www.ijirset.com/upload/2021/march/17_IOT.pdf</a:t>
            </a:r>
          </a:p>
          <a:p>
            <a:pPr marL="342900" indent="-342900">
              <a:lnSpc>
                <a:spcPct val="2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Nair, R. &amp; Patil, A. (2020). "Design and Implementation of Smart Air Monitoring System". </a:t>
            </a:r>
            <a:r>
              <a:rPr lang="en-US" sz="2200" i="1" dirty="0">
                <a:solidFill>
                  <a:schemeClr val="accent1">
                    <a:lumMod val="75000"/>
                  </a:schemeClr>
                </a:solidFill>
                <a:latin typeface="Times New Roman" panose="02020603050405020304" pitchFamily="18" charset="0"/>
                <a:cs typeface="Times New Roman" panose="02020603050405020304" pitchFamily="18" charset="0"/>
              </a:rPr>
              <a:t>International Journal of Engineering Research &amp; Technology (IJERT)</a:t>
            </a:r>
            <a:r>
              <a:rPr lang="en-US" sz="2200" dirty="0">
                <a:solidFill>
                  <a:schemeClr val="accent1">
                    <a:lumMod val="75000"/>
                  </a:schemeClr>
                </a:solidFill>
                <a:latin typeface="Times New Roman" panose="02020603050405020304" pitchFamily="18" charset="0"/>
                <a:cs typeface="Times New Roman" panose="02020603050405020304" pitchFamily="18" charset="0"/>
              </a:rPr>
              <a:t>, 9(5). https://www.ijert.org/research/design-and-implementation-of-smart-air-monitoring-system-IJERTV9IS050112.pdf</a:t>
            </a:r>
          </a:p>
        </p:txBody>
      </p:sp>
    </p:spTree>
    <p:extLst>
      <p:ext uri="{BB962C8B-B14F-4D97-AF65-F5344CB8AC3E}">
        <p14:creationId xmlns:p14="http://schemas.microsoft.com/office/powerpoint/2010/main" val="221294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8C4D23-9C14-4C12-A139-C95185D7FEAB}"/>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1DFADF-9B8F-4441-BE1C-849F1F0F3FE5}"/>
              </a:ext>
            </a:extLst>
          </p:cNvPr>
          <p:cNvSpPr/>
          <p:nvPr/>
        </p:nvSpPr>
        <p:spPr>
          <a:xfrm>
            <a:off x="1171073" y="816876"/>
            <a:ext cx="11726779" cy="5102166"/>
          </a:xfrm>
          <a:prstGeom prst="rect">
            <a:avLst/>
          </a:prstGeom>
        </p:spPr>
        <p:txBody>
          <a:bodyPr wrap="square">
            <a:spAutoFit/>
          </a:bodyPr>
          <a:lstStyle/>
          <a:p>
            <a:pPr>
              <a:lnSpc>
                <a:spcPct val="250000"/>
              </a:lnSpc>
            </a:pPr>
            <a:r>
              <a:rPr lang="en-US" sz="2400" b="1" dirty="0">
                <a:latin typeface="Times New Roman" panose="02020603050405020304" pitchFamily="18" charset="0"/>
                <a:cs typeface="Times New Roman" panose="02020603050405020304" pitchFamily="18" charset="0"/>
              </a:rPr>
              <a:t>Problem Definition</a:t>
            </a:r>
          </a:p>
          <a:p>
            <a:pPr marL="342900" indent="-342900">
              <a:lnSpc>
                <a:spcPct val="2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Manual environmental monitoring is inefficient and lacks real-time feedback.</a:t>
            </a:r>
          </a:p>
          <a:p>
            <a:pPr marL="342900" indent="-342900">
              <a:lnSpc>
                <a:spcPct val="2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 is no immediate alert system for temperature or gas anomalies in basic setups.</a:t>
            </a:r>
          </a:p>
          <a:p>
            <a:pPr marL="342900" indent="-342900">
              <a:lnSpc>
                <a:spcPct val="2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Data is not easily accessible remotely without IoT integration.</a:t>
            </a:r>
          </a:p>
          <a:p>
            <a:pPr marL="342900" indent="-342900">
              <a:lnSpc>
                <a:spcPct val="2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Traditional systems do not support dynamic response actions like fan or buzzer activation.</a:t>
            </a:r>
          </a:p>
          <a:p>
            <a:pPr marL="342900" indent="-342900">
              <a:lnSpc>
                <a:spcPct val="2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Users have no historical data logging or remote visualization capability.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62447F0-61FC-483A-A4C3-6A1C68FE5490}"/>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able 15">
            <a:extLst>
              <a:ext uri="{FF2B5EF4-FFF2-40B4-BE49-F238E27FC236}">
                <a16:creationId xmlns:a16="http://schemas.microsoft.com/office/drawing/2014/main" id="{0945FCEB-1CA6-48AA-8E14-7B6415B2F29F}"/>
              </a:ext>
            </a:extLst>
          </p:cNvPr>
          <p:cNvGraphicFramePr>
            <a:graphicFrameLocks noGrp="1"/>
          </p:cNvGraphicFramePr>
          <p:nvPr>
            <p:extLst>
              <p:ext uri="{D42A27DB-BD31-4B8C-83A1-F6EECF244321}">
                <p14:modId xmlns:p14="http://schemas.microsoft.com/office/powerpoint/2010/main" val="1019537428"/>
              </p:ext>
            </p:extLst>
          </p:nvPr>
        </p:nvGraphicFramePr>
        <p:xfrm>
          <a:off x="1427748" y="1613692"/>
          <a:ext cx="11357810" cy="5708067"/>
        </p:xfrm>
        <a:graphic>
          <a:graphicData uri="http://schemas.openxmlformats.org/drawingml/2006/table">
            <a:tbl>
              <a:tblPr>
                <a:tableStyleId>{616DA210-FB5B-4158-B5E0-FEB733F419BA}</a:tableStyleId>
              </a:tblPr>
              <a:tblGrid>
                <a:gridCol w="2271562">
                  <a:extLst>
                    <a:ext uri="{9D8B030D-6E8A-4147-A177-3AD203B41FA5}">
                      <a16:colId xmlns:a16="http://schemas.microsoft.com/office/drawing/2014/main" val="3711741880"/>
                    </a:ext>
                  </a:extLst>
                </a:gridCol>
                <a:gridCol w="767922">
                  <a:extLst>
                    <a:ext uri="{9D8B030D-6E8A-4147-A177-3AD203B41FA5}">
                      <a16:colId xmlns:a16="http://schemas.microsoft.com/office/drawing/2014/main" val="1065886715"/>
                    </a:ext>
                  </a:extLst>
                </a:gridCol>
                <a:gridCol w="3775202">
                  <a:extLst>
                    <a:ext uri="{9D8B030D-6E8A-4147-A177-3AD203B41FA5}">
                      <a16:colId xmlns:a16="http://schemas.microsoft.com/office/drawing/2014/main" val="3517652078"/>
                    </a:ext>
                  </a:extLst>
                </a:gridCol>
                <a:gridCol w="2271562">
                  <a:extLst>
                    <a:ext uri="{9D8B030D-6E8A-4147-A177-3AD203B41FA5}">
                      <a16:colId xmlns:a16="http://schemas.microsoft.com/office/drawing/2014/main" val="3131807218"/>
                    </a:ext>
                  </a:extLst>
                </a:gridCol>
                <a:gridCol w="2271562">
                  <a:extLst>
                    <a:ext uri="{9D8B030D-6E8A-4147-A177-3AD203B41FA5}">
                      <a16:colId xmlns:a16="http://schemas.microsoft.com/office/drawing/2014/main" val="334616149"/>
                    </a:ext>
                  </a:extLst>
                </a:gridCol>
              </a:tblGrid>
              <a:tr h="336075">
                <a:tc>
                  <a:txBody>
                    <a:bodyPr/>
                    <a:lstStyle/>
                    <a:p>
                      <a:r>
                        <a:rPr lang="en-US" sz="1600">
                          <a:latin typeface="Times New Roman" panose="02020603050405020304" pitchFamily="18" charset="0"/>
                          <a:cs typeface="Times New Roman" panose="02020603050405020304" pitchFamily="18" charset="0"/>
                        </a:rPr>
                        <a:t>Author(s)</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Year</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Title/Focus</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Technology Used</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Key Contribution</a:t>
                      </a:r>
                    </a:p>
                  </a:txBody>
                  <a:tcPr marL="66940" marR="66940" marT="33470" marB="33470" anchor="ctr"/>
                </a:tc>
                <a:extLst>
                  <a:ext uri="{0D108BD9-81ED-4DB2-BD59-A6C34878D82A}">
                    <a16:rowId xmlns:a16="http://schemas.microsoft.com/office/drawing/2014/main" val="4053912979"/>
                  </a:ext>
                </a:extLst>
              </a:tr>
              <a:tr h="1127136">
                <a:tc>
                  <a:txBody>
                    <a:bodyPr/>
                    <a:lstStyle/>
                    <a:p>
                      <a:r>
                        <a:rPr lang="en-US" sz="1600">
                          <a:latin typeface="Times New Roman" panose="02020603050405020304" pitchFamily="18" charset="0"/>
                          <a:cs typeface="Times New Roman" panose="02020603050405020304" pitchFamily="18" charset="0"/>
                        </a:rPr>
                        <a:t>A. Sharma et al.</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2021</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IoT-based Environment Monitoring</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Arduino UNO, DHT11, ESP8266</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Real-time temp/humidity monitoring with mobile notifications</a:t>
                      </a:r>
                    </a:p>
                  </a:txBody>
                  <a:tcPr marL="66940" marR="66940" marT="33470" marB="33470" anchor="ctr"/>
                </a:tc>
                <a:extLst>
                  <a:ext uri="{0D108BD9-81ED-4DB2-BD59-A6C34878D82A}">
                    <a16:rowId xmlns:a16="http://schemas.microsoft.com/office/drawing/2014/main" val="2926282894"/>
                  </a:ext>
                </a:extLst>
              </a:tr>
              <a:tr h="863449">
                <a:tc>
                  <a:txBody>
                    <a:bodyPr/>
                    <a:lstStyle/>
                    <a:p>
                      <a:r>
                        <a:rPr lang="en-US" sz="1600">
                          <a:latin typeface="Times New Roman" panose="02020603050405020304" pitchFamily="18" charset="0"/>
                          <a:cs typeface="Times New Roman" panose="02020603050405020304" pitchFamily="18" charset="0"/>
                        </a:rPr>
                        <a:t>B. Ramesh &amp; S. Nair</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2020</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Air Quality Monitoring and Alert System</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MQ135, GSM Module</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Alert system via SMS when gas exceeds threshold</a:t>
                      </a:r>
                    </a:p>
                  </a:txBody>
                  <a:tcPr marL="66940" marR="66940" marT="33470" marB="33470" anchor="ctr"/>
                </a:tc>
                <a:extLst>
                  <a:ext uri="{0D108BD9-81ED-4DB2-BD59-A6C34878D82A}">
                    <a16:rowId xmlns:a16="http://schemas.microsoft.com/office/drawing/2014/main" val="1387476790"/>
                  </a:ext>
                </a:extLst>
              </a:tr>
              <a:tr h="1127136">
                <a:tc>
                  <a:txBody>
                    <a:bodyPr/>
                    <a:lstStyle/>
                    <a:p>
                      <a:r>
                        <a:rPr lang="en-US" sz="1600" dirty="0">
                          <a:latin typeface="Times New Roman" panose="02020603050405020304" pitchFamily="18" charset="0"/>
                          <a:cs typeface="Times New Roman" panose="02020603050405020304" pitchFamily="18" charset="0"/>
                        </a:rPr>
                        <a:t>S. Kaur &amp; P. Mehta</a:t>
                      </a:r>
                    </a:p>
                  </a:txBody>
                  <a:tcPr marL="66940" marR="66940" marT="33470" marB="33470" anchor="ctr"/>
                </a:tc>
                <a:tc>
                  <a:txBody>
                    <a:bodyPr/>
                    <a:lstStyle/>
                    <a:p>
                      <a:r>
                        <a:rPr lang="en-US" sz="1600" dirty="0">
                          <a:latin typeface="Times New Roman" panose="02020603050405020304" pitchFamily="18" charset="0"/>
                          <a:cs typeface="Times New Roman" panose="02020603050405020304" pitchFamily="18" charset="0"/>
                        </a:rPr>
                        <a:t>2019</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Smart Home Automation Using ESP8266 and Sensors</a:t>
                      </a:r>
                    </a:p>
                  </a:txBody>
                  <a:tcPr marL="66940" marR="66940" marT="33470" marB="33470" anchor="ctr"/>
                </a:tc>
                <a:tc>
                  <a:txBody>
                    <a:bodyPr/>
                    <a:lstStyle/>
                    <a:p>
                      <a:r>
                        <a:rPr lang="en-US" sz="1600" dirty="0">
                          <a:latin typeface="Times New Roman" panose="02020603050405020304" pitchFamily="18" charset="0"/>
                          <a:cs typeface="Times New Roman" panose="02020603050405020304" pitchFamily="18" charset="0"/>
                        </a:rPr>
                        <a:t>ESP8266, </a:t>
                      </a:r>
                      <a:r>
                        <a:rPr lang="en-US" sz="1600" dirty="0" err="1">
                          <a:latin typeface="Times New Roman" panose="02020603050405020304" pitchFamily="18" charset="0"/>
                          <a:cs typeface="Times New Roman" panose="02020603050405020304" pitchFamily="18" charset="0"/>
                        </a:rPr>
                        <a:t>Blynk</a:t>
                      </a:r>
                      <a:r>
                        <a:rPr lang="en-US" sz="1600" dirty="0">
                          <a:latin typeface="Times New Roman" panose="02020603050405020304" pitchFamily="18" charset="0"/>
                          <a:cs typeface="Times New Roman" panose="02020603050405020304" pitchFamily="18" charset="0"/>
                        </a:rPr>
                        <a:t>, Relay</a:t>
                      </a:r>
                    </a:p>
                  </a:txBody>
                  <a:tcPr marL="66940" marR="66940" marT="33470" marB="33470" anchor="ctr"/>
                </a:tc>
                <a:tc>
                  <a:txBody>
                    <a:bodyPr/>
                    <a:lstStyle/>
                    <a:p>
                      <a:r>
                        <a:rPr lang="en-US" sz="1600" dirty="0">
                          <a:latin typeface="Times New Roman" panose="02020603050405020304" pitchFamily="18" charset="0"/>
                          <a:cs typeface="Times New Roman" panose="02020603050405020304" pitchFamily="18" charset="0"/>
                        </a:rPr>
                        <a:t>IoT control for appliances based on environmental conditions</a:t>
                      </a:r>
                    </a:p>
                  </a:txBody>
                  <a:tcPr marL="66940" marR="66940" marT="33470" marB="33470" anchor="ctr"/>
                </a:tc>
                <a:extLst>
                  <a:ext uri="{0D108BD9-81ED-4DB2-BD59-A6C34878D82A}">
                    <a16:rowId xmlns:a16="http://schemas.microsoft.com/office/drawing/2014/main" val="4017269738"/>
                  </a:ext>
                </a:extLst>
              </a:tr>
              <a:tr h="863449">
                <a:tc>
                  <a:txBody>
                    <a:bodyPr/>
                    <a:lstStyle/>
                    <a:p>
                      <a:r>
                        <a:rPr lang="en-US" sz="1600" dirty="0">
                          <a:latin typeface="Times New Roman" panose="02020603050405020304" pitchFamily="18" charset="0"/>
                          <a:cs typeface="Times New Roman" panose="02020603050405020304" pitchFamily="18" charset="0"/>
                        </a:rPr>
                        <a:t>C. </a:t>
                      </a:r>
                      <a:r>
                        <a:rPr lang="en-US" sz="1600" dirty="0" err="1">
                          <a:latin typeface="Times New Roman" panose="02020603050405020304" pitchFamily="18" charset="0"/>
                          <a:cs typeface="Times New Roman" panose="02020603050405020304" pitchFamily="18" charset="0"/>
                        </a:rPr>
                        <a:t>Rathi</a:t>
                      </a:r>
                      <a:r>
                        <a:rPr lang="en-US" sz="1600" dirty="0">
                          <a:latin typeface="Times New Roman" panose="02020603050405020304" pitchFamily="18" charset="0"/>
                          <a:cs typeface="Times New Roman" panose="02020603050405020304" pitchFamily="18" charset="0"/>
                        </a:rPr>
                        <a:t> et al.</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2022</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Low-cost Temperature Control System</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DHT11, Arduino, Fan Control</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Automatic fan activation based on temperature sensor</a:t>
                      </a:r>
                    </a:p>
                  </a:txBody>
                  <a:tcPr marL="66940" marR="66940" marT="33470" marB="33470" anchor="ctr"/>
                </a:tc>
                <a:extLst>
                  <a:ext uri="{0D108BD9-81ED-4DB2-BD59-A6C34878D82A}">
                    <a16:rowId xmlns:a16="http://schemas.microsoft.com/office/drawing/2014/main" val="1125716243"/>
                  </a:ext>
                </a:extLst>
              </a:tr>
              <a:tr h="1390822">
                <a:tc>
                  <a:txBody>
                    <a:bodyPr/>
                    <a:lstStyle/>
                    <a:p>
                      <a:r>
                        <a:rPr lang="en-US" sz="1600" dirty="0">
                          <a:latin typeface="Times New Roman" panose="02020603050405020304" pitchFamily="18" charset="0"/>
                          <a:cs typeface="Times New Roman" panose="02020603050405020304" pitchFamily="18" charset="0"/>
                        </a:rPr>
                        <a:t>This Project (Current)</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2024</a:t>
                      </a:r>
                    </a:p>
                  </a:txBody>
                  <a:tcPr marL="66940" marR="66940" marT="33470" marB="33470" anchor="ctr"/>
                </a:tc>
                <a:tc>
                  <a:txBody>
                    <a:bodyPr/>
                    <a:lstStyle/>
                    <a:p>
                      <a:r>
                        <a:rPr lang="en-US" sz="1600" dirty="0">
                          <a:latin typeface="Times New Roman" panose="02020603050405020304" pitchFamily="18" charset="0"/>
                          <a:cs typeface="Times New Roman" panose="02020603050405020304" pitchFamily="18" charset="0"/>
                        </a:rPr>
                        <a:t>Real-Time Temp, Humidity, Air Quality Monitoring with Control</a:t>
                      </a:r>
                    </a:p>
                  </a:txBody>
                  <a:tcPr marL="66940" marR="66940" marT="33470" marB="33470" anchor="ctr"/>
                </a:tc>
                <a:tc>
                  <a:txBody>
                    <a:bodyPr/>
                    <a:lstStyle/>
                    <a:p>
                      <a:r>
                        <a:rPr lang="en-US" sz="1600">
                          <a:latin typeface="Times New Roman" panose="02020603050405020304" pitchFamily="18" charset="0"/>
                          <a:cs typeface="Times New Roman" panose="02020603050405020304" pitchFamily="18" charset="0"/>
                        </a:rPr>
                        <a:t>Arduino, ESP8266, LCD, Relay, Buzzer</a:t>
                      </a:r>
                    </a:p>
                  </a:txBody>
                  <a:tcPr marL="66940" marR="66940" marT="33470" marB="33470" anchor="ctr"/>
                </a:tc>
                <a:tc>
                  <a:txBody>
                    <a:bodyPr/>
                    <a:lstStyle/>
                    <a:p>
                      <a:r>
                        <a:rPr lang="en-US" sz="1600" dirty="0">
                          <a:latin typeface="Times New Roman" panose="02020603050405020304" pitchFamily="18" charset="0"/>
                          <a:cs typeface="Times New Roman" panose="02020603050405020304" pitchFamily="18" charset="0"/>
                        </a:rPr>
                        <a:t>Adds integrated fan/buzzer/LED control and ThingSpeak cloud sync</a:t>
                      </a:r>
                    </a:p>
                  </a:txBody>
                  <a:tcPr marL="66940" marR="66940" marT="33470" marB="33470" anchor="ctr"/>
                </a:tc>
                <a:extLst>
                  <a:ext uri="{0D108BD9-81ED-4DB2-BD59-A6C34878D82A}">
                    <a16:rowId xmlns:a16="http://schemas.microsoft.com/office/drawing/2014/main" val="2981388413"/>
                  </a:ext>
                </a:extLst>
              </a:tr>
            </a:tbl>
          </a:graphicData>
        </a:graphic>
      </p:graphicFrame>
      <p:sp>
        <p:nvSpPr>
          <p:cNvPr id="17" name="Rectangle 1">
            <a:extLst>
              <a:ext uri="{FF2B5EF4-FFF2-40B4-BE49-F238E27FC236}">
                <a16:creationId xmlns:a16="http://schemas.microsoft.com/office/drawing/2014/main" id="{0F1669F0-7A16-49F3-A5D9-2861D02BD3A8}"/>
              </a:ext>
            </a:extLst>
          </p:cNvPr>
          <p:cNvSpPr>
            <a:spLocks noChangeArrowheads="1"/>
          </p:cNvSpPr>
          <p:nvPr/>
        </p:nvSpPr>
        <p:spPr bwMode="auto">
          <a:xfrm>
            <a:off x="983965" y="659584"/>
            <a:ext cx="257878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Review</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9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A35F8FC-3CB4-42B5-B63E-B16A6EAE534E}"/>
              </a:ext>
            </a:extLst>
          </p:cNvPr>
          <p:cNvSpPr txBox="1"/>
          <p:nvPr/>
        </p:nvSpPr>
        <p:spPr>
          <a:xfrm>
            <a:off x="5646821" y="973828"/>
            <a:ext cx="43313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Table 1:Lierature review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BDCC378-5725-49DE-90EA-070E08397AF6}"/>
              </a:ext>
            </a:extLst>
          </p:cNvPr>
          <p:cNvSpPr/>
          <p:nvPr/>
        </p:nvSpPr>
        <p:spPr>
          <a:xfrm>
            <a:off x="593558" y="436557"/>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D060328-037D-405A-B739-ECC973CCB707}"/>
              </a:ext>
            </a:extLst>
          </p:cNvPr>
          <p:cNvGrpSpPr/>
          <p:nvPr/>
        </p:nvGrpSpPr>
        <p:grpSpPr>
          <a:xfrm>
            <a:off x="826006" y="1132998"/>
            <a:ext cx="13395484" cy="6198244"/>
            <a:chOff x="617458" y="2692360"/>
            <a:chExt cx="13395484" cy="5050275"/>
          </a:xfrm>
        </p:grpSpPr>
        <p:sp>
          <p:nvSpPr>
            <p:cNvPr id="3" name="Text 0"/>
            <p:cNvSpPr/>
            <p:nvPr/>
          </p:nvSpPr>
          <p:spPr>
            <a:xfrm>
              <a:off x="617458" y="2692360"/>
              <a:ext cx="4411028" cy="551378"/>
            </a:xfrm>
            <a:prstGeom prst="rect">
              <a:avLst/>
            </a:prstGeom>
            <a:noFill/>
            <a:ln/>
          </p:spPr>
          <p:txBody>
            <a:bodyPr wrap="none" lIns="0" tIns="0" rIns="0" bIns="0" rtlCol="0" anchor="t"/>
            <a:lstStyle/>
            <a:p>
              <a:pPr marL="0" indent="0" algn="l">
                <a:lnSpc>
                  <a:spcPts val="4300"/>
                </a:lnSpc>
                <a:buNone/>
              </a:pPr>
              <a:r>
                <a:rPr lang="en-US" sz="2800" b="1" dirty="0">
                  <a:solidFill>
                    <a:srgbClr val="161613"/>
                  </a:solidFill>
                  <a:latin typeface="Times New Roman" panose="02020603050405020304" pitchFamily="18" charset="0"/>
                  <a:ea typeface="DM Sans Medium" pitchFamily="34" charset="-122"/>
                  <a:cs typeface="Times New Roman" panose="02020603050405020304" pitchFamily="18" charset="0"/>
                </a:rPr>
                <a:t>Methodology</a:t>
              </a:r>
              <a:endParaRPr lang="en-US" sz="2800" b="1"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3"/>
            <a:stretch>
              <a:fillRect/>
            </a:stretch>
          </p:blipFill>
          <p:spPr>
            <a:xfrm>
              <a:off x="617458" y="3508296"/>
              <a:ext cx="882134" cy="1058585"/>
            </a:xfrm>
            <a:prstGeom prst="rect">
              <a:avLst/>
            </a:prstGeom>
          </p:spPr>
        </p:pic>
        <p:sp>
          <p:nvSpPr>
            <p:cNvPr id="5" name="Text 1"/>
            <p:cNvSpPr/>
            <p:nvPr/>
          </p:nvSpPr>
          <p:spPr>
            <a:xfrm>
              <a:off x="1764149" y="3684627"/>
              <a:ext cx="2205514" cy="275630"/>
            </a:xfrm>
            <a:prstGeom prst="rect">
              <a:avLst/>
            </a:prstGeom>
            <a:noFill/>
            <a:ln/>
          </p:spPr>
          <p:txBody>
            <a:bodyPr wrap="none" lIns="0" tIns="0" rIns="0" bIns="0" rtlCol="0" anchor="t"/>
            <a:lstStyle/>
            <a:p>
              <a:pPr marL="0" indent="0" algn="l">
                <a:lnSpc>
                  <a:spcPts val="21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Data Acquisition</a:t>
              </a:r>
              <a:endParaRPr lang="en-US" sz="2200" dirty="0">
                <a:latin typeface="Times New Roman" panose="02020603050405020304" pitchFamily="18" charset="0"/>
                <a:cs typeface="Times New Roman" panose="02020603050405020304" pitchFamily="18" charset="0"/>
              </a:endParaRPr>
            </a:p>
          </p:txBody>
        </p:sp>
        <p:sp>
          <p:nvSpPr>
            <p:cNvPr id="6" name="Text 2"/>
            <p:cNvSpPr/>
            <p:nvPr/>
          </p:nvSpPr>
          <p:spPr>
            <a:xfrm>
              <a:off x="1764149" y="4066103"/>
              <a:ext cx="12248793" cy="282297"/>
            </a:xfrm>
            <a:prstGeom prst="rect">
              <a:avLst/>
            </a:prstGeom>
            <a:noFill/>
            <a:ln/>
          </p:spPr>
          <p:txBody>
            <a:bodyPr wrap="none" lIns="0" tIns="0" rIns="0" bIns="0" rtlCol="0" anchor="t"/>
            <a:lstStyle/>
            <a:p>
              <a:pPr marL="0" indent="0" algn="l">
                <a:lnSpc>
                  <a:spcPts val="2200"/>
                </a:lnSpc>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DHT11 sensor collects ambient temperature data.</a:t>
              </a:r>
              <a:endParaRPr lang="en-US" sz="22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4"/>
            <a:stretch>
              <a:fillRect/>
            </a:stretch>
          </p:blipFill>
          <p:spPr>
            <a:xfrm>
              <a:off x="617458" y="4566880"/>
              <a:ext cx="882134" cy="1058585"/>
            </a:xfrm>
            <a:prstGeom prst="rect">
              <a:avLst/>
            </a:prstGeom>
          </p:spPr>
        </p:pic>
        <p:sp>
          <p:nvSpPr>
            <p:cNvPr id="8" name="Text 3"/>
            <p:cNvSpPr/>
            <p:nvPr/>
          </p:nvSpPr>
          <p:spPr>
            <a:xfrm>
              <a:off x="1764149" y="4743212"/>
              <a:ext cx="2205514" cy="275630"/>
            </a:xfrm>
            <a:prstGeom prst="rect">
              <a:avLst/>
            </a:prstGeom>
            <a:noFill/>
            <a:ln/>
          </p:spPr>
          <p:txBody>
            <a:bodyPr wrap="none" lIns="0" tIns="0" rIns="0" bIns="0" rtlCol="0" anchor="t"/>
            <a:lstStyle/>
            <a:p>
              <a:pPr marL="0" indent="0" algn="l">
                <a:lnSpc>
                  <a:spcPts val="21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Data Processing</a:t>
              </a:r>
              <a:endParaRPr lang="en-US" sz="2200" dirty="0">
                <a:latin typeface="Times New Roman" panose="02020603050405020304" pitchFamily="18" charset="0"/>
                <a:cs typeface="Times New Roman" panose="02020603050405020304" pitchFamily="18" charset="0"/>
              </a:endParaRPr>
            </a:p>
          </p:txBody>
        </p:sp>
        <p:sp>
          <p:nvSpPr>
            <p:cNvPr id="9" name="Text 4"/>
            <p:cNvSpPr/>
            <p:nvPr/>
          </p:nvSpPr>
          <p:spPr>
            <a:xfrm>
              <a:off x="1764149" y="5124688"/>
              <a:ext cx="12248793" cy="282297"/>
            </a:xfrm>
            <a:prstGeom prst="rect">
              <a:avLst/>
            </a:prstGeom>
            <a:noFill/>
            <a:ln/>
          </p:spPr>
          <p:txBody>
            <a:bodyPr wrap="none" lIns="0" tIns="0" rIns="0" bIns="0" rtlCol="0" anchor="t"/>
            <a:lstStyle/>
            <a:p>
              <a:pPr marL="0" indent="0" algn="l">
                <a:lnSpc>
                  <a:spcPts val="2200"/>
                </a:lnSpc>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ESP8266 reads sensor data and compares it to predefined thresholds.</a:t>
              </a:r>
              <a:endParaRPr lang="en-US" sz="22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5"/>
            <a:stretch>
              <a:fillRect/>
            </a:stretch>
          </p:blipFill>
          <p:spPr>
            <a:xfrm>
              <a:off x="617458" y="5625465"/>
              <a:ext cx="882134" cy="1058585"/>
            </a:xfrm>
            <a:prstGeom prst="rect">
              <a:avLst/>
            </a:prstGeom>
          </p:spPr>
        </p:pic>
        <p:sp>
          <p:nvSpPr>
            <p:cNvPr id="11" name="Text 5"/>
            <p:cNvSpPr/>
            <p:nvPr/>
          </p:nvSpPr>
          <p:spPr>
            <a:xfrm>
              <a:off x="1764149" y="5801797"/>
              <a:ext cx="2205514" cy="275630"/>
            </a:xfrm>
            <a:prstGeom prst="rect">
              <a:avLst/>
            </a:prstGeom>
            <a:noFill/>
            <a:ln/>
          </p:spPr>
          <p:txBody>
            <a:bodyPr wrap="none" lIns="0" tIns="0" rIns="0" bIns="0" rtlCol="0" anchor="t"/>
            <a:lstStyle/>
            <a:p>
              <a:pPr marL="0" indent="0" algn="l">
                <a:lnSpc>
                  <a:spcPts val="21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Alert Triggering</a:t>
              </a:r>
              <a:endParaRPr lang="en-US" sz="2200" dirty="0">
                <a:latin typeface="Times New Roman" panose="02020603050405020304" pitchFamily="18" charset="0"/>
                <a:cs typeface="Times New Roman" panose="02020603050405020304" pitchFamily="18" charset="0"/>
              </a:endParaRPr>
            </a:p>
          </p:txBody>
        </p:sp>
        <p:sp>
          <p:nvSpPr>
            <p:cNvPr id="12" name="Text 6"/>
            <p:cNvSpPr/>
            <p:nvPr/>
          </p:nvSpPr>
          <p:spPr>
            <a:xfrm>
              <a:off x="1764149" y="6183273"/>
              <a:ext cx="12248793" cy="282297"/>
            </a:xfrm>
            <a:prstGeom prst="rect">
              <a:avLst/>
            </a:prstGeom>
            <a:noFill/>
            <a:ln/>
          </p:spPr>
          <p:txBody>
            <a:bodyPr wrap="none" lIns="0" tIns="0" rIns="0" bIns="0" rtlCol="0" anchor="t"/>
            <a:lstStyle/>
            <a:p>
              <a:pPr marL="0" indent="0" algn="l">
                <a:lnSpc>
                  <a:spcPts val="2200"/>
                </a:lnSpc>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If thresholds are exceeded, Firebase Cloud Messaging triggers alerts to user devices.</a:t>
              </a:r>
              <a:endParaRPr lang="en-US" sz="220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6"/>
            <a:stretch>
              <a:fillRect/>
            </a:stretch>
          </p:blipFill>
          <p:spPr>
            <a:xfrm>
              <a:off x="617458" y="6684050"/>
              <a:ext cx="882134" cy="1058585"/>
            </a:xfrm>
            <a:prstGeom prst="rect">
              <a:avLst/>
            </a:prstGeom>
          </p:spPr>
        </p:pic>
        <p:sp>
          <p:nvSpPr>
            <p:cNvPr id="14" name="Text 7"/>
            <p:cNvSpPr/>
            <p:nvPr/>
          </p:nvSpPr>
          <p:spPr>
            <a:xfrm>
              <a:off x="1764149" y="6860381"/>
              <a:ext cx="2205514" cy="275630"/>
            </a:xfrm>
            <a:prstGeom prst="rect">
              <a:avLst/>
            </a:prstGeom>
            <a:noFill/>
            <a:ln/>
          </p:spPr>
          <p:txBody>
            <a:bodyPr wrap="none" lIns="0" tIns="0" rIns="0" bIns="0" rtlCol="0" anchor="t"/>
            <a:lstStyle/>
            <a:p>
              <a:pPr marL="0" indent="0" algn="l">
                <a:lnSpc>
                  <a:spcPts val="21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Data Visualization</a:t>
              </a:r>
              <a:endParaRPr lang="en-US" sz="2200" dirty="0">
                <a:latin typeface="Times New Roman" panose="02020603050405020304" pitchFamily="18" charset="0"/>
                <a:cs typeface="Times New Roman" panose="02020603050405020304" pitchFamily="18" charset="0"/>
              </a:endParaRPr>
            </a:p>
          </p:txBody>
        </p:sp>
        <p:sp>
          <p:nvSpPr>
            <p:cNvPr id="15" name="Text 8"/>
            <p:cNvSpPr/>
            <p:nvPr/>
          </p:nvSpPr>
          <p:spPr>
            <a:xfrm>
              <a:off x="1764149" y="7241858"/>
              <a:ext cx="12248793" cy="282297"/>
            </a:xfrm>
            <a:prstGeom prst="rect">
              <a:avLst/>
            </a:prstGeom>
            <a:noFill/>
            <a:ln/>
          </p:spPr>
          <p:txBody>
            <a:bodyPr wrap="none" lIns="0" tIns="0" rIns="0" bIns="0" rtlCol="0" anchor="t"/>
            <a:lstStyle/>
            <a:p>
              <a:pPr marL="0" indent="0" algn="l">
                <a:lnSpc>
                  <a:spcPts val="2200"/>
                </a:lnSpc>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Real-time temperature data is displayed on a web/mobile dashboard for monitoring and analysis.</a:t>
              </a:r>
              <a:endParaRPr lang="en-US" sz="2200" dirty="0">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012AC71-6E49-425E-8BB0-29E92347AA33}"/>
              </a:ext>
            </a:extLst>
          </p:cNvPr>
          <p:cNvSpPr/>
          <p:nvPr/>
        </p:nvSpPr>
        <p:spPr>
          <a:xfrm>
            <a:off x="593558" y="308220"/>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E02664-13C9-49A1-A93E-B4B1D590A933}"/>
              </a:ext>
            </a:extLst>
          </p:cNvPr>
          <p:cNvSpPr/>
          <p:nvPr/>
        </p:nvSpPr>
        <p:spPr>
          <a:xfrm>
            <a:off x="1074821" y="1750306"/>
            <a:ext cx="7315200" cy="4728987"/>
          </a:xfrm>
          <a:prstGeom prst="rect">
            <a:avLst/>
          </a:prstGeom>
        </p:spPr>
        <p:txBody>
          <a:bodyPr>
            <a:spAutoFit/>
          </a:bodyPr>
          <a:lstStyle/>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Arduino UNO</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ESP8266 Wi-Fi Module</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DHT11 Sensor</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MQ135 Gas Sensor</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ThingSpeak Cloud Platform</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Relay Module</a:t>
            </a:r>
          </a:p>
          <a:p>
            <a:pPr>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SoftwareSerial Library</a:t>
            </a:r>
          </a:p>
        </p:txBody>
      </p:sp>
      <p:sp>
        <p:nvSpPr>
          <p:cNvPr id="31" name="Rectangle 30">
            <a:extLst>
              <a:ext uri="{FF2B5EF4-FFF2-40B4-BE49-F238E27FC236}">
                <a16:creationId xmlns:a16="http://schemas.microsoft.com/office/drawing/2014/main" id="{B787F7E1-3D2C-4FD5-A0EF-B64E78AC0144}"/>
              </a:ext>
            </a:extLst>
          </p:cNvPr>
          <p:cNvSpPr/>
          <p:nvPr/>
        </p:nvSpPr>
        <p:spPr>
          <a:xfrm>
            <a:off x="1074821" y="914218"/>
            <a:ext cx="2794226" cy="492443"/>
          </a:xfrm>
          <a:prstGeom prst="rect">
            <a:avLst/>
          </a:prstGeom>
        </p:spPr>
        <p:txBody>
          <a:bodyPr wrap="none">
            <a:spAutoFit/>
          </a:bodyPr>
          <a:lstStyle/>
          <a:p>
            <a:r>
              <a:rPr lang="en-US" sz="2600" b="1" dirty="0">
                <a:latin typeface="Times New Roman" panose="02020603050405020304" pitchFamily="18" charset="0"/>
                <a:cs typeface="Times New Roman" panose="02020603050405020304" pitchFamily="18" charset="0"/>
              </a:rPr>
              <a:t>Technologies Used</a:t>
            </a:r>
          </a:p>
        </p:txBody>
      </p:sp>
      <p:pic>
        <p:nvPicPr>
          <p:cNvPr id="32" name="Picture 31">
            <a:extLst>
              <a:ext uri="{FF2B5EF4-FFF2-40B4-BE49-F238E27FC236}">
                <a16:creationId xmlns:a16="http://schemas.microsoft.com/office/drawing/2014/main" id="{2B9A2EC3-705C-4CFF-A6DF-89B234CAACDE}"/>
              </a:ext>
            </a:extLst>
          </p:cNvPr>
          <p:cNvPicPr/>
          <p:nvPr/>
        </p:nvPicPr>
        <p:blipFill>
          <a:blip r:embed="rId3">
            <a:extLst>
              <a:ext uri="{28A0092B-C50C-407E-A947-70E740481C1C}">
                <a14:useLocalDpi xmlns:a14="http://schemas.microsoft.com/office/drawing/2010/main" val="0"/>
              </a:ext>
            </a:extLst>
          </a:blip>
          <a:stretch>
            <a:fillRect/>
          </a:stretch>
        </p:blipFill>
        <p:spPr>
          <a:xfrm>
            <a:off x="5470358" y="1254718"/>
            <a:ext cx="8085221" cy="4289343"/>
          </a:xfrm>
          <a:prstGeom prst="rect">
            <a:avLst/>
          </a:prstGeom>
        </p:spPr>
      </p:pic>
      <p:sp>
        <p:nvSpPr>
          <p:cNvPr id="33" name="TextBox 32">
            <a:extLst>
              <a:ext uri="{FF2B5EF4-FFF2-40B4-BE49-F238E27FC236}">
                <a16:creationId xmlns:a16="http://schemas.microsoft.com/office/drawing/2014/main" id="{92E8893D-C50C-4DDA-9AFE-FC63258394EC}"/>
              </a:ext>
            </a:extLst>
          </p:cNvPr>
          <p:cNvSpPr txBox="1"/>
          <p:nvPr/>
        </p:nvSpPr>
        <p:spPr>
          <a:xfrm>
            <a:off x="8390021" y="6479293"/>
            <a:ext cx="3834063"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1: </a:t>
            </a:r>
            <a:r>
              <a:rPr lang="en-US" i="1" dirty="0" err="1">
                <a:latin typeface="Times New Roman" panose="02020603050405020304" pitchFamily="18" charset="0"/>
                <a:cs typeface="Times New Roman" panose="02020603050405020304" pitchFamily="18" charset="0"/>
              </a:rPr>
              <a:t>Thingspeak</a:t>
            </a:r>
            <a:r>
              <a:rPr lang="en-US" i="1" dirty="0">
                <a:latin typeface="Times New Roman" panose="02020603050405020304" pitchFamily="18" charset="0"/>
                <a:cs typeface="Times New Roman" panose="02020603050405020304" pitchFamily="18" charset="0"/>
              </a:rPr>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D44F60-953B-4145-9FC4-C3FDE9BD2E7A}"/>
              </a:ext>
            </a:extLst>
          </p:cNvPr>
          <p:cNvSpPr/>
          <p:nvPr/>
        </p:nvSpPr>
        <p:spPr>
          <a:xfrm>
            <a:off x="601579" y="376982"/>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5130C30-D104-4F3E-942B-A310734FA7A3}"/>
              </a:ext>
            </a:extLst>
          </p:cNvPr>
          <p:cNvPicPr>
            <a:picLocks noChangeAspect="1"/>
          </p:cNvPicPr>
          <p:nvPr/>
        </p:nvPicPr>
        <p:blipFill>
          <a:blip r:embed="rId2"/>
          <a:stretch>
            <a:fillRect/>
          </a:stretch>
        </p:blipFill>
        <p:spPr>
          <a:xfrm>
            <a:off x="778199" y="717469"/>
            <a:ext cx="7339105" cy="3397331"/>
          </a:xfrm>
          <a:prstGeom prst="rect">
            <a:avLst/>
          </a:prstGeom>
        </p:spPr>
      </p:pic>
      <p:pic>
        <p:nvPicPr>
          <p:cNvPr id="4" name="Picture 3">
            <a:extLst>
              <a:ext uri="{FF2B5EF4-FFF2-40B4-BE49-F238E27FC236}">
                <a16:creationId xmlns:a16="http://schemas.microsoft.com/office/drawing/2014/main" id="{ED9B9470-5F42-48F6-B88A-E976AE92F80E}"/>
              </a:ext>
            </a:extLst>
          </p:cNvPr>
          <p:cNvPicPr>
            <a:picLocks noChangeAspect="1"/>
          </p:cNvPicPr>
          <p:nvPr/>
        </p:nvPicPr>
        <p:blipFill>
          <a:blip r:embed="rId3"/>
          <a:stretch>
            <a:fillRect/>
          </a:stretch>
        </p:blipFill>
        <p:spPr>
          <a:xfrm>
            <a:off x="8738756" y="3698684"/>
            <a:ext cx="5466685" cy="3780352"/>
          </a:xfrm>
          <a:prstGeom prst="rect">
            <a:avLst/>
          </a:prstGeom>
        </p:spPr>
      </p:pic>
      <p:sp>
        <p:nvSpPr>
          <p:cNvPr id="5" name="Rectangle 4">
            <a:extLst>
              <a:ext uri="{FF2B5EF4-FFF2-40B4-BE49-F238E27FC236}">
                <a16:creationId xmlns:a16="http://schemas.microsoft.com/office/drawing/2014/main" id="{4EA456D6-A175-4FE7-AD04-576EBDE89251}"/>
              </a:ext>
            </a:extLst>
          </p:cNvPr>
          <p:cNvSpPr/>
          <p:nvPr/>
        </p:nvSpPr>
        <p:spPr>
          <a:xfrm>
            <a:off x="9481168" y="1853167"/>
            <a:ext cx="1640193"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231993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B5408C-D518-45BE-AFB6-B14E7F78EACA}"/>
              </a:ext>
            </a:extLst>
          </p:cNvPr>
          <p:cNvSpPr/>
          <p:nvPr/>
        </p:nvSpPr>
        <p:spPr>
          <a:xfrm>
            <a:off x="593558" y="385842"/>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5C519ED7-93B7-4986-A78B-51D88A326843}"/>
              </a:ext>
            </a:extLst>
          </p:cNvPr>
          <p:cNvPicPr/>
          <p:nvPr/>
        </p:nvPicPr>
        <p:blipFill>
          <a:blip r:embed="rId3"/>
          <a:stretch>
            <a:fillRect/>
          </a:stretch>
        </p:blipFill>
        <p:spPr>
          <a:xfrm>
            <a:off x="3657600" y="1220010"/>
            <a:ext cx="7299158" cy="5187215"/>
          </a:xfrm>
          <a:prstGeom prst="rect">
            <a:avLst/>
          </a:prstGeom>
        </p:spPr>
      </p:pic>
      <p:sp>
        <p:nvSpPr>
          <p:cNvPr id="24" name="TextBox 23">
            <a:extLst>
              <a:ext uri="{FF2B5EF4-FFF2-40B4-BE49-F238E27FC236}">
                <a16:creationId xmlns:a16="http://schemas.microsoft.com/office/drawing/2014/main" id="{2536DB87-19BD-47F5-AF30-AA7F035369E2}"/>
              </a:ext>
            </a:extLst>
          </p:cNvPr>
          <p:cNvSpPr txBox="1"/>
          <p:nvPr/>
        </p:nvSpPr>
        <p:spPr>
          <a:xfrm>
            <a:off x="5582652" y="6521298"/>
            <a:ext cx="3866147"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2. block diagram of the system </a:t>
            </a:r>
          </a:p>
        </p:txBody>
      </p:sp>
      <p:sp>
        <p:nvSpPr>
          <p:cNvPr id="2" name="TextBox 1">
            <a:extLst>
              <a:ext uri="{FF2B5EF4-FFF2-40B4-BE49-F238E27FC236}">
                <a16:creationId xmlns:a16="http://schemas.microsoft.com/office/drawing/2014/main" id="{DB652B38-27CB-4218-AB54-D2F6E12D334A}"/>
              </a:ext>
            </a:extLst>
          </p:cNvPr>
          <p:cNvSpPr txBox="1"/>
          <p:nvPr/>
        </p:nvSpPr>
        <p:spPr>
          <a:xfrm>
            <a:off x="1171074" y="1013241"/>
            <a:ext cx="311216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506623F-F8E5-4E91-AADD-9EE7B14C22B1}"/>
              </a:ext>
            </a:extLst>
          </p:cNvPr>
          <p:cNvSpPr/>
          <p:nvPr/>
        </p:nvSpPr>
        <p:spPr>
          <a:xfrm>
            <a:off x="593558" y="404472"/>
            <a:ext cx="13427242"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0E8DCA-049C-4A6F-9CD0-F2D6C883E44A}"/>
              </a:ext>
            </a:extLst>
          </p:cNvPr>
          <p:cNvSpPr/>
          <p:nvPr/>
        </p:nvSpPr>
        <p:spPr>
          <a:xfrm>
            <a:off x="818147" y="788348"/>
            <a:ext cx="7315200" cy="5102166"/>
          </a:xfrm>
          <a:prstGeom prst="rect">
            <a:avLst/>
          </a:prstGeom>
        </p:spPr>
        <p:txBody>
          <a:bodyPr>
            <a:spAutoFit/>
          </a:bodyPr>
          <a:lstStyle/>
          <a:p>
            <a:pPr>
              <a:lnSpc>
                <a:spcPct val="250000"/>
              </a:lnSpc>
            </a:pPr>
            <a:r>
              <a:rPr lang="en-US" sz="2400" b="1" dirty="0">
                <a:latin typeface="Times New Roman" panose="02020603050405020304" pitchFamily="18" charset="0"/>
                <a:cs typeface="Times New Roman" panose="02020603050405020304" pitchFamily="18" charset="0"/>
              </a:rPr>
              <a:t>Experimental Setup</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Sensor modules are placed in open-air zones.</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LCD is positioned for user visibility.</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Fan and relay are isolated for safety.</a:t>
            </a:r>
          </a:p>
          <a:p>
            <a:pPr>
              <a:lnSpc>
                <a:spcPct val="2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ESP8266 is placed near the Arduino and powered with         regulated 3.3V.</a:t>
            </a:r>
          </a:p>
        </p:txBody>
      </p:sp>
      <p:sp>
        <p:nvSpPr>
          <p:cNvPr id="15" name="TextBox 14">
            <a:extLst>
              <a:ext uri="{FF2B5EF4-FFF2-40B4-BE49-F238E27FC236}">
                <a16:creationId xmlns:a16="http://schemas.microsoft.com/office/drawing/2014/main" id="{F521E2CA-D8C6-45A9-89F3-0178AC29F3B4}"/>
              </a:ext>
            </a:extLst>
          </p:cNvPr>
          <p:cNvSpPr txBox="1"/>
          <p:nvPr/>
        </p:nvSpPr>
        <p:spPr>
          <a:xfrm>
            <a:off x="8694821" y="6240379"/>
            <a:ext cx="4026568"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 3: Experimental setup </a:t>
            </a:r>
          </a:p>
        </p:txBody>
      </p:sp>
      <p:pic>
        <p:nvPicPr>
          <p:cNvPr id="3" name="Picture 2">
            <a:extLst>
              <a:ext uri="{FF2B5EF4-FFF2-40B4-BE49-F238E27FC236}">
                <a16:creationId xmlns:a16="http://schemas.microsoft.com/office/drawing/2014/main" id="{A7C3C5B7-264F-4184-AF1E-29EFC2C55405}"/>
              </a:ext>
            </a:extLst>
          </p:cNvPr>
          <p:cNvPicPr>
            <a:picLocks noChangeAspect="1"/>
          </p:cNvPicPr>
          <p:nvPr/>
        </p:nvPicPr>
        <p:blipFill>
          <a:blip r:embed="rId3"/>
          <a:stretch>
            <a:fillRect/>
          </a:stretch>
        </p:blipFill>
        <p:spPr>
          <a:xfrm>
            <a:off x="7525446" y="1077494"/>
            <a:ext cx="6013041" cy="45238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90AEFBF-BBEB-4B17-8980-DE20C20A71C2}"/>
              </a:ext>
            </a:extLst>
          </p:cNvPr>
          <p:cNvSpPr/>
          <p:nvPr/>
        </p:nvSpPr>
        <p:spPr>
          <a:xfrm>
            <a:off x="409248" y="398701"/>
            <a:ext cx="13595509" cy="7347300"/>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1176576" y="864908"/>
            <a:ext cx="5670590" cy="708779"/>
          </a:xfrm>
          <a:prstGeom prst="rect">
            <a:avLst/>
          </a:prstGeom>
          <a:noFill/>
          <a:ln/>
        </p:spPr>
        <p:txBody>
          <a:bodyPr wrap="none" lIns="0" tIns="0" rIns="0" bIns="0" rtlCol="0" anchor="t"/>
          <a:lstStyle/>
          <a:p>
            <a:pPr marL="0" indent="0" algn="l">
              <a:lnSpc>
                <a:spcPts val="5550"/>
              </a:lnSpc>
              <a:buNone/>
            </a:pPr>
            <a:r>
              <a:rPr lang="en-US" sz="2400" b="1" dirty="0">
                <a:solidFill>
                  <a:srgbClr val="161613"/>
                </a:solidFill>
                <a:latin typeface="Times New Roman" panose="02020603050405020304" pitchFamily="18" charset="0"/>
                <a:ea typeface="DM Sans Medium" pitchFamily="34" charset="-122"/>
                <a:cs typeface="Times New Roman" panose="02020603050405020304" pitchFamily="18" charset="0"/>
              </a:rPr>
              <a:t>Results</a:t>
            </a:r>
            <a:endParaRPr lang="en-US" sz="2400" b="1"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3"/>
          <a:stretch>
            <a:fillRect/>
          </a:stretch>
        </p:blipFill>
        <p:spPr>
          <a:xfrm>
            <a:off x="1141016" y="2357360"/>
            <a:ext cx="566976" cy="566976"/>
          </a:xfrm>
          <a:prstGeom prst="rect">
            <a:avLst/>
          </a:prstGeom>
        </p:spPr>
      </p:pic>
      <p:sp>
        <p:nvSpPr>
          <p:cNvPr id="5" name="Text 1"/>
          <p:cNvSpPr/>
          <p:nvPr/>
        </p:nvSpPr>
        <p:spPr>
          <a:xfrm>
            <a:off x="2381958" y="2351682"/>
            <a:ext cx="2960063" cy="708660"/>
          </a:xfrm>
          <a:prstGeom prst="rect">
            <a:avLst/>
          </a:prstGeom>
          <a:noFill/>
          <a:ln/>
        </p:spPr>
        <p:txBody>
          <a:bodyPr wrap="square" lIns="0" tIns="0" rIns="0" bIns="0" rtlCol="0" anchor="t"/>
          <a:lstStyle/>
          <a:p>
            <a:pPr marL="0" indent="0" algn="l">
              <a:lnSpc>
                <a:spcPts val="27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Temperature Readings</a:t>
            </a:r>
            <a:endParaRPr lang="en-US" sz="2200" dirty="0">
              <a:latin typeface="Times New Roman" panose="02020603050405020304" pitchFamily="18" charset="0"/>
              <a:cs typeface="Times New Roman" panose="02020603050405020304" pitchFamily="18" charset="0"/>
            </a:endParaRPr>
          </a:p>
        </p:txBody>
      </p:sp>
      <p:sp>
        <p:nvSpPr>
          <p:cNvPr id="6" name="Text 2"/>
          <p:cNvSpPr/>
          <p:nvPr/>
        </p:nvSpPr>
        <p:spPr>
          <a:xfrm>
            <a:off x="6280190" y="4546997"/>
            <a:ext cx="2291953" cy="1814513"/>
          </a:xfrm>
          <a:prstGeom prst="rect">
            <a:avLst/>
          </a:prstGeom>
          <a:noFill/>
          <a:ln/>
        </p:spPr>
        <p:txBody>
          <a:bodyPr wrap="square" lIns="0" tIns="0" rIns="0" bIns="0" rtlCol="0" anchor="t"/>
          <a:lstStyle/>
          <a:p>
            <a:pPr marL="0" indent="0" algn="l">
              <a:lnSpc>
                <a:spcPts val="2850"/>
              </a:lnSpc>
              <a:buNone/>
            </a:pPr>
            <a:endParaRPr lang="en-US" sz="1750" dirty="0"/>
          </a:p>
        </p:txBody>
      </p:sp>
      <p:pic>
        <p:nvPicPr>
          <p:cNvPr id="7" name="Image 2" descr="preencoded.png"/>
          <p:cNvPicPr>
            <a:picLocks noChangeAspect="1"/>
          </p:cNvPicPr>
          <p:nvPr/>
        </p:nvPicPr>
        <p:blipFill>
          <a:blip r:embed="rId4"/>
          <a:stretch>
            <a:fillRect/>
          </a:stretch>
        </p:blipFill>
        <p:spPr>
          <a:xfrm>
            <a:off x="1141016" y="3773090"/>
            <a:ext cx="566976" cy="566976"/>
          </a:xfrm>
          <a:prstGeom prst="rect">
            <a:avLst/>
          </a:prstGeom>
        </p:spPr>
      </p:pic>
      <p:sp>
        <p:nvSpPr>
          <p:cNvPr id="8" name="Text 3"/>
          <p:cNvSpPr/>
          <p:nvPr/>
        </p:nvSpPr>
        <p:spPr>
          <a:xfrm>
            <a:off x="2381958" y="3911228"/>
            <a:ext cx="2292072"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Alert Triggering</a:t>
            </a:r>
            <a:endParaRPr lang="en-US" sz="2200" dirty="0">
              <a:latin typeface="Times New Roman" panose="02020603050405020304" pitchFamily="18" charset="0"/>
              <a:cs typeface="Times New Roman" panose="02020603050405020304" pitchFamily="18" charset="0"/>
            </a:endParaRPr>
          </a:p>
        </p:txBody>
      </p:sp>
      <p:sp>
        <p:nvSpPr>
          <p:cNvPr id="9" name="Text 4"/>
          <p:cNvSpPr/>
          <p:nvPr/>
        </p:nvSpPr>
        <p:spPr>
          <a:xfrm>
            <a:off x="8912304" y="4088393"/>
            <a:ext cx="2292072" cy="2177415"/>
          </a:xfrm>
          <a:prstGeom prst="rect">
            <a:avLst/>
          </a:prstGeom>
          <a:noFill/>
          <a:ln/>
        </p:spPr>
        <p:txBody>
          <a:bodyPr wrap="square" lIns="0" tIns="0" rIns="0" bIns="0" rtlCol="0" anchor="t"/>
          <a:lstStyle/>
          <a:p>
            <a:pPr marL="0" indent="0" algn="l">
              <a:lnSpc>
                <a:spcPts val="2850"/>
              </a:lnSpc>
              <a:buNone/>
            </a:pPr>
            <a:endParaRPr lang="en-US" sz="1750" dirty="0"/>
          </a:p>
        </p:txBody>
      </p:sp>
      <p:pic>
        <p:nvPicPr>
          <p:cNvPr id="10" name="Image 3" descr="preencoded.png"/>
          <p:cNvPicPr>
            <a:picLocks noChangeAspect="1"/>
          </p:cNvPicPr>
          <p:nvPr/>
        </p:nvPicPr>
        <p:blipFill>
          <a:blip r:embed="rId5"/>
          <a:stretch>
            <a:fillRect/>
          </a:stretch>
        </p:blipFill>
        <p:spPr>
          <a:xfrm>
            <a:off x="1141016" y="5305265"/>
            <a:ext cx="566976" cy="566976"/>
          </a:xfrm>
          <a:prstGeom prst="rect">
            <a:avLst/>
          </a:prstGeom>
        </p:spPr>
      </p:pic>
      <p:sp>
        <p:nvSpPr>
          <p:cNvPr id="11" name="Text 5"/>
          <p:cNvSpPr/>
          <p:nvPr/>
        </p:nvSpPr>
        <p:spPr>
          <a:xfrm>
            <a:off x="2514119" y="5424913"/>
            <a:ext cx="2959944" cy="708660"/>
          </a:xfrm>
          <a:prstGeom prst="rect">
            <a:avLst/>
          </a:prstGeom>
          <a:noFill/>
          <a:ln/>
        </p:spPr>
        <p:txBody>
          <a:bodyPr wrap="square" lIns="0" tIns="0" rIns="0" bIns="0" rtlCol="0" anchor="t"/>
          <a:lstStyle/>
          <a:p>
            <a:pPr marL="0" indent="0" algn="l">
              <a:lnSpc>
                <a:spcPts val="2750"/>
              </a:lnSpc>
              <a:buNone/>
            </a:pPr>
            <a:r>
              <a:rPr lang="en-US" sz="2200" dirty="0">
                <a:solidFill>
                  <a:srgbClr val="161613"/>
                </a:solidFill>
                <a:latin typeface="Times New Roman" panose="02020603050405020304" pitchFamily="18" charset="0"/>
                <a:ea typeface="DM Sans Medium" pitchFamily="34" charset="-122"/>
                <a:cs typeface="Times New Roman" panose="02020603050405020304" pitchFamily="18" charset="0"/>
              </a:rPr>
              <a:t>Data Transmission</a:t>
            </a:r>
            <a:endParaRPr lang="en-US" sz="2200" dirty="0">
              <a:latin typeface="Times New Roman" panose="02020603050405020304" pitchFamily="18" charset="0"/>
              <a:cs typeface="Times New Roman" panose="02020603050405020304" pitchFamily="18" charset="0"/>
            </a:endParaRPr>
          </a:p>
        </p:txBody>
      </p:sp>
      <p:sp>
        <p:nvSpPr>
          <p:cNvPr id="12" name="Text 6"/>
          <p:cNvSpPr/>
          <p:nvPr/>
        </p:nvSpPr>
        <p:spPr>
          <a:xfrm>
            <a:off x="11544538" y="4546997"/>
            <a:ext cx="2291953" cy="1814513"/>
          </a:xfrm>
          <a:prstGeom prst="rect">
            <a:avLst/>
          </a:prstGeom>
          <a:noFill/>
          <a:ln/>
        </p:spPr>
        <p:txBody>
          <a:bodyPr wrap="square" lIns="0" tIns="0" rIns="0" bIns="0" rtlCol="0" anchor="t"/>
          <a:lstStyle/>
          <a:p>
            <a:pPr marL="0" indent="0" algn="l">
              <a:lnSpc>
                <a:spcPts val="2850"/>
              </a:lnSpc>
              <a:buNone/>
            </a:pPr>
            <a:endParaRPr lang="en-US" sz="1750" dirty="0"/>
          </a:p>
        </p:txBody>
      </p:sp>
      <p:graphicFrame>
        <p:nvGraphicFramePr>
          <p:cNvPr id="13" name="Table 12">
            <a:extLst>
              <a:ext uri="{FF2B5EF4-FFF2-40B4-BE49-F238E27FC236}">
                <a16:creationId xmlns:a16="http://schemas.microsoft.com/office/drawing/2014/main" id="{941EDBE4-5039-4BD7-82D5-B71111F44396}"/>
              </a:ext>
            </a:extLst>
          </p:cNvPr>
          <p:cNvGraphicFramePr>
            <a:graphicFrameLocks noGrp="1"/>
          </p:cNvGraphicFramePr>
          <p:nvPr>
            <p:extLst>
              <p:ext uri="{D42A27DB-BD31-4B8C-83A1-F6EECF244321}">
                <p14:modId xmlns:p14="http://schemas.microsoft.com/office/powerpoint/2010/main" val="2972016760"/>
              </p:ext>
            </p:extLst>
          </p:nvPr>
        </p:nvGraphicFramePr>
        <p:xfrm>
          <a:off x="6145649" y="2561471"/>
          <a:ext cx="7343735" cy="2858770"/>
        </p:xfrm>
        <a:graphic>
          <a:graphicData uri="http://schemas.openxmlformats.org/drawingml/2006/table">
            <a:tbl>
              <a:tblPr>
                <a:tableStyleId>{616DA210-FB5B-4158-B5E0-FEB733F419BA}</a:tableStyleId>
              </a:tblPr>
              <a:tblGrid>
                <a:gridCol w="1468747">
                  <a:extLst>
                    <a:ext uri="{9D8B030D-6E8A-4147-A177-3AD203B41FA5}">
                      <a16:colId xmlns:a16="http://schemas.microsoft.com/office/drawing/2014/main" val="3695166197"/>
                    </a:ext>
                  </a:extLst>
                </a:gridCol>
                <a:gridCol w="1468747">
                  <a:extLst>
                    <a:ext uri="{9D8B030D-6E8A-4147-A177-3AD203B41FA5}">
                      <a16:colId xmlns:a16="http://schemas.microsoft.com/office/drawing/2014/main" val="1112253499"/>
                    </a:ext>
                  </a:extLst>
                </a:gridCol>
                <a:gridCol w="1468747">
                  <a:extLst>
                    <a:ext uri="{9D8B030D-6E8A-4147-A177-3AD203B41FA5}">
                      <a16:colId xmlns:a16="http://schemas.microsoft.com/office/drawing/2014/main" val="3798637602"/>
                    </a:ext>
                  </a:extLst>
                </a:gridCol>
                <a:gridCol w="1468747">
                  <a:extLst>
                    <a:ext uri="{9D8B030D-6E8A-4147-A177-3AD203B41FA5}">
                      <a16:colId xmlns:a16="http://schemas.microsoft.com/office/drawing/2014/main" val="4184365525"/>
                    </a:ext>
                  </a:extLst>
                </a:gridCol>
                <a:gridCol w="1468747">
                  <a:extLst>
                    <a:ext uri="{9D8B030D-6E8A-4147-A177-3AD203B41FA5}">
                      <a16:colId xmlns:a16="http://schemas.microsoft.com/office/drawing/2014/main" val="58109133"/>
                    </a:ext>
                  </a:extLst>
                </a:gridCol>
              </a:tblGrid>
              <a:tr h="679577">
                <a:tc>
                  <a:txBody>
                    <a:bodyPr/>
                    <a:lstStyle/>
                    <a:p>
                      <a:r>
                        <a:rPr lang="en-US">
                          <a:latin typeface="Times New Roman" panose="02020603050405020304" pitchFamily="18" charset="0"/>
                          <a:cs typeface="Times New Roman" panose="02020603050405020304" pitchFamily="18" charset="0"/>
                        </a:rPr>
                        <a:t>Time</a:t>
                      </a:r>
                    </a:p>
                  </a:txBody>
                  <a:tcPr anchor="ctr"/>
                </a:tc>
                <a:tc>
                  <a:txBody>
                    <a:bodyPr/>
                    <a:lstStyle/>
                    <a:p>
                      <a:r>
                        <a:rPr lang="en-US">
                          <a:latin typeface="Times New Roman" panose="02020603050405020304" pitchFamily="18" charset="0"/>
                          <a:cs typeface="Times New Roman" panose="02020603050405020304" pitchFamily="18" charset="0"/>
                        </a:rPr>
                        <a:t>Temp (°C)</a:t>
                      </a:r>
                    </a:p>
                  </a:txBody>
                  <a:tcPr anchor="ctr"/>
                </a:tc>
                <a:tc>
                  <a:txBody>
                    <a:bodyPr/>
                    <a:lstStyle/>
                    <a:p>
                      <a:r>
                        <a:rPr lang="en-US">
                          <a:latin typeface="Times New Roman" panose="02020603050405020304" pitchFamily="18" charset="0"/>
                          <a:cs typeface="Times New Roman" panose="02020603050405020304" pitchFamily="18" charset="0"/>
                        </a:rPr>
                        <a:t>Humidity (%)</a:t>
                      </a:r>
                    </a:p>
                  </a:txBody>
                  <a:tcPr anchor="ctr"/>
                </a:tc>
                <a:tc>
                  <a:txBody>
                    <a:bodyPr/>
                    <a:lstStyle/>
                    <a:p>
                      <a:r>
                        <a:rPr lang="en-US">
                          <a:latin typeface="Times New Roman" panose="02020603050405020304" pitchFamily="18" charset="0"/>
                          <a:cs typeface="Times New Roman" panose="02020603050405020304" pitchFamily="18" charset="0"/>
                        </a:rPr>
                        <a:t>MQ135 Value</a:t>
                      </a:r>
                    </a:p>
                  </a:txBody>
                  <a:tcPr anchor="ctr"/>
                </a:tc>
                <a:tc>
                  <a:txBody>
                    <a:bodyPr/>
                    <a:lstStyle/>
                    <a:p>
                      <a:r>
                        <a:rPr lang="en-US" dirty="0">
                          <a:latin typeface="Times New Roman" panose="02020603050405020304" pitchFamily="18" charset="0"/>
                          <a:cs typeface="Times New Roman" panose="02020603050405020304" pitchFamily="18" charset="0"/>
                        </a:rPr>
                        <a:t>Action</a:t>
                      </a:r>
                    </a:p>
                  </a:txBody>
                  <a:tcPr anchor="ctr"/>
                </a:tc>
                <a:extLst>
                  <a:ext uri="{0D108BD9-81ED-4DB2-BD59-A6C34878D82A}">
                    <a16:rowId xmlns:a16="http://schemas.microsoft.com/office/drawing/2014/main" val="3144856595"/>
                  </a:ext>
                </a:extLst>
              </a:tr>
              <a:tr h="679577">
                <a:tc>
                  <a:txBody>
                    <a:bodyPr/>
                    <a:lstStyle/>
                    <a:p>
                      <a:r>
                        <a:rPr lang="en-US">
                          <a:latin typeface="Times New Roman" panose="02020603050405020304" pitchFamily="18" charset="0"/>
                          <a:cs typeface="Times New Roman" panose="02020603050405020304" pitchFamily="18" charset="0"/>
                        </a:rPr>
                        <a:t>10:00 AM</a:t>
                      </a:r>
                    </a:p>
                  </a:txBody>
                  <a:tcPr anchor="ctr"/>
                </a:tc>
                <a:tc>
                  <a:txBody>
                    <a:bodyPr/>
                    <a:lstStyle/>
                    <a:p>
                      <a:r>
                        <a:rPr lang="en-US">
                          <a:latin typeface="Times New Roman" panose="02020603050405020304" pitchFamily="18" charset="0"/>
                          <a:cs typeface="Times New Roman" panose="02020603050405020304" pitchFamily="18" charset="0"/>
                        </a:rPr>
                        <a:t>28.5</a:t>
                      </a:r>
                    </a:p>
                  </a:txBody>
                  <a:tcPr anchor="ctr"/>
                </a:tc>
                <a:tc>
                  <a:txBody>
                    <a:bodyPr/>
                    <a:lstStyle/>
                    <a:p>
                      <a:r>
                        <a:rPr lang="en-US">
                          <a:latin typeface="Times New Roman" panose="02020603050405020304" pitchFamily="18" charset="0"/>
                          <a:cs typeface="Times New Roman" panose="02020603050405020304" pitchFamily="18" charset="0"/>
                        </a:rPr>
                        <a:t>52</a:t>
                      </a:r>
                    </a:p>
                  </a:txBody>
                  <a:tcPr anchor="ctr"/>
                </a:tc>
                <a:tc>
                  <a:txBody>
                    <a:bodyPr/>
                    <a:lstStyle/>
                    <a:p>
                      <a:r>
                        <a:rPr lang="en-US">
                          <a:latin typeface="Times New Roman" panose="02020603050405020304" pitchFamily="18" charset="0"/>
                          <a:cs typeface="Times New Roman" panose="02020603050405020304" pitchFamily="18" charset="0"/>
                        </a:rPr>
                        <a:t>170</a:t>
                      </a:r>
                    </a:p>
                  </a:txBody>
                  <a:tcPr anchor="ctr"/>
                </a:tc>
                <a:tc>
                  <a:txBody>
                    <a:bodyPr/>
                    <a:lstStyle/>
                    <a:p>
                      <a:r>
                        <a:rPr lang="en-US" dirty="0">
                          <a:latin typeface="Times New Roman" panose="02020603050405020304" pitchFamily="18" charset="0"/>
                          <a:cs typeface="Times New Roman" panose="02020603050405020304" pitchFamily="18" charset="0"/>
                        </a:rPr>
                        <a:t>Normal</a:t>
                      </a:r>
                    </a:p>
                  </a:txBody>
                  <a:tcPr anchor="ctr"/>
                </a:tc>
                <a:extLst>
                  <a:ext uri="{0D108BD9-81ED-4DB2-BD59-A6C34878D82A}">
                    <a16:rowId xmlns:a16="http://schemas.microsoft.com/office/drawing/2014/main" val="3084282196"/>
                  </a:ext>
                </a:extLst>
              </a:tr>
              <a:tr h="679577">
                <a:tc>
                  <a:txBody>
                    <a:bodyPr/>
                    <a:lstStyle/>
                    <a:p>
                      <a:r>
                        <a:rPr lang="en-US" dirty="0">
                          <a:latin typeface="Times New Roman" panose="02020603050405020304" pitchFamily="18" charset="0"/>
                          <a:cs typeface="Times New Roman" panose="02020603050405020304" pitchFamily="18" charset="0"/>
                        </a:rPr>
                        <a:t>10:30 AM</a:t>
                      </a:r>
                    </a:p>
                  </a:txBody>
                  <a:tcPr anchor="ctr"/>
                </a:tc>
                <a:tc>
                  <a:txBody>
                    <a:bodyPr/>
                    <a:lstStyle/>
                    <a:p>
                      <a:r>
                        <a:rPr lang="en-US" dirty="0">
                          <a:latin typeface="Times New Roman" panose="02020603050405020304" pitchFamily="18" charset="0"/>
                          <a:cs typeface="Times New Roman" panose="02020603050405020304" pitchFamily="18" charset="0"/>
                        </a:rPr>
                        <a:t>32.1</a:t>
                      </a:r>
                    </a:p>
                  </a:txBody>
                  <a:tcPr anchor="ctr"/>
                </a:tc>
                <a:tc>
                  <a:txBody>
                    <a:bodyPr/>
                    <a:lstStyle/>
                    <a:p>
                      <a:r>
                        <a:rPr lang="en-US">
                          <a:latin typeface="Times New Roman" panose="02020603050405020304" pitchFamily="18" charset="0"/>
                          <a:cs typeface="Times New Roman" panose="02020603050405020304" pitchFamily="18" charset="0"/>
                        </a:rPr>
                        <a:t>45</a:t>
                      </a:r>
                    </a:p>
                  </a:txBody>
                  <a:tcPr anchor="ctr"/>
                </a:tc>
                <a:tc>
                  <a:txBody>
                    <a:bodyPr/>
                    <a:lstStyle/>
                    <a:p>
                      <a:r>
                        <a:rPr lang="en-US">
                          <a:latin typeface="Times New Roman" panose="02020603050405020304" pitchFamily="18" charset="0"/>
                          <a:cs typeface="Times New Roman" panose="02020603050405020304" pitchFamily="18" charset="0"/>
                        </a:rPr>
                        <a:t>185</a:t>
                      </a:r>
                    </a:p>
                  </a:txBody>
                  <a:tcPr anchor="ctr"/>
                </a:tc>
                <a:tc>
                  <a:txBody>
                    <a:bodyPr/>
                    <a:lstStyle/>
                    <a:p>
                      <a:r>
                        <a:rPr lang="en-US" dirty="0">
                          <a:latin typeface="Times New Roman" panose="02020603050405020304" pitchFamily="18" charset="0"/>
                          <a:cs typeface="Times New Roman" panose="02020603050405020304" pitchFamily="18" charset="0"/>
                        </a:rPr>
                        <a:t>Fan ON</a:t>
                      </a:r>
                    </a:p>
                  </a:txBody>
                  <a:tcPr anchor="ctr"/>
                </a:tc>
                <a:extLst>
                  <a:ext uri="{0D108BD9-81ED-4DB2-BD59-A6C34878D82A}">
                    <a16:rowId xmlns:a16="http://schemas.microsoft.com/office/drawing/2014/main" val="3350198417"/>
                  </a:ext>
                </a:extLst>
              </a:tr>
              <a:tr h="679577">
                <a:tc>
                  <a:txBody>
                    <a:bodyPr/>
                    <a:lstStyle/>
                    <a:p>
                      <a:r>
                        <a:rPr lang="en-US">
                          <a:latin typeface="Times New Roman" panose="02020603050405020304" pitchFamily="18" charset="0"/>
                          <a:cs typeface="Times New Roman" panose="02020603050405020304" pitchFamily="18" charset="0"/>
                        </a:rPr>
                        <a:t>11:00 AM</a:t>
                      </a:r>
                    </a:p>
                  </a:txBody>
                  <a:tcPr anchor="ctr"/>
                </a:tc>
                <a:tc>
                  <a:txBody>
                    <a:bodyPr/>
                    <a:lstStyle/>
                    <a:p>
                      <a:r>
                        <a:rPr lang="en-US">
                          <a:latin typeface="Times New Roman" panose="02020603050405020304" pitchFamily="18" charset="0"/>
                          <a:cs typeface="Times New Roman" panose="02020603050405020304" pitchFamily="18" charset="0"/>
                        </a:rPr>
                        <a:t>34.2</a:t>
                      </a:r>
                    </a:p>
                  </a:txBody>
                  <a:tcPr anchor="ctr"/>
                </a:tc>
                <a:tc>
                  <a:txBody>
                    <a:bodyPr/>
                    <a:lstStyle/>
                    <a:p>
                      <a:r>
                        <a:rPr lang="en-US">
                          <a:latin typeface="Times New Roman" panose="02020603050405020304" pitchFamily="18" charset="0"/>
                          <a:cs typeface="Times New Roman" panose="02020603050405020304" pitchFamily="18" charset="0"/>
                        </a:rPr>
                        <a:t>35</a:t>
                      </a:r>
                    </a:p>
                  </a:txBody>
                  <a:tcPr anchor="ctr"/>
                </a:tc>
                <a:tc>
                  <a:txBody>
                    <a:bodyPr/>
                    <a:lstStyle/>
                    <a:p>
                      <a:r>
                        <a:rPr lang="en-US">
                          <a:latin typeface="Times New Roman" panose="02020603050405020304" pitchFamily="18" charset="0"/>
                          <a:cs typeface="Times New Roman" panose="02020603050405020304" pitchFamily="18" charset="0"/>
                        </a:rPr>
                        <a:t>400</a:t>
                      </a:r>
                    </a:p>
                  </a:txBody>
                  <a:tcPr anchor="ctr"/>
                </a:tc>
                <a:tc>
                  <a:txBody>
                    <a:bodyPr/>
                    <a:lstStyle/>
                    <a:p>
                      <a:r>
                        <a:rPr lang="en-US" dirty="0">
                          <a:latin typeface="Times New Roman" panose="02020603050405020304" pitchFamily="18" charset="0"/>
                          <a:cs typeface="Times New Roman" panose="02020603050405020304" pitchFamily="18" charset="0"/>
                        </a:rPr>
                        <a:t>Fan + Buzzer ON</a:t>
                      </a:r>
                    </a:p>
                  </a:txBody>
                  <a:tcPr anchor="ctr"/>
                </a:tc>
                <a:extLst>
                  <a:ext uri="{0D108BD9-81ED-4DB2-BD59-A6C34878D82A}">
                    <a16:rowId xmlns:a16="http://schemas.microsoft.com/office/drawing/2014/main" val="1500282134"/>
                  </a:ext>
                </a:extLst>
              </a:tr>
            </a:tbl>
          </a:graphicData>
        </a:graphic>
      </p:graphicFrame>
      <p:sp>
        <p:nvSpPr>
          <p:cNvPr id="14" name="TextBox 13">
            <a:extLst>
              <a:ext uri="{FF2B5EF4-FFF2-40B4-BE49-F238E27FC236}">
                <a16:creationId xmlns:a16="http://schemas.microsoft.com/office/drawing/2014/main" id="{93D36175-1FBF-42A4-BCCE-D7CAC2ABF52C}"/>
              </a:ext>
            </a:extLst>
          </p:cNvPr>
          <p:cNvSpPr txBox="1"/>
          <p:nvPr/>
        </p:nvSpPr>
        <p:spPr>
          <a:xfrm>
            <a:off x="8022262" y="1837600"/>
            <a:ext cx="4668252"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Table 2: Experimental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1314</TotalTime>
  <Words>701</Words>
  <Application>Microsoft Office PowerPoint</Application>
  <PresentationFormat>Custom</PresentationFormat>
  <Paragraphs>136</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Times New Roman</vt:lpstr>
      <vt:lpstr>TT Hoves</vt:lpstr>
      <vt:lpstr>Wingdings</vt:lpstr>
      <vt:lpstr>Calibri Light</vt:lpstr>
      <vt:lpstr>Inter</vt:lpstr>
      <vt:lpstr>DM Sans Medium</vt:lpstr>
      <vt:lpstr>Calibri</vt:lpstr>
      <vt:lpstr>Arial</vt:lpstr>
      <vt:lpstr>TT Hoves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sai</cp:lastModifiedBy>
  <cp:revision>21</cp:revision>
  <dcterms:created xsi:type="dcterms:W3CDTF">2025-04-28T06:15:54Z</dcterms:created>
  <dcterms:modified xsi:type="dcterms:W3CDTF">2025-05-09T07:52:59Z</dcterms:modified>
</cp:coreProperties>
</file>