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7" r:id="rId1"/>
    <p:sldMasterId id="2147484344" r:id="rId2"/>
  </p:sldMasterIdLst>
  <p:notesMasterIdLst>
    <p:notesMasterId r:id="rId46"/>
  </p:notesMasterIdLst>
  <p:handoutMasterIdLst>
    <p:handoutMasterId r:id="rId47"/>
  </p:handoutMasterIdLst>
  <p:sldIdLst>
    <p:sldId id="298" r:id="rId3"/>
    <p:sldId id="482" r:id="rId4"/>
    <p:sldId id="431" r:id="rId5"/>
    <p:sldId id="453" r:id="rId6"/>
    <p:sldId id="457" r:id="rId7"/>
    <p:sldId id="402" r:id="rId8"/>
    <p:sldId id="403" r:id="rId9"/>
    <p:sldId id="404" r:id="rId10"/>
    <p:sldId id="405" r:id="rId11"/>
    <p:sldId id="458" r:id="rId12"/>
    <p:sldId id="406" r:id="rId13"/>
    <p:sldId id="407" r:id="rId14"/>
    <p:sldId id="408" r:id="rId15"/>
    <p:sldId id="459" r:id="rId16"/>
    <p:sldId id="433" r:id="rId17"/>
    <p:sldId id="434" r:id="rId18"/>
    <p:sldId id="435" r:id="rId19"/>
    <p:sldId id="436" r:id="rId20"/>
    <p:sldId id="409" r:id="rId21"/>
    <p:sldId id="410" r:id="rId22"/>
    <p:sldId id="460" r:id="rId23"/>
    <p:sldId id="450" r:id="rId24"/>
    <p:sldId id="411" r:id="rId25"/>
    <p:sldId id="412" r:id="rId26"/>
    <p:sldId id="416" r:id="rId27"/>
    <p:sldId id="432" r:id="rId28"/>
    <p:sldId id="461" r:id="rId29"/>
    <p:sldId id="417" r:id="rId30"/>
    <p:sldId id="462" r:id="rId31"/>
    <p:sldId id="423" r:id="rId32"/>
    <p:sldId id="419" r:id="rId33"/>
    <p:sldId id="420" r:id="rId34"/>
    <p:sldId id="422" r:id="rId35"/>
    <p:sldId id="418" r:id="rId36"/>
    <p:sldId id="424" r:id="rId37"/>
    <p:sldId id="425" r:id="rId38"/>
    <p:sldId id="463" r:id="rId39"/>
    <p:sldId id="426" r:id="rId40"/>
    <p:sldId id="427" r:id="rId41"/>
    <p:sldId id="428" r:id="rId42"/>
    <p:sldId id="429" r:id="rId43"/>
    <p:sldId id="430" r:id="rId44"/>
    <p:sldId id="464" r:id="rId45"/>
  </p:sldIdLst>
  <p:sldSz cx="12192000" cy="6858000"/>
  <p:notesSz cx="7010400" cy="92964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F5800"/>
    <a:srgbClr val="AF8300"/>
    <a:srgbClr val="9A004D"/>
    <a:srgbClr val="AF0058"/>
    <a:srgbClr val="1E9696"/>
    <a:srgbClr val="00AFAF"/>
    <a:srgbClr val="0058AF"/>
    <a:srgbClr val="AF0000"/>
    <a:srgbClr val="9B0000"/>
    <a:srgbClr val="C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5" autoAdjust="0"/>
    <p:restoredTop sz="94796" autoAdjust="0"/>
  </p:normalViewPr>
  <p:slideViewPr>
    <p:cSldViewPr>
      <p:cViewPr varScale="1">
        <p:scale>
          <a:sx n="75" d="100"/>
          <a:sy n="75" d="100"/>
        </p:scale>
        <p:origin x="132" y="17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71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F1006D-D9F4-4C59-B46B-9F94A777BE6B}"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E1E34E1C-217E-441E-AB33-CCA350A8910E}">
      <dgm:prSet phldrT="[Text]"/>
      <dgm:spPr/>
      <dgm:t>
        <a:bodyPr/>
        <a:lstStyle/>
        <a:p>
          <a:r>
            <a:rPr lang="en-US" dirty="0"/>
            <a:t>Encapsulation</a:t>
          </a:r>
        </a:p>
      </dgm:t>
    </dgm:pt>
    <dgm:pt modelId="{937B3D10-D689-4CF2-906B-DB9EF3DBB949}" type="parTrans" cxnId="{1C5B225F-2049-42F7-BA88-88180C37BDB2}">
      <dgm:prSet/>
      <dgm:spPr/>
      <dgm:t>
        <a:bodyPr/>
        <a:lstStyle/>
        <a:p>
          <a:endParaRPr lang="en-US"/>
        </a:p>
      </dgm:t>
    </dgm:pt>
    <dgm:pt modelId="{5AB221D2-13C2-4279-94BF-0AAB7FE54997}" type="sibTrans" cxnId="{1C5B225F-2049-42F7-BA88-88180C37BDB2}">
      <dgm:prSet/>
      <dgm:spPr/>
      <dgm:t>
        <a:bodyPr/>
        <a:lstStyle/>
        <a:p>
          <a:endParaRPr lang="en-US"/>
        </a:p>
      </dgm:t>
    </dgm:pt>
    <dgm:pt modelId="{DBAD21D9-57D6-416A-8543-FEC1B408EC40}">
      <dgm:prSet phldrT="[Text]"/>
      <dgm:spPr/>
      <dgm:t>
        <a:bodyPr/>
        <a:lstStyle/>
        <a:p>
          <a:r>
            <a:rPr lang="en-US" dirty="0"/>
            <a:t>Every data item is owned by an object</a:t>
          </a:r>
        </a:p>
      </dgm:t>
    </dgm:pt>
    <dgm:pt modelId="{7B2B36F9-26CC-415F-B3CA-77E30CE169AB}" type="parTrans" cxnId="{49117E2D-5189-4867-95E9-FCB035F14D40}">
      <dgm:prSet/>
      <dgm:spPr/>
      <dgm:t>
        <a:bodyPr/>
        <a:lstStyle/>
        <a:p>
          <a:endParaRPr lang="en-US"/>
        </a:p>
      </dgm:t>
    </dgm:pt>
    <dgm:pt modelId="{CC9F97D7-A89F-42E0-A7BB-347CAFC330CD}" type="sibTrans" cxnId="{49117E2D-5189-4867-95E9-FCB035F14D40}">
      <dgm:prSet/>
      <dgm:spPr/>
      <dgm:t>
        <a:bodyPr/>
        <a:lstStyle/>
        <a:p>
          <a:endParaRPr lang="en-US"/>
        </a:p>
      </dgm:t>
    </dgm:pt>
    <dgm:pt modelId="{AC40D5E3-69F7-47EF-B95F-B3335BA7CED1}">
      <dgm:prSet phldrT="[Text]"/>
      <dgm:spPr/>
      <dgm:t>
        <a:bodyPr/>
        <a:lstStyle/>
        <a:p>
          <a:r>
            <a:rPr lang="en-US" dirty="0"/>
            <a:t>Objects are decoupled and communicate with external interfaces</a:t>
          </a:r>
        </a:p>
      </dgm:t>
    </dgm:pt>
    <dgm:pt modelId="{32443124-7346-4FDF-8B84-65CBA24B11DC}" type="parTrans" cxnId="{3FC2F98F-D9F1-4EF7-9BC6-7C741BEF828A}">
      <dgm:prSet/>
      <dgm:spPr/>
      <dgm:t>
        <a:bodyPr/>
        <a:lstStyle/>
        <a:p>
          <a:endParaRPr lang="en-US"/>
        </a:p>
      </dgm:t>
    </dgm:pt>
    <dgm:pt modelId="{9D93D919-DAF6-40B5-8164-D7A10F1D3BE2}" type="sibTrans" cxnId="{3FC2F98F-D9F1-4EF7-9BC6-7C741BEF828A}">
      <dgm:prSet/>
      <dgm:spPr/>
      <dgm:t>
        <a:bodyPr/>
        <a:lstStyle/>
        <a:p>
          <a:endParaRPr lang="en-US"/>
        </a:p>
      </dgm:t>
    </dgm:pt>
    <dgm:pt modelId="{62256DFB-F6FD-4721-9DC9-67ECCC41085E}">
      <dgm:prSet phldrT="[Text]"/>
      <dgm:spPr/>
      <dgm:t>
        <a:bodyPr/>
        <a:lstStyle/>
        <a:p>
          <a:r>
            <a:rPr lang="en-US" dirty="0"/>
            <a:t>Internal data manipulation is hidden</a:t>
          </a:r>
        </a:p>
      </dgm:t>
    </dgm:pt>
    <dgm:pt modelId="{35903745-6E4E-4C32-8061-6B994C4423F7}" type="parTrans" cxnId="{922F35ED-FA51-4ADF-A356-54A619778ED7}">
      <dgm:prSet/>
      <dgm:spPr/>
      <dgm:t>
        <a:bodyPr/>
        <a:lstStyle/>
        <a:p>
          <a:endParaRPr lang="en-US"/>
        </a:p>
      </dgm:t>
    </dgm:pt>
    <dgm:pt modelId="{7F1EEDE3-F52F-43C7-B150-5C686DDFF6C5}" type="sibTrans" cxnId="{922F35ED-FA51-4ADF-A356-54A619778ED7}">
      <dgm:prSet/>
      <dgm:spPr/>
      <dgm:t>
        <a:bodyPr/>
        <a:lstStyle/>
        <a:p>
          <a:endParaRPr lang="en-US"/>
        </a:p>
      </dgm:t>
    </dgm:pt>
    <dgm:pt modelId="{8631A90C-90FF-4834-9288-AE896041D326}">
      <dgm:prSet phldrT="[Text]"/>
      <dgm:spPr/>
      <dgm:t>
        <a:bodyPr/>
        <a:lstStyle/>
        <a:p>
          <a:r>
            <a:rPr lang="en-US" dirty="0"/>
            <a:t>Abstraction</a:t>
          </a:r>
        </a:p>
      </dgm:t>
    </dgm:pt>
    <dgm:pt modelId="{B31F4FCE-E2BB-44CC-AEAE-7EAF72BCB2E6}" type="parTrans" cxnId="{A0D45C1B-FA1A-47F8-A16E-2A4B699E7EF3}">
      <dgm:prSet/>
      <dgm:spPr/>
      <dgm:t>
        <a:bodyPr/>
        <a:lstStyle/>
        <a:p>
          <a:endParaRPr lang="en-US"/>
        </a:p>
      </dgm:t>
    </dgm:pt>
    <dgm:pt modelId="{B268C7BF-8D35-441B-8528-3FD589DB3507}" type="sibTrans" cxnId="{A0D45C1B-FA1A-47F8-A16E-2A4B699E7EF3}">
      <dgm:prSet/>
      <dgm:spPr/>
      <dgm:t>
        <a:bodyPr/>
        <a:lstStyle/>
        <a:p>
          <a:endParaRPr lang="en-US"/>
        </a:p>
      </dgm:t>
    </dgm:pt>
    <dgm:pt modelId="{DC18D481-99F9-4ABA-89FD-8D8CFD1897AC}">
      <dgm:prSet phldrT="[Text]"/>
      <dgm:spPr/>
      <dgm:t>
        <a:bodyPr/>
        <a:lstStyle/>
        <a:p>
          <a:r>
            <a:rPr lang="en-US" dirty="0"/>
            <a:t>Intent is separated from implementation</a:t>
          </a:r>
        </a:p>
      </dgm:t>
    </dgm:pt>
    <dgm:pt modelId="{AD15DEB2-31E0-40AD-84EE-701FA6CC99D6}" type="parTrans" cxnId="{93727BB1-6514-421B-9BCC-11F6707DB7BD}">
      <dgm:prSet/>
      <dgm:spPr/>
      <dgm:t>
        <a:bodyPr/>
        <a:lstStyle/>
        <a:p>
          <a:endParaRPr lang="en-US"/>
        </a:p>
      </dgm:t>
    </dgm:pt>
    <dgm:pt modelId="{C62BC33F-0D2E-4486-8B47-29C4A1923C8B}" type="sibTrans" cxnId="{93727BB1-6514-421B-9BCC-11F6707DB7BD}">
      <dgm:prSet/>
      <dgm:spPr/>
      <dgm:t>
        <a:bodyPr/>
        <a:lstStyle/>
        <a:p>
          <a:endParaRPr lang="en-US"/>
        </a:p>
      </dgm:t>
    </dgm:pt>
    <dgm:pt modelId="{CD7E1D93-5207-4978-9D3D-865B1C506040}">
      <dgm:prSet phldrT="[Text]"/>
      <dgm:spPr/>
      <dgm:t>
        <a:bodyPr/>
        <a:lstStyle/>
        <a:p>
          <a:r>
            <a:rPr lang="en-US" dirty="0"/>
            <a:t>Problems are solved the way humans think</a:t>
          </a:r>
        </a:p>
      </dgm:t>
    </dgm:pt>
    <dgm:pt modelId="{0902394E-7D4C-401D-97AA-1959C4AE2609}" type="parTrans" cxnId="{89D71D9A-2BAF-4846-8AE6-28DE92BE08B5}">
      <dgm:prSet/>
      <dgm:spPr/>
      <dgm:t>
        <a:bodyPr/>
        <a:lstStyle/>
        <a:p>
          <a:endParaRPr lang="en-US"/>
        </a:p>
      </dgm:t>
    </dgm:pt>
    <dgm:pt modelId="{D2E96DB2-0391-43D2-ACFB-7269B4F1143C}" type="sibTrans" cxnId="{89D71D9A-2BAF-4846-8AE6-28DE92BE08B5}">
      <dgm:prSet/>
      <dgm:spPr/>
      <dgm:t>
        <a:bodyPr/>
        <a:lstStyle/>
        <a:p>
          <a:endParaRPr lang="en-US"/>
        </a:p>
      </dgm:t>
    </dgm:pt>
    <dgm:pt modelId="{77FA5728-FED6-40BC-8454-C4FE31CB2070}">
      <dgm:prSet phldrT="[Text]"/>
      <dgm:spPr/>
      <dgm:t>
        <a:bodyPr/>
        <a:lstStyle/>
        <a:p>
          <a:r>
            <a:rPr lang="en-US" dirty="0"/>
            <a:t>Modularity</a:t>
          </a:r>
        </a:p>
      </dgm:t>
    </dgm:pt>
    <dgm:pt modelId="{4F3B8029-5992-41CB-B39B-96B0EAF8EA19}" type="parTrans" cxnId="{FA33D27B-B1C7-4BB9-9773-A74D68C86DAB}">
      <dgm:prSet/>
      <dgm:spPr/>
    </dgm:pt>
    <dgm:pt modelId="{9235FD40-25B8-45BD-90FA-711F62C654FE}" type="sibTrans" cxnId="{FA33D27B-B1C7-4BB9-9773-A74D68C86DAB}">
      <dgm:prSet/>
      <dgm:spPr/>
    </dgm:pt>
    <dgm:pt modelId="{006EB838-D8F6-4851-9445-384627C4312E}">
      <dgm:prSet phldrT="[Text]"/>
      <dgm:spPr/>
      <dgm:t>
        <a:bodyPr/>
        <a:lstStyle/>
        <a:p>
          <a:r>
            <a:rPr lang="en-US" dirty="0"/>
            <a:t>The application is divided into loosely coupled, logical modules</a:t>
          </a:r>
        </a:p>
      </dgm:t>
    </dgm:pt>
    <dgm:pt modelId="{CE52A3A2-620E-4268-A4D2-698318278ADE}" type="parTrans" cxnId="{63A9681D-6698-47E7-9AA1-49F361798719}">
      <dgm:prSet/>
      <dgm:spPr/>
    </dgm:pt>
    <dgm:pt modelId="{759C50E9-CBB4-4196-85E0-C0678D9E2A02}" type="sibTrans" cxnId="{63A9681D-6698-47E7-9AA1-49F361798719}">
      <dgm:prSet/>
      <dgm:spPr/>
    </dgm:pt>
    <dgm:pt modelId="{8228366F-7EB6-4223-80D9-E07C03F16B64}" type="pres">
      <dgm:prSet presAssocID="{1AF1006D-D9F4-4C59-B46B-9F94A777BE6B}" presName="Name0" presStyleCnt="0">
        <dgm:presLayoutVars>
          <dgm:dir/>
          <dgm:animLvl val="lvl"/>
          <dgm:resizeHandles val="exact"/>
        </dgm:presLayoutVars>
      </dgm:prSet>
      <dgm:spPr/>
    </dgm:pt>
    <dgm:pt modelId="{13E22A1D-20D4-49C8-BBC6-617CB7FD61FB}" type="pres">
      <dgm:prSet presAssocID="{E1E34E1C-217E-441E-AB33-CCA350A8910E}" presName="linNode" presStyleCnt="0"/>
      <dgm:spPr/>
    </dgm:pt>
    <dgm:pt modelId="{6C6CE844-4EF1-462D-9E8F-D9C602D6F092}" type="pres">
      <dgm:prSet presAssocID="{E1E34E1C-217E-441E-AB33-CCA350A8910E}" presName="parTx" presStyleLbl="revTx" presStyleIdx="0" presStyleCnt="3">
        <dgm:presLayoutVars>
          <dgm:chMax val="1"/>
          <dgm:bulletEnabled val="1"/>
        </dgm:presLayoutVars>
      </dgm:prSet>
      <dgm:spPr/>
    </dgm:pt>
    <dgm:pt modelId="{A0666D2C-4C9F-4704-A056-9E45925783DD}" type="pres">
      <dgm:prSet presAssocID="{E1E34E1C-217E-441E-AB33-CCA350A8910E}" presName="bracket" presStyleLbl="parChTrans1D1" presStyleIdx="0" presStyleCnt="3"/>
      <dgm:spPr/>
    </dgm:pt>
    <dgm:pt modelId="{78261E93-ACF2-41F7-BA23-0F4BFCCB4185}" type="pres">
      <dgm:prSet presAssocID="{E1E34E1C-217E-441E-AB33-CCA350A8910E}" presName="spH" presStyleCnt="0"/>
      <dgm:spPr/>
    </dgm:pt>
    <dgm:pt modelId="{2700959B-F93C-45EA-A4D1-6AE20115CDD5}" type="pres">
      <dgm:prSet presAssocID="{E1E34E1C-217E-441E-AB33-CCA350A8910E}" presName="desTx" presStyleLbl="node1" presStyleIdx="0" presStyleCnt="3">
        <dgm:presLayoutVars>
          <dgm:bulletEnabled val="1"/>
        </dgm:presLayoutVars>
      </dgm:prSet>
      <dgm:spPr/>
    </dgm:pt>
    <dgm:pt modelId="{BF926A4B-FDFE-4794-9706-FDA82A7D2FA2}" type="pres">
      <dgm:prSet presAssocID="{5AB221D2-13C2-4279-94BF-0AAB7FE54997}" presName="spV" presStyleCnt="0"/>
      <dgm:spPr/>
    </dgm:pt>
    <dgm:pt modelId="{D586A692-3B5D-4AC6-8B8E-DF350B445470}" type="pres">
      <dgm:prSet presAssocID="{77FA5728-FED6-40BC-8454-C4FE31CB2070}" presName="linNode" presStyleCnt="0"/>
      <dgm:spPr/>
    </dgm:pt>
    <dgm:pt modelId="{670E65C6-E1CC-4F3B-9187-A297105356A6}" type="pres">
      <dgm:prSet presAssocID="{77FA5728-FED6-40BC-8454-C4FE31CB2070}" presName="parTx" presStyleLbl="revTx" presStyleIdx="1" presStyleCnt="3">
        <dgm:presLayoutVars>
          <dgm:chMax val="1"/>
          <dgm:bulletEnabled val="1"/>
        </dgm:presLayoutVars>
      </dgm:prSet>
      <dgm:spPr/>
    </dgm:pt>
    <dgm:pt modelId="{0BC3F8F9-327E-4E90-99AF-82A5A3DEE61E}" type="pres">
      <dgm:prSet presAssocID="{77FA5728-FED6-40BC-8454-C4FE31CB2070}" presName="bracket" presStyleLbl="parChTrans1D1" presStyleIdx="1" presStyleCnt="3"/>
      <dgm:spPr/>
    </dgm:pt>
    <dgm:pt modelId="{67F5A078-9F23-4830-BF2A-9486E6F83661}" type="pres">
      <dgm:prSet presAssocID="{77FA5728-FED6-40BC-8454-C4FE31CB2070}" presName="spH" presStyleCnt="0"/>
      <dgm:spPr/>
    </dgm:pt>
    <dgm:pt modelId="{69DCEF68-D269-4946-96B0-0FADD999ECD6}" type="pres">
      <dgm:prSet presAssocID="{77FA5728-FED6-40BC-8454-C4FE31CB2070}" presName="desTx" presStyleLbl="node1" presStyleIdx="1" presStyleCnt="3">
        <dgm:presLayoutVars>
          <dgm:bulletEnabled val="1"/>
        </dgm:presLayoutVars>
      </dgm:prSet>
      <dgm:spPr/>
    </dgm:pt>
    <dgm:pt modelId="{15B4CF6A-B7AB-44FE-8790-8C94D9F4FCE2}" type="pres">
      <dgm:prSet presAssocID="{9235FD40-25B8-45BD-90FA-711F62C654FE}" presName="spV" presStyleCnt="0"/>
      <dgm:spPr/>
    </dgm:pt>
    <dgm:pt modelId="{0D5BF127-D505-409A-88BC-5AA4A3D08BD7}" type="pres">
      <dgm:prSet presAssocID="{8631A90C-90FF-4834-9288-AE896041D326}" presName="linNode" presStyleCnt="0"/>
      <dgm:spPr/>
    </dgm:pt>
    <dgm:pt modelId="{6923FE81-8236-4BF0-8345-FAB5E1D0E6AC}" type="pres">
      <dgm:prSet presAssocID="{8631A90C-90FF-4834-9288-AE896041D326}" presName="parTx" presStyleLbl="revTx" presStyleIdx="2" presStyleCnt="3">
        <dgm:presLayoutVars>
          <dgm:chMax val="1"/>
          <dgm:bulletEnabled val="1"/>
        </dgm:presLayoutVars>
      </dgm:prSet>
      <dgm:spPr/>
    </dgm:pt>
    <dgm:pt modelId="{6A54964A-6428-46ED-97C7-35E9C9B1844F}" type="pres">
      <dgm:prSet presAssocID="{8631A90C-90FF-4834-9288-AE896041D326}" presName="bracket" presStyleLbl="parChTrans1D1" presStyleIdx="2" presStyleCnt="3"/>
      <dgm:spPr/>
    </dgm:pt>
    <dgm:pt modelId="{E2331F8F-6BA9-4C31-9DBF-86666B3AD9ED}" type="pres">
      <dgm:prSet presAssocID="{8631A90C-90FF-4834-9288-AE896041D326}" presName="spH" presStyleCnt="0"/>
      <dgm:spPr/>
    </dgm:pt>
    <dgm:pt modelId="{BE0D23D9-0FF7-4B8E-BD5C-CBBE0E273213}" type="pres">
      <dgm:prSet presAssocID="{8631A90C-90FF-4834-9288-AE896041D326}" presName="desTx" presStyleLbl="node1" presStyleIdx="2" presStyleCnt="3">
        <dgm:presLayoutVars>
          <dgm:bulletEnabled val="1"/>
        </dgm:presLayoutVars>
      </dgm:prSet>
      <dgm:spPr/>
    </dgm:pt>
  </dgm:ptLst>
  <dgm:cxnLst>
    <dgm:cxn modelId="{A0D45C1B-FA1A-47F8-A16E-2A4B699E7EF3}" srcId="{1AF1006D-D9F4-4C59-B46B-9F94A777BE6B}" destId="{8631A90C-90FF-4834-9288-AE896041D326}" srcOrd="2" destOrd="0" parTransId="{B31F4FCE-E2BB-44CC-AEAE-7EAF72BCB2E6}" sibTransId="{B268C7BF-8D35-441B-8528-3FD589DB3507}"/>
    <dgm:cxn modelId="{63A9681D-6698-47E7-9AA1-49F361798719}" srcId="{77FA5728-FED6-40BC-8454-C4FE31CB2070}" destId="{006EB838-D8F6-4851-9445-384627C4312E}" srcOrd="0" destOrd="0" parTransId="{CE52A3A2-620E-4268-A4D2-698318278ADE}" sibTransId="{759C50E9-CBB4-4196-85E0-C0678D9E2A02}"/>
    <dgm:cxn modelId="{3537FE24-9398-4F4B-B775-A3EFE0BCBF46}" type="presOf" srcId="{006EB838-D8F6-4851-9445-384627C4312E}" destId="{69DCEF68-D269-4946-96B0-0FADD999ECD6}" srcOrd="0" destOrd="0" presId="urn:diagrams.loki3.com/BracketList"/>
    <dgm:cxn modelId="{49117E2D-5189-4867-95E9-FCB035F14D40}" srcId="{E1E34E1C-217E-441E-AB33-CCA350A8910E}" destId="{DBAD21D9-57D6-416A-8543-FEC1B408EC40}" srcOrd="0" destOrd="0" parTransId="{7B2B36F9-26CC-415F-B3CA-77E30CE169AB}" sibTransId="{CC9F97D7-A89F-42E0-A7BB-347CAFC330CD}"/>
    <dgm:cxn modelId="{3F604631-7A9A-43EF-B9BC-1CF6728F5245}" type="presOf" srcId="{1AF1006D-D9F4-4C59-B46B-9F94A777BE6B}" destId="{8228366F-7EB6-4223-80D9-E07C03F16B64}" srcOrd="0" destOrd="0" presId="urn:diagrams.loki3.com/BracketList"/>
    <dgm:cxn modelId="{1C5B225F-2049-42F7-BA88-88180C37BDB2}" srcId="{1AF1006D-D9F4-4C59-B46B-9F94A777BE6B}" destId="{E1E34E1C-217E-441E-AB33-CCA350A8910E}" srcOrd="0" destOrd="0" parTransId="{937B3D10-D689-4CF2-906B-DB9EF3DBB949}" sibTransId="{5AB221D2-13C2-4279-94BF-0AAB7FE54997}"/>
    <dgm:cxn modelId="{AEC38641-150F-4BC1-BB9A-EE0EABD1A8FD}" type="presOf" srcId="{E1E34E1C-217E-441E-AB33-CCA350A8910E}" destId="{6C6CE844-4EF1-462D-9E8F-D9C602D6F092}" srcOrd="0" destOrd="0" presId="urn:diagrams.loki3.com/BracketList"/>
    <dgm:cxn modelId="{F7066C72-9110-4B0D-8322-0C447658F274}" type="presOf" srcId="{8631A90C-90FF-4834-9288-AE896041D326}" destId="{6923FE81-8236-4BF0-8345-FAB5E1D0E6AC}" srcOrd="0" destOrd="0" presId="urn:diagrams.loki3.com/BracketList"/>
    <dgm:cxn modelId="{F2388779-D2E1-40CB-A5F7-D59B8FDA6E3E}" type="presOf" srcId="{DC18D481-99F9-4ABA-89FD-8D8CFD1897AC}" destId="{BE0D23D9-0FF7-4B8E-BD5C-CBBE0E273213}" srcOrd="0" destOrd="0" presId="urn:diagrams.loki3.com/BracketList"/>
    <dgm:cxn modelId="{45E7EE79-FE95-4B59-8B23-8499146DF816}" type="presOf" srcId="{DBAD21D9-57D6-416A-8543-FEC1B408EC40}" destId="{2700959B-F93C-45EA-A4D1-6AE20115CDD5}" srcOrd="0" destOrd="0" presId="urn:diagrams.loki3.com/BracketList"/>
    <dgm:cxn modelId="{FA33D27B-B1C7-4BB9-9773-A74D68C86DAB}" srcId="{1AF1006D-D9F4-4C59-B46B-9F94A777BE6B}" destId="{77FA5728-FED6-40BC-8454-C4FE31CB2070}" srcOrd="1" destOrd="0" parTransId="{4F3B8029-5992-41CB-B39B-96B0EAF8EA19}" sibTransId="{9235FD40-25B8-45BD-90FA-711F62C654FE}"/>
    <dgm:cxn modelId="{80204B7D-E7D5-4912-AC43-59FC467D3A57}" type="presOf" srcId="{CD7E1D93-5207-4978-9D3D-865B1C506040}" destId="{BE0D23D9-0FF7-4B8E-BD5C-CBBE0E273213}" srcOrd="0" destOrd="1" presId="urn:diagrams.loki3.com/BracketList"/>
    <dgm:cxn modelId="{3FC2F98F-D9F1-4EF7-9BC6-7C741BEF828A}" srcId="{E1E34E1C-217E-441E-AB33-CCA350A8910E}" destId="{AC40D5E3-69F7-47EF-B95F-B3335BA7CED1}" srcOrd="1" destOrd="0" parTransId="{32443124-7346-4FDF-8B84-65CBA24B11DC}" sibTransId="{9D93D919-DAF6-40B5-8164-D7A10F1D3BE2}"/>
    <dgm:cxn modelId="{89D71D9A-2BAF-4846-8AE6-28DE92BE08B5}" srcId="{8631A90C-90FF-4834-9288-AE896041D326}" destId="{CD7E1D93-5207-4978-9D3D-865B1C506040}" srcOrd="1" destOrd="0" parTransId="{0902394E-7D4C-401D-97AA-1959C4AE2609}" sibTransId="{D2E96DB2-0391-43D2-ACFB-7269B4F1143C}"/>
    <dgm:cxn modelId="{9D6A2BA0-7346-4816-8209-0D55C1247D97}" type="presOf" srcId="{62256DFB-F6FD-4721-9DC9-67ECCC41085E}" destId="{2700959B-F93C-45EA-A4D1-6AE20115CDD5}" srcOrd="0" destOrd="2" presId="urn:diagrams.loki3.com/BracketList"/>
    <dgm:cxn modelId="{DDF76CB0-01EF-49C0-9CE1-99E5ADA3A50A}" type="presOf" srcId="{77FA5728-FED6-40BC-8454-C4FE31CB2070}" destId="{670E65C6-E1CC-4F3B-9187-A297105356A6}" srcOrd="0" destOrd="0" presId="urn:diagrams.loki3.com/BracketList"/>
    <dgm:cxn modelId="{93727BB1-6514-421B-9BCC-11F6707DB7BD}" srcId="{8631A90C-90FF-4834-9288-AE896041D326}" destId="{DC18D481-99F9-4ABA-89FD-8D8CFD1897AC}" srcOrd="0" destOrd="0" parTransId="{AD15DEB2-31E0-40AD-84EE-701FA6CC99D6}" sibTransId="{C62BC33F-0D2E-4486-8B47-29C4A1923C8B}"/>
    <dgm:cxn modelId="{BBFCCCC5-F130-443F-9438-511CECBD88BA}" type="presOf" srcId="{AC40D5E3-69F7-47EF-B95F-B3335BA7CED1}" destId="{2700959B-F93C-45EA-A4D1-6AE20115CDD5}" srcOrd="0" destOrd="1" presId="urn:diagrams.loki3.com/BracketList"/>
    <dgm:cxn modelId="{922F35ED-FA51-4ADF-A356-54A619778ED7}" srcId="{E1E34E1C-217E-441E-AB33-CCA350A8910E}" destId="{62256DFB-F6FD-4721-9DC9-67ECCC41085E}" srcOrd="2" destOrd="0" parTransId="{35903745-6E4E-4C32-8061-6B994C4423F7}" sibTransId="{7F1EEDE3-F52F-43C7-B150-5C686DDFF6C5}"/>
    <dgm:cxn modelId="{ACA7BED2-BA4A-49B3-94EB-BE46663C6362}" type="presParOf" srcId="{8228366F-7EB6-4223-80D9-E07C03F16B64}" destId="{13E22A1D-20D4-49C8-BBC6-617CB7FD61FB}" srcOrd="0" destOrd="0" presId="urn:diagrams.loki3.com/BracketList"/>
    <dgm:cxn modelId="{42F94F49-DDD9-45C8-9DB2-4EC002324B9A}" type="presParOf" srcId="{13E22A1D-20D4-49C8-BBC6-617CB7FD61FB}" destId="{6C6CE844-4EF1-462D-9E8F-D9C602D6F092}" srcOrd="0" destOrd="0" presId="urn:diagrams.loki3.com/BracketList"/>
    <dgm:cxn modelId="{C0CFC2D1-DC76-473E-ACF6-CC2558E426AC}" type="presParOf" srcId="{13E22A1D-20D4-49C8-BBC6-617CB7FD61FB}" destId="{A0666D2C-4C9F-4704-A056-9E45925783DD}" srcOrd="1" destOrd="0" presId="urn:diagrams.loki3.com/BracketList"/>
    <dgm:cxn modelId="{D5AF5AA6-D0C1-40F3-AB57-E3393FFDCD18}" type="presParOf" srcId="{13E22A1D-20D4-49C8-BBC6-617CB7FD61FB}" destId="{78261E93-ACF2-41F7-BA23-0F4BFCCB4185}" srcOrd="2" destOrd="0" presId="urn:diagrams.loki3.com/BracketList"/>
    <dgm:cxn modelId="{A92699B5-370F-41E8-B8A3-68CEC891BBB4}" type="presParOf" srcId="{13E22A1D-20D4-49C8-BBC6-617CB7FD61FB}" destId="{2700959B-F93C-45EA-A4D1-6AE20115CDD5}" srcOrd="3" destOrd="0" presId="urn:diagrams.loki3.com/BracketList"/>
    <dgm:cxn modelId="{AD73021B-74C6-4313-9B77-37E4B55B3F73}" type="presParOf" srcId="{8228366F-7EB6-4223-80D9-E07C03F16B64}" destId="{BF926A4B-FDFE-4794-9706-FDA82A7D2FA2}" srcOrd="1" destOrd="0" presId="urn:diagrams.loki3.com/BracketList"/>
    <dgm:cxn modelId="{5EC85001-707F-4C83-85ED-202235A410B1}" type="presParOf" srcId="{8228366F-7EB6-4223-80D9-E07C03F16B64}" destId="{D586A692-3B5D-4AC6-8B8E-DF350B445470}" srcOrd="2" destOrd="0" presId="urn:diagrams.loki3.com/BracketList"/>
    <dgm:cxn modelId="{5F5FC0B9-704B-4DB1-99C9-FFFA50F679BC}" type="presParOf" srcId="{D586A692-3B5D-4AC6-8B8E-DF350B445470}" destId="{670E65C6-E1CC-4F3B-9187-A297105356A6}" srcOrd="0" destOrd="0" presId="urn:diagrams.loki3.com/BracketList"/>
    <dgm:cxn modelId="{56297804-B717-4A84-8532-C40AFBA08AE9}" type="presParOf" srcId="{D586A692-3B5D-4AC6-8B8E-DF350B445470}" destId="{0BC3F8F9-327E-4E90-99AF-82A5A3DEE61E}" srcOrd="1" destOrd="0" presId="urn:diagrams.loki3.com/BracketList"/>
    <dgm:cxn modelId="{C88D5662-F1EE-432F-95E0-16F6ADC883D8}" type="presParOf" srcId="{D586A692-3B5D-4AC6-8B8E-DF350B445470}" destId="{67F5A078-9F23-4830-BF2A-9486E6F83661}" srcOrd="2" destOrd="0" presId="urn:diagrams.loki3.com/BracketList"/>
    <dgm:cxn modelId="{A0114B20-523F-4ECB-8649-3C7CD22FC01F}" type="presParOf" srcId="{D586A692-3B5D-4AC6-8B8E-DF350B445470}" destId="{69DCEF68-D269-4946-96B0-0FADD999ECD6}" srcOrd="3" destOrd="0" presId="urn:diagrams.loki3.com/BracketList"/>
    <dgm:cxn modelId="{A7635734-48E6-489B-BECE-34776C649078}" type="presParOf" srcId="{8228366F-7EB6-4223-80D9-E07C03F16B64}" destId="{15B4CF6A-B7AB-44FE-8790-8C94D9F4FCE2}" srcOrd="3" destOrd="0" presId="urn:diagrams.loki3.com/BracketList"/>
    <dgm:cxn modelId="{6F3A2365-1C2E-472A-A69F-E874BA133619}" type="presParOf" srcId="{8228366F-7EB6-4223-80D9-E07C03F16B64}" destId="{0D5BF127-D505-409A-88BC-5AA4A3D08BD7}" srcOrd="4" destOrd="0" presId="urn:diagrams.loki3.com/BracketList"/>
    <dgm:cxn modelId="{4CBB67E2-51F8-4F2A-A91E-08FEB6723C01}" type="presParOf" srcId="{0D5BF127-D505-409A-88BC-5AA4A3D08BD7}" destId="{6923FE81-8236-4BF0-8345-FAB5E1D0E6AC}" srcOrd="0" destOrd="0" presId="urn:diagrams.loki3.com/BracketList"/>
    <dgm:cxn modelId="{193C79E5-9094-418D-BFBC-5161DEE362B4}" type="presParOf" srcId="{0D5BF127-D505-409A-88BC-5AA4A3D08BD7}" destId="{6A54964A-6428-46ED-97C7-35E9C9B1844F}" srcOrd="1" destOrd="0" presId="urn:diagrams.loki3.com/BracketList"/>
    <dgm:cxn modelId="{61652B61-AB42-4E2A-AC44-75AA881736F5}" type="presParOf" srcId="{0D5BF127-D505-409A-88BC-5AA4A3D08BD7}" destId="{E2331F8F-6BA9-4C31-9DBF-86666B3AD9ED}" srcOrd="2" destOrd="0" presId="urn:diagrams.loki3.com/BracketList"/>
    <dgm:cxn modelId="{D69934DF-D190-44A3-8B6F-BA65E5AE90FF}" type="presParOf" srcId="{0D5BF127-D505-409A-88BC-5AA4A3D08BD7}" destId="{BE0D23D9-0FF7-4B8E-BD5C-CBBE0E273213}"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F1006D-D9F4-4C59-B46B-9F94A777BE6B}"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89168FD7-22C3-4E7A-99CA-212A486BEDA8}">
      <dgm:prSet phldrT="[Text]"/>
      <dgm:spPr/>
      <dgm:t>
        <a:bodyPr/>
        <a:lstStyle/>
        <a:p>
          <a:r>
            <a:rPr lang="en-US" dirty="0"/>
            <a:t>Inheritance</a:t>
          </a:r>
        </a:p>
      </dgm:t>
    </dgm:pt>
    <dgm:pt modelId="{493D24E3-C069-47F1-BF6C-2096E2F75B37}" type="parTrans" cxnId="{AD7F3D66-0526-4515-9EEE-88AC3CFD05EA}">
      <dgm:prSet/>
      <dgm:spPr/>
      <dgm:t>
        <a:bodyPr/>
        <a:lstStyle/>
        <a:p>
          <a:endParaRPr lang="en-US"/>
        </a:p>
      </dgm:t>
    </dgm:pt>
    <dgm:pt modelId="{0FCBB7EA-782D-4651-A8DA-3EA670A03A93}" type="sibTrans" cxnId="{AD7F3D66-0526-4515-9EEE-88AC3CFD05EA}">
      <dgm:prSet/>
      <dgm:spPr/>
      <dgm:t>
        <a:bodyPr/>
        <a:lstStyle/>
        <a:p>
          <a:endParaRPr lang="en-US"/>
        </a:p>
      </dgm:t>
    </dgm:pt>
    <dgm:pt modelId="{F3E9762E-5F7E-449E-B8D0-A415C9521AFB}">
      <dgm:prSet phldrT="[Text]"/>
      <dgm:spPr/>
      <dgm:t>
        <a:bodyPr/>
        <a:lstStyle/>
        <a:p>
          <a:r>
            <a:rPr lang="en-US" dirty="0"/>
            <a:t>Objects extend other objects</a:t>
          </a:r>
        </a:p>
      </dgm:t>
    </dgm:pt>
    <dgm:pt modelId="{C986C94C-5539-49E3-9ACB-424141026B23}" type="parTrans" cxnId="{2B8D2C5E-2D96-4809-AF94-65B560C716DE}">
      <dgm:prSet/>
      <dgm:spPr/>
      <dgm:t>
        <a:bodyPr/>
        <a:lstStyle/>
        <a:p>
          <a:endParaRPr lang="en-US"/>
        </a:p>
      </dgm:t>
    </dgm:pt>
    <dgm:pt modelId="{E9AD0355-390C-4318-B914-FE075593D421}" type="sibTrans" cxnId="{2B8D2C5E-2D96-4809-AF94-65B560C716DE}">
      <dgm:prSet/>
      <dgm:spPr/>
      <dgm:t>
        <a:bodyPr/>
        <a:lstStyle/>
        <a:p>
          <a:endParaRPr lang="en-US"/>
        </a:p>
      </dgm:t>
    </dgm:pt>
    <dgm:pt modelId="{E1E34E1C-217E-441E-AB33-CCA350A8910E}">
      <dgm:prSet phldrT="[Text]"/>
      <dgm:spPr/>
      <dgm:t>
        <a:bodyPr/>
        <a:lstStyle/>
        <a:p>
          <a:r>
            <a:rPr lang="en-US" dirty="0"/>
            <a:t>Polymorphism</a:t>
          </a:r>
        </a:p>
      </dgm:t>
    </dgm:pt>
    <dgm:pt modelId="{937B3D10-D689-4CF2-906B-DB9EF3DBB949}" type="parTrans" cxnId="{1C5B225F-2049-42F7-BA88-88180C37BDB2}">
      <dgm:prSet/>
      <dgm:spPr/>
      <dgm:t>
        <a:bodyPr/>
        <a:lstStyle/>
        <a:p>
          <a:endParaRPr lang="en-US"/>
        </a:p>
      </dgm:t>
    </dgm:pt>
    <dgm:pt modelId="{5AB221D2-13C2-4279-94BF-0AAB7FE54997}" type="sibTrans" cxnId="{1C5B225F-2049-42F7-BA88-88180C37BDB2}">
      <dgm:prSet/>
      <dgm:spPr/>
      <dgm:t>
        <a:bodyPr/>
        <a:lstStyle/>
        <a:p>
          <a:endParaRPr lang="en-US"/>
        </a:p>
      </dgm:t>
    </dgm:pt>
    <dgm:pt modelId="{DBAD21D9-57D6-416A-8543-FEC1B408EC40}">
      <dgm:prSet phldrT="[Text]"/>
      <dgm:spPr/>
      <dgm:t>
        <a:bodyPr/>
        <a:lstStyle/>
        <a:p>
          <a:r>
            <a:rPr lang="en-US" dirty="0"/>
            <a:t>One name, many forms</a:t>
          </a:r>
        </a:p>
      </dgm:t>
    </dgm:pt>
    <dgm:pt modelId="{7B2B36F9-26CC-415F-B3CA-77E30CE169AB}" type="parTrans" cxnId="{49117E2D-5189-4867-95E9-FCB035F14D40}">
      <dgm:prSet/>
      <dgm:spPr/>
      <dgm:t>
        <a:bodyPr/>
        <a:lstStyle/>
        <a:p>
          <a:endParaRPr lang="en-US"/>
        </a:p>
      </dgm:t>
    </dgm:pt>
    <dgm:pt modelId="{CC9F97D7-A89F-42E0-A7BB-347CAFC330CD}" type="sibTrans" cxnId="{49117E2D-5189-4867-95E9-FCB035F14D40}">
      <dgm:prSet/>
      <dgm:spPr/>
      <dgm:t>
        <a:bodyPr/>
        <a:lstStyle/>
        <a:p>
          <a:endParaRPr lang="en-US"/>
        </a:p>
      </dgm:t>
    </dgm:pt>
    <dgm:pt modelId="{AC40D5E3-69F7-47EF-B95F-B3335BA7CED1}">
      <dgm:prSet phldrT="[Text]"/>
      <dgm:spPr/>
      <dgm:t>
        <a:bodyPr/>
        <a:lstStyle/>
        <a:p>
          <a:r>
            <a:rPr lang="en-US" dirty="0"/>
            <a:t>Behavior has one name but behaves differently according to the relevant object</a:t>
          </a:r>
        </a:p>
      </dgm:t>
    </dgm:pt>
    <dgm:pt modelId="{32443124-7346-4FDF-8B84-65CBA24B11DC}" type="parTrans" cxnId="{3FC2F98F-D9F1-4EF7-9BC6-7C741BEF828A}">
      <dgm:prSet/>
      <dgm:spPr/>
      <dgm:t>
        <a:bodyPr/>
        <a:lstStyle/>
        <a:p>
          <a:endParaRPr lang="en-US"/>
        </a:p>
      </dgm:t>
    </dgm:pt>
    <dgm:pt modelId="{9D93D919-DAF6-40B5-8164-D7A10F1D3BE2}" type="sibTrans" cxnId="{3FC2F98F-D9F1-4EF7-9BC6-7C741BEF828A}">
      <dgm:prSet/>
      <dgm:spPr/>
      <dgm:t>
        <a:bodyPr/>
        <a:lstStyle/>
        <a:p>
          <a:endParaRPr lang="en-US"/>
        </a:p>
      </dgm:t>
    </dgm:pt>
    <dgm:pt modelId="{8631A90C-90FF-4834-9288-AE896041D326}">
      <dgm:prSet phldrT="[Text]"/>
      <dgm:spPr/>
      <dgm:t>
        <a:bodyPr/>
        <a:lstStyle/>
        <a:p>
          <a:r>
            <a:rPr lang="en-US" dirty="0"/>
            <a:t>Code Reuse</a:t>
          </a:r>
        </a:p>
      </dgm:t>
    </dgm:pt>
    <dgm:pt modelId="{B31F4FCE-E2BB-44CC-AEAE-7EAF72BCB2E6}" type="parTrans" cxnId="{A0D45C1B-FA1A-47F8-A16E-2A4B699E7EF3}">
      <dgm:prSet/>
      <dgm:spPr/>
      <dgm:t>
        <a:bodyPr/>
        <a:lstStyle/>
        <a:p>
          <a:endParaRPr lang="en-US"/>
        </a:p>
      </dgm:t>
    </dgm:pt>
    <dgm:pt modelId="{B268C7BF-8D35-441B-8528-3FD589DB3507}" type="sibTrans" cxnId="{A0D45C1B-FA1A-47F8-A16E-2A4B699E7EF3}">
      <dgm:prSet/>
      <dgm:spPr/>
      <dgm:t>
        <a:bodyPr/>
        <a:lstStyle/>
        <a:p>
          <a:endParaRPr lang="en-US"/>
        </a:p>
      </dgm:t>
    </dgm:pt>
    <dgm:pt modelId="{628945ED-E8A6-41D4-9C26-7B219BF774EB}">
      <dgm:prSet phldrT="[Text]"/>
      <dgm:spPr/>
      <dgm:t>
        <a:bodyPr/>
        <a:lstStyle/>
        <a:p>
          <a:r>
            <a:rPr lang="en-US" dirty="0"/>
            <a:t>Unnecessary rewriting is avoided</a:t>
          </a:r>
        </a:p>
      </dgm:t>
    </dgm:pt>
    <dgm:pt modelId="{7F41C399-F7E2-445F-9226-39D8B5E4DC98}" type="parTrans" cxnId="{AEDA126B-0328-4E29-B2F5-19230620A67C}">
      <dgm:prSet/>
      <dgm:spPr/>
      <dgm:t>
        <a:bodyPr/>
        <a:lstStyle/>
        <a:p>
          <a:endParaRPr lang="en-US"/>
        </a:p>
      </dgm:t>
    </dgm:pt>
    <dgm:pt modelId="{22D6F1D3-373A-41FE-B118-948403A8EFAD}" type="sibTrans" cxnId="{AEDA126B-0328-4E29-B2F5-19230620A67C}">
      <dgm:prSet/>
      <dgm:spPr/>
      <dgm:t>
        <a:bodyPr/>
        <a:lstStyle/>
        <a:p>
          <a:endParaRPr lang="en-US"/>
        </a:p>
      </dgm:t>
    </dgm:pt>
    <dgm:pt modelId="{9561CD6C-809D-4C76-B43E-DCB0F38BAF16}">
      <dgm:prSet phldrT="[Text]"/>
      <dgm:spPr/>
      <dgm:t>
        <a:bodyPr/>
        <a:lstStyle/>
        <a:p>
          <a:r>
            <a:rPr lang="en-US" dirty="0"/>
            <a:t>Rewriting of very similar code is avoided</a:t>
          </a:r>
        </a:p>
      </dgm:t>
    </dgm:pt>
    <dgm:pt modelId="{85353903-A726-4BE2-BD37-B7D48AD31733}" type="parTrans" cxnId="{DE65925E-8EBF-4EDD-A090-51B32D69176C}">
      <dgm:prSet/>
      <dgm:spPr/>
      <dgm:t>
        <a:bodyPr/>
        <a:lstStyle/>
        <a:p>
          <a:endParaRPr lang="en-US"/>
        </a:p>
      </dgm:t>
    </dgm:pt>
    <dgm:pt modelId="{92B8B474-FAB7-4573-89FB-311D464670C0}" type="sibTrans" cxnId="{DE65925E-8EBF-4EDD-A090-51B32D69176C}">
      <dgm:prSet/>
      <dgm:spPr/>
      <dgm:t>
        <a:bodyPr/>
        <a:lstStyle/>
        <a:p>
          <a:endParaRPr lang="en-US"/>
        </a:p>
      </dgm:t>
    </dgm:pt>
    <dgm:pt modelId="{8228366F-7EB6-4223-80D9-E07C03F16B64}" type="pres">
      <dgm:prSet presAssocID="{1AF1006D-D9F4-4C59-B46B-9F94A777BE6B}" presName="Name0" presStyleCnt="0">
        <dgm:presLayoutVars>
          <dgm:dir/>
          <dgm:animLvl val="lvl"/>
          <dgm:resizeHandles val="exact"/>
        </dgm:presLayoutVars>
      </dgm:prSet>
      <dgm:spPr/>
    </dgm:pt>
    <dgm:pt modelId="{B38C0774-D4FD-4C81-BD79-859A99FDE7A4}" type="pres">
      <dgm:prSet presAssocID="{89168FD7-22C3-4E7A-99CA-212A486BEDA8}" presName="linNode" presStyleCnt="0"/>
      <dgm:spPr/>
    </dgm:pt>
    <dgm:pt modelId="{F892C208-1408-44E7-A8FF-E8DF64030013}" type="pres">
      <dgm:prSet presAssocID="{89168FD7-22C3-4E7A-99CA-212A486BEDA8}" presName="parTx" presStyleLbl="revTx" presStyleIdx="0" presStyleCnt="3">
        <dgm:presLayoutVars>
          <dgm:chMax val="1"/>
          <dgm:bulletEnabled val="1"/>
        </dgm:presLayoutVars>
      </dgm:prSet>
      <dgm:spPr/>
    </dgm:pt>
    <dgm:pt modelId="{1422C04E-0AD2-4952-9A6A-3E0FA986173D}" type="pres">
      <dgm:prSet presAssocID="{89168FD7-22C3-4E7A-99CA-212A486BEDA8}" presName="bracket" presStyleLbl="parChTrans1D1" presStyleIdx="0" presStyleCnt="3"/>
      <dgm:spPr/>
    </dgm:pt>
    <dgm:pt modelId="{D62C15F1-CA43-4D7D-B157-48235FABD8F6}" type="pres">
      <dgm:prSet presAssocID="{89168FD7-22C3-4E7A-99CA-212A486BEDA8}" presName="spH" presStyleCnt="0"/>
      <dgm:spPr/>
    </dgm:pt>
    <dgm:pt modelId="{AC533CCA-9935-4F5B-9941-949B31F476C9}" type="pres">
      <dgm:prSet presAssocID="{89168FD7-22C3-4E7A-99CA-212A486BEDA8}" presName="desTx" presStyleLbl="node1" presStyleIdx="0" presStyleCnt="3">
        <dgm:presLayoutVars>
          <dgm:bulletEnabled val="1"/>
        </dgm:presLayoutVars>
      </dgm:prSet>
      <dgm:spPr/>
    </dgm:pt>
    <dgm:pt modelId="{946D1EBA-7397-4C1D-AE0A-7DAD9B83201A}" type="pres">
      <dgm:prSet presAssocID="{0FCBB7EA-782D-4651-A8DA-3EA670A03A93}" presName="spV" presStyleCnt="0"/>
      <dgm:spPr/>
    </dgm:pt>
    <dgm:pt modelId="{13E22A1D-20D4-49C8-BBC6-617CB7FD61FB}" type="pres">
      <dgm:prSet presAssocID="{E1E34E1C-217E-441E-AB33-CCA350A8910E}" presName="linNode" presStyleCnt="0"/>
      <dgm:spPr/>
    </dgm:pt>
    <dgm:pt modelId="{6C6CE844-4EF1-462D-9E8F-D9C602D6F092}" type="pres">
      <dgm:prSet presAssocID="{E1E34E1C-217E-441E-AB33-CCA350A8910E}" presName="parTx" presStyleLbl="revTx" presStyleIdx="1" presStyleCnt="3">
        <dgm:presLayoutVars>
          <dgm:chMax val="1"/>
          <dgm:bulletEnabled val="1"/>
        </dgm:presLayoutVars>
      </dgm:prSet>
      <dgm:spPr/>
    </dgm:pt>
    <dgm:pt modelId="{A0666D2C-4C9F-4704-A056-9E45925783DD}" type="pres">
      <dgm:prSet presAssocID="{E1E34E1C-217E-441E-AB33-CCA350A8910E}" presName="bracket" presStyleLbl="parChTrans1D1" presStyleIdx="1" presStyleCnt="3"/>
      <dgm:spPr/>
    </dgm:pt>
    <dgm:pt modelId="{78261E93-ACF2-41F7-BA23-0F4BFCCB4185}" type="pres">
      <dgm:prSet presAssocID="{E1E34E1C-217E-441E-AB33-CCA350A8910E}" presName="spH" presStyleCnt="0"/>
      <dgm:spPr/>
    </dgm:pt>
    <dgm:pt modelId="{2700959B-F93C-45EA-A4D1-6AE20115CDD5}" type="pres">
      <dgm:prSet presAssocID="{E1E34E1C-217E-441E-AB33-CCA350A8910E}" presName="desTx" presStyleLbl="node1" presStyleIdx="1" presStyleCnt="3">
        <dgm:presLayoutVars>
          <dgm:bulletEnabled val="1"/>
        </dgm:presLayoutVars>
      </dgm:prSet>
      <dgm:spPr/>
    </dgm:pt>
    <dgm:pt modelId="{BF926A4B-FDFE-4794-9706-FDA82A7D2FA2}" type="pres">
      <dgm:prSet presAssocID="{5AB221D2-13C2-4279-94BF-0AAB7FE54997}" presName="spV" presStyleCnt="0"/>
      <dgm:spPr/>
    </dgm:pt>
    <dgm:pt modelId="{0D5BF127-D505-409A-88BC-5AA4A3D08BD7}" type="pres">
      <dgm:prSet presAssocID="{8631A90C-90FF-4834-9288-AE896041D326}" presName="linNode" presStyleCnt="0"/>
      <dgm:spPr/>
    </dgm:pt>
    <dgm:pt modelId="{6923FE81-8236-4BF0-8345-FAB5E1D0E6AC}" type="pres">
      <dgm:prSet presAssocID="{8631A90C-90FF-4834-9288-AE896041D326}" presName="parTx" presStyleLbl="revTx" presStyleIdx="2" presStyleCnt="3">
        <dgm:presLayoutVars>
          <dgm:chMax val="1"/>
          <dgm:bulletEnabled val="1"/>
        </dgm:presLayoutVars>
      </dgm:prSet>
      <dgm:spPr/>
    </dgm:pt>
    <dgm:pt modelId="{6A54964A-6428-46ED-97C7-35E9C9B1844F}" type="pres">
      <dgm:prSet presAssocID="{8631A90C-90FF-4834-9288-AE896041D326}" presName="bracket" presStyleLbl="parChTrans1D1" presStyleIdx="2" presStyleCnt="3"/>
      <dgm:spPr/>
    </dgm:pt>
    <dgm:pt modelId="{E2331F8F-6BA9-4C31-9DBF-86666B3AD9ED}" type="pres">
      <dgm:prSet presAssocID="{8631A90C-90FF-4834-9288-AE896041D326}" presName="spH" presStyleCnt="0"/>
      <dgm:spPr/>
    </dgm:pt>
    <dgm:pt modelId="{BE0D23D9-0FF7-4B8E-BD5C-CBBE0E273213}" type="pres">
      <dgm:prSet presAssocID="{8631A90C-90FF-4834-9288-AE896041D326}" presName="desTx" presStyleLbl="node1" presStyleIdx="2" presStyleCnt="3">
        <dgm:presLayoutVars>
          <dgm:bulletEnabled val="1"/>
        </dgm:presLayoutVars>
      </dgm:prSet>
      <dgm:spPr/>
    </dgm:pt>
  </dgm:ptLst>
  <dgm:cxnLst>
    <dgm:cxn modelId="{5A4D6F0E-0D8F-4E24-88F7-C0F5C81D2843}" type="presOf" srcId="{9561CD6C-809D-4C76-B43E-DCB0F38BAF16}" destId="{BE0D23D9-0FF7-4B8E-BD5C-CBBE0E273213}" srcOrd="0" destOrd="0" presId="urn:diagrams.loki3.com/BracketList"/>
    <dgm:cxn modelId="{A0D45C1B-FA1A-47F8-A16E-2A4B699E7EF3}" srcId="{1AF1006D-D9F4-4C59-B46B-9F94A777BE6B}" destId="{8631A90C-90FF-4834-9288-AE896041D326}" srcOrd="2" destOrd="0" parTransId="{B31F4FCE-E2BB-44CC-AEAE-7EAF72BCB2E6}" sibTransId="{B268C7BF-8D35-441B-8528-3FD589DB3507}"/>
    <dgm:cxn modelId="{49117E2D-5189-4867-95E9-FCB035F14D40}" srcId="{E1E34E1C-217E-441E-AB33-CCA350A8910E}" destId="{DBAD21D9-57D6-416A-8543-FEC1B408EC40}" srcOrd="0" destOrd="0" parTransId="{7B2B36F9-26CC-415F-B3CA-77E30CE169AB}" sibTransId="{CC9F97D7-A89F-42E0-A7BB-347CAFC330CD}"/>
    <dgm:cxn modelId="{3F604631-7A9A-43EF-B9BC-1CF6728F5245}" type="presOf" srcId="{1AF1006D-D9F4-4C59-B46B-9F94A777BE6B}" destId="{8228366F-7EB6-4223-80D9-E07C03F16B64}" srcOrd="0" destOrd="0" presId="urn:diagrams.loki3.com/BracketList"/>
    <dgm:cxn modelId="{E994C034-D160-43D6-A5B9-8A8A5CE8387D}" type="presOf" srcId="{89168FD7-22C3-4E7A-99CA-212A486BEDA8}" destId="{F892C208-1408-44E7-A8FF-E8DF64030013}" srcOrd="0" destOrd="0" presId="urn:diagrams.loki3.com/BracketList"/>
    <dgm:cxn modelId="{2B8D2C5E-2D96-4809-AF94-65B560C716DE}" srcId="{89168FD7-22C3-4E7A-99CA-212A486BEDA8}" destId="{F3E9762E-5F7E-449E-B8D0-A415C9521AFB}" srcOrd="0" destOrd="0" parTransId="{C986C94C-5539-49E3-9ACB-424141026B23}" sibTransId="{E9AD0355-390C-4318-B914-FE075593D421}"/>
    <dgm:cxn modelId="{DE65925E-8EBF-4EDD-A090-51B32D69176C}" srcId="{8631A90C-90FF-4834-9288-AE896041D326}" destId="{9561CD6C-809D-4C76-B43E-DCB0F38BAF16}" srcOrd="0" destOrd="0" parTransId="{85353903-A726-4BE2-BD37-B7D48AD31733}" sibTransId="{92B8B474-FAB7-4573-89FB-311D464670C0}"/>
    <dgm:cxn modelId="{1C5B225F-2049-42F7-BA88-88180C37BDB2}" srcId="{1AF1006D-D9F4-4C59-B46B-9F94A777BE6B}" destId="{E1E34E1C-217E-441E-AB33-CCA350A8910E}" srcOrd="1" destOrd="0" parTransId="{937B3D10-D689-4CF2-906B-DB9EF3DBB949}" sibTransId="{5AB221D2-13C2-4279-94BF-0AAB7FE54997}"/>
    <dgm:cxn modelId="{AEC38641-150F-4BC1-BB9A-EE0EABD1A8FD}" type="presOf" srcId="{E1E34E1C-217E-441E-AB33-CCA350A8910E}" destId="{6C6CE844-4EF1-462D-9E8F-D9C602D6F092}" srcOrd="0" destOrd="0" presId="urn:diagrams.loki3.com/BracketList"/>
    <dgm:cxn modelId="{AD7F3D66-0526-4515-9EEE-88AC3CFD05EA}" srcId="{1AF1006D-D9F4-4C59-B46B-9F94A777BE6B}" destId="{89168FD7-22C3-4E7A-99CA-212A486BEDA8}" srcOrd="0" destOrd="0" parTransId="{493D24E3-C069-47F1-BF6C-2096E2F75B37}" sibTransId="{0FCBB7EA-782D-4651-A8DA-3EA670A03A93}"/>
    <dgm:cxn modelId="{AEDA126B-0328-4E29-B2F5-19230620A67C}" srcId="{89168FD7-22C3-4E7A-99CA-212A486BEDA8}" destId="{628945ED-E8A6-41D4-9C26-7B219BF774EB}" srcOrd="1" destOrd="0" parTransId="{7F41C399-F7E2-445F-9226-39D8B5E4DC98}" sibTransId="{22D6F1D3-373A-41FE-B118-948403A8EFAD}"/>
    <dgm:cxn modelId="{F7066C72-9110-4B0D-8322-0C447658F274}" type="presOf" srcId="{8631A90C-90FF-4834-9288-AE896041D326}" destId="{6923FE81-8236-4BF0-8345-FAB5E1D0E6AC}" srcOrd="0" destOrd="0" presId="urn:diagrams.loki3.com/BracketList"/>
    <dgm:cxn modelId="{45E7EE79-FE95-4B59-8B23-8499146DF816}" type="presOf" srcId="{DBAD21D9-57D6-416A-8543-FEC1B408EC40}" destId="{2700959B-F93C-45EA-A4D1-6AE20115CDD5}" srcOrd="0" destOrd="0" presId="urn:diagrams.loki3.com/BracketList"/>
    <dgm:cxn modelId="{3FC2F98F-D9F1-4EF7-9BC6-7C741BEF828A}" srcId="{E1E34E1C-217E-441E-AB33-CCA350A8910E}" destId="{AC40D5E3-69F7-47EF-B95F-B3335BA7CED1}" srcOrd="1" destOrd="0" parTransId="{32443124-7346-4FDF-8B84-65CBA24B11DC}" sibTransId="{9D93D919-DAF6-40B5-8164-D7A10F1D3BE2}"/>
    <dgm:cxn modelId="{056EE796-3B6A-45DC-A345-400E8F39EB75}" type="presOf" srcId="{F3E9762E-5F7E-449E-B8D0-A415C9521AFB}" destId="{AC533CCA-9935-4F5B-9941-949B31F476C9}" srcOrd="0" destOrd="0" presId="urn:diagrams.loki3.com/BracketList"/>
    <dgm:cxn modelId="{BBFCCCC5-F130-443F-9438-511CECBD88BA}" type="presOf" srcId="{AC40D5E3-69F7-47EF-B95F-B3335BA7CED1}" destId="{2700959B-F93C-45EA-A4D1-6AE20115CDD5}" srcOrd="0" destOrd="1" presId="urn:diagrams.loki3.com/BracketList"/>
    <dgm:cxn modelId="{07DECFF7-A1B0-4588-9D95-D049D66124B8}" type="presOf" srcId="{628945ED-E8A6-41D4-9C26-7B219BF774EB}" destId="{AC533CCA-9935-4F5B-9941-949B31F476C9}" srcOrd="0" destOrd="1" presId="urn:diagrams.loki3.com/BracketList"/>
    <dgm:cxn modelId="{F4BA4123-0E24-4FA7-B808-A64404A1BD92}" type="presParOf" srcId="{8228366F-7EB6-4223-80D9-E07C03F16B64}" destId="{B38C0774-D4FD-4C81-BD79-859A99FDE7A4}" srcOrd="0" destOrd="0" presId="urn:diagrams.loki3.com/BracketList"/>
    <dgm:cxn modelId="{88D71610-A36C-4512-9634-4EA77A74F4D0}" type="presParOf" srcId="{B38C0774-D4FD-4C81-BD79-859A99FDE7A4}" destId="{F892C208-1408-44E7-A8FF-E8DF64030013}" srcOrd="0" destOrd="0" presId="urn:diagrams.loki3.com/BracketList"/>
    <dgm:cxn modelId="{83D23B46-DE38-4D51-B30F-EEFF97E31237}" type="presParOf" srcId="{B38C0774-D4FD-4C81-BD79-859A99FDE7A4}" destId="{1422C04E-0AD2-4952-9A6A-3E0FA986173D}" srcOrd="1" destOrd="0" presId="urn:diagrams.loki3.com/BracketList"/>
    <dgm:cxn modelId="{197D04FF-17BD-4B23-A82D-0B4E0BF8DD9B}" type="presParOf" srcId="{B38C0774-D4FD-4C81-BD79-859A99FDE7A4}" destId="{D62C15F1-CA43-4D7D-B157-48235FABD8F6}" srcOrd="2" destOrd="0" presId="urn:diagrams.loki3.com/BracketList"/>
    <dgm:cxn modelId="{DDC5F9C5-36ED-4A95-893D-7F3692124A65}" type="presParOf" srcId="{B38C0774-D4FD-4C81-BD79-859A99FDE7A4}" destId="{AC533CCA-9935-4F5B-9941-949B31F476C9}" srcOrd="3" destOrd="0" presId="urn:diagrams.loki3.com/BracketList"/>
    <dgm:cxn modelId="{19B98D4A-9522-4BD6-AF49-4D9D2716B5CE}" type="presParOf" srcId="{8228366F-7EB6-4223-80D9-E07C03F16B64}" destId="{946D1EBA-7397-4C1D-AE0A-7DAD9B83201A}" srcOrd="1" destOrd="0" presId="urn:diagrams.loki3.com/BracketList"/>
    <dgm:cxn modelId="{ACA7BED2-BA4A-49B3-94EB-BE46663C6362}" type="presParOf" srcId="{8228366F-7EB6-4223-80D9-E07C03F16B64}" destId="{13E22A1D-20D4-49C8-BBC6-617CB7FD61FB}" srcOrd="2" destOrd="0" presId="urn:diagrams.loki3.com/BracketList"/>
    <dgm:cxn modelId="{42F94F49-DDD9-45C8-9DB2-4EC002324B9A}" type="presParOf" srcId="{13E22A1D-20D4-49C8-BBC6-617CB7FD61FB}" destId="{6C6CE844-4EF1-462D-9E8F-D9C602D6F092}" srcOrd="0" destOrd="0" presId="urn:diagrams.loki3.com/BracketList"/>
    <dgm:cxn modelId="{C0CFC2D1-DC76-473E-ACF6-CC2558E426AC}" type="presParOf" srcId="{13E22A1D-20D4-49C8-BBC6-617CB7FD61FB}" destId="{A0666D2C-4C9F-4704-A056-9E45925783DD}" srcOrd="1" destOrd="0" presId="urn:diagrams.loki3.com/BracketList"/>
    <dgm:cxn modelId="{D5AF5AA6-D0C1-40F3-AB57-E3393FFDCD18}" type="presParOf" srcId="{13E22A1D-20D4-49C8-BBC6-617CB7FD61FB}" destId="{78261E93-ACF2-41F7-BA23-0F4BFCCB4185}" srcOrd="2" destOrd="0" presId="urn:diagrams.loki3.com/BracketList"/>
    <dgm:cxn modelId="{A92699B5-370F-41E8-B8A3-68CEC891BBB4}" type="presParOf" srcId="{13E22A1D-20D4-49C8-BBC6-617CB7FD61FB}" destId="{2700959B-F93C-45EA-A4D1-6AE20115CDD5}" srcOrd="3" destOrd="0" presId="urn:diagrams.loki3.com/BracketList"/>
    <dgm:cxn modelId="{AD73021B-74C6-4313-9B77-37E4B55B3F73}" type="presParOf" srcId="{8228366F-7EB6-4223-80D9-E07C03F16B64}" destId="{BF926A4B-FDFE-4794-9706-FDA82A7D2FA2}" srcOrd="3" destOrd="0" presId="urn:diagrams.loki3.com/BracketList"/>
    <dgm:cxn modelId="{6F3A2365-1C2E-472A-A69F-E874BA133619}" type="presParOf" srcId="{8228366F-7EB6-4223-80D9-E07C03F16B64}" destId="{0D5BF127-D505-409A-88BC-5AA4A3D08BD7}" srcOrd="4" destOrd="0" presId="urn:diagrams.loki3.com/BracketList"/>
    <dgm:cxn modelId="{4CBB67E2-51F8-4F2A-A91E-08FEB6723C01}" type="presParOf" srcId="{0D5BF127-D505-409A-88BC-5AA4A3D08BD7}" destId="{6923FE81-8236-4BF0-8345-FAB5E1D0E6AC}" srcOrd="0" destOrd="0" presId="urn:diagrams.loki3.com/BracketList"/>
    <dgm:cxn modelId="{193C79E5-9094-418D-BFBC-5161DEE362B4}" type="presParOf" srcId="{0D5BF127-D505-409A-88BC-5AA4A3D08BD7}" destId="{6A54964A-6428-46ED-97C7-35E9C9B1844F}" srcOrd="1" destOrd="0" presId="urn:diagrams.loki3.com/BracketList"/>
    <dgm:cxn modelId="{61652B61-AB42-4E2A-AC44-75AA881736F5}" type="presParOf" srcId="{0D5BF127-D505-409A-88BC-5AA4A3D08BD7}" destId="{E2331F8F-6BA9-4C31-9DBF-86666B3AD9ED}" srcOrd="2" destOrd="0" presId="urn:diagrams.loki3.com/BracketList"/>
    <dgm:cxn modelId="{D69934DF-D190-44A3-8B6F-BA65E5AE90FF}" type="presParOf" srcId="{0D5BF127-D505-409A-88BC-5AA4A3D08BD7}" destId="{BE0D23D9-0FF7-4B8E-BD5C-CBBE0E273213}"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6CE844-4EF1-462D-9E8F-D9C602D6F092}">
      <dsp:nvSpPr>
        <dsp:cNvPr id="0" name=""/>
        <dsp:cNvSpPr/>
      </dsp:nvSpPr>
      <dsp:spPr>
        <a:xfrm>
          <a:off x="0" y="983325"/>
          <a:ext cx="2740521" cy="613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78740" rIns="220472" bIns="78740" numCol="1" spcCol="1270" anchor="ctr" anchorCtr="0">
          <a:noAutofit/>
        </a:bodyPr>
        <a:lstStyle/>
        <a:p>
          <a:pPr marL="0" lvl="0" indent="0" algn="r" defTabSz="1377950">
            <a:lnSpc>
              <a:spcPct val="90000"/>
            </a:lnSpc>
            <a:spcBef>
              <a:spcPct val="0"/>
            </a:spcBef>
            <a:spcAft>
              <a:spcPct val="35000"/>
            </a:spcAft>
            <a:buNone/>
          </a:pPr>
          <a:r>
            <a:rPr lang="en-US" sz="3100" kern="1200" dirty="0"/>
            <a:t>Encapsulation</a:t>
          </a:r>
        </a:p>
      </dsp:txBody>
      <dsp:txXfrm>
        <a:off x="0" y="983325"/>
        <a:ext cx="2740521" cy="613800"/>
      </dsp:txXfrm>
    </dsp:sp>
    <dsp:sp modelId="{A0666D2C-4C9F-4704-A056-9E45925783DD}">
      <dsp:nvSpPr>
        <dsp:cNvPr id="0" name=""/>
        <dsp:cNvSpPr/>
      </dsp:nvSpPr>
      <dsp:spPr>
        <a:xfrm>
          <a:off x="2740521" y="216074"/>
          <a:ext cx="548104" cy="214830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00959B-F93C-45EA-A4D1-6AE20115CDD5}">
      <dsp:nvSpPr>
        <dsp:cNvPr id="0" name=""/>
        <dsp:cNvSpPr/>
      </dsp:nvSpPr>
      <dsp:spPr>
        <a:xfrm>
          <a:off x="3507866" y="216074"/>
          <a:ext cx="7454217" cy="21483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Every data item is owned by an object</a:t>
          </a:r>
        </a:p>
        <a:p>
          <a:pPr marL="285750" lvl="1" indent="-285750" algn="l" defTabSz="1377950">
            <a:lnSpc>
              <a:spcPct val="90000"/>
            </a:lnSpc>
            <a:spcBef>
              <a:spcPct val="0"/>
            </a:spcBef>
            <a:spcAft>
              <a:spcPct val="15000"/>
            </a:spcAft>
            <a:buChar char="•"/>
          </a:pPr>
          <a:r>
            <a:rPr lang="en-US" sz="3100" kern="1200" dirty="0"/>
            <a:t>Objects are decoupled and communicate with external interfaces</a:t>
          </a:r>
        </a:p>
        <a:p>
          <a:pPr marL="285750" lvl="1" indent="-285750" algn="l" defTabSz="1377950">
            <a:lnSpc>
              <a:spcPct val="90000"/>
            </a:lnSpc>
            <a:spcBef>
              <a:spcPct val="0"/>
            </a:spcBef>
            <a:spcAft>
              <a:spcPct val="15000"/>
            </a:spcAft>
            <a:buChar char="•"/>
          </a:pPr>
          <a:r>
            <a:rPr lang="en-US" sz="3100" kern="1200" dirty="0"/>
            <a:t>Internal data manipulation is hidden</a:t>
          </a:r>
        </a:p>
      </dsp:txBody>
      <dsp:txXfrm>
        <a:off x="3507866" y="216074"/>
        <a:ext cx="7454217" cy="2148300"/>
      </dsp:txXfrm>
    </dsp:sp>
    <dsp:sp modelId="{670E65C6-E1CC-4F3B-9187-A297105356A6}">
      <dsp:nvSpPr>
        <dsp:cNvPr id="0" name=""/>
        <dsp:cNvSpPr/>
      </dsp:nvSpPr>
      <dsp:spPr>
        <a:xfrm>
          <a:off x="0" y="2725331"/>
          <a:ext cx="2743200" cy="613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78740" rIns="220472" bIns="78740" numCol="1" spcCol="1270" anchor="ctr" anchorCtr="0">
          <a:noAutofit/>
        </a:bodyPr>
        <a:lstStyle/>
        <a:p>
          <a:pPr marL="0" lvl="0" indent="0" algn="r" defTabSz="1377950">
            <a:lnSpc>
              <a:spcPct val="90000"/>
            </a:lnSpc>
            <a:spcBef>
              <a:spcPct val="0"/>
            </a:spcBef>
            <a:spcAft>
              <a:spcPct val="35000"/>
            </a:spcAft>
            <a:buNone/>
          </a:pPr>
          <a:r>
            <a:rPr lang="en-US" sz="3100" kern="1200" dirty="0"/>
            <a:t>Modularity</a:t>
          </a:r>
        </a:p>
      </dsp:txBody>
      <dsp:txXfrm>
        <a:off x="0" y="2725331"/>
        <a:ext cx="2743200" cy="613800"/>
      </dsp:txXfrm>
    </dsp:sp>
    <dsp:sp modelId="{0BC3F8F9-327E-4E90-99AF-82A5A3DEE61E}">
      <dsp:nvSpPr>
        <dsp:cNvPr id="0" name=""/>
        <dsp:cNvSpPr/>
      </dsp:nvSpPr>
      <dsp:spPr>
        <a:xfrm>
          <a:off x="2743199" y="2475975"/>
          <a:ext cx="548640" cy="1112512"/>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DCEF68-D269-4946-96B0-0FADD999ECD6}">
      <dsp:nvSpPr>
        <dsp:cNvPr id="0" name=""/>
        <dsp:cNvSpPr/>
      </dsp:nvSpPr>
      <dsp:spPr>
        <a:xfrm>
          <a:off x="3511295" y="2475975"/>
          <a:ext cx="7461504" cy="11125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The application is divided into loosely coupled, logical modules</a:t>
          </a:r>
        </a:p>
      </dsp:txBody>
      <dsp:txXfrm>
        <a:off x="3511295" y="2475975"/>
        <a:ext cx="7461504" cy="1112512"/>
      </dsp:txXfrm>
    </dsp:sp>
    <dsp:sp modelId="{6923FE81-8236-4BF0-8345-FAB5E1D0E6AC}">
      <dsp:nvSpPr>
        <dsp:cNvPr id="0" name=""/>
        <dsp:cNvSpPr/>
      </dsp:nvSpPr>
      <dsp:spPr>
        <a:xfrm>
          <a:off x="0" y="3987806"/>
          <a:ext cx="2740521" cy="613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78740" rIns="220472" bIns="78740" numCol="1" spcCol="1270" anchor="ctr" anchorCtr="0">
          <a:noAutofit/>
        </a:bodyPr>
        <a:lstStyle/>
        <a:p>
          <a:pPr marL="0" lvl="0" indent="0" algn="r" defTabSz="1377950">
            <a:lnSpc>
              <a:spcPct val="90000"/>
            </a:lnSpc>
            <a:spcBef>
              <a:spcPct val="0"/>
            </a:spcBef>
            <a:spcAft>
              <a:spcPct val="35000"/>
            </a:spcAft>
            <a:buNone/>
          </a:pPr>
          <a:r>
            <a:rPr lang="en-US" sz="3100" kern="1200" dirty="0"/>
            <a:t>Abstraction</a:t>
          </a:r>
        </a:p>
      </dsp:txBody>
      <dsp:txXfrm>
        <a:off x="0" y="3987806"/>
        <a:ext cx="2740521" cy="613800"/>
      </dsp:txXfrm>
    </dsp:sp>
    <dsp:sp modelId="{6A54964A-6428-46ED-97C7-35E9C9B1844F}">
      <dsp:nvSpPr>
        <dsp:cNvPr id="0" name=""/>
        <dsp:cNvSpPr/>
      </dsp:nvSpPr>
      <dsp:spPr>
        <a:xfrm>
          <a:off x="2740521" y="3700087"/>
          <a:ext cx="548104" cy="1189237"/>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0D23D9-0FF7-4B8E-BD5C-CBBE0E273213}">
      <dsp:nvSpPr>
        <dsp:cNvPr id="0" name=""/>
        <dsp:cNvSpPr/>
      </dsp:nvSpPr>
      <dsp:spPr>
        <a:xfrm>
          <a:off x="3507866" y="3700087"/>
          <a:ext cx="7454217" cy="11892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Intent is separated from implementation</a:t>
          </a:r>
        </a:p>
        <a:p>
          <a:pPr marL="285750" lvl="1" indent="-285750" algn="l" defTabSz="1377950">
            <a:lnSpc>
              <a:spcPct val="90000"/>
            </a:lnSpc>
            <a:spcBef>
              <a:spcPct val="0"/>
            </a:spcBef>
            <a:spcAft>
              <a:spcPct val="15000"/>
            </a:spcAft>
            <a:buChar char="•"/>
          </a:pPr>
          <a:r>
            <a:rPr lang="en-US" sz="3100" kern="1200" dirty="0"/>
            <a:t>Problems are solved the way humans think</a:t>
          </a:r>
        </a:p>
      </dsp:txBody>
      <dsp:txXfrm>
        <a:off x="3507866" y="3700087"/>
        <a:ext cx="7454217" cy="11892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92C208-1408-44E7-A8FF-E8DF64030013}">
      <dsp:nvSpPr>
        <dsp:cNvPr id="0" name=""/>
        <dsp:cNvSpPr/>
      </dsp:nvSpPr>
      <dsp:spPr>
        <a:xfrm>
          <a:off x="0" y="1043231"/>
          <a:ext cx="2743200" cy="59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76200" rIns="213360" bIns="76200" numCol="1" spcCol="1270" anchor="ctr" anchorCtr="0">
          <a:noAutofit/>
        </a:bodyPr>
        <a:lstStyle/>
        <a:p>
          <a:pPr marL="0" lvl="0" indent="0" algn="r" defTabSz="1333500">
            <a:lnSpc>
              <a:spcPct val="90000"/>
            </a:lnSpc>
            <a:spcBef>
              <a:spcPct val="0"/>
            </a:spcBef>
            <a:spcAft>
              <a:spcPct val="35000"/>
            </a:spcAft>
            <a:buNone/>
          </a:pPr>
          <a:r>
            <a:rPr lang="en-US" sz="3000" kern="1200" dirty="0"/>
            <a:t>Inheritance</a:t>
          </a:r>
        </a:p>
      </dsp:txBody>
      <dsp:txXfrm>
        <a:off x="0" y="1043231"/>
        <a:ext cx="2743200" cy="594000"/>
      </dsp:txXfrm>
    </dsp:sp>
    <dsp:sp modelId="{1422C04E-0AD2-4952-9A6A-3E0FA986173D}">
      <dsp:nvSpPr>
        <dsp:cNvPr id="0" name=""/>
        <dsp:cNvSpPr/>
      </dsp:nvSpPr>
      <dsp:spPr>
        <a:xfrm>
          <a:off x="2743199" y="764793"/>
          <a:ext cx="548640" cy="1150875"/>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533CCA-9935-4F5B-9941-949B31F476C9}">
      <dsp:nvSpPr>
        <dsp:cNvPr id="0" name=""/>
        <dsp:cNvSpPr/>
      </dsp:nvSpPr>
      <dsp:spPr>
        <a:xfrm>
          <a:off x="3511295" y="764793"/>
          <a:ext cx="7461504" cy="11508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a:t>Objects extend other objects</a:t>
          </a:r>
        </a:p>
        <a:p>
          <a:pPr marL="285750" lvl="1" indent="-285750" algn="l" defTabSz="1333500">
            <a:lnSpc>
              <a:spcPct val="90000"/>
            </a:lnSpc>
            <a:spcBef>
              <a:spcPct val="0"/>
            </a:spcBef>
            <a:spcAft>
              <a:spcPct val="15000"/>
            </a:spcAft>
            <a:buChar char="•"/>
          </a:pPr>
          <a:r>
            <a:rPr lang="en-US" sz="3000" kern="1200" dirty="0"/>
            <a:t>Unnecessary rewriting is avoided</a:t>
          </a:r>
        </a:p>
      </dsp:txBody>
      <dsp:txXfrm>
        <a:off x="3511295" y="764793"/>
        <a:ext cx="7461504" cy="1150875"/>
      </dsp:txXfrm>
    </dsp:sp>
    <dsp:sp modelId="{6C6CE844-4EF1-462D-9E8F-D9C602D6F092}">
      <dsp:nvSpPr>
        <dsp:cNvPr id="0" name=""/>
        <dsp:cNvSpPr/>
      </dsp:nvSpPr>
      <dsp:spPr>
        <a:xfrm>
          <a:off x="0" y="2506293"/>
          <a:ext cx="2740521" cy="59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76200" rIns="213360" bIns="76200" numCol="1" spcCol="1270" anchor="ctr" anchorCtr="0">
          <a:noAutofit/>
        </a:bodyPr>
        <a:lstStyle/>
        <a:p>
          <a:pPr marL="0" lvl="0" indent="0" algn="r" defTabSz="1333500">
            <a:lnSpc>
              <a:spcPct val="90000"/>
            </a:lnSpc>
            <a:spcBef>
              <a:spcPct val="0"/>
            </a:spcBef>
            <a:spcAft>
              <a:spcPct val="35000"/>
            </a:spcAft>
            <a:buNone/>
          </a:pPr>
          <a:r>
            <a:rPr lang="en-US" sz="3000" kern="1200" dirty="0"/>
            <a:t>Polymorphism</a:t>
          </a:r>
        </a:p>
      </dsp:txBody>
      <dsp:txXfrm>
        <a:off x="0" y="2506293"/>
        <a:ext cx="2740521" cy="594000"/>
      </dsp:txXfrm>
    </dsp:sp>
    <dsp:sp modelId="{A0666D2C-4C9F-4704-A056-9E45925783DD}">
      <dsp:nvSpPr>
        <dsp:cNvPr id="0" name=""/>
        <dsp:cNvSpPr/>
      </dsp:nvSpPr>
      <dsp:spPr>
        <a:xfrm>
          <a:off x="2740521" y="2023668"/>
          <a:ext cx="548104" cy="155925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00959B-F93C-45EA-A4D1-6AE20115CDD5}">
      <dsp:nvSpPr>
        <dsp:cNvPr id="0" name=""/>
        <dsp:cNvSpPr/>
      </dsp:nvSpPr>
      <dsp:spPr>
        <a:xfrm>
          <a:off x="3507866" y="2023668"/>
          <a:ext cx="7454217" cy="15592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a:t>One name, many forms</a:t>
          </a:r>
        </a:p>
        <a:p>
          <a:pPr marL="285750" lvl="1" indent="-285750" algn="l" defTabSz="1333500">
            <a:lnSpc>
              <a:spcPct val="90000"/>
            </a:lnSpc>
            <a:spcBef>
              <a:spcPct val="0"/>
            </a:spcBef>
            <a:spcAft>
              <a:spcPct val="15000"/>
            </a:spcAft>
            <a:buChar char="•"/>
          </a:pPr>
          <a:r>
            <a:rPr lang="en-US" sz="3000" kern="1200" dirty="0"/>
            <a:t>Behavior has one name but behaves differently according to the relevant object</a:t>
          </a:r>
        </a:p>
      </dsp:txBody>
      <dsp:txXfrm>
        <a:off x="3507866" y="2023668"/>
        <a:ext cx="7454217" cy="1559250"/>
      </dsp:txXfrm>
    </dsp:sp>
    <dsp:sp modelId="{6923FE81-8236-4BF0-8345-FAB5E1D0E6AC}">
      <dsp:nvSpPr>
        <dsp:cNvPr id="0" name=""/>
        <dsp:cNvSpPr/>
      </dsp:nvSpPr>
      <dsp:spPr>
        <a:xfrm>
          <a:off x="0" y="3718762"/>
          <a:ext cx="2743200" cy="59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76200" rIns="213360" bIns="76200" numCol="1" spcCol="1270" anchor="ctr" anchorCtr="0">
          <a:noAutofit/>
        </a:bodyPr>
        <a:lstStyle/>
        <a:p>
          <a:pPr marL="0" lvl="0" indent="0" algn="r" defTabSz="1333500">
            <a:lnSpc>
              <a:spcPct val="90000"/>
            </a:lnSpc>
            <a:spcBef>
              <a:spcPct val="0"/>
            </a:spcBef>
            <a:spcAft>
              <a:spcPct val="35000"/>
            </a:spcAft>
            <a:buNone/>
          </a:pPr>
          <a:r>
            <a:rPr lang="en-US" sz="3000" kern="1200" dirty="0"/>
            <a:t>Code Reuse</a:t>
          </a:r>
        </a:p>
      </dsp:txBody>
      <dsp:txXfrm>
        <a:off x="0" y="3718762"/>
        <a:ext cx="2743200" cy="594000"/>
      </dsp:txXfrm>
    </dsp:sp>
    <dsp:sp modelId="{6A54964A-6428-46ED-97C7-35E9C9B1844F}">
      <dsp:nvSpPr>
        <dsp:cNvPr id="0" name=""/>
        <dsp:cNvSpPr/>
      </dsp:nvSpPr>
      <dsp:spPr>
        <a:xfrm>
          <a:off x="2743199" y="3690918"/>
          <a:ext cx="548640" cy="649687"/>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0D23D9-0FF7-4B8E-BD5C-CBBE0E273213}">
      <dsp:nvSpPr>
        <dsp:cNvPr id="0" name=""/>
        <dsp:cNvSpPr/>
      </dsp:nvSpPr>
      <dsp:spPr>
        <a:xfrm>
          <a:off x="3511295" y="3690918"/>
          <a:ext cx="7461504" cy="6496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a:t>Rewriting of very similar code is avoided</a:t>
          </a:r>
        </a:p>
      </dsp:txBody>
      <dsp:txXfrm>
        <a:off x="3511295" y="3690918"/>
        <a:ext cx="7461504" cy="649687"/>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1"/>
            <a:ext cx="3038145" cy="464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t" anchorCtr="0" compatLnSpc="1">
            <a:prstTxWarp prst="textNoShape">
              <a:avLst/>
            </a:prstTxWarp>
          </a:bodyPr>
          <a:lstStyle>
            <a:lvl1pPr defTabSz="931887" eaLnBrk="1" hangingPunct="1">
              <a:defRPr sz="1300">
                <a:latin typeface="Arial" charset="0"/>
                <a:cs typeface="Arial" charset="0"/>
              </a:defRPr>
            </a:lvl1pPr>
          </a:lstStyle>
          <a:p>
            <a:pPr>
              <a:defRPr/>
            </a:pPr>
            <a:endParaRPr lang="en-US"/>
          </a:p>
        </p:txBody>
      </p:sp>
      <p:sp>
        <p:nvSpPr>
          <p:cNvPr id="197635" name="Rectangle 3"/>
          <p:cNvSpPr>
            <a:spLocks noGrp="1" noChangeArrowheads="1"/>
          </p:cNvSpPr>
          <p:nvPr>
            <p:ph type="dt" sz="quarter" idx="1"/>
          </p:nvPr>
        </p:nvSpPr>
        <p:spPr bwMode="auto">
          <a:xfrm>
            <a:off x="3970734" y="1"/>
            <a:ext cx="3038145" cy="464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t" anchorCtr="0" compatLnSpc="1">
            <a:prstTxWarp prst="textNoShape">
              <a:avLst/>
            </a:prstTxWarp>
          </a:bodyPr>
          <a:lstStyle>
            <a:lvl1pPr algn="r" defTabSz="931887" eaLnBrk="1" hangingPunct="1">
              <a:defRPr sz="1300">
                <a:latin typeface="Arial" charset="0"/>
                <a:cs typeface="Arial" charset="0"/>
              </a:defRPr>
            </a:lvl1pPr>
          </a:lstStyle>
          <a:p>
            <a:pPr>
              <a:defRPr/>
            </a:pPr>
            <a:endParaRPr lang="en-US"/>
          </a:p>
        </p:txBody>
      </p:sp>
      <p:sp>
        <p:nvSpPr>
          <p:cNvPr id="197636" name="Rectangle 4"/>
          <p:cNvSpPr>
            <a:spLocks noGrp="1" noChangeArrowheads="1"/>
          </p:cNvSpPr>
          <p:nvPr>
            <p:ph type="ftr" sz="quarter" idx="2"/>
          </p:nvPr>
        </p:nvSpPr>
        <p:spPr bwMode="auto">
          <a:xfrm>
            <a:off x="0" y="8830659"/>
            <a:ext cx="3038145" cy="464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b" anchorCtr="0" compatLnSpc="1">
            <a:prstTxWarp prst="textNoShape">
              <a:avLst/>
            </a:prstTxWarp>
          </a:bodyPr>
          <a:lstStyle>
            <a:lvl1pPr defTabSz="931887" eaLnBrk="1" hangingPunct="1">
              <a:defRPr sz="1300">
                <a:latin typeface="Arial" charset="0"/>
                <a:cs typeface="Arial" charset="0"/>
              </a:defRPr>
            </a:lvl1pPr>
          </a:lstStyle>
          <a:p>
            <a:pPr>
              <a:defRPr/>
            </a:pPr>
            <a:endParaRPr lang="en-US"/>
          </a:p>
        </p:txBody>
      </p:sp>
      <p:sp>
        <p:nvSpPr>
          <p:cNvPr id="197637" name="Rectangle 5"/>
          <p:cNvSpPr>
            <a:spLocks noGrp="1" noChangeArrowheads="1"/>
          </p:cNvSpPr>
          <p:nvPr>
            <p:ph type="sldNum" sz="quarter" idx="3"/>
          </p:nvPr>
        </p:nvSpPr>
        <p:spPr bwMode="auto">
          <a:xfrm>
            <a:off x="3970734" y="8830659"/>
            <a:ext cx="3038145" cy="464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b" anchorCtr="0" compatLnSpc="1">
            <a:prstTxWarp prst="textNoShape">
              <a:avLst/>
            </a:prstTxWarp>
          </a:bodyPr>
          <a:lstStyle>
            <a:lvl1pPr algn="r" defTabSz="931887" eaLnBrk="1" hangingPunct="1">
              <a:defRPr sz="1300">
                <a:latin typeface="Arial" panose="020B0604020202020204" pitchFamily="34" charset="0"/>
              </a:defRPr>
            </a:lvl1pPr>
          </a:lstStyle>
          <a:p>
            <a:fld id="{C4E0CF35-C5E8-4918-897C-08259A8CF1DE}" type="slidenum">
              <a:rPr lang="en-US" altLang="en-US"/>
              <a:pPr/>
              <a:t>‹#›</a:t>
            </a:fld>
            <a:endParaRPr lang="en-US" altLang="en-US"/>
          </a:p>
        </p:txBody>
      </p:sp>
    </p:spTree>
    <p:extLst>
      <p:ext uri="{BB962C8B-B14F-4D97-AF65-F5344CB8AC3E}">
        <p14:creationId xmlns:p14="http://schemas.microsoft.com/office/powerpoint/2010/main" val="1575640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bwMode="auto">
          <a:xfrm>
            <a:off x="0" y="1"/>
            <a:ext cx="3038145" cy="464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t" anchorCtr="0" compatLnSpc="1">
            <a:prstTxWarp prst="textNoShape">
              <a:avLst/>
            </a:prstTxWarp>
          </a:bodyPr>
          <a:lstStyle>
            <a:lvl1pPr defTabSz="931887" eaLnBrk="1" hangingPunct="1">
              <a:defRPr sz="1300">
                <a:latin typeface="Arial" charset="0"/>
                <a:cs typeface="Arial" charset="0"/>
              </a:defRPr>
            </a:lvl1pPr>
          </a:lstStyle>
          <a:p>
            <a:pPr>
              <a:defRPr/>
            </a:pPr>
            <a:endParaRPr lang="en-US"/>
          </a:p>
        </p:txBody>
      </p:sp>
      <p:sp>
        <p:nvSpPr>
          <p:cNvPr id="158723" name="Rectangle 3"/>
          <p:cNvSpPr>
            <a:spLocks noGrp="1" noChangeArrowheads="1"/>
          </p:cNvSpPr>
          <p:nvPr>
            <p:ph type="dt" idx="1"/>
          </p:nvPr>
        </p:nvSpPr>
        <p:spPr bwMode="auto">
          <a:xfrm>
            <a:off x="3970734" y="1"/>
            <a:ext cx="3038145" cy="464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t" anchorCtr="0" compatLnSpc="1">
            <a:prstTxWarp prst="textNoShape">
              <a:avLst/>
            </a:prstTxWarp>
          </a:bodyPr>
          <a:lstStyle>
            <a:lvl1pPr algn="r" defTabSz="931887" eaLnBrk="1" hangingPunct="1">
              <a:defRPr sz="1300">
                <a:latin typeface="Arial" charset="0"/>
                <a:cs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406400" y="698500"/>
            <a:ext cx="61976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8725" name="Rectangle 5"/>
          <p:cNvSpPr>
            <a:spLocks noGrp="1" noChangeArrowheads="1"/>
          </p:cNvSpPr>
          <p:nvPr>
            <p:ph type="body" sz="quarter" idx="3"/>
          </p:nvPr>
        </p:nvSpPr>
        <p:spPr bwMode="auto">
          <a:xfrm>
            <a:off x="701345" y="4416099"/>
            <a:ext cx="5607711" cy="4182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8726" name="Rectangle 6"/>
          <p:cNvSpPr>
            <a:spLocks noGrp="1" noChangeArrowheads="1"/>
          </p:cNvSpPr>
          <p:nvPr>
            <p:ph type="ftr" sz="quarter" idx="4"/>
          </p:nvPr>
        </p:nvSpPr>
        <p:spPr bwMode="auto">
          <a:xfrm>
            <a:off x="0" y="8830659"/>
            <a:ext cx="3038145" cy="464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b" anchorCtr="0" compatLnSpc="1">
            <a:prstTxWarp prst="textNoShape">
              <a:avLst/>
            </a:prstTxWarp>
          </a:bodyPr>
          <a:lstStyle>
            <a:lvl1pPr defTabSz="931887" eaLnBrk="1" hangingPunct="1">
              <a:defRPr sz="1300">
                <a:latin typeface="Arial" charset="0"/>
                <a:cs typeface="Arial" charset="0"/>
              </a:defRPr>
            </a:lvl1pPr>
          </a:lstStyle>
          <a:p>
            <a:pPr>
              <a:defRPr/>
            </a:pPr>
            <a:endParaRPr lang="en-US"/>
          </a:p>
        </p:txBody>
      </p:sp>
      <p:sp>
        <p:nvSpPr>
          <p:cNvPr id="158727" name="Rectangle 7"/>
          <p:cNvSpPr>
            <a:spLocks noGrp="1" noChangeArrowheads="1"/>
          </p:cNvSpPr>
          <p:nvPr>
            <p:ph type="sldNum" sz="quarter" idx="5"/>
          </p:nvPr>
        </p:nvSpPr>
        <p:spPr bwMode="auto">
          <a:xfrm>
            <a:off x="3970734" y="8830659"/>
            <a:ext cx="3038145" cy="464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b" anchorCtr="0" compatLnSpc="1">
            <a:prstTxWarp prst="textNoShape">
              <a:avLst/>
            </a:prstTxWarp>
          </a:bodyPr>
          <a:lstStyle>
            <a:lvl1pPr algn="r" defTabSz="931887" eaLnBrk="1" hangingPunct="1">
              <a:defRPr sz="1300">
                <a:latin typeface="Arial" panose="020B0604020202020204" pitchFamily="34" charset="0"/>
              </a:defRPr>
            </a:lvl1pPr>
          </a:lstStyle>
          <a:p>
            <a:fld id="{49C17543-A926-442A-A31C-841002039190}" type="slidenum">
              <a:rPr lang="en-US" altLang="en-US"/>
              <a:pPr/>
              <a:t>‹#›</a:t>
            </a:fld>
            <a:endParaRPr lang="en-US" altLang="en-US"/>
          </a:p>
        </p:txBody>
      </p:sp>
    </p:spTree>
    <p:extLst>
      <p:ext uri="{BB962C8B-B14F-4D97-AF65-F5344CB8AC3E}">
        <p14:creationId xmlns:p14="http://schemas.microsoft.com/office/powerpoint/2010/main" val="6748305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C17543-A926-442A-A31C-841002039190}" type="slidenum">
              <a:rPr lang="en-US" altLang="en-US" smtClean="0"/>
              <a:pPr/>
              <a:t>1</a:t>
            </a:fld>
            <a:endParaRPr lang="en-US" altLang="en-US"/>
          </a:p>
        </p:txBody>
      </p:sp>
    </p:spTree>
    <p:extLst>
      <p:ext uri="{BB962C8B-B14F-4D97-AF65-F5344CB8AC3E}">
        <p14:creationId xmlns:p14="http://schemas.microsoft.com/office/powerpoint/2010/main" val="2128545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a:t>
            </a:r>
            <a:r>
              <a:rPr lang="en-US" dirty="0" err="1"/>
              <a:t>Ugrad</a:t>
            </a:r>
            <a:r>
              <a:rPr lang="en-US" dirty="0"/>
              <a:t> calls the super method for its parent type.</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35</a:t>
            </a:fld>
            <a:endParaRPr lang="en-US" altLang="en-US"/>
          </a:p>
        </p:txBody>
      </p:sp>
    </p:spTree>
    <p:extLst>
      <p:ext uri="{BB962C8B-B14F-4D97-AF65-F5344CB8AC3E}">
        <p14:creationId xmlns:p14="http://schemas.microsoft.com/office/powerpoint/2010/main" val="221792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36</a:t>
            </a:fld>
            <a:endParaRPr lang="en-US" altLang="en-US"/>
          </a:p>
        </p:txBody>
      </p:sp>
    </p:spTree>
    <p:extLst>
      <p:ext uri="{BB962C8B-B14F-4D97-AF65-F5344CB8AC3E}">
        <p14:creationId xmlns:p14="http://schemas.microsoft.com/office/powerpoint/2010/main" val="1438258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one object can “be” multiple types with interfaces. For example, a teacher is both a person and is accountable. </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39</a:t>
            </a:fld>
            <a:endParaRPr lang="en-US" altLang="en-US"/>
          </a:p>
        </p:txBody>
      </p:sp>
    </p:spTree>
    <p:extLst>
      <p:ext uri="{BB962C8B-B14F-4D97-AF65-F5344CB8AC3E}">
        <p14:creationId xmlns:p14="http://schemas.microsoft.com/office/powerpoint/2010/main" val="3787349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objects that are both a Person and also an Accountable have behavior for both.</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40</a:t>
            </a:fld>
            <a:endParaRPr lang="en-US" altLang="en-US"/>
          </a:p>
        </p:txBody>
      </p:sp>
    </p:spTree>
    <p:extLst>
      <p:ext uri="{BB962C8B-B14F-4D97-AF65-F5344CB8AC3E}">
        <p14:creationId xmlns:p14="http://schemas.microsoft.com/office/powerpoint/2010/main" val="2584460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one object can “be” multiple types with interfaces. For example, a teacher is both a person and is accountable. </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41</a:t>
            </a:fld>
            <a:endParaRPr lang="en-US" altLang="en-US"/>
          </a:p>
        </p:txBody>
      </p:sp>
    </p:spTree>
    <p:extLst>
      <p:ext uri="{BB962C8B-B14F-4D97-AF65-F5344CB8AC3E}">
        <p14:creationId xmlns:p14="http://schemas.microsoft.com/office/powerpoint/2010/main" val="1319966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the comparable interface returns a negative number, 0, or a positive number depending upon how it compares.</a:t>
            </a:r>
          </a:p>
          <a:p>
            <a:r>
              <a:rPr lang="en-US" dirty="0"/>
              <a:t>The Collections framework in Java relies on this interface for several operations.</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42</a:t>
            </a:fld>
            <a:endParaRPr lang="en-US" altLang="en-US"/>
          </a:p>
        </p:txBody>
      </p:sp>
    </p:spTree>
    <p:extLst>
      <p:ext uri="{BB962C8B-B14F-4D97-AF65-F5344CB8AC3E}">
        <p14:creationId xmlns:p14="http://schemas.microsoft.com/office/powerpoint/2010/main" val="534744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hypothetical or academic.</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2</a:t>
            </a:fld>
            <a:endParaRPr lang="en-US" altLang="en-US"/>
          </a:p>
        </p:txBody>
      </p:sp>
    </p:spTree>
    <p:extLst>
      <p:ext uri="{BB962C8B-B14F-4D97-AF65-F5344CB8AC3E}">
        <p14:creationId xmlns:p14="http://schemas.microsoft.com/office/powerpoint/2010/main" val="3247387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3</a:t>
            </a:fld>
            <a:endParaRPr lang="en-US" altLang="en-US"/>
          </a:p>
        </p:txBody>
      </p:sp>
    </p:spTree>
    <p:extLst>
      <p:ext uri="{BB962C8B-B14F-4D97-AF65-F5344CB8AC3E}">
        <p14:creationId xmlns:p14="http://schemas.microsoft.com/office/powerpoint/2010/main" val="430016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6</a:t>
            </a:fld>
            <a:endParaRPr lang="en-US" altLang="en-US"/>
          </a:p>
        </p:txBody>
      </p:sp>
    </p:spTree>
    <p:extLst>
      <p:ext uri="{BB962C8B-B14F-4D97-AF65-F5344CB8AC3E}">
        <p14:creationId xmlns:p14="http://schemas.microsoft.com/office/powerpoint/2010/main" val="3184203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7</a:t>
            </a:fld>
            <a:endParaRPr lang="en-US" altLang="en-US"/>
          </a:p>
        </p:txBody>
      </p:sp>
    </p:spTree>
    <p:extLst>
      <p:ext uri="{BB962C8B-B14F-4D97-AF65-F5344CB8AC3E}">
        <p14:creationId xmlns:p14="http://schemas.microsoft.com/office/powerpoint/2010/main" val="1580841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a:t>
            </a:r>
            <a:r>
              <a:rPr lang="en-US" dirty="0" err="1"/>
              <a:t>ElectricCar</a:t>
            </a:r>
            <a:r>
              <a:rPr lang="en-US" dirty="0"/>
              <a:t> redefines </a:t>
            </a:r>
            <a:r>
              <a:rPr lang="en-US" dirty="0" err="1"/>
              <a:t>findPrice</a:t>
            </a:r>
            <a:r>
              <a:rPr lang="en-US" dirty="0"/>
              <a:t>().</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12</a:t>
            </a:fld>
            <a:endParaRPr lang="en-US" altLang="en-US"/>
          </a:p>
        </p:txBody>
      </p:sp>
    </p:spTree>
    <p:extLst>
      <p:ext uri="{BB962C8B-B14F-4D97-AF65-F5344CB8AC3E}">
        <p14:creationId xmlns:p14="http://schemas.microsoft.com/office/powerpoint/2010/main" val="1022750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class </a:t>
            </a:r>
            <a:r>
              <a:rPr lang="en-US" dirty="0" err="1"/>
              <a:t>Derived’s</a:t>
            </a:r>
            <a:r>
              <a:rPr lang="en-US" dirty="0"/>
              <a:t> constructor Derived(int n), a programmer-written super() is NOT required because Base already has a no-</a:t>
            </a:r>
            <a:r>
              <a:rPr lang="en-US" dirty="0" err="1"/>
              <a:t>arg</a:t>
            </a:r>
            <a:r>
              <a:rPr lang="en-US" dirty="0"/>
              <a:t> constructor Base() which gets invoked automatically by </a:t>
            </a:r>
            <a:r>
              <a:rPr lang="en-US" dirty="0" err="1"/>
              <a:t>Derived’s</a:t>
            </a:r>
            <a:r>
              <a:rPr lang="en-US" dirty="0"/>
              <a:t> constructor. </a:t>
            </a:r>
          </a:p>
          <a:p>
            <a:r>
              <a:rPr lang="en-US" dirty="0"/>
              <a:t> </a:t>
            </a:r>
          </a:p>
          <a:p>
            <a:r>
              <a:rPr lang="en-US" dirty="0"/>
              <a:t>If Base(int n) were the ONLY constructor in class Base, a super(int …) would be required in </a:t>
            </a:r>
            <a:r>
              <a:rPr lang="en-US" dirty="0" err="1"/>
              <a:t>Derived’s</a:t>
            </a:r>
            <a:r>
              <a:rPr lang="en-US" dirty="0"/>
              <a:t> constructor.</a:t>
            </a:r>
          </a:p>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19</a:t>
            </a:fld>
            <a:endParaRPr lang="en-US" altLang="en-US"/>
          </a:p>
        </p:txBody>
      </p:sp>
    </p:spTree>
    <p:extLst>
      <p:ext uri="{BB962C8B-B14F-4D97-AF65-F5344CB8AC3E}">
        <p14:creationId xmlns:p14="http://schemas.microsoft.com/office/powerpoint/2010/main" val="2954423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20</a:t>
            </a:fld>
            <a:endParaRPr lang="en-US" altLang="en-US"/>
          </a:p>
        </p:txBody>
      </p:sp>
    </p:spTree>
    <p:extLst>
      <p:ext uri="{BB962C8B-B14F-4D97-AF65-F5344CB8AC3E}">
        <p14:creationId xmlns:p14="http://schemas.microsoft.com/office/powerpoint/2010/main" val="1074575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in the two branches, </a:t>
            </a:r>
            <a:r>
              <a:rPr lang="en-US" dirty="0" err="1"/>
              <a:t>ThreeD</a:t>
            </a:r>
            <a:r>
              <a:rPr lang="en-US" dirty="0"/>
              <a:t> defines another method that must be implemented </a:t>
            </a:r>
            <a:r>
              <a:rPr lang="en-US" dirty="0" err="1"/>
              <a:t>getVol</a:t>
            </a:r>
            <a:r>
              <a:rPr lang="en-US" dirty="0"/>
              <a:t>(), while </a:t>
            </a:r>
            <a:r>
              <a:rPr lang="en-US" dirty="0" err="1"/>
              <a:t>TwoD</a:t>
            </a:r>
            <a:r>
              <a:rPr lang="en-US" dirty="0"/>
              <a:t> does not. All classes must implement </a:t>
            </a:r>
            <a:r>
              <a:rPr lang="en-US" dirty="0" err="1"/>
              <a:t>getArea</a:t>
            </a:r>
            <a:r>
              <a:rPr lang="en-US" dirty="0"/>
              <a:t> since all shapes have an area.</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31</a:t>
            </a:fld>
            <a:endParaRPr lang="en-US" altLang="en-US"/>
          </a:p>
        </p:txBody>
      </p:sp>
    </p:spTree>
    <p:extLst>
      <p:ext uri="{BB962C8B-B14F-4D97-AF65-F5344CB8AC3E}">
        <p14:creationId xmlns:p14="http://schemas.microsoft.com/office/powerpoint/2010/main" val="12642749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16176"/>
            <a:ext cx="10363200" cy="1470025"/>
          </a:xfrm>
        </p:spPr>
        <p:txBody>
          <a:bodyPr/>
          <a:lstStyle>
            <a:lvl1pPr>
              <a:defRPr lang="en-US" sz="4800" b="1" kern="1200" smtClean="0">
                <a:ln w="9525" cap="rnd">
                  <a:prstDash val="solid"/>
                  <a:bevel/>
                </a:ln>
                <a:solidFill>
                  <a:schemeClr val="tx1"/>
                </a:solidFill>
                <a:effectLst>
                  <a:outerShdw blurRad="50800" dist="38100" dir="3000000" algn="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1828800" y="41910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4" descr="re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19109" y="939801"/>
            <a:ext cx="2753783" cy="904875"/>
          </a:xfrm>
          <a:prstGeom prst="rect">
            <a:avLst/>
          </a:prstGeom>
          <a:noFill/>
          <a:ln>
            <a:noFill/>
          </a:ln>
          <a:effectLst>
            <a:glow rad="127000">
              <a:srgbClr val="F2BDBD"/>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4"/>
          <p:cNvSpPr>
            <a:spLocks noGrp="1"/>
          </p:cNvSpPr>
          <p:nvPr>
            <p:ph type="ftr" sz="quarter" idx="11"/>
          </p:nvPr>
        </p:nvSpPr>
        <p:spPr>
          <a:xfrm>
            <a:off x="914400" y="6356351"/>
            <a:ext cx="10363200" cy="365125"/>
          </a:xfrm>
          <a:prstGeom prst="rect">
            <a:avLst/>
          </a:prstGeom>
        </p:spPr>
        <p:txBody>
          <a:bodyPr/>
          <a:lstStyle>
            <a:lvl1pPr algn="ctr">
              <a:defRPr lang="en-US" sz="900" b="1" kern="1200" dirty="0">
                <a:solidFill>
                  <a:schemeClr val="bg1">
                    <a:lumMod val="50000"/>
                  </a:schemeClr>
                </a:solidFill>
                <a:latin typeface="Tahoma" panose="020B060403050404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3712855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4F7871F0-911A-4786-98E6-E01B4D5B0C26}" type="datetimeFigureOut">
              <a:rPr lang="en-US"/>
              <a:pPr>
                <a:defRPr/>
              </a:pPr>
              <a:t>5/10/2023</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AA36F655-F160-421B-AC96-5F6C002503E4}" type="slidenum">
              <a:rPr lang="en-US" altLang="en-US"/>
              <a:pPr/>
              <a:t>‹#›</a:t>
            </a:fld>
            <a:endParaRPr lang="en-US" altLang="en-US"/>
          </a:p>
        </p:txBody>
      </p:sp>
    </p:spTree>
    <p:extLst>
      <p:ext uri="{BB962C8B-B14F-4D97-AF65-F5344CB8AC3E}">
        <p14:creationId xmlns:p14="http://schemas.microsoft.com/office/powerpoint/2010/main" val="2176071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4694FDF4-B0C2-4381-8DD6-310D7C854B2B}" type="datetimeFigureOut">
              <a:rPr lang="en-US"/>
              <a:pPr>
                <a:defRPr/>
              </a:pPr>
              <a:t>5/10/2023</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076B7EBD-8620-493C-9193-7661A2289916}" type="slidenum">
              <a:rPr lang="en-US" altLang="en-US"/>
              <a:pPr/>
              <a:t>‹#›</a:t>
            </a:fld>
            <a:endParaRPr lang="en-US" altLang="en-US"/>
          </a:p>
        </p:txBody>
      </p:sp>
    </p:spTree>
    <p:extLst>
      <p:ext uri="{BB962C8B-B14F-4D97-AF65-F5344CB8AC3E}">
        <p14:creationId xmlns:p14="http://schemas.microsoft.com/office/powerpoint/2010/main" val="1530328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454E242-1075-47E0-A162-55C960B37C1C}"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327295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434929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54E242-1075-47E0-A162-55C960B37C1C}"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610303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54E242-1075-47E0-A162-55C960B37C1C}" type="datetimeFigureOut">
              <a:rPr lang="en-US" smtClean="0"/>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92704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54E242-1075-47E0-A162-55C960B37C1C}" type="datetimeFigureOut">
              <a:rPr lang="en-US" smtClean="0"/>
              <a:t>5/10/2023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462330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54E242-1075-47E0-A162-55C960B37C1C}" type="datetimeFigureOut">
              <a:rPr lang="en-US" smtClean="0"/>
              <a:t>5/10/2023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0278739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4E242-1075-47E0-A162-55C960B37C1C}" type="datetimeFigureOut">
              <a:rPr lang="en-US" smtClean="0"/>
              <a:t>5/10/2023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8761564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4E242-1075-47E0-A162-55C960B37C1C}" type="datetimeFigureOut">
              <a:rPr lang="en-US" smtClean="0"/>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373739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8"/>
            <a:ext cx="10972800" cy="1020762"/>
          </a:xfrm>
          <a:solidFill>
            <a:srgbClr val="AF0000"/>
          </a:solidFill>
          <a:ln>
            <a:noFill/>
          </a:ln>
          <a:effectLst>
            <a:glow rad="139700">
              <a:schemeClr val="accent2">
                <a:satMod val="175000"/>
                <a:alpha val="40000"/>
              </a:schemeClr>
            </a:glow>
            <a:outerShdw blurRad="50800" dist="38100" dir="2700000" algn="tl" rotWithShape="0">
              <a:prstClr val="black">
                <a:alpha val="40000"/>
              </a:prstClr>
            </a:outerShdw>
          </a:effectLst>
          <a:scene3d>
            <a:camera prst="orthographicFront"/>
            <a:lightRig rig="harsh" dir="t">
              <a:rot lat="0" lon="0" rev="3000000"/>
            </a:lightRig>
          </a:scene3d>
          <a:sp3d extrusionH="254000" contourW="19050">
            <a:bevelT w="82550" h="44450" prst="artDeco"/>
            <a:bevelB w="82550" h="44450" prst="angle"/>
            <a:contourClr>
              <a:srgbClr val="FFFFFF"/>
            </a:contourClr>
          </a:sp3d>
        </p:spPr>
        <p:txBody>
          <a:bodyPr vert="horz" wrap="none" lIns="91440" tIns="45720" rIns="91440" bIns="45720" numCol="1" anchor="ctr" anchorCtr="0" compatLnSpc="1">
            <a:prstTxWarp prst="textNoShape">
              <a:avLst/>
            </a:prstTxWarp>
            <a:noAutofit/>
          </a:bodyPr>
          <a:lstStyle>
            <a:lvl1pPr>
              <a:defRPr kumimoji="0" lang="en-US" sz="4800" b="0" i="0" u="none" strike="noStrike" cap="none" spc="0" normalizeH="0" baseline="0" noProof="0" dirty="0">
                <a:ln w="9525">
                  <a:solidFill>
                    <a:prstClr val="white"/>
                  </a:solidFill>
                  <a:prstDash val="solid"/>
                </a:ln>
                <a:solidFill>
                  <a:srgbClr val="FEFCFC"/>
                </a:solidFill>
                <a:effectLst>
                  <a:outerShdw blurRad="12700" dist="38100" dir="2700000" algn="tl" rotWithShape="0">
                    <a:prstClr val="white">
                      <a:lumMod val="50000"/>
                    </a:prstClr>
                  </a:outerShdw>
                </a:effectLst>
                <a:uLnTx/>
                <a:uFillTx/>
                <a:latin typeface="Tahoma" panose="020B0604030504040204" pitchFamily="34" charset="0"/>
                <a:ea typeface="Tahoma" panose="020B0604030504040204" pitchFamily="34" charset="0"/>
                <a:cs typeface="Tahoma" panose="020B0604030504040204" pitchFamily="34" charset="0"/>
              </a:defRPr>
            </a:lvl1pPr>
          </a:lstStyle>
          <a:p>
            <a:pPr marL="0" marR="0" lvl="0" indent="0" defTabSz="914400" eaLnBrk="0" latinLnBrk="0" hangingPunct="0">
              <a:lnSpc>
                <a:spcPct val="100000"/>
              </a:lnSpc>
              <a:tabLst/>
            </a:pPr>
            <a:r>
              <a:rPr kumimoji="0" lang="en-US" sz="5400" b="1" i="0" u="none" strike="noStrike" kern="1200" cap="none" spc="0" normalizeH="0" baseline="0" noProof="0" dirty="0">
                <a:ln w="9525">
                  <a:solidFill>
                    <a:prstClr val="white"/>
                  </a:solidFill>
                  <a:prstDash val="solid"/>
                </a:ln>
                <a:solidFill>
                  <a:srgbClr val="FEFCFC"/>
                </a:solidFill>
                <a:effectLst>
                  <a:outerShdw blurRad="12700" dist="38100" dir="2700000" algn="tl" rotWithShape="0">
                    <a:prstClr val="white">
                      <a:lumMod val="50000"/>
                    </a:prstClr>
                  </a:outerShdw>
                </a:effectLst>
                <a:uLnTx/>
                <a:uFillTx/>
                <a:latin typeface="Tahoma" panose="020B0604030504040204" pitchFamily="34" charset="0"/>
                <a:ea typeface="+mn-ea"/>
                <a:cs typeface="Arial" panose="020B0604020202020204" pitchFamily="34" charset="0"/>
              </a:rPr>
              <a:t>Insert Text Here</a:t>
            </a:r>
          </a:p>
        </p:txBody>
      </p:sp>
      <p:sp>
        <p:nvSpPr>
          <p:cNvPr id="3" name="Content Placeholder 2"/>
          <p:cNvSpPr>
            <a:spLocks noGrp="1"/>
          </p:cNvSpPr>
          <p:nvPr>
            <p:ph idx="1"/>
          </p:nvPr>
        </p:nvSpPr>
        <p:spPr>
          <a:solidFill>
            <a:srgbClr val="EBEBEB"/>
          </a:solidFill>
          <a:ln>
            <a:solidFill>
              <a:schemeClr val="bg1"/>
            </a:solidFill>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style>
          <a:lnRef idx="2">
            <a:schemeClr val="dk1"/>
          </a:lnRef>
          <a:fillRef idx="1">
            <a:schemeClr val="lt1"/>
          </a:fillRef>
          <a:effectRef idx="0">
            <a:schemeClr val="dk1"/>
          </a:effectRef>
          <a:fontRef idx="none"/>
        </p:style>
        <p:txBody>
          <a:bodyPr vert="horz" wrap="square" lIns="91440" tIns="91440" rIns="91440" bIns="91440" numCol="1" anchor="t" anchorCtr="0" compatLnSpc="1">
            <a:prstTxWarp prst="textNoShape">
              <a:avLst/>
            </a:prstTxWarp>
          </a:bodyPr>
          <a:lstStyle>
            <a:lvl1pPr marL="342900" indent="-342900">
              <a:buFont typeface="Wingdings" panose="05000000000000000000" pitchFamily="2" charset="2"/>
              <a:buChar char=""/>
              <a:defRPr lang="en-US" b="1" dirty="0" smtClean="0"/>
            </a:lvl1pPr>
            <a:lvl2pPr>
              <a:defRPr lang="en-US" b="1" dirty="0" smtClean="0"/>
            </a:lvl2pPr>
            <a:lvl3pPr>
              <a:defRPr lang="en-US" b="1" dirty="0" smtClean="0"/>
            </a:lvl3pPr>
            <a:lvl4pPr>
              <a:defRPr lang="en-US" b="1" dirty="0" smtClean="0"/>
            </a:lvl4pPr>
            <a:lvl5pPr>
              <a:defRPr lang="en-US" b="1" dirty="0"/>
            </a:lvl5pPr>
          </a:lstStyle>
          <a:p>
            <a:pPr lvl="0">
              <a:buChar cha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89054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4E242-1075-47E0-A162-55C960B37C1C}" type="datetimeFigureOut">
              <a:rPr lang="en-US" smtClean="0"/>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1184291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0752283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183605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2E322FEB-B3C0-4A1D-B5A3-BA45749FB2BF}" type="datetimeFigureOut">
              <a:rPr lang="en-US"/>
              <a:pPr>
                <a:defRPr/>
              </a:pPr>
              <a:t>5/10/2023</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0CC46F00-EB69-4C71-A198-B1DCA7758FD3}" type="slidenum">
              <a:rPr lang="en-US" altLang="en-US"/>
              <a:pPr/>
              <a:t>‹#›</a:t>
            </a:fld>
            <a:endParaRPr lang="en-US" altLang="en-US"/>
          </a:p>
        </p:txBody>
      </p:sp>
    </p:spTree>
    <p:extLst>
      <p:ext uri="{BB962C8B-B14F-4D97-AF65-F5344CB8AC3E}">
        <p14:creationId xmlns:p14="http://schemas.microsoft.com/office/powerpoint/2010/main" val="2594840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2BB68BA-DBC3-489E-AB0C-204999D5F08D}" type="datetimeFigureOut">
              <a:rPr lang="en-US"/>
              <a:pPr>
                <a:defRPr/>
              </a:pPr>
              <a:t>5/10/2023</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D57FE6E0-8D7D-45C2-AC65-2D2604E6D601}" type="slidenum">
              <a:rPr lang="en-US" altLang="en-US"/>
              <a:pPr/>
              <a:t>‹#›</a:t>
            </a:fld>
            <a:endParaRPr lang="en-US" altLang="en-US"/>
          </a:p>
        </p:txBody>
      </p:sp>
    </p:spTree>
    <p:extLst>
      <p:ext uri="{BB962C8B-B14F-4D97-AF65-F5344CB8AC3E}">
        <p14:creationId xmlns:p14="http://schemas.microsoft.com/office/powerpoint/2010/main" val="106284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87DF5F8-F24E-4332-88B6-0626ED3BDDF8}" type="datetimeFigureOut">
              <a:rPr lang="en-US"/>
              <a:pPr>
                <a:defRPr/>
              </a:pPr>
              <a:t>5/10/2023</a:t>
            </a:fld>
            <a:endParaRPr lang="en-US"/>
          </a:p>
        </p:txBody>
      </p:sp>
      <p:sp>
        <p:nvSpPr>
          <p:cNvPr id="8"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9"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A5A0E9FE-ECCA-498D-9200-E2833E946E11}" type="slidenum">
              <a:rPr lang="en-US" altLang="en-US"/>
              <a:pPr/>
              <a:t>‹#›</a:t>
            </a:fld>
            <a:endParaRPr lang="en-US" altLang="en-US"/>
          </a:p>
        </p:txBody>
      </p:sp>
    </p:spTree>
    <p:extLst>
      <p:ext uri="{BB962C8B-B14F-4D97-AF65-F5344CB8AC3E}">
        <p14:creationId xmlns:p14="http://schemas.microsoft.com/office/powerpoint/2010/main" val="2350370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D36A1290-BB93-4271-B513-DC0CFF3CBD2E}" type="datetimeFigureOut">
              <a:rPr lang="en-US"/>
              <a:pPr>
                <a:defRPr/>
              </a:pPr>
              <a:t>5/10/2023</a:t>
            </a:fld>
            <a:endParaRPr lang="en-US"/>
          </a:p>
        </p:txBody>
      </p:sp>
      <p:sp>
        <p:nvSpPr>
          <p:cNvPr id="4"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2ADD7080-0B30-4520-A961-1BEEC04A2BB6}" type="slidenum">
              <a:rPr lang="en-US" altLang="en-US"/>
              <a:pPr/>
              <a:t>‹#›</a:t>
            </a:fld>
            <a:endParaRPr lang="en-US" altLang="en-US"/>
          </a:p>
        </p:txBody>
      </p:sp>
    </p:spTree>
    <p:extLst>
      <p:ext uri="{BB962C8B-B14F-4D97-AF65-F5344CB8AC3E}">
        <p14:creationId xmlns:p14="http://schemas.microsoft.com/office/powerpoint/2010/main" val="3665625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C01E6DE3-C911-4B5E-8D9D-69612C716D20}" type="datetimeFigureOut">
              <a:rPr lang="en-US"/>
              <a:pPr>
                <a:defRPr/>
              </a:pPr>
              <a:t>5/10/2023</a:t>
            </a:fld>
            <a:endParaRPr lang="en-US"/>
          </a:p>
        </p:txBody>
      </p:sp>
      <p:sp>
        <p:nvSpPr>
          <p:cNvPr id="3"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9FC781E1-F54A-40E5-9093-E2A4A17BE7E0}" type="slidenum">
              <a:rPr lang="en-US" altLang="en-US"/>
              <a:pPr/>
              <a:t>‹#›</a:t>
            </a:fld>
            <a:endParaRPr lang="en-US" altLang="en-US"/>
          </a:p>
        </p:txBody>
      </p:sp>
    </p:spTree>
    <p:extLst>
      <p:ext uri="{BB962C8B-B14F-4D97-AF65-F5344CB8AC3E}">
        <p14:creationId xmlns:p14="http://schemas.microsoft.com/office/powerpoint/2010/main" val="101393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5516B255-BE60-489C-9FD1-9D14BC405B9A}" type="datetimeFigureOut">
              <a:rPr lang="en-US"/>
              <a:pPr>
                <a:defRPr/>
              </a:pPr>
              <a:t>5/10/2023</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641ABB77-68B0-481E-8462-3DCBBEB3508F}" type="slidenum">
              <a:rPr lang="en-US" altLang="en-US"/>
              <a:pPr/>
              <a:t>‹#›</a:t>
            </a:fld>
            <a:endParaRPr lang="en-US" altLang="en-US"/>
          </a:p>
        </p:txBody>
      </p:sp>
    </p:spTree>
    <p:extLst>
      <p:ext uri="{BB962C8B-B14F-4D97-AF65-F5344CB8AC3E}">
        <p14:creationId xmlns:p14="http://schemas.microsoft.com/office/powerpoint/2010/main" val="3905985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9AC61E0D-276E-4CE0-B221-D59C6D057781}" type="datetimeFigureOut">
              <a:rPr lang="en-US"/>
              <a:pPr>
                <a:defRPr/>
              </a:pPr>
              <a:t>5/10/2023</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68D7E679-3436-445F-85D7-DD21D2B1156A}" type="slidenum">
              <a:rPr lang="en-US" altLang="en-US"/>
              <a:pPr/>
              <a:t>‹#›</a:t>
            </a:fld>
            <a:endParaRPr lang="en-US" altLang="en-US"/>
          </a:p>
        </p:txBody>
      </p:sp>
    </p:spTree>
    <p:extLst>
      <p:ext uri="{BB962C8B-B14F-4D97-AF65-F5344CB8AC3E}">
        <p14:creationId xmlns:p14="http://schemas.microsoft.com/office/powerpoint/2010/main" val="249963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Text Placeholder 2"/>
          <p:cNvSpPr>
            <a:spLocks noGrp="1"/>
          </p:cNvSpPr>
          <p:nvPr>
            <p:ph type="body" idx="1"/>
          </p:nvPr>
        </p:nvSpPr>
        <p:spPr bwMode="auto">
          <a:xfrm>
            <a:off x="609600" y="16002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333" r:id="rId1"/>
    <p:sldLayoutId id="2147484334" r:id="rId2"/>
    <p:sldLayoutId id="2147484335" r:id="rId3"/>
    <p:sldLayoutId id="2147484336" r:id="rId4"/>
    <p:sldLayoutId id="2147484337" r:id="rId5"/>
    <p:sldLayoutId id="2147484338" r:id="rId6"/>
    <p:sldLayoutId id="2147484339" r:id="rId7"/>
    <p:sldLayoutId id="2147484340" r:id="rId8"/>
    <p:sldLayoutId id="2147484341" r:id="rId9"/>
    <p:sldLayoutId id="2147484342" r:id="rId10"/>
    <p:sldLayoutId id="2147484343"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4E242-1075-47E0-A162-55C960B37C1C}" type="datetimeFigureOut">
              <a:rPr lang="en-US" smtClean="0"/>
              <a:t>5/10/2023</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4B13F9-8F90-4EB2-A783-DD823D5BD88D}" type="slidenum">
              <a:rPr lang="en-US" smtClean="0"/>
              <a:t>‹#›</a:t>
            </a:fld>
            <a:endParaRPr lang="en-US"/>
          </a:p>
        </p:txBody>
      </p:sp>
    </p:spTree>
    <p:extLst>
      <p:ext uri="{BB962C8B-B14F-4D97-AF65-F5344CB8AC3E}">
        <p14:creationId xmlns:p14="http://schemas.microsoft.com/office/powerpoint/2010/main" val="1069048882"/>
      </p:ext>
    </p:extLst>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Object-Oriented Essentials</a:t>
            </a:r>
          </a:p>
        </p:txBody>
      </p:sp>
      <p:sp>
        <p:nvSpPr>
          <p:cNvPr id="6" name="Footer Placeholder 5"/>
          <p:cNvSpPr>
            <a:spLocks noGrp="1"/>
          </p:cNvSpPr>
          <p:nvPr>
            <p:ph type="ftr" sz="quarter" idx="11"/>
          </p:nvPr>
        </p:nvSpPr>
        <p:spPr/>
        <p:txBody>
          <a:bodyPr/>
          <a:lstStyle/>
          <a:p>
            <a:pPr>
              <a:defRPr/>
            </a:pPr>
            <a:r>
              <a:rPr lang="en-US" dirty="0"/>
              <a:t>Copyright 2020 Warren Mansur and Eric </a:t>
            </a:r>
            <a:r>
              <a:rPr lang="en-US" dirty="0" err="1"/>
              <a:t>Braude</a:t>
            </a:r>
            <a:r>
              <a:rPr lang="en-US" dirty="0"/>
              <a:t>. Permission granted for any use of Boston University.</a:t>
            </a:r>
          </a:p>
          <a:p>
            <a:pPr>
              <a:defRPr/>
            </a:pPr>
            <a:endParaRPr lang="en-US" dirty="0"/>
          </a:p>
        </p:txBody>
      </p:sp>
      <p:sp>
        <p:nvSpPr>
          <p:cNvPr id="3" name="Subtitle 2">
            <a:extLst>
              <a:ext uri="{FF2B5EF4-FFF2-40B4-BE49-F238E27FC236}">
                <a16:creationId xmlns:a16="http://schemas.microsoft.com/office/drawing/2014/main" id="{A1030F54-8BC0-48A5-82A7-CCA9656369C1}"/>
              </a:ext>
            </a:extLst>
          </p:cNvPr>
          <p:cNvSpPr>
            <a:spLocks noGrp="1"/>
          </p:cNvSpPr>
          <p:nvPr>
            <p:ph type="subTitle" idx="1"/>
          </p:nvPr>
        </p:nvSpPr>
        <p:spPr/>
        <p:txBody>
          <a:bodyPr/>
          <a:lstStyle/>
          <a:p>
            <a:r>
              <a:rPr lang="en-US" dirty="0"/>
              <a:t>By Warren Mansur, edited by Eric Braude</a:t>
            </a:r>
          </a:p>
        </p:txBody>
      </p:sp>
    </p:spTree>
    <p:extLst>
      <p:ext uri="{BB962C8B-B14F-4D97-AF65-F5344CB8AC3E}">
        <p14:creationId xmlns:p14="http://schemas.microsoft.com/office/powerpoint/2010/main" val="2102806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Agenda</a:t>
            </a:r>
            <a:endParaRPr lang="en-US" sz="4000" dirty="0"/>
          </a:p>
        </p:txBody>
      </p:sp>
      <p:sp>
        <p:nvSpPr>
          <p:cNvPr id="3" name="Content Placeholder 2"/>
          <p:cNvSpPr>
            <a:spLocks noGrp="1"/>
          </p:cNvSpPr>
          <p:nvPr>
            <p:ph idx="1"/>
          </p:nvPr>
        </p:nvSpPr>
        <p:spPr>
          <a:xfrm>
            <a:off x="3117056" y="1524000"/>
            <a:ext cx="5957888" cy="5105400"/>
          </a:xfrm>
          <a:solidFill>
            <a:schemeClr val="tx2">
              <a:lumMod val="20000"/>
              <a:lumOff val="80000"/>
            </a:schemeClr>
          </a:solidFill>
        </p:spPr>
        <p:txBody>
          <a:bodyPr>
            <a:noAutofit/>
          </a:bodyPr>
          <a:lstStyle/>
          <a:p>
            <a:pPr marL="514350" indent="-514350">
              <a:buFont typeface="+mj-lt"/>
              <a:buAutoNum type="arabicPeriod"/>
            </a:pPr>
            <a:r>
              <a:rPr lang="en-US" sz="4000" b="0" dirty="0"/>
              <a:t>Objects and classes</a:t>
            </a:r>
          </a:p>
          <a:p>
            <a:pPr marL="514350" indent="-514350">
              <a:buFont typeface="+mj-lt"/>
              <a:buAutoNum type="arabicPeriod"/>
            </a:pPr>
            <a:r>
              <a:rPr lang="en-US" sz="4000" dirty="0"/>
              <a:t>Inheritance</a:t>
            </a:r>
          </a:p>
          <a:p>
            <a:pPr marL="514350" indent="-514350">
              <a:buFont typeface="+mj-lt"/>
              <a:buAutoNum type="arabicPeriod"/>
            </a:pPr>
            <a:r>
              <a:rPr lang="en-US" sz="4000" b="0" dirty="0"/>
              <a:t>Constructors in Java</a:t>
            </a:r>
          </a:p>
          <a:p>
            <a:pPr marL="514350" indent="-514350">
              <a:buFont typeface="+mj-lt"/>
              <a:buAutoNum type="arabicPeriod"/>
            </a:pPr>
            <a:r>
              <a:rPr lang="en-US" sz="4000" b="0" dirty="0"/>
              <a:t>Polymorphism</a:t>
            </a:r>
          </a:p>
          <a:p>
            <a:pPr marL="514350" indent="-514350">
              <a:buFont typeface="+mj-lt"/>
              <a:buAutoNum type="arabicPeriod"/>
            </a:pPr>
            <a:r>
              <a:rPr lang="en-US" sz="4000" b="0" dirty="0" err="1"/>
              <a:t>Downcasting</a:t>
            </a:r>
            <a:endParaRPr lang="en-US" sz="4000" b="0" dirty="0"/>
          </a:p>
          <a:p>
            <a:pPr marL="514350" indent="-514350">
              <a:buFont typeface="+mj-lt"/>
              <a:buAutoNum type="arabicPeriod"/>
            </a:pPr>
            <a:r>
              <a:rPr lang="en-US" sz="4000" b="0" dirty="0"/>
              <a:t>Abstract classes</a:t>
            </a:r>
          </a:p>
          <a:p>
            <a:pPr marL="514350" indent="-514350">
              <a:buFont typeface="+mj-lt"/>
              <a:buAutoNum type="arabicPeriod"/>
            </a:pPr>
            <a:r>
              <a:rPr lang="en-US" sz="4000" b="0" dirty="0"/>
              <a:t>Interfaces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674" y="109470"/>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rrow: Right 4">
            <a:extLst>
              <a:ext uri="{FF2B5EF4-FFF2-40B4-BE49-F238E27FC236}">
                <a16:creationId xmlns:a16="http://schemas.microsoft.com/office/drawing/2014/main" id="{E62B302A-B636-3C03-9896-989D06E6025A}"/>
              </a:ext>
            </a:extLst>
          </p:cNvPr>
          <p:cNvSpPr/>
          <p:nvPr/>
        </p:nvSpPr>
        <p:spPr>
          <a:xfrm>
            <a:off x="2438400" y="2514600"/>
            <a:ext cx="418363"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8192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a:xfrm>
            <a:off x="228600" y="522238"/>
            <a:ext cx="3276600" cy="2308324"/>
          </a:xfrm>
        </p:spPr>
        <p:txBody>
          <a:bodyPr wrap="square">
            <a:spAutoFit/>
          </a:bodyPr>
          <a:lstStyle/>
          <a:p>
            <a:r>
              <a:rPr lang="en-US" dirty="0"/>
              <a:t>Inheritance Example: from </a:t>
            </a:r>
            <a:r>
              <a:rPr lang="en-US" i="1" dirty="0"/>
              <a:t>Car</a:t>
            </a:r>
            <a:endParaRPr lang="en-US" dirty="0"/>
          </a:p>
        </p:txBody>
      </p:sp>
      <p:sp>
        <p:nvSpPr>
          <p:cNvPr id="4" name="TextBox 3">
            <a:extLst>
              <a:ext uri="{FF2B5EF4-FFF2-40B4-BE49-F238E27FC236}">
                <a16:creationId xmlns:a16="http://schemas.microsoft.com/office/drawing/2014/main" id="{3ADFDA14-7C82-4D53-901E-62E7B1561EAC}"/>
              </a:ext>
            </a:extLst>
          </p:cNvPr>
          <p:cNvSpPr txBox="1"/>
          <p:nvPr/>
        </p:nvSpPr>
        <p:spPr>
          <a:xfrm>
            <a:off x="4876800" y="522238"/>
            <a:ext cx="7086600" cy="5940088"/>
          </a:xfrm>
          <a:prstGeom prst="rect">
            <a:avLst/>
          </a:prstGeom>
          <a:solidFill>
            <a:schemeClr val="bg1">
              <a:lumMod val="85000"/>
            </a:schemeClr>
          </a:solidFill>
          <a:ln w="38100">
            <a:noFill/>
          </a:ln>
        </p:spPr>
        <p:txBody>
          <a:bodyPr wrap="square" rtlCol="0">
            <a:spAutoFit/>
          </a:bodyPr>
          <a:lstStyle/>
          <a:p>
            <a:pPr marL="16510" marR="0">
              <a:spcBef>
                <a:spcPts val="0"/>
              </a:spcBef>
              <a:spcAft>
                <a:spcPts val="0"/>
              </a:spcAft>
            </a:pPr>
            <a:r>
              <a:rPr lang="en-US" sz="20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class </a:t>
            </a:r>
            <a:r>
              <a:rPr lang="en-US" sz="2000" u="sng"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Car</a:t>
            </a:r>
            <a:endParaRPr lang="en-US" sz="20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20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0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private</a:t>
            </a:r>
            <a:r>
              <a:rPr lang="en-US"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String </a:t>
            </a:r>
            <a:r>
              <a:rPr lang="en-US" sz="2000" dirty="0">
                <a:solidFill>
                  <a:srgbClr val="0000C0"/>
                </a:solidFill>
                <a:latin typeface="Courier New" panose="02070309020205020404" pitchFamily="49" charset="0"/>
                <a:ea typeface="Times New Roman" panose="02020603050405020304" pitchFamily="18" charset="0"/>
                <a:cs typeface="Courier New" panose="02070309020205020404" pitchFamily="49" charset="0"/>
              </a:rPr>
              <a:t>model</a:t>
            </a:r>
            <a:r>
              <a:rPr lang="en-US"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20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0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private int</a:t>
            </a:r>
            <a:r>
              <a:rPr lang="en-US"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solidFill>
                  <a:srgbClr val="0000C0"/>
                </a:solidFill>
                <a:latin typeface="Courier New" panose="02070309020205020404" pitchFamily="49" charset="0"/>
                <a:ea typeface="Times New Roman" panose="02020603050405020304" pitchFamily="18" charset="0"/>
                <a:cs typeface="Courier New" panose="02070309020205020404" pitchFamily="49" charset="0"/>
              </a:rPr>
              <a:t>milesDriven</a:t>
            </a:r>
            <a:r>
              <a:rPr lang="en-US"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20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p>
          <a:p>
            <a:pPr marL="16510" marR="0">
              <a:spcBef>
                <a:spcPts val="0"/>
              </a:spcBef>
              <a:spcAft>
                <a:spcPts val="0"/>
              </a:spcAft>
            </a:pPr>
            <a:r>
              <a:rPr lang="en-US"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0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public</a:t>
            </a:r>
            <a:r>
              <a:rPr lang="en-US"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Car(String </a:t>
            </a:r>
            <a:r>
              <a:rPr lang="en-US" sz="2000" dirty="0">
                <a:solidFill>
                  <a:srgbClr val="6A3E3E"/>
                </a:solidFill>
                <a:latin typeface="Courier New" panose="02070309020205020404" pitchFamily="49" charset="0"/>
                <a:ea typeface="Times New Roman" panose="02020603050405020304" pitchFamily="18" charset="0"/>
                <a:cs typeface="Courier New" panose="02070309020205020404" pitchFamily="49" charset="0"/>
              </a:rPr>
              <a:t>model</a:t>
            </a:r>
            <a:r>
              <a:rPr lang="en-US"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0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int </a:t>
            </a:r>
            <a:r>
              <a:rPr lang="en-US" sz="2000" dirty="0">
                <a:solidFill>
                  <a:srgbClr val="6A3E3E"/>
                </a:solidFill>
                <a:latin typeface="Courier New" panose="02070309020205020404" pitchFamily="49" charset="0"/>
                <a:ea typeface="Times New Roman" panose="02020603050405020304" pitchFamily="18" charset="0"/>
                <a:cs typeface="Courier New" panose="02070309020205020404" pitchFamily="49" charset="0"/>
              </a:rPr>
              <a:t>miles</a:t>
            </a:r>
            <a:r>
              <a:rPr lang="en-US"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20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20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000" b="1" dirty="0" err="1">
                <a:solidFill>
                  <a:srgbClr val="7F0055"/>
                </a:solidFill>
                <a:latin typeface="Courier New" panose="02070309020205020404" pitchFamily="49" charset="0"/>
                <a:ea typeface="Times New Roman" panose="02020603050405020304" pitchFamily="18" charset="0"/>
                <a:cs typeface="Courier New" panose="02070309020205020404" pitchFamily="49" charset="0"/>
              </a:rPr>
              <a:t>this</a:t>
            </a:r>
            <a:r>
              <a:rPr lang="en-US" sz="20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000" dirty="0" err="1">
                <a:solidFill>
                  <a:srgbClr val="0000C0"/>
                </a:solidFill>
                <a:latin typeface="Courier New" panose="02070309020205020404" pitchFamily="49" charset="0"/>
                <a:ea typeface="Times New Roman" panose="02020603050405020304" pitchFamily="18" charset="0"/>
                <a:cs typeface="Courier New" panose="02070309020205020404" pitchFamily="49" charset="0"/>
              </a:rPr>
              <a:t>model</a:t>
            </a:r>
            <a:r>
              <a:rPr lang="en-US"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 </a:t>
            </a:r>
            <a:r>
              <a:rPr lang="en-US" sz="2000" dirty="0">
                <a:solidFill>
                  <a:srgbClr val="6A3E3E"/>
                </a:solidFill>
                <a:latin typeface="Courier New" panose="02070309020205020404" pitchFamily="49" charset="0"/>
                <a:ea typeface="Times New Roman" panose="02020603050405020304" pitchFamily="18" charset="0"/>
                <a:cs typeface="Courier New" panose="02070309020205020404" pitchFamily="49" charset="0"/>
              </a:rPr>
              <a:t>model</a:t>
            </a:r>
            <a:r>
              <a:rPr lang="en-US"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20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000" b="1" dirty="0" err="1">
                <a:solidFill>
                  <a:srgbClr val="7F0055"/>
                </a:solidFill>
                <a:latin typeface="Courier New" panose="02070309020205020404" pitchFamily="49" charset="0"/>
                <a:ea typeface="Times New Roman" panose="02020603050405020304" pitchFamily="18" charset="0"/>
                <a:cs typeface="Courier New" panose="02070309020205020404" pitchFamily="49" charset="0"/>
              </a:rPr>
              <a:t>this</a:t>
            </a:r>
            <a:r>
              <a:rPr lang="en-US" sz="20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000" dirty="0" err="1">
                <a:solidFill>
                  <a:srgbClr val="0000C0"/>
                </a:solidFill>
                <a:latin typeface="Courier New" panose="02070309020205020404" pitchFamily="49" charset="0"/>
                <a:ea typeface="Times New Roman" panose="02020603050405020304" pitchFamily="18" charset="0"/>
                <a:cs typeface="Courier New" panose="02070309020205020404" pitchFamily="49" charset="0"/>
              </a:rPr>
              <a:t>milesDriven</a:t>
            </a:r>
            <a:r>
              <a:rPr lang="en-US"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 </a:t>
            </a:r>
            <a:r>
              <a:rPr lang="en-US" sz="2000" dirty="0">
                <a:solidFill>
                  <a:srgbClr val="6A3E3E"/>
                </a:solidFill>
                <a:latin typeface="Courier New" panose="02070309020205020404" pitchFamily="49" charset="0"/>
                <a:ea typeface="Times New Roman" panose="02020603050405020304" pitchFamily="18" charset="0"/>
                <a:cs typeface="Courier New" panose="02070309020205020404" pitchFamily="49" charset="0"/>
              </a:rPr>
              <a:t>miles</a:t>
            </a:r>
            <a:r>
              <a:rPr lang="en-US"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20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20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p>
          <a:p>
            <a:pPr marL="16510" marR="0">
              <a:spcBef>
                <a:spcPts val="0"/>
              </a:spcBef>
              <a:spcAft>
                <a:spcPts val="0"/>
              </a:spcAft>
            </a:pPr>
            <a:r>
              <a:rPr lang="en-US"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0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public int</a:t>
            </a:r>
            <a:r>
              <a:rPr lang="en-US"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findPrice</a:t>
            </a:r>
            <a:r>
              <a:rPr lang="en-US"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20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20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0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if</a:t>
            </a:r>
            <a:r>
              <a:rPr lang="en-US"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solidFill>
                  <a:srgbClr val="0000C0"/>
                </a:solidFill>
                <a:latin typeface="Courier New" panose="02070309020205020404" pitchFamily="49" charset="0"/>
                <a:ea typeface="Times New Roman" panose="02020603050405020304" pitchFamily="18" charset="0"/>
                <a:cs typeface="Courier New" panose="02070309020205020404" pitchFamily="49" charset="0"/>
              </a:rPr>
              <a:t>milesDriven</a:t>
            </a:r>
            <a:r>
              <a:rPr lang="en-US"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&lt; 50000)</a:t>
            </a:r>
            <a:endParaRPr lang="en-US" sz="20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0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return</a:t>
            </a:r>
            <a:r>
              <a:rPr lang="en-US"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20000;</a:t>
            </a:r>
            <a:endParaRPr lang="en-US" sz="20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0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else</a:t>
            </a:r>
            <a:endParaRPr lang="en-US" sz="20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0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return</a:t>
            </a:r>
            <a:r>
              <a:rPr lang="en-US"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10000;</a:t>
            </a:r>
            <a:endParaRPr lang="en-US" sz="20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   </a:t>
            </a:r>
            <a:endParaRPr lang="en-US" sz="20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800"/>
              </a:spcAft>
            </a:pPr>
            <a:r>
              <a:rPr lang="en-US"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2000" dirty="0">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3005629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DFDA14-7C82-4D53-901E-62E7B1561EAC}"/>
              </a:ext>
            </a:extLst>
          </p:cNvPr>
          <p:cNvSpPr txBox="1"/>
          <p:nvPr/>
        </p:nvSpPr>
        <p:spPr>
          <a:xfrm>
            <a:off x="304800" y="381000"/>
            <a:ext cx="11887200" cy="6288901"/>
          </a:xfrm>
          <a:prstGeom prst="rect">
            <a:avLst/>
          </a:prstGeom>
          <a:solidFill>
            <a:schemeClr val="bg1">
              <a:lumMod val="85000"/>
            </a:schemeClr>
          </a:solidFill>
          <a:ln w="38100">
            <a:noFill/>
          </a:ln>
        </p:spPr>
        <p:txBody>
          <a:bodyPr wrap="square" rtlCol="0">
            <a:spAutoFit/>
          </a:bodyPr>
          <a:lstStyle/>
          <a:p>
            <a:pPr marL="16510" marR="0">
              <a:spcBef>
                <a:spcPts val="0"/>
              </a:spcBef>
              <a:spcAft>
                <a:spcPts val="0"/>
              </a:spcAft>
            </a:pPr>
            <a:r>
              <a:rPr lang="en-US"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class </a:t>
            </a:r>
            <a:r>
              <a:rPr lang="en-US" u="sng"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ElectricCar</a:t>
            </a:r>
            <a:r>
              <a:rPr lang="en-US" u="sng"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extends </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Car</a:t>
            </a:r>
            <a:endParaRPr lang="en-US"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private int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00C0"/>
                </a:solidFill>
                <a:latin typeface="Courier New" panose="02070309020205020404" pitchFamily="49" charset="0"/>
                <a:ea typeface="Times New Roman" panose="02020603050405020304" pitchFamily="18" charset="0"/>
                <a:cs typeface="Courier New" panose="02070309020205020404" pitchFamily="49" charset="0"/>
              </a:rPr>
              <a:t>energyEfficiency</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dirty="0">
                <a:latin typeface="Courier New" panose="02070309020205020404" pitchFamily="49" charset="0"/>
                <a:ea typeface="Times New Roman" panose="02020603050405020304" pitchFamily="18" charset="0"/>
                <a:cs typeface="Courier New" panose="02070309020205020404" pitchFamily="49" charset="0"/>
              </a:rPr>
              <a:t> </a:t>
            </a:r>
          </a:p>
          <a:p>
            <a:pPr marL="16510" marR="0">
              <a:spcBef>
                <a:spcPts val="0"/>
              </a:spcBef>
              <a:spcAft>
                <a:spcPts val="0"/>
              </a:spcAft>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public</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ElectricCar</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(String </a:t>
            </a:r>
            <a:r>
              <a:rPr lang="en-US" dirty="0">
                <a:solidFill>
                  <a:srgbClr val="6A3E3E"/>
                </a:solidFill>
                <a:latin typeface="Courier New" panose="02070309020205020404" pitchFamily="49" charset="0"/>
                <a:ea typeface="Times New Roman" panose="02020603050405020304" pitchFamily="18" charset="0"/>
                <a:cs typeface="Courier New" panose="02070309020205020404" pitchFamily="49" charset="0"/>
              </a:rPr>
              <a:t>model</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int </a:t>
            </a:r>
            <a:r>
              <a:rPr lang="en-US" dirty="0">
                <a:solidFill>
                  <a:srgbClr val="6A3E3E"/>
                </a:solidFill>
                <a:latin typeface="Courier New" panose="02070309020205020404" pitchFamily="49" charset="0"/>
                <a:ea typeface="Times New Roman" panose="02020603050405020304" pitchFamily="18" charset="0"/>
                <a:cs typeface="Courier New" panose="02070309020205020404" pitchFamily="49" charset="0"/>
              </a:rPr>
              <a:t>miles</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int </a:t>
            </a:r>
            <a:r>
              <a:rPr lang="en-US" dirty="0">
                <a:solidFill>
                  <a:srgbClr val="6A3E3E"/>
                </a:solidFill>
                <a:latin typeface="Courier New" panose="02070309020205020404" pitchFamily="49" charset="0"/>
                <a:ea typeface="Times New Roman" panose="02020603050405020304" pitchFamily="18" charset="0"/>
                <a:cs typeface="Courier New" panose="02070309020205020404" pitchFamily="49" charset="0"/>
              </a:rPr>
              <a:t>eff</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super</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6A3E3E"/>
                </a:solidFill>
                <a:latin typeface="Courier New" panose="02070309020205020404" pitchFamily="49" charset="0"/>
                <a:ea typeface="Times New Roman" panose="02020603050405020304" pitchFamily="18" charset="0"/>
                <a:cs typeface="Courier New" panose="02070309020205020404" pitchFamily="49" charset="0"/>
              </a:rPr>
              <a:t>model</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a:solidFill>
                  <a:srgbClr val="6A3E3E"/>
                </a:solidFill>
                <a:latin typeface="Courier New" panose="02070309020205020404" pitchFamily="49" charset="0"/>
                <a:ea typeface="Times New Roman" panose="02020603050405020304" pitchFamily="18" charset="0"/>
                <a:cs typeface="Courier New" panose="02070309020205020404" pitchFamily="49" charset="0"/>
              </a:rPr>
              <a:t>miles</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00C0"/>
                </a:solidFill>
                <a:latin typeface="Courier New" panose="02070309020205020404" pitchFamily="49" charset="0"/>
                <a:ea typeface="Times New Roman" panose="02020603050405020304" pitchFamily="18" charset="0"/>
                <a:cs typeface="Courier New" panose="02070309020205020404" pitchFamily="49" charset="0"/>
              </a:rPr>
              <a:t>energyEfficiency</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 </a:t>
            </a:r>
            <a:r>
              <a:rPr lang="en-US" dirty="0">
                <a:solidFill>
                  <a:srgbClr val="6A3E3E"/>
                </a:solidFill>
                <a:latin typeface="Courier New" panose="02070309020205020404" pitchFamily="49" charset="0"/>
                <a:ea typeface="Times New Roman" panose="02020603050405020304" pitchFamily="18" charset="0"/>
                <a:cs typeface="Courier New" panose="02070309020205020404" pitchFamily="49" charset="0"/>
              </a:rPr>
              <a:t>eff</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dirty="0">
                <a:latin typeface="Courier New" panose="02070309020205020404" pitchFamily="49" charset="0"/>
                <a:ea typeface="Times New Roman" panose="02020603050405020304" pitchFamily="18" charset="0"/>
                <a:cs typeface="Courier New" panose="02070309020205020404" pitchFamily="49" charset="0"/>
              </a:rPr>
              <a:t> </a:t>
            </a:r>
          </a:p>
          <a:p>
            <a:pPr marL="16510" marR="0">
              <a:spcBef>
                <a:spcPts val="0"/>
              </a:spcBef>
              <a:spcAft>
                <a:spcPts val="0"/>
              </a:spcAft>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public int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findPrice</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a:solidFill>
                  <a:srgbClr val="3F7F5F"/>
                </a:solidFill>
                <a:latin typeface="Courier New" panose="02070309020205020404" pitchFamily="49" charset="0"/>
                <a:ea typeface="Times New Roman" panose="02020603050405020304" pitchFamily="18" charset="0"/>
                <a:cs typeface="Courier New" panose="02070309020205020404" pitchFamily="49" charset="0"/>
              </a:rPr>
              <a:t>// POSTCONDITION: </a:t>
            </a:r>
          </a:p>
          <a:p>
            <a:pPr marL="16510" marR="0">
              <a:spcBef>
                <a:spcPts val="0"/>
              </a:spcBef>
              <a:spcAft>
                <a:spcPts val="0"/>
              </a:spcAft>
            </a:pPr>
            <a:r>
              <a:rPr lang="en-US" dirty="0">
                <a:solidFill>
                  <a:srgbClr val="3F7F5F"/>
                </a:solidFill>
                <a:latin typeface="Courier New" panose="02070309020205020404" pitchFamily="49" charset="0"/>
                <a:ea typeface="Times New Roman" panose="02020603050405020304" pitchFamily="18" charset="0"/>
                <a:cs typeface="Courier New" panose="02070309020205020404" pitchFamily="49" charset="0"/>
              </a:rPr>
              <a:t>   // EITHER </a:t>
            </a:r>
            <a:r>
              <a:rPr lang="en-US" dirty="0" err="1">
                <a:solidFill>
                  <a:srgbClr val="3F7F5F"/>
                </a:solidFill>
                <a:latin typeface="Courier New" panose="02070309020205020404" pitchFamily="49" charset="0"/>
                <a:ea typeface="Times New Roman" panose="02020603050405020304" pitchFamily="18" charset="0"/>
                <a:cs typeface="Courier New" panose="02070309020205020404" pitchFamily="49" charset="0"/>
              </a:rPr>
              <a:t>energyEfficiency</a:t>
            </a:r>
            <a:r>
              <a:rPr lang="en-US" dirty="0">
                <a:solidFill>
                  <a:srgbClr val="3F7F5F"/>
                </a:solidFill>
                <a:latin typeface="Courier New" panose="02070309020205020404" pitchFamily="49" charset="0"/>
                <a:ea typeface="Times New Roman" panose="02020603050405020304" pitchFamily="18" charset="0"/>
                <a:cs typeface="Courier New" panose="02070309020205020404" pitchFamily="49" charset="0"/>
              </a:rPr>
              <a:t> &lt; 3 AND </a:t>
            </a:r>
            <a:r>
              <a:rPr lang="en-US" dirty="0" err="1">
                <a:solidFill>
                  <a:srgbClr val="3F7F5F"/>
                </a:solidFill>
                <a:latin typeface="Courier New" panose="02070309020205020404" pitchFamily="49" charset="0"/>
                <a:ea typeface="Times New Roman" panose="02020603050405020304" pitchFamily="18" charset="0"/>
                <a:cs typeface="Courier New" panose="02070309020205020404" pitchFamily="49" charset="0"/>
              </a:rPr>
              <a:t>super.findPrice</a:t>
            </a:r>
            <a:r>
              <a:rPr lang="en-US" dirty="0">
                <a:solidFill>
                  <a:srgbClr val="3F7F5F"/>
                </a:solidFill>
                <a:latin typeface="Courier New" panose="02070309020205020404" pitchFamily="49" charset="0"/>
                <a:ea typeface="Times New Roman" panose="02020603050405020304" pitchFamily="18" charset="0"/>
                <a:cs typeface="Courier New" panose="02070309020205020404" pitchFamily="49" charset="0"/>
              </a:rPr>
              <a:t>() + $2,000 was returned</a:t>
            </a:r>
            <a:endParaRPr lang="en-US"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800"/>
              </a:spcAft>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a:solidFill>
                  <a:srgbClr val="3F7F5F"/>
                </a:solidFill>
                <a:latin typeface="Courier New" panose="02070309020205020404" pitchFamily="49" charset="0"/>
                <a:ea typeface="Times New Roman" panose="02020603050405020304" pitchFamily="18" charset="0"/>
                <a:cs typeface="Courier New" panose="02070309020205020404" pitchFamily="49" charset="0"/>
              </a:rPr>
              <a:t>// OR </a:t>
            </a:r>
            <a:r>
              <a:rPr lang="en-US" dirty="0" err="1">
                <a:solidFill>
                  <a:srgbClr val="3F7F5F"/>
                </a:solidFill>
                <a:latin typeface="Courier New" panose="02070309020205020404" pitchFamily="49" charset="0"/>
                <a:ea typeface="Times New Roman" panose="02020603050405020304" pitchFamily="18" charset="0"/>
                <a:cs typeface="Courier New" panose="02070309020205020404" pitchFamily="49" charset="0"/>
              </a:rPr>
              <a:t>energyEfficiency</a:t>
            </a:r>
            <a:r>
              <a:rPr lang="en-US" dirty="0">
                <a:solidFill>
                  <a:srgbClr val="3F7F5F"/>
                </a:solidFill>
                <a:latin typeface="Courier New" panose="02070309020205020404" pitchFamily="49" charset="0"/>
                <a:ea typeface="Times New Roman" panose="02020603050405020304" pitchFamily="18" charset="0"/>
                <a:cs typeface="Courier New" panose="02070309020205020404" pitchFamily="49" charset="0"/>
              </a:rPr>
              <a:t> &gt;= 3 AND </a:t>
            </a:r>
            <a:r>
              <a:rPr lang="en-US" dirty="0" err="1">
                <a:solidFill>
                  <a:srgbClr val="3F7F5F"/>
                </a:solidFill>
                <a:latin typeface="Courier New" panose="02070309020205020404" pitchFamily="49" charset="0"/>
                <a:ea typeface="Times New Roman" panose="02020603050405020304" pitchFamily="18" charset="0"/>
                <a:cs typeface="Courier New" panose="02070309020205020404" pitchFamily="49" charset="0"/>
              </a:rPr>
              <a:t>super.findPrice</a:t>
            </a:r>
            <a:r>
              <a:rPr lang="en-US" dirty="0">
                <a:solidFill>
                  <a:srgbClr val="3F7F5F"/>
                </a:solidFill>
                <a:latin typeface="Courier New" panose="02070309020205020404" pitchFamily="49" charset="0"/>
                <a:ea typeface="Times New Roman" panose="02020603050405020304" pitchFamily="18" charset="0"/>
                <a:cs typeface="Courier New" panose="02070309020205020404" pitchFamily="49" charset="0"/>
              </a:rPr>
              <a:t>() + $2,500 was returned</a:t>
            </a:r>
            <a:endParaRPr lang="en-US"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int </a:t>
            </a:r>
            <a:r>
              <a:rPr lang="en-US" dirty="0">
                <a:solidFill>
                  <a:srgbClr val="6A3E3E"/>
                </a:solidFill>
                <a:latin typeface="Courier New" panose="02070309020205020404" pitchFamily="49" charset="0"/>
                <a:ea typeface="Times New Roman" panose="02020603050405020304" pitchFamily="18" charset="0"/>
                <a:cs typeface="Courier New" panose="02070309020205020404" pitchFamily="49" charset="0"/>
              </a:rPr>
              <a:t>temp</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 </a:t>
            </a:r>
            <a:r>
              <a:rPr lang="en-US" b="1" dirty="0" err="1">
                <a:solidFill>
                  <a:srgbClr val="7F0055"/>
                </a:solidFill>
                <a:latin typeface="Courier New" panose="02070309020205020404" pitchFamily="49" charset="0"/>
                <a:ea typeface="Times New Roman" panose="02020603050405020304" pitchFamily="18" charset="0"/>
                <a:cs typeface="Courier New" panose="02070309020205020404" pitchFamily="49" charset="0"/>
              </a:rPr>
              <a:t>super</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.findPrice</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if</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00C0"/>
                </a:solidFill>
                <a:latin typeface="Courier New" panose="02070309020205020404" pitchFamily="49" charset="0"/>
                <a:ea typeface="Times New Roman" panose="02020603050405020304" pitchFamily="18" charset="0"/>
                <a:cs typeface="Courier New" panose="02070309020205020404" pitchFamily="49" charset="0"/>
              </a:rPr>
              <a:t>energyEfficiency</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&lt; 3)</a:t>
            </a:r>
            <a:endParaRPr lang="en-US"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return </a:t>
            </a:r>
            <a:r>
              <a:rPr lang="en-US" dirty="0">
                <a:solidFill>
                  <a:srgbClr val="6A3E3E"/>
                </a:solidFill>
                <a:latin typeface="Courier New" panose="02070309020205020404" pitchFamily="49" charset="0"/>
                <a:ea typeface="Times New Roman" panose="02020603050405020304" pitchFamily="18" charset="0"/>
                <a:cs typeface="Courier New" panose="02070309020205020404" pitchFamily="49" charset="0"/>
              </a:rPr>
              <a:t>temp</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+ 20000;</a:t>
            </a:r>
            <a:endParaRPr lang="en-US"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else</a:t>
            </a:r>
            <a:endParaRPr lang="en-US"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return </a:t>
            </a:r>
            <a:r>
              <a:rPr lang="en-US" dirty="0">
                <a:solidFill>
                  <a:srgbClr val="6A3E3E"/>
                </a:solidFill>
                <a:latin typeface="Courier New" panose="02070309020205020404" pitchFamily="49" charset="0"/>
                <a:ea typeface="Times New Roman" panose="02020603050405020304" pitchFamily="18" charset="0"/>
                <a:cs typeface="Courier New" panose="02070309020205020404" pitchFamily="49" charset="0"/>
              </a:rPr>
              <a:t>temp</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+ 25000;</a:t>
            </a:r>
            <a:endParaRPr lang="en-US"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   </a:t>
            </a:r>
            <a:endParaRPr lang="en-US"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800"/>
              </a:spcAft>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a:xfrm>
            <a:off x="6400800" y="76200"/>
            <a:ext cx="5638800" cy="1020762"/>
          </a:xfrm>
        </p:spPr>
        <p:txBody>
          <a:bodyPr/>
          <a:lstStyle/>
          <a:p>
            <a:r>
              <a:rPr lang="en-US" dirty="0"/>
              <a:t>Car Inheritance Ex.</a:t>
            </a:r>
          </a:p>
        </p:txBody>
      </p:sp>
    </p:spTree>
    <p:extLst>
      <p:ext uri="{BB962C8B-B14F-4D97-AF65-F5344CB8AC3E}">
        <p14:creationId xmlns:p14="http://schemas.microsoft.com/office/powerpoint/2010/main" val="3641978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Car Inheritance Execution</a:t>
            </a:r>
          </a:p>
        </p:txBody>
      </p:sp>
      <p:sp>
        <p:nvSpPr>
          <p:cNvPr id="4" name="TextBox 3">
            <a:extLst>
              <a:ext uri="{FF2B5EF4-FFF2-40B4-BE49-F238E27FC236}">
                <a16:creationId xmlns:a16="http://schemas.microsoft.com/office/drawing/2014/main" id="{3ADFDA14-7C82-4D53-901E-62E7B1561EAC}"/>
              </a:ext>
            </a:extLst>
          </p:cNvPr>
          <p:cNvSpPr txBox="1"/>
          <p:nvPr/>
        </p:nvSpPr>
        <p:spPr>
          <a:xfrm>
            <a:off x="609600" y="1600200"/>
            <a:ext cx="10972800" cy="3539430"/>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pPr marL="16510" marR="0">
              <a:spcBef>
                <a:spcPts val="0"/>
              </a:spcBef>
              <a:spcAft>
                <a:spcPts val="0"/>
              </a:spcAft>
            </a:pPr>
            <a:r>
              <a:rPr lang="en-US" sz="16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public class</a:t>
            </a: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Main</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6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public static void</a:t>
            </a: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main(String[] </a:t>
            </a:r>
            <a:r>
              <a:rPr lang="en-US" sz="1600" dirty="0" err="1">
                <a:solidFill>
                  <a:srgbClr val="6A3E3E"/>
                </a:solidFill>
                <a:latin typeface="Courier New" panose="02070309020205020404" pitchFamily="49" charset="0"/>
                <a:ea typeface="Times New Roman" panose="02020603050405020304" pitchFamily="18" charset="0"/>
                <a:cs typeface="Courier New" panose="02070309020205020404" pitchFamily="49" charset="0"/>
              </a:rPr>
              <a:t>args</a:t>
            </a: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600" dirty="0">
                <a:solidFill>
                  <a:srgbClr val="3F7F5F"/>
                </a:solidFill>
                <a:latin typeface="Courier New" panose="02070309020205020404" pitchFamily="49" charset="0"/>
                <a:ea typeface="Times New Roman" panose="02020603050405020304" pitchFamily="18" charset="0"/>
                <a:cs typeface="Courier New" panose="02070309020205020404" pitchFamily="49" charset="0"/>
              </a:rPr>
              <a:t>/*</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1600" dirty="0">
                <a:solidFill>
                  <a:srgbClr val="3F7F5F"/>
                </a:solidFill>
                <a:latin typeface="Courier New" panose="02070309020205020404" pitchFamily="49" charset="0"/>
                <a:ea typeface="Times New Roman" panose="02020603050405020304" pitchFamily="18" charset="0"/>
                <a:cs typeface="Courier New" panose="02070309020205020404" pitchFamily="49" charset="0"/>
              </a:rPr>
              <a:t>    * POSTCONDITION 1: price of </a:t>
            </a:r>
            <a:r>
              <a:rPr lang="en-US" sz="1600" u="sng" dirty="0">
                <a:solidFill>
                  <a:srgbClr val="3F7F5F"/>
                </a:solidFill>
                <a:latin typeface="Courier New" panose="02070309020205020404" pitchFamily="49" charset="0"/>
                <a:ea typeface="Times New Roman" panose="02020603050405020304" pitchFamily="18" charset="0"/>
                <a:cs typeface="Courier New" panose="02070309020205020404" pitchFamily="49" charset="0"/>
              </a:rPr>
              <a:t>Camry</a:t>
            </a:r>
            <a:r>
              <a:rPr lang="en-US" sz="1600" dirty="0">
                <a:solidFill>
                  <a:srgbClr val="3F7F5F"/>
                </a:solidFill>
                <a:latin typeface="Courier New" panose="02070309020205020404" pitchFamily="49" charset="0"/>
                <a:ea typeface="Times New Roman" panose="02020603050405020304" pitchFamily="18" charset="0"/>
                <a:cs typeface="Courier New" panose="02070309020205020404" pitchFamily="49" charset="0"/>
              </a:rPr>
              <a:t> with 48,000 miles is on the console</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1600" dirty="0">
                <a:solidFill>
                  <a:srgbClr val="3F7F5F"/>
                </a:solidFill>
                <a:latin typeface="Courier New" panose="02070309020205020404" pitchFamily="49" charset="0"/>
                <a:ea typeface="Times New Roman" panose="02020603050405020304" pitchFamily="18" charset="0"/>
                <a:cs typeface="Courier New" panose="02070309020205020404" pitchFamily="49" charset="0"/>
              </a:rPr>
              <a:t>    * POSTCONDITION 2: price of </a:t>
            </a:r>
            <a:r>
              <a:rPr lang="en-US" sz="1600" u="sng" dirty="0">
                <a:solidFill>
                  <a:srgbClr val="3F7F5F"/>
                </a:solidFill>
                <a:latin typeface="Courier New" panose="02070309020205020404" pitchFamily="49" charset="0"/>
                <a:ea typeface="Times New Roman" panose="02020603050405020304" pitchFamily="18" charset="0"/>
                <a:cs typeface="Courier New" panose="02070309020205020404" pitchFamily="49" charset="0"/>
              </a:rPr>
              <a:t>Camry</a:t>
            </a:r>
            <a:r>
              <a:rPr lang="en-US" sz="1600" dirty="0">
                <a:solidFill>
                  <a:srgbClr val="3F7F5F"/>
                </a:solidFill>
                <a:latin typeface="Courier New" panose="02070309020205020404" pitchFamily="49" charset="0"/>
                <a:ea typeface="Times New Roman" panose="02020603050405020304" pitchFamily="18" charset="0"/>
                <a:cs typeface="Courier New" panose="02070309020205020404" pitchFamily="49" charset="0"/>
              </a:rPr>
              <a:t> electric with 4,000 miles is on the console</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1600" dirty="0">
                <a:solidFill>
                  <a:srgbClr val="3F7F5F"/>
                </a:solidFill>
                <a:latin typeface="Courier New" panose="02070309020205020404" pitchFamily="49" charset="0"/>
                <a:ea typeface="Times New Roman" panose="02020603050405020304" pitchFamily="18" charset="0"/>
                <a:cs typeface="Courier New" panose="02070309020205020404" pitchFamily="49" charset="0"/>
              </a:rPr>
              <a:t>    */</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Car </a:t>
            </a:r>
            <a:r>
              <a:rPr lang="en-US" sz="1600" dirty="0">
                <a:solidFill>
                  <a:srgbClr val="6A3E3E"/>
                </a:solidFill>
                <a:latin typeface="Courier New" panose="02070309020205020404" pitchFamily="49" charset="0"/>
                <a:ea typeface="Times New Roman" panose="02020603050405020304" pitchFamily="18" charset="0"/>
                <a:cs typeface="Courier New" panose="02070309020205020404" pitchFamily="49" charset="0"/>
              </a:rPr>
              <a:t>c</a:t>
            </a: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 </a:t>
            </a:r>
            <a:r>
              <a:rPr lang="en-US" sz="16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new</a:t>
            </a: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Car(</a:t>
            </a:r>
            <a:r>
              <a:rPr lang="en-US" sz="1600" dirty="0">
                <a:solidFill>
                  <a:srgbClr val="2A00FF"/>
                </a:solidFill>
                <a:latin typeface="Courier New" panose="02070309020205020404" pitchFamily="49" charset="0"/>
                <a:ea typeface="Times New Roman" panose="02020603050405020304" pitchFamily="18" charset="0"/>
                <a:cs typeface="Courier New" panose="02070309020205020404" pitchFamily="49" charset="0"/>
              </a:rPr>
              <a:t>"Camry"</a:t>
            </a: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48000);</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System.</a:t>
            </a:r>
            <a:r>
              <a:rPr lang="en-US" sz="1600" b="1" i="1" dirty="0" err="1">
                <a:solidFill>
                  <a:srgbClr val="0000C0"/>
                </a:solidFill>
                <a:latin typeface="Courier New" panose="02070309020205020404" pitchFamily="49" charset="0"/>
                <a:ea typeface="Times New Roman" panose="02020603050405020304" pitchFamily="18" charset="0"/>
                <a:cs typeface="Courier New" panose="02070309020205020404" pitchFamily="49" charset="0"/>
              </a:rPr>
              <a:t>out</a:t>
            </a:r>
            <a:r>
              <a:rPr lang="en-US" sz="1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.println</a:t>
            </a: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1600" dirty="0" err="1">
                <a:solidFill>
                  <a:srgbClr val="6A3E3E"/>
                </a:solidFill>
                <a:latin typeface="Courier New" panose="02070309020205020404" pitchFamily="49" charset="0"/>
                <a:ea typeface="Times New Roman" panose="02020603050405020304" pitchFamily="18" charset="0"/>
                <a:cs typeface="Courier New" panose="02070309020205020404" pitchFamily="49" charset="0"/>
              </a:rPr>
              <a:t>c</a:t>
            </a:r>
            <a:r>
              <a:rPr lang="en-US" sz="1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.findPrice</a:t>
            </a: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ElectricCar</a:t>
            </a: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solidFill>
                  <a:srgbClr val="6A3E3E"/>
                </a:solidFill>
                <a:latin typeface="Courier New" panose="02070309020205020404" pitchFamily="49" charset="0"/>
                <a:ea typeface="Times New Roman" panose="02020603050405020304" pitchFamily="18" charset="0"/>
                <a:cs typeface="Courier New" panose="02070309020205020404" pitchFamily="49" charset="0"/>
              </a:rPr>
              <a:t>ec</a:t>
            </a: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 </a:t>
            </a:r>
            <a:r>
              <a:rPr lang="en-US" sz="16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new</a:t>
            </a: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ElectricCar</a:t>
            </a: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1600" dirty="0">
                <a:solidFill>
                  <a:srgbClr val="2A00FF"/>
                </a:solidFill>
                <a:latin typeface="Courier New" panose="02070309020205020404" pitchFamily="49" charset="0"/>
                <a:ea typeface="Times New Roman" panose="02020603050405020304" pitchFamily="18" charset="0"/>
                <a:cs typeface="Courier New" panose="02070309020205020404" pitchFamily="49" charset="0"/>
              </a:rPr>
              <a:t>"</a:t>
            </a:r>
            <a:r>
              <a:rPr lang="en-US" sz="1600" dirty="0" err="1">
                <a:solidFill>
                  <a:srgbClr val="2A00FF"/>
                </a:solidFill>
                <a:latin typeface="Courier New" panose="02070309020205020404" pitchFamily="49" charset="0"/>
                <a:ea typeface="Times New Roman" panose="02020603050405020304" pitchFamily="18" charset="0"/>
                <a:cs typeface="Courier New" panose="02070309020205020404" pitchFamily="49" charset="0"/>
              </a:rPr>
              <a:t>Camryel</a:t>
            </a:r>
            <a:r>
              <a:rPr lang="en-US" sz="1600" dirty="0">
                <a:solidFill>
                  <a:srgbClr val="2A00FF"/>
                </a:solidFill>
                <a:latin typeface="Courier New" panose="02070309020205020404" pitchFamily="49" charset="0"/>
                <a:ea typeface="Times New Roman" panose="02020603050405020304" pitchFamily="18" charset="0"/>
                <a:cs typeface="Courier New" panose="02070309020205020404" pitchFamily="49" charset="0"/>
              </a:rPr>
              <a:t>"</a:t>
            </a: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4000, 5);</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System.</a:t>
            </a:r>
            <a:r>
              <a:rPr lang="en-US" sz="1600" b="1" i="1" dirty="0" err="1">
                <a:solidFill>
                  <a:srgbClr val="0000C0"/>
                </a:solidFill>
                <a:latin typeface="Courier New" panose="02070309020205020404" pitchFamily="49" charset="0"/>
                <a:ea typeface="Times New Roman" panose="02020603050405020304" pitchFamily="18" charset="0"/>
                <a:cs typeface="Courier New" panose="02070309020205020404" pitchFamily="49" charset="0"/>
              </a:rPr>
              <a:t>out</a:t>
            </a:r>
            <a:r>
              <a:rPr lang="en-US" sz="1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.println</a:t>
            </a: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1600" dirty="0" err="1">
                <a:solidFill>
                  <a:srgbClr val="6A3E3E"/>
                </a:solidFill>
                <a:latin typeface="Courier New" panose="02070309020205020404" pitchFamily="49" charset="0"/>
                <a:ea typeface="Times New Roman" panose="02020603050405020304" pitchFamily="18" charset="0"/>
                <a:cs typeface="Courier New" panose="02070309020205020404" pitchFamily="49" charset="0"/>
              </a:rPr>
              <a:t>ec</a:t>
            </a:r>
            <a:r>
              <a:rPr lang="en-US" sz="1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.findPrice</a:t>
            </a: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800"/>
              </a:spcAft>
            </a:pP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5" name="TextBox 4">
            <a:extLst>
              <a:ext uri="{FF2B5EF4-FFF2-40B4-BE49-F238E27FC236}">
                <a16:creationId xmlns:a16="http://schemas.microsoft.com/office/drawing/2014/main" id="{32DA7CC5-0F18-4D2E-A2EE-EE178028E6BF}"/>
              </a:ext>
            </a:extLst>
          </p:cNvPr>
          <p:cNvSpPr txBox="1"/>
          <p:nvPr/>
        </p:nvSpPr>
        <p:spPr>
          <a:xfrm>
            <a:off x="609600" y="5506144"/>
            <a:ext cx="10972800" cy="1077218"/>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6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Output</a:t>
            </a:r>
          </a:p>
          <a:p>
            <a:pPr>
              <a:spcBef>
                <a:spcPts val="0"/>
              </a:spcBef>
              <a:spcAft>
                <a:spcPts val="0"/>
              </a:spcAft>
            </a:pPr>
            <a:endPar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endParaRP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20000</a:t>
            </a: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45000</a:t>
            </a:r>
            <a:r>
              <a:rPr lang="en-US" sz="1600" dirty="0">
                <a:latin typeface="Courier New" panose="02070309020205020404" pitchFamily="49" charset="0"/>
                <a:ea typeface="Times New Roman" panose="02020603050405020304" pitchFamily="18" charset="0"/>
                <a:cs typeface="Courier New" panose="02070309020205020404" pitchFamily="49" charset="0"/>
              </a:rPr>
              <a:t>111.</a:t>
            </a:r>
          </a:p>
        </p:txBody>
      </p:sp>
    </p:spTree>
    <p:extLst>
      <p:ext uri="{BB962C8B-B14F-4D97-AF65-F5344CB8AC3E}">
        <p14:creationId xmlns:p14="http://schemas.microsoft.com/office/powerpoint/2010/main" val="1107502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Agenda</a:t>
            </a:r>
            <a:endParaRPr lang="en-US" sz="4000" dirty="0"/>
          </a:p>
        </p:txBody>
      </p:sp>
      <p:sp>
        <p:nvSpPr>
          <p:cNvPr id="3" name="Content Placeholder 2"/>
          <p:cNvSpPr>
            <a:spLocks noGrp="1"/>
          </p:cNvSpPr>
          <p:nvPr>
            <p:ph idx="1"/>
          </p:nvPr>
        </p:nvSpPr>
        <p:spPr>
          <a:xfrm>
            <a:off x="3117056" y="1524000"/>
            <a:ext cx="5957888" cy="5105400"/>
          </a:xfrm>
          <a:solidFill>
            <a:schemeClr val="tx2">
              <a:lumMod val="20000"/>
              <a:lumOff val="80000"/>
            </a:schemeClr>
          </a:solidFill>
        </p:spPr>
        <p:txBody>
          <a:bodyPr>
            <a:noAutofit/>
          </a:bodyPr>
          <a:lstStyle/>
          <a:p>
            <a:pPr marL="514350" indent="-514350">
              <a:buFont typeface="+mj-lt"/>
              <a:buAutoNum type="arabicPeriod"/>
            </a:pPr>
            <a:r>
              <a:rPr lang="en-US" sz="4000" b="0" dirty="0"/>
              <a:t>Objects and classes</a:t>
            </a:r>
          </a:p>
          <a:p>
            <a:pPr marL="514350" indent="-514350">
              <a:buFont typeface="+mj-lt"/>
              <a:buAutoNum type="arabicPeriod"/>
            </a:pPr>
            <a:r>
              <a:rPr lang="en-US" sz="4000" b="0" dirty="0"/>
              <a:t>Inheritance</a:t>
            </a:r>
          </a:p>
          <a:p>
            <a:pPr marL="514350" indent="-514350">
              <a:buFont typeface="+mj-lt"/>
              <a:buAutoNum type="arabicPeriod"/>
            </a:pPr>
            <a:r>
              <a:rPr lang="en-US" sz="4000" dirty="0"/>
              <a:t>Constructors in Java</a:t>
            </a:r>
          </a:p>
          <a:p>
            <a:pPr marL="514350" indent="-514350">
              <a:buFont typeface="+mj-lt"/>
              <a:buAutoNum type="arabicPeriod"/>
            </a:pPr>
            <a:r>
              <a:rPr lang="en-US" sz="4000" b="0" dirty="0"/>
              <a:t>Polymorphism</a:t>
            </a:r>
          </a:p>
          <a:p>
            <a:pPr marL="514350" indent="-514350">
              <a:buFont typeface="+mj-lt"/>
              <a:buAutoNum type="arabicPeriod"/>
            </a:pPr>
            <a:r>
              <a:rPr lang="en-US" sz="4000" b="0" dirty="0" err="1"/>
              <a:t>Downcasting</a:t>
            </a:r>
            <a:endParaRPr lang="en-US" sz="4000" b="0" dirty="0"/>
          </a:p>
          <a:p>
            <a:pPr marL="514350" indent="-514350">
              <a:buFont typeface="+mj-lt"/>
              <a:buAutoNum type="arabicPeriod"/>
            </a:pPr>
            <a:r>
              <a:rPr lang="en-US" sz="4000" b="0" dirty="0"/>
              <a:t>Abstract classes</a:t>
            </a:r>
          </a:p>
          <a:p>
            <a:pPr marL="514350" indent="-514350">
              <a:buFont typeface="+mj-lt"/>
              <a:buAutoNum type="arabicPeriod"/>
            </a:pPr>
            <a:r>
              <a:rPr lang="en-US" sz="4000" b="0" dirty="0"/>
              <a:t>Interfaces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674" y="109470"/>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rrow: Right 4">
            <a:extLst>
              <a:ext uri="{FF2B5EF4-FFF2-40B4-BE49-F238E27FC236}">
                <a16:creationId xmlns:a16="http://schemas.microsoft.com/office/drawing/2014/main" id="{E62B302A-B636-3C03-9896-989D06E6025A}"/>
              </a:ext>
            </a:extLst>
          </p:cNvPr>
          <p:cNvSpPr/>
          <p:nvPr/>
        </p:nvSpPr>
        <p:spPr>
          <a:xfrm>
            <a:off x="2438400" y="3276600"/>
            <a:ext cx="418363"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5211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3E891-D8E8-ABA1-C430-085805FA9D4E}"/>
              </a:ext>
            </a:extLst>
          </p:cNvPr>
          <p:cNvSpPr>
            <a:spLocks noGrp="1"/>
          </p:cNvSpPr>
          <p:nvPr>
            <p:ph type="title"/>
          </p:nvPr>
        </p:nvSpPr>
        <p:spPr/>
        <p:txBody>
          <a:bodyPr/>
          <a:lstStyle/>
          <a:p>
            <a:r>
              <a:rPr lang="en-US" dirty="0"/>
              <a:t>Constructor Rules for Java Inheritance*</a:t>
            </a:r>
          </a:p>
        </p:txBody>
      </p:sp>
      <p:sp>
        <p:nvSpPr>
          <p:cNvPr id="3" name="Content Placeholder 2">
            <a:extLst>
              <a:ext uri="{FF2B5EF4-FFF2-40B4-BE49-F238E27FC236}">
                <a16:creationId xmlns:a16="http://schemas.microsoft.com/office/drawing/2014/main" id="{D793C2E8-D68E-DB27-C0EA-200B86387DFA}"/>
              </a:ext>
            </a:extLst>
          </p:cNvPr>
          <p:cNvSpPr>
            <a:spLocks noGrp="1"/>
          </p:cNvSpPr>
          <p:nvPr>
            <p:ph idx="1"/>
          </p:nvPr>
        </p:nvSpPr>
        <p:spPr/>
        <p:txBody>
          <a:bodyPr/>
          <a:lstStyle/>
          <a:p>
            <a:r>
              <a:rPr lang="en-US" dirty="0"/>
              <a:t>Automatic Call to Parent Class Constructor</a:t>
            </a:r>
            <a:r>
              <a:rPr lang="en-US" b="0" dirty="0"/>
              <a:t>: when a subclass (derived class) object is created, the constructor of the superclass (base class) is invoked first, automatically. </a:t>
            </a:r>
          </a:p>
          <a:p>
            <a:endParaRPr lang="en-US" b="0" dirty="0"/>
          </a:p>
          <a:p>
            <a:r>
              <a:rPr lang="en-US" dirty="0"/>
              <a:t>Default Constructor</a:t>
            </a:r>
            <a:r>
              <a:rPr lang="en-US" b="0" dirty="0"/>
              <a:t>: If the superclass has a no-argument (default) constructor, it is called automatically when the subclass's constructor is invoked.</a:t>
            </a:r>
          </a:p>
          <a:p>
            <a:endParaRPr lang="en-US" b="0" dirty="0"/>
          </a:p>
          <a:p>
            <a:pPr marL="0" indent="0">
              <a:buNone/>
            </a:pPr>
            <a:r>
              <a:rPr lang="en-US" b="0" dirty="0"/>
              <a:t>* Edited from chatGPT</a:t>
            </a:r>
          </a:p>
        </p:txBody>
      </p:sp>
    </p:spTree>
    <p:extLst>
      <p:ext uri="{BB962C8B-B14F-4D97-AF65-F5344CB8AC3E}">
        <p14:creationId xmlns:p14="http://schemas.microsoft.com/office/powerpoint/2010/main" val="1404264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3E891-D8E8-ABA1-C430-085805FA9D4E}"/>
              </a:ext>
            </a:extLst>
          </p:cNvPr>
          <p:cNvSpPr>
            <a:spLocks noGrp="1"/>
          </p:cNvSpPr>
          <p:nvPr>
            <p:ph type="title"/>
          </p:nvPr>
        </p:nvSpPr>
        <p:spPr/>
        <p:txBody>
          <a:bodyPr/>
          <a:lstStyle/>
          <a:p>
            <a:r>
              <a:rPr lang="en-US" dirty="0"/>
              <a:t>Constructor Rules for Java Inheritance</a:t>
            </a:r>
          </a:p>
        </p:txBody>
      </p:sp>
      <p:sp>
        <p:nvSpPr>
          <p:cNvPr id="3" name="Content Placeholder 2">
            <a:extLst>
              <a:ext uri="{FF2B5EF4-FFF2-40B4-BE49-F238E27FC236}">
                <a16:creationId xmlns:a16="http://schemas.microsoft.com/office/drawing/2014/main" id="{D793C2E8-D68E-DB27-C0EA-200B86387DFA}"/>
              </a:ext>
            </a:extLst>
          </p:cNvPr>
          <p:cNvSpPr>
            <a:spLocks noGrp="1"/>
          </p:cNvSpPr>
          <p:nvPr>
            <p:ph idx="1"/>
          </p:nvPr>
        </p:nvSpPr>
        <p:spPr/>
        <p:txBody>
          <a:bodyPr/>
          <a:lstStyle/>
          <a:p>
            <a:r>
              <a:rPr lang="en-US" dirty="0"/>
              <a:t>Non-Default Constructor</a:t>
            </a:r>
            <a:r>
              <a:rPr lang="en-US" b="0" dirty="0"/>
              <a:t>: If the superclass does not have a no-argument constructor, or if you want a specific constructor of the superclass to be called, you must manually call it from the subclass's constructor. </a:t>
            </a:r>
          </a:p>
          <a:p>
            <a:pPr marL="0" indent="0">
              <a:buNone/>
            </a:pPr>
            <a:endParaRPr lang="en-US" b="0" dirty="0"/>
          </a:p>
          <a:p>
            <a:pPr marL="0" indent="0">
              <a:buNone/>
            </a:pPr>
            <a:r>
              <a:rPr lang="en-US" b="0" dirty="0"/>
              <a:t>This is done by using the super() call in the first line of the subclass constructor. The arguments you pass to super() must match the arguments of one of the superclass's constructors.</a:t>
            </a:r>
          </a:p>
        </p:txBody>
      </p:sp>
    </p:spTree>
    <p:extLst>
      <p:ext uri="{BB962C8B-B14F-4D97-AF65-F5344CB8AC3E}">
        <p14:creationId xmlns:p14="http://schemas.microsoft.com/office/powerpoint/2010/main" val="467883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3E891-D8E8-ABA1-C430-085805FA9D4E}"/>
              </a:ext>
            </a:extLst>
          </p:cNvPr>
          <p:cNvSpPr>
            <a:spLocks noGrp="1"/>
          </p:cNvSpPr>
          <p:nvPr>
            <p:ph type="title"/>
          </p:nvPr>
        </p:nvSpPr>
        <p:spPr/>
        <p:txBody>
          <a:bodyPr/>
          <a:lstStyle/>
          <a:p>
            <a:r>
              <a:rPr lang="en-US" dirty="0"/>
              <a:t>Constructor Rules for Java Inheritance</a:t>
            </a:r>
          </a:p>
        </p:txBody>
      </p:sp>
      <p:sp>
        <p:nvSpPr>
          <p:cNvPr id="3" name="Content Placeholder 2">
            <a:extLst>
              <a:ext uri="{FF2B5EF4-FFF2-40B4-BE49-F238E27FC236}">
                <a16:creationId xmlns:a16="http://schemas.microsoft.com/office/drawing/2014/main" id="{D793C2E8-D68E-DB27-C0EA-200B86387DFA}"/>
              </a:ext>
            </a:extLst>
          </p:cNvPr>
          <p:cNvSpPr>
            <a:spLocks noGrp="1"/>
          </p:cNvSpPr>
          <p:nvPr>
            <p:ph idx="1"/>
          </p:nvPr>
        </p:nvSpPr>
        <p:spPr/>
        <p:txBody>
          <a:bodyPr/>
          <a:lstStyle/>
          <a:p>
            <a:r>
              <a:rPr lang="en-US" dirty="0"/>
              <a:t>No Inherited Constructors</a:t>
            </a:r>
            <a:r>
              <a:rPr lang="en-US" b="0" dirty="0"/>
              <a:t>: In Java, constructors are not members of a class and hence, they are not inherited by subclasses. Each class (subclass or superclass) has its own constructors.</a:t>
            </a:r>
          </a:p>
          <a:p>
            <a:r>
              <a:rPr lang="en-US" dirty="0"/>
              <a:t>No Overriding of Constructors</a:t>
            </a:r>
            <a:r>
              <a:rPr lang="en-US" b="0" dirty="0"/>
              <a:t>: A subclass cannot override constructors from its superclass. </a:t>
            </a:r>
          </a:p>
          <a:p>
            <a:r>
              <a:rPr lang="en-US" dirty="0"/>
              <a:t>Private Constructors</a:t>
            </a:r>
            <a:r>
              <a:rPr lang="en-US" b="0" dirty="0"/>
              <a:t>: If a superclass has only private constructors, it cannot be subclassed. This is a common technique to prevent a class from being subclassed or to make a class effectively "final".</a:t>
            </a:r>
          </a:p>
        </p:txBody>
      </p:sp>
    </p:spTree>
    <p:extLst>
      <p:ext uri="{BB962C8B-B14F-4D97-AF65-F5344CB8AC3E}">
        <p14:creationId xmlns:p14="http://schemas.microsoft.com/office/powerpoint/2010/main" val="2242188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3E891-D8E8-ABA1-C430-085805FA9D4E}"/>
              </a:ext>
            </a:extLst>
          </p:cNvPr>
          <p:cNvSpPr>
            <a:spLocks noGrp="1"/>
          </p:cNvSpPr>
          <p:nvPr>
            <p:ph type="title"/>
          </p:nvPr>
        </p:nvSpPr>
        <p:spPr/>
        <p:txBody>
          <a:bodyPr/>
          <a:lstStyle/>
          <a:p>
            <a:r>
              <a:rPr lang="en-US" dirty="0"/>
              <a:t>Constructor Rules for Java Inheritance</a:t>
            </a:r>
          </a:p>
        </p:txBody>
      </p:sp>
      <p:sp>
        <p:nvSpPr>
          <p:cNvPr id="3" name="Content Placeholder 2">
            <a:extLst>
              <a:ext uri="{FF2B5EF4-FFF2-40B4-BE49-F238E27FC236}">
                <a16:creationId xmlns:a16="http://schemas.microsoft.com/office/drawing/2014/main" id="{D793C2E8-D68E-DB27-C0EA-200B86387DFA}"/>
              </a:ext>
            </a:extLst>
          </p:cNvPr>
          <p:cNvSpPr>
            <a:spLocks noGrp="1"/>
          </p:cNvSpPr>
          <p:nvPr>
            <p:ph idx="1"/>
          </p:nvPr>
        </p:nvSpPr>
        <p:spPr/>
        <p:txBody>
          <a:bodyPr/>
          <a:lstStyle/>
          <a:p>
            <a:r>
              <a:rPr lang="en-US" dirty="0"/>
              <a:t>Calling Superclass Constructor</a:t>
            </a:r>
            <a:r>
              <a:rPr lang="en-US" b="0" dirty="0"/>
              <a:t>: If you want to call a specific superclass constructor, you must use the super() call in the first line of your subclass's constructor. If you do not make a call to super(), the Java compiler will insert a no-argument super() call for you.</a:t>
            </a:r>
          </a:p>
          <a:p>
            <a:endParaRPr lang="en-US" b="0" dirty="0"/>
          </a:p>
          <a:p>
            <a:r>
              <a:rPr lang="en-US" dirty="0"/>
              <a:t>Constructor Overloading</a:t>
            </a:r>
            <a:r>
              <a:rPr lang="en-US" b="0" dirty="0"/>
              <a:t>: Similar to methods, constructors can be overloaded in both superclass and subclass. Overloading provides different ways of initializing an object.</a:t>
            </a:r>
          </a:p>
        </p:txBody>
      </p:sp>
    </p:spTree>
    <p:extLst>
      <p:ext uri="{BB962C8B-B14F-4D97-AF65-F5344CB8AC3E}">
        <p14:creationId xmlns:p14="http://schemas.microsoft.com/office/powerpoint/2010/main" val="2282005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Superclass Constructor Example</a:t>
            </a:r>
          </a:p>
        </p:txBody>
      </p:sp>
      <p:sp>
        <p:nvSpPr>
          <p:cNvPr id="4" name="TextBox 3">
            <a:extLst>
              <a:ext uri="{FF2B5EF4-FFF2-40B4-BE49-F238E27FC236}">
                <a16:creationId xmlns:a16="http://schemas.microsoft.com/office/drawing/2014/main" id="{3ADFDA14-7C82-4D53-901E-62E7B1561EAC}"/>
              </a:ext>
            </a:extLst>
          </p:cNvPr>
          <p:cNvSpPr txBox="1"/>
          <p:nvPr/>
        </p:nvSpPr>
        <p:spPr>
          <a:xfrm>
            <a:off x="609600" y="1600200"/>
            <a:ext cx="10972800" cy="5016758"/>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pPr marL="16510" marR="0">
              <a:spcBef>
                <a:spcPts val="0"/>
              </a:spcBef>
              <a:spcAft>
                <a:spcPts val="0"/>
              </a:spcAft>
            </a:pPr>
            <a:r>
              <a:rPr lang="en-US" sz="16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class </a:t>
            </a:r>
            <a:r>
              <a:rPr lang="en-US" sz="1600" u="sng"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Base</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6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public</a:t>
            </a: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Base() {</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359410" marR="0">
              <a:spcBef>
                <a:spcPts val="0"/>
              </a:spcBef>
              <a:spcAft>
                <a:spcPts val="0"/>
              </a:spcAft>
            </a:pP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System.</a:t>
            </a:r>
            <a:r>
              <a:rPr lang="en-US" sz="1600" b="1" i="1" dirty="0" err="1">
                <a:solidFill>
                  <a:srgbClr val="0000C0"/>
                </a:solidFill>
                <a:latin typeface="Courier New" panose="02070309020205020404" pitchFamily="49" charset="0"/>
                <a:ea typeface="Times New Roman" panose="02020603050405020304" pitchFamily="18" charset="0"/>
                <a:cs typeface="Courier New" panose="02070309020205020404" pitchFamily="49" charset="0"/>
              </a:rPr>
              <a:t>out</a:t>
            </a:r>
            <a:r>
              <a:rPr lang="en-US" sz="1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.println</a:t>
            </a: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1600" dirty="0">
                <a:solidFill>
                  <a:srgbClr val="2A00FF"/>
                </a:solidFill>
                <a:latin typeface="Courier New" panose="02070309020205020404" pitchFamily="49" charset="0"/>
                <a:ea typeface="Times New Roman" panose="02020603050405020304" pitchFamily="18" charset="0"/>
                <a:cs typeface="Courier New" panose="02070309020205020404" pitchFamily="49" charset="0"/>
              </a:rPr>
              <a:t>"Base's no-</a:t>
            </a:r>
            <a:r>
              <a:rPr lang="en-US" sz="1600" dirty="0" err="1">
                <a:solidFill>
                  <a:srgbClr val="2A00FF"/>
                </a:solidFill>
                <a:latin typeface="Courier New" panose="02070309020205020404" pitchFamily="49" charset="0"/>
                <a:ea typeface="Times New Roman" panose="02020603050405020304" pitchFamily="18" charset="0"/>
                <a:cs typeface="Courier New" panose="02070309020205020404" pitchFamily="49" charset="0"/>
              </a:rPr>
              <a:t>arg</a:t>
            </a:r>
            <a:r>
              <a:rPr lang="en-US" sz="1600" dirty="0">
                <a:solidFill>
                  <a:srgbClr val="2A00FF"/>
                </a:solidFill>
                <a:latin typeface="Courier New" panose="02070309020205020404" pitchFamily="49" charset="0"/>
                <a:ea typeface="Times New Roman" panose="02020603050405020304" pitchFamily="18" charset="0"/>
                <a:cs typeface="Courier New" panose="02070309020205020404" pitchFamily="49" charset="0"/>
              </a:rPr>
              <a:t> constructor invoked."</a:t>
            </a: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6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public</a:t>
            </a: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Base(</a:t>
            </a:r>
            <a:r>
              <a:rPr lang="en-US" sz="16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int </a:t>
            </a:r>
            <a:r>
              <a:rPr lang="en-US" sz="1600" dirty="0">
                <a:solidFill>
                  <a:srgbClr val="6A3E3E"/>
                </a:solidFill>
                <a:latin typeface="Courier New" panose="02070309020205020404" pitchFamily="49" charset="0"/>
                <a:ea typeface="Times New Roman" panose="02020603050405020304" pitchFamily="18" charset="0"/>
                <a:cs typeface="Courier New" panose="02070309020205020404" pitchFamily="49" charset="0"/>
              </a:rPr>
              <a:t>n</a:t>
            </a: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702310" marR="0">
              <a:spcBef>
                <a:spcPts val="0"/>
              </a:spcBef>
              <a:spcAft>
                <a:spcPts val="0"/>
              </a:spcAft>
            </a:pPr>
            <a:r>
              <a:rPr lang="en-US" sz="1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System.</a:t>
            </a:r>
            <a:r>
              <a:rPr lang="en-US" sz="1600" b="1" i="1" dirty="0" err="1">
                <a:solidFill>
                  <a:srgbClr val="0000C0"/>
                </a:solidFill>
                <a:latin typeface="Courier New" panose="02070309020205020404" pitchFamily="49" charset="0"/>
                <a:ea typeface="Times New Roman" panose="02020603050405020304" pitchFamily="18" charset="0"/>
                <a:cs typeface="Courier New" panose="02070309020205020404" pitchFamily="49" charset="0"/>
              </a:rPr>
              <a:t>out</a:t>
            </a:r>
            <a:r>
              <a:rPr lang="en-US" sz="1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.println</a:t>
            </a: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1600" dirty="0">
                <a:solidFill>
                  <a:srgbClr val="2A00FF"/>
                </a:solidFill>
                <a:latin typeface="Courier New" panose="02070309020205020404" pitchFamily="49" charset="0"/>
                <a:ea typeface="Times New Roman" panose="02020603050405020304" pitchFamily="18" charset="0"/>
                <a:cs typeface="Courier New" panose="02070309020205020404" pitchFamily="49" charset="0"/>
              </a:rPr>
              <a:t>"Base's constructor invoked with int param"</a:t>
            </a: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6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protected</a:t>
            </a: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String </a:t>
            </a:r>
            <a:r>
              <a:rPr lang="en-US" sz="1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getObjectDescription</a:t>
            </a: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359410" marR="0">
              <a:spcBef>
                <a:spcPts val="0"/>
              </a:spcBef>
              <a:spcAft>
                <a:spcPts val="0"/>
              </a:spcAft>
            </a:pP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6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return </a:t>
            </a:r>
            <a:r>
              <a:rPr lang="en-US" sz="1600" dirty="0">
                <a:solidFill>
                  <a:srgbClr val="2A00FF"/>
                </a:solidFill>
                <a:latin typeface="Courier New" panose="02070309020205020404" pitchFamily="49" charset="0"/>
                <a:ea typeface="Times New Roman" panose="02020603050405020304" pitchFamily="18" charset="0"/>
                <a:cs typeface="Courier New" panose="02070309020205020404" pitchFamily="49" charset="0"/>
              </a:rPr>
              <a:t>"Object of class Base"</a:t>
            </a: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p>
          <a:p>
            <a:pPr marL="16510" marR="0">
              <a:spcBef>
                <a:spcPts val="0"/>
              </a:spcBef>
              <a:spcAft>
                <a:spcPts val="0"/>
              </a:spcAft>
            </a:pPr>
            <a:endParaRPr lang="en-US" sz="16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16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public class </a:t>
            </a:r>
            <a:r>
              <a:rPr lang="en-US" sz="1600" u="sng"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Derived </a:t>
            </a:r>
            <a:r>
              <a:rPr lang="en-US" sz="16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extends</a:t>
            </a: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Base {</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702310" marR="0">
              <a:spcBef>
                <a:spcPts val="0"/>
              </a:spcBef>
              <a:spcAft>
                <a:spcPts val="0"/>
              </a:spcAft>
            </a:pPr>
            <a:r>
              <a:rPr lang="en-US" sz="16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public int </a:t>
            </a:r>
            <a:r>
              <a:rPr lang="en-US" sz="1600" dirty="0" err="1">
                <a:solidFill>
                  <a:srgbClr val="0000C0"/>
                </a:solidFill>
                <a:latin typeface="Courier New" panose="02070309020205020404" pitchFamily="49" charset="0"/>
                <a:ea typeface="Times New Roman" panose="02020603050405020304" pitchFamily="18" charset="0"/>
                <a:cs typeface="Courier New" panose="02070309020205020404" pitchFamily="49" charset="0"/>
              </a:rPr>
              <a:t>derivedAttribute</a:t>
            </a: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704088" marR="0">
              <a:spcBef>
                <a:spcPts val="0"/>
              </a:spcBef>
              <a:spcAft>
                <a:spcPts val="0"/>
              </a:spcAft>
            </a:pPr>
            <a:r>
              <a:rPr lang="en-US" sz="16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public</a:t>
            </a: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Derived(</a:t>
            </a:r>
            <a:r>
              <a:rPr lang="en-US" sz="16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int </a:t>
            </a:r>
            <a:r>
              <a:rPr lang="en-US" sz="1600" dirty="0" err="1">
                <a:solidFill>
                  <a:srgbClr val="6A3E3E"/>
                </a:solidFill>
                <a:latin typeface="Courier New" panose="02070309020205020404" pitchFamily="49" charset="0"/>
                <a:ea typeface="Times New Roman" panose="02020603050405020304" pitchFamily="18" charset="0"/>
                <a:cs typeface="Courier New" panose="02070309020205020404" pitchFamily="49" charset="0"/>
              </a:rPr>
              <a:t>aBAttributeValue</a:t>
            </a: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  </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1045210" marR="0">
              <a:spcBef>
                <a:spcPts val="0"/>
              </a:spcBef>
              <a:spcAft>
                <a:spcPts val="0"/>
              </a:spcAft>
            </a:pPr>
            <a:r>
              <a:rPr lang="en-US" sz="1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System.</a:t>
            </a:r>
            <a:r>
              <a:rPr lang="en-US" sz="1600" b="1" i="1" dirty="0" err="1">
                <a:solidFill>
                  <a:srgbClr val="0000C0"/>
                </a:solidFill>
                <a:latin typeface="Courier New" panose="02070309020205020404" pitchFamily="49" charset="0"/>
                <a:ea typeface="Times New Roman" panose="02020603050405020304" pitchFamily="18" charset="0"/>
                <a:cs typeface="Courier New" panose="02070309020205020404" pitchFamily="49" charset="0"/>
              </a:rPr>
              <a:t>out</a:t>
            </a:r>
            <a:r>
              <a:rPr lang="en-US" sz="1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.println</a:t>
            </a: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1600" dirty="0">
                <a:solidFill>
                  <a:srgbClr val="2A00FF"/>
                </a:solidFill>
                <a:latin typeface="Courier New" panose="02070309020205020404" pitchFamily="49" charset="0"/>
                <a:ea typeface="Times New Roman" panose="02020603050405020304" pitchFamily="18" charset="0"/>
                <a:cs typeface="Courier New" panose="02070309020205020404" pitchFamily="49" charset="0"/>
              </a:rPr>
              <a:t>"</a:t>
            </a:r>
            <a:r>
              <a:rPr lang="en-US" sz="1600" dirty="0" err="1">
                <a:solidFill>
                  <a:srgbClr val="2A00FF"/>
                </a:solidFill>
                <a:latin typeface="Courier New" panose="02070309020205020404" pitchFamily="49" charset="0"/>
                <a:ea typeface="Times New Roman" panose="02020603050405020304" pitchFamily="18" charset="0"/>
                <a:cs typeface="Courier New" panose="02070309020205020404" pitchFamily="49" charset="0"/>
              </a:rPr>
              <a:t>Derived's</a:t>
            </a:r>
            <a:r>
              <a:rPr lang="en-US" sz="1600" dirty="0">
                <a:solidFill>
                  <a:srgbClr val="2A00FF"/>
                </a:solidFill>
                <a:latin typeface="Courier New" panose="02070309020205020404" pitchFamily="49" charset="0"/>
                <a:ea typeface="Times New Roman" panose="02020603050405020304" pitchFamily="18" charset="0"/>
                <a:cs typeface="Courier New" panose="02070309020205020404" pitchFamily="49" charset="0"/>
              </a:rPr>
              <a:t> constructor invoked with int parameter."</a:t>
            </a: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1045210" marR="0">
              <a:spcBef>
                <a:spcPts val="0"/>
              </a:spcBef>
              <a:spcAft>
                <a:spcPts val="0"/>
              </a:spcAft>
            </a:pPr>
            <a:r>
              <a:rPr lang="en-US" sz="1600" dirty="0" err="1">
                <a:solidFill>
                  <a:srgbClr val="0000C0"/>
                </a:solidFill>
                <a:latin typeface="Courier New" panose="02070309020205020404" pitchFamily="49" charset="0"/>
                <a:ea typeface="Times New Roman" panose="02020603050405020304" pitchFamily="18" charset="0"/>
                <a:cs typeface="Courier New" panose="02070309020205020404" pitchFamily="49" charset="0"/>
              </a:rPr>
              <a:t>derivedAttribute</a:t>
            </a: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 </a:t>
            </a:r>
            <a:r>
              <a:rPr lang="en-US" sz="1600" dirty="0" err="1">
                <a:solidFill>
                  <a:srgbClr val="6A3E3E"/>
                </a:solidFill>
                <a:latin typeface="Courier New" panose="02070309020205020404" pitchFamily="49" charset="0"/>
                <a:ea typeface="Times New Roman" panose="02020603050405020304" pitchFamily="18" charset="0"/>
                <a:cs typeface="Courier New" panose="02070309020205020404" pitchFamily="49" charset="0"/>
              </a:rPr>
              <a:t>aBAttributeValue</a:t>
            </a: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702310" marR="0">
              <a:spcBef>
                <a:spcPts val="0"/>
              </a:spcBef>
              <a:spcAft>
                <a:spcPts val="0"/>
              </a:spcAft>
            </a:pP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p>
          <a:p>
            <a:pPr marR="0">
              <a:spcBef>
                <a:spcPts val="0"/>
              </a:spcBef>
              <a:spcAft>
                <a:spcPts val="0"/>
              </a:spcAft>
            </a:pP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p>
        </p:txBody>
      </p:sp>
    </p:spTree>
    <p:extLst>
      <p:ext uri="{BB962C8B-B14F-4D97-AF65-F5344CB8AC3E}">
        <p14:creationId xmlns:p14="http://schemas.microsoft.com/office/powerpoint/2010/main" val="1408894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7D4A7-7E75-45BD-B1F5-36DF10518157}"/>
              </a:ext>
            </a:extLst>
          </p:cNvPr>
          <p:cNvSpPr>
            <a:spLocks noGrp="1"/>
          </p:cNvSpPr>
          <p:nvPr>
            <p:ph type="title"/>
          </p:nvPr>
        </p:nvSpPr>
        <p:spPr/>
        <p:txBody>
          <a:bodyPr/>
          <a:lstStyle/>
          <a:p>
            <a:r>
              <a:rPr lang="en-US" dirty="0"/>
              <a:t>Programs are mostly </a:t>
            </a:r>
            <a:r>
              <a:rPr lang="en-US"/>
              <a:t>unrealiable</a:t>
            </a:r>
            <a:endParaRPr lang="en-US" dirty="0"/>
          </a:p>
        </p:txBody>
      </p:sp>
      <p:sp>
        <p:nvSpPr>
          <p:cNvPr id="3" name="Content Placeholder 2">
            <a:extLst>
              <a:ext uri="{FF2B5EF4-FFF2-40B4-BE49-F238E27FC236}">
                <a16:creationId xmlns:a16="http://schemas.microsoft.com/office/drawing/2014/main" id="{C7405586-A144-4347-8C02-16148D80B5D1}"/>
              </a:ext>
            </a:extLst>
          </p:cNvPr>
          <p:cNvSpPr>
            <a:spLocks noGrp="1"/>
          </p:cNvSpPr>
          <p:nvPr>
            <p:ph idx="1"/>
          </p:nvPr>
        </p:nvSpPr>
        <p:spPr>
          <a:xfrm>
            <a:off x="609600" y="1371600"/>
            <a:ext cx="10972800" cy="5334000"/>
          </a:xfrm>
        </p:spPr>
        <p:txBody>
          <a:bodyPr/>
          <a:lstStyle/>
          <a:p>
            <a:pPr marL="0" indent="0">
              <a:buNone/>
            </a:pPr>
            <a:r>
              <a:rPr lang="en-US" sz="2400" b="0" dirty="0"/>
              <a:t>“I’ve assigned [binary search] in courses at Bell Labs and IBM. Professional programmers had a couple of hours to convert [its] description into a program in the language of their choice; a high-level pseudocode was fine. At the end of the specified time, almost all the programmers reported that they had correct code for the task. We would then take thirty minutes to examine their code, which the programmers did with test cases. In several classes and with over a hundred programmers, the results varied little: </a:t>
            </a:r>
            <a:r>
              <a:rPr lang="en-US" sz="2400" b="0" i="1" dirty="0"/>
              <a:t>ninety percent of the programmers found bugs in their programs </a:t>
            </a:r>
            <a:r>
              <a:rPr lang="en-US" sz="2400" b="0" dirty="0"/>
              <a:t>(and I wasn’t always convinced of the correctness of the code in which no bugs were found). I was amazed: given ample time, only about ten percent of professional programmers were able to get this small program right. But they aren’t the only ones to find this task difficult: in the history in Section 6.2.1 of his Sorting and Searching, Knuth points out that while the first binary search was published in 1946, the first published binary search without bugs did not appear until 1962.” —Jon Bentley, Programming Pearls (1st edition), pp.35–36</a:t>
            </a:r>
          </a:p>
          <a:p>
            <a:endParaRPr lang="en-US" sz="2400" b="0" dirty="0"/>
          </a:p>
        </p:txBody>
      </p:sp>
    </p:spTree>
    <p:extLst>
      <p:ext uri="{BB962C8B-B14F-4D97-AF65-F5344CB8AC3E}">
        <p14:creationId xmlns:p14="http://schemas.microsoft.com/office/powerpoint/2010/main" val="2055453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Superclass Constructor Example</a:t>
            </a:r>
          </a:p>
        </p:txBody>
      </p:sp>
      <p:sp>
        <p:nvSpPr>
          <p:cNvPr id="4" name="TextBox 3">
            <a:extLst>
              <a:ext uri="{FF2B5EF4-FFF2-40B4-BE49-F238E27FC236}">
                <a16:creationId xmlns:a16="http://schemas.microsoft.com/office/drawing/2014/main" id="{3ADFDA14-7C82-4D53-901E-62E7B1561EAC}"/>
              </a:ext>
            </a:extLst>
          </p:cNvPr>
          <p:cNvSpPr txBox="1"/>
          <p:nvPr/>
        </p:nvSpPr>
        <p:spPr>
          <a:xfrm>
            <a:off x="609600" y="1600200"/>
            <a:ext cx="10972800" cy="2062103"/>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pPr>
              <a:spcBef>
                <a:spcPts val="0"/>
              </a:spcBef>
              <a:spcAft>
                <a:spcPts val="0"/>
              </a:spcAft>
            </a:pPr>
            <a:r>
              <a:rPr lang="en-US" sz="16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public class </a:t>
            </a:r>
            <a:r>
              <a:rPr lang="en-US" sz="1600" u="sng"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Main</a:t>
            </a: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R="0">
              <a:spcBef>
                <a:spcPts val="0"/>
              </a:spcBef>
              <a:spcAft>
                <a:spcPts val="0"/>
              </a:spcAft>
            </a:pPr>
            <a:endPar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endParaRPr>
          </a:p>
          <a:p>
            <a:pPr marL="702310" marR="0">
              <a:spcBef>
                <a:spcPts val="0"/>
              </a:spcBef>
              <a:spcAft>
                <a:spcPts val="0"/>
              </a:spcAft>
            </a:pPr>
            <a:r>
              <a:rPr lang="en-US" sz="16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public static void</a:t>
            </a: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main(String[] </a:t>
            </a:r>
            <a:r>
              <a:rPr lang="en-US" sz="1600" dirty="0" err="1">
                <a:solidFill>
                  <a:srgbClr val="6A3E3E"/>
                </a:solidFill>
                <a:latin typeface="Courier New" panose="02070309020205020404" pitchFamily="49" charset="0"/>
                <a:ea typeface="Times New Roman" panose="02020603050405020304" pitchFamily="18" charset="0"/>
                <a:cs typeface="Courier New" panose="02070309020205020404" pitchFamily="49" charset="0"/>
              </a:rPr>
              <a:t>args</a:t>
            </a: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         </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1045210" marR="0">
              <a:spcBef>
                <a:spcPts val="0"/>
              </a:spcBef>
              <a:spcAft>
                <a:spcPts val="0"/>
              </a:spcAft>
            </a:pP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Derived </a:t>
            </a:r>
            <a:r>
              <a:rPr lang="en-US" sz="1600" dirty="0" err="1">
                <a:solidFill>
                  <a:srgbClr val="6A3E3E"/>
                </a:solidFill>
                <a:latin typeface="Courier New" panose="02070309020205020404" pitchFamily="49" charset="0"/>
                <a:ea typeface="Times New Roman" panose="02020603050405020304" pitchFamily="18" charset="0"/>
                <a:cs typeface="Courier New" panose="02070309020205020404" pitchFamily="49" charset="0"/>
              </a:rPr>
              <a:t>aDerivedInstance</a:t>
            </a: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  </a:t>
            </a:r>
            <a:r>
              <a:rPr lang="en-US" sz="1600"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new</a:t>
            </a: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Derived(111);</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1045210" marR="0">
              <a:spcBef>
                <a:spcPts val="0"/>
              </a:spcBef>
              <a:spcAft>
                <a:spcPts val="0"/>
              </a:spcAft>
            </a:pPr>
            <a:r>
              <a:rPr lang="en-US" sz="1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System.</a:t>
            </a:r>
            <a:r>
              <a:rPr lang="en-US" sz="1600" i="1" dirty="0" err="1">
                <a:solidFill>
                  <a:srgbClr val="0000C0"/>
                </a:solidFill>
                <a:latin typeface="Courier New" panose="02070309020205020404" pitchFamily="49" charset="0"/>
                <a:ea typeface="Times New Roman" panose="02020603050405020304" pitchFamily="18" charset="0"/>
                <a:cs typeface="Courier New" panose="02070309020205020404" pitchFamily="49" charset="0"/>
              </a:rPr>
              <a:t>out</a:t>
            </a:r>
            <a:r>
              <a:rPr lang="en-US" sz="1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.println</a:t>
            </a: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1600" dirty="0" err="1">
                <a:solidFill>
                  <a:srgbClr val="6A3E3E"/>
                </a:solidFill>
                <a:latin typeface="Courier New" panose="02070309020205020404" pitchFamily="49" charset="0"/>
                <a:ea typeface="Times New Roman" panose="02020603050405020304" pitchFamily="18" charset="0"/>
                <a:cs typeface="Courier New" panose="02070309020205020404" pitchFamily="49" charset="0"/>
              </a:rPr>
              <a:t>aDerivedInstance</a:t>
            </a:r>
            <a:r>
              <a:rPr lang="en-US" sz="1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.getObjectDescription</a:t>
            </a: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 </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1731010" marR="0">
              <a:spcBef>
                <a:spcPts val="0"/>
              </a:spcBef>
              <a:spcAft>
                <a:spcPts val="0"/>
              </a:spcAft>
            </a:pPr>
            <a:r>
              <a:rPr lang="en-US" sz="1600" dirty="0">
                <a:solidFill>
                  <a:srgbClr val="2A00FF"/>
                </a:solidFill>
                <a:latin typeface="Courier New" panose="02070309020205020404" pitchFamily="49" charset="0"/>
                <a:ea typeface="Times New Roman" panose="02020603050405020304" pitchFamily="18" charset="0"/>
                <a:cs typeface="Courier New" panose="02070309020205020404" pitchFamily="49" charset="0"/>
              </a:rPr>
              <a:t>" with </a:t>
            </a:r>
            <a:r>
              <a:rPr lang="en-US" sz="1600" dirty="0" err="1">
                <a:solidFill>
                  <a:srgbClr val="2A00FF"/>
                </a:solidFill>
                <a:latin typeface="Courier New" panose="02070309020205020404" pitchFamily="49" charset="0"/>
                <a:ea typeface="Times New Roman" panose="02020603050405020304" pitchFamily="18" charset="0"/>
                <a:cs typeface="Courier New" panose="02070309020205020404" pitchFamily="49" charset="0"/>
              </a:rPr>
              <a:t>derivedAttribute</a:t>
            </a:r>
            <a:r>
              <a:rPr lang="en-US" sz="1600" dirty="0">
                <a:solidFill>
                  <a:srgbClr val="2A00FF"/>
                </a:solidFill>
                <a:latin typeface="Courier New" panose="02070309020205020404" pitchFamily="49" charset="0"/>
                <a:ea typeface="Times New Roman" panose="02020603050405020304" pitchFamily="18" charset="0"/>
                <a:cs typeface="Courier New" panose="02070309020205020404" pitchFamily="49" charset="0"/>
              </a:rPr>
              <a:t> = "</a:t>
            </a: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 </a:t>
            </a:r>
            <a:r>
              <a:rPr lang="en-US" sz="1600" dirty="0" err="1">
                <a:solidFill>
                  <a:srgbClr val="6A3E3E"/>
                </a:solidFill>
                <a:latin typeface="Courier New" panose="02070309020205020404" pitchFamily="49" charset="0"/>
                <a:ea typeface="Times New Roman" panose="02020603050405020304" pitchFamily="18" charset="0"/>
                <a:cs typeface="Courier New" panose="02070309020205020404" pitchFamily="49" charset="0"/>
              </a:rPr>
              <a:t>aDerivedInstance</a:t>
            </a:r>
            <a:r>
              <a:rPr lang="en-US" sz="16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1600" dirty="0" err="1">
                <a:solidFill>
                  <a:srgbClr val="0000C0"/>
                </a:solidFill>
                <a:latin typeface="Courier New" panose="02070309020205020404" pitchFamily="49" charset="0"/>
                <a:ea typeface="Times New Roman" panose="02020603050405020304" pitchFamily="18" charset="0"/>
                <a:cs typeface="Courier New" panose="02070309020205020404" pitchFamily="49" charset="0"/>
              </a:rPr>
              <a:t>derivedAttribute</a:t>
            </a: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 </a:t>
            </a:r>
            <a:r>
              <a:rPr lang="en-US" sz="1600" dirty="0">
                <a:solidFill>
                  <a:srgbClr val="2A00FF"/>
                </a:solidFill>
                <a:latin typeface="Courier New" panose="02070309020205020404" pitchFamily="49" charset="0"/>
                <a:ea typeface="Times New Roman" panose="02020603050405020304" pitchFamily="18" charset="0"/>
                <a:cs typeface="Courier New" panose="02070309020205020404" pitchFamily="49" charset="0"/>
              </a:rPr>
              <a:t>"."</a:t>
            </a: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702310" marR="0">
              <a:spcBef>
                <a:spcPts val="0"/>
              </a:spcBef>
              <a:spcAft>
                <a:spcPts val="0"/>
              </a:spcAft>
            </a:pP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359410" marR="0">
              <a:spcBef>
                <a:spcPts val="0"/>
              </a:spcBef>
              <a:spcAft>
                <a:spcPts val="800"/>
              </a:spcAft>
            </a:pPr>
            <a:r>
              <a:rPr lang="en-US" sz="16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5" name="TextBox 4">
            <a:extLst>
              <a:ext uri="{FF2B5EF4-FFF2-40B4-BE49-F238E27FC236}">
                <a16:creationId xmlns:a16="http://schemas.microsoft.com/office/drawing/2014/main" id="{5DD243D7-1ECE-4F3B-A5CA-84C367DD68E0}"/>
              </a:ext>
            </a:extLst>
          </p:cNvPr>
          <p:cNvSpPr txBox="1"/>
          <p:nvPr/>
        </p:nvSpPr>
        <p:spPr>
          <a:xfrm>
            <a:off x="628880" y="4489126"/>
            <a:ext cx="10972800" cy="1077218"/>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6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Output</a:t>
            </a: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Base's no-</a:t>
            </a:r>
            <a:r>
              <a:rPr lang="en-US" sz="16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arg</a:t>
            </a: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constructor invoked.</a:t>
            </a:r>
          </a:p>
          <a:p>
            <a:pPr>
              <a:spcBef>
                <a:spcPts val="0"/>
              </a:spcBef>
              <a:spcAft>
                <a:spcPts val="0"/>
              </a:spcAft>
            </a:pPr>
            <a:r>
              <a:rPr lang="en-US" sz="16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Derived's</a:t>
            </a: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constructor invoked with int parameter.</a:t>
            </a: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Object of class Base with </a:t>
            </a:r>
            <a:r>
              <a:rPr lang="en-US" sz="16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derivedAttribute</a:t>
            </a: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 111.  </a:t>
            </a:r>
            <a:r>
              <a:rPr lang="en-US" sz="1600" dirty="0">
                <a:latin typeface="Courier New" panose="02070309020205020404" pitchFamily="49" charset="0"/>
                <a:ea typeface="Times New Roman" panose="02020603050405020304" pitchFamily="18" charset="0"/>
                <a:cs typeface="Courier New" panose="02070309020205020404" pitchFamily="49" charset="0"/>
              </a:rPr>
              <a:t>111.</a:t>
            </a:r>
          </a:p>
        </p:txBody>
      </p:sp>
    </p:spTree>
    <p:extLst>
      <p:ext uri="{BB962C8B-B14F-4D97-AF65-F5344CB8AC3E}">
        <p14:creationId xmlns:p14="http://schemas.microsoft.com/office/powerpoint/2010/main" val="2438688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Agenda</a:t>
            </a:r>
            <a:endParaRPr lang="en-US" sz="4000" dirty="0"/>
          </a:p>
        </p:txBody>
      </p:sp>
      <p:sp>
        <p:nvSpPr>
          <p:cNvPr id="3" name="Content Placeholder 2"/>
          <p:cNvSpPr>
            <a:spLocks noGrp="1"/>
          </p:cNvSpPr>
          <p:nvPr>
            <p:ph idx="1"/>
          </p:nvPr>
        </p:nvSpPr>
        <p:spPr>
          <a:xfrm>
            <a:off x="3117056" y="1524000"/>
            <a:ext cx="5957888" cy="5105400"/>
          </a:xfrm>
          <a:solidFill>
            <a:schemeClr val="tx2">
              <a:lumMod val="20000"/>
              <a:lumOff val="80000"/>
            </a:schemeClr>
          </a:solidFill>
        </p:spPr>
        <p:txBody>
          <a:bodyPr>
            <a:noAutofit/>
          </a:bodyPr>
          <a:lstStyle/>
          <a:p>
            <a:pPr marL="514350" indent="-514350">
              <a:buFont typeface="+mj-lt"/>
              <a:buAutoNum type="arabicPeriod"/>
            </a:pPr>
            <a:r>
              <a:rPr lang="en-US" sz="4000" b="0" dirty="0"/>
              <a:t>Objects and classes</a:t>
            </a:r>
          </a:p>
          <a:p>
            <a:pPr marL="514350" indent="-514350">
              <a:buFont typeface="+mj-lt"/>
              <a:buAutoNum type="arabicPeriod"/>
            </a:pPr>
            <a:r>
              <a:rPr lang="en-US" sz="4000" b="0" dirty="0"/>
              <a:t>Inheritance</a:t>
            </a:r>
          </a:p>
          <a:p>
            <a:pPr marL="514350" indent="-514350">
              <a:buFont typeface="+mj-lt"/>
              <a:buAutoNum type="arabicPeriod"/>
            </a:pPr>
            <a:r>
              <a:rPr lang="en-US" sz="4000" b="0" dirty="0"/>
              <a:t>Constructors in Java</a:t>
            </a:r>
          </a:p>
          <a:p>
            <a:pPr marL="514350" indent="-514350">
              <a:buFont typeface="+mj-lt"/>
              <a:buAutoNum type="arabicPeriod"/>
            </a:pPr>
            <a:r>
              <a:rPr lang="en-US" sz="4000" dirty="0"/>
              <a:t>Polymorphism</a:t>
            </a:r>
          </a:p>
          <a:p>
            <a:pPr marL="514350" indent="-514350">
              <a:buFont typeface="+mj-lt"/>
              <a:buAutoNum type="arabicPeriod"/>
            </a:pPr>
            <a:r>
              <a:rPr lang="en-US" sz="4000" b="0" dirty="0" err="1"/>
              <a:t>Downcasting</a:t>
            </a:r>
            <a:endParaRPr lang="en-US" sz="4000" b="0" dirty="0"/>
          </a:p>
          <a:p>
            <a:pPr marL="514350" indent="-514350">
              <a:buFont typeface="+mj-lt"/>
              <a:buAutoNum type="arabicPeriod"/>
            </a:pPr>
            <a:r>
              <a:rPr lang="en-US" sz="4000" b="0" dirty="0"/>
              <a:t>Abstract classes</a:t>
            </a:r>
          </a:p>
          <a:p>
            <a:pPr marL="514350" indent="-514350">
              <a:buFont typeface="+mj-lt"/>
              <a:buAutoNum type="arabicPeriod"/>
            </a:pPr>
            <a:r>
              <a:rPr lang="en-US" sz="4000" b="0" dirty="0"/>
              <a:t>Interfaces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674" y="109470"/>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rrow: Right 4">
            <a:extLst>
              <a:ext uri="{FF2B5EF4-FFF2-40B4-BE49-F238E27FC236}">
                <a16:creationId xmlns:a16="http://schemas.microsoft.com/office/drawing/2014/main" id="{E62B302A-B636-3C03-9896-989D06E6025A}"/>
              </a:ext>
            </a:extLst>
          </p:cNvPr>
          <p:cNvSpPr/>
          <p:nvPr/>
        </p:nvSpPr>
        <p:spPr>
          <a:xfrm>
            <a:off x="2438400" y="3962400"/>
            <a:ext cx="418363"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4081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An Origin of Polymorphism</a:t>
            </a:r>
            <a:endParaRPr lang="en-US" sz="40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674" y="109470"/>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66785C6C-2B30-4C36-7B82-7DCF4F94FB45}"/>
              </a:ext>
            </a:extLst>
          </p:cNvPr>
          <p:cNvSpPr txBox="1"/>
          <p:nvPr/>
        </p:nvSpPr>
        <p:spPr>
          <a:xfrm>
            <a:off x="609600" y="2362200"/>
            <a:ext cx="10896600" cy="2862322"/>
          </a:xfrm>
          <a:prstGeom prst="rect">
            <a:avLst/>
          </a:prstGeom>
          <a:noFill/>
        </p:spPr>
        <p:txBody>
          <a:bodyPr wrap="square" rtlCol="0">
            <a:spAutoFit/>
          </a:bodyPr>
          <a:lstStyle/>
          <a:p>
            <a:r>
              <a:rPr lang="en-US" sz="3600" dirty="0"/>
              <a:t>Using the same verb in different contexts is a key aspect of language</a:t>
            </a:r>
          </a:p>
          <a:p>
            <a:endParaRPr lang="en-US" sz="3600" dirty="0"/>
          </a:p>
          <a:p>
            <a:r>
              <a:rPr lang="en-US" sz="3600" i="1" dirty="0"/>
              <a:t>run</a:t>
            </a:r>
            <a:r>
              <a:rPr lang="en-US" sz="3600" dirty="0"/>
              <a:t> a race</a:t>
            </a:r>
          </a:p>
          <a:p>
            <a:r>
              <a:rPr lang="en-US" sz="3600" i="1" dirty="0"/>
              <a:t>run</a:t>
            </a:r>
            <a:r>
              <a:rPr lang="en-US" sz="3600" dirty="0"/>
              <a:t> a company</a:t>
            </a:r>
          </a:p>
        </p:txBody>
      </p:sp>
    </p:spTree>
    <p:extLst>
      <p:ext uri="{BB962C8B-B14F-4D97-AF65-F5344CB8AC3E}">
        <p14:creationId xmlns:p14="http://schemas.microsoft.com/office/powerpoint/2010/main" val="2568245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i="1" dirty="0"/>
              <a:t>Student</a:t>
            </a:r>
            <a:r>
              <a:rPr lang="en-US" dirty="0"/>
              <a:t> Classes</a:t>
            </a:r>
          </a:p>
        </p:txBody>
      </p:sp>
      <p:sp>
        <p:nvSpPr>
          <p:cNvPr id="4" name="TextBox 3">
            <a:extLst>
              <a:ext uri="{FF2B5EF4-FFF2-40B4-BE49-F238E27FC236}">
                <a16:creationId xmlns:a16="http://schemas.microsoft.com/office/drawing/2014/main" id="{3ADFDA14-7C82-4D53-901E-62E7B1561EAC}"/>
              </a:ext>
            </a:extLst>
          </p:cNvPr>
          <p:cNvSpPr txBox="1"/>
          <p:nvPr/>
        </p:nvSpPr>
        <p:spPr>
          <a:xfrm>
            <a:off x="609600" y="1447800"/>
            <a:ext cx="10972800" cy="5262979"/>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pPr marL="16510" marR="0">
              <a:spcBef>
                <a:spcPts val="0"/>
              </a:spcBef>
              <a:spcAft>
                <a:spcPts val="0"/>
              </a:spcAft>
            </a:pPr>
            <a:r>
              <a:rPr lang="en-US" sz="14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public class </a:t>
            </a:r>
            <a:r>
              <a:rPr lang="en-US" sz="1400" u="sng"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Student</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1400" dirty="0">
              <a:latin typeface="Courier New" panose="02070309020205020404" pitchFamily="49" charset="0"/>
              <a:ea typeface="Times New Roman" panose="02020603050405020304" pitchFamily="18" charset="0"/>
              <a:cs typeface="Courier New" panose="02070309020205020404" pitchFamily="49" charset="0"/>
            </a:endParaRPr>
          </a:p>
          <a:p>
            <a:pPr marL="359410" marR="0">
              <a:spcBef>
                <a:spcPts val="0"/>
              </a:spcBef>
              <a:spcAft>
                <a:spcPts val="0"/>
              </a:spcAft>
            </a:pPr>
            <a:r>
              <a:rPr lang="en-US" sz="14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private int score</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400" dirty="0">
              <a:latin typeface="Courier New" panose="02070309020205020404" pitchFamily="49" charset="0"/>
              <a:ea typeface="Times New Roman" panose="02020603050405020304" pitchFamily="18" charset="0"/>
              <a:cs typeface="Courier New" panose="02070309020205020404" pitchFamily="49" charset="0"/>
            </a:endParaRPr>
          </a:p>
          <a:p>
            <a:pPr marL="359410" marR="0">
              <a:spcBef>
                <a:spcPts val="0"/>
              </a:spcBef>
              <a:spcAft>
                <a:spcPts val="0"/>
              </a:spcAft>
            </a:pPr>
            <a:r>
              <a:rPr lang="en-US" sz="14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public</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Student(</a:t>
            </a:r>
            <a:r>
              <a:rPr lang="en-US" sz="14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int </a:t>
            </a:r>
            <a:r>
              <a:rPr lang="en-US" sz="1400" dirty="0" err="1">
                <a:solidFill>
                  <a:srgbClr val="6A3E3E"/>
                </a:solidFill>
                <a:latin typeface="Courier New" panose="02070309020205020404" pitchFamily="49" charset="0"/>
                <a:ea typeface="Times New Roman" panose="02020603050405020304" pitchFamily="18" charset="0"/>
                <a:cs typeface="Courier New" panose="02070309020205020404" pitchFamily="49" charset="0"/>
              </a:rPr>
              <a:t>aScore</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400" dirty="0">
              <a:latin typeface="Courier New" panose="02070309020205020404" pitchFamily="49" charset="0"/>
              <a:ea typeface="Times New Roman" panose="02020603050405020304" pitchFamily="18" charset="0"/>
              <a:cs typeface="Courier New" panose="02070309020205020404" pitchFamily="49" charset="0"/>
            </a:endParaRPr>
          </a:p>
          <a:p>
            <a:pPr marL="359410" marR="0">
              <a:spcBef>
                <a:spcPts val="0"/>
              </a:spcBef>
              <a:spcAft>
                <a:spcPts val="0"/>
              </a:spcAft>
            </a:pP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400" dirty="0">
              <a:latin typeface="Courier New" panose="02070309020205020404" pitchFamily="49" charset="0"/>
              <a:ea typeface="Times New Roman" panose="02020603050405020304" pitchFamily="18" charset="0"/>
              <a:cs typeface="Courier New" panose="02070309020205020404" pitchFamily="49" charset="0"/>
            </a:endParaRPr>
          </a:p>
          <a:p>
            <a:pPr marL="702310" marR="0">
              <a:spcBef>
                <a:spcPts val="0"/>
              </a:spcBef>
              <a:spcAft>
                <a:spcPts val="0"/>
              </a:spcAft>
            </a:pPr>
            <a:r>
              <a:rPr lang="en-US" sz="1400" dirty="0">
                <a:solidFill>
                  <a:srgbClr val="0000C0"/>
                </a:solidFill>
                <a:latin typeface="Courier New" panose="02070309020205020404" pitchFamily="49" charset="0"/>
                <a:ea typeface="Times New Roman" panose="02020603050405020304" pitchFamily="18" charset="0"/>
                <a:cs typeface="Courier New" panose="02070309020205020404" pitchFamily="49" charset="0"/>
              </a:rPr>
              <a:t>score</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 </a:t>
            </a:r>
            <a:r>
              <a:rPr lang="en-US" sz="1400" dirty="0" err="1">
                <a:solidFill>
                  <a:srgbClr val="6A3E3E"/>
                </a:solidFill>
                <a:latin typeface="Courier New" panose="02070309020205020404" pitchFamily="49" charset="0"/>
                <a:ea typeface="Times New Roman" panose="02020603050405020304" pitchFamily="18" charset="0"/>
                <a:cs typeface="Courier New" panose="02070309020205020404" pitchFamily="49" charset="0"/>
              </a:rPr>
              <a:t>aScore</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400" dirty="0">
              <a:latin typeface="Courier New" panose="02070309020205020404" pitchFamily="49" charset="0"/>
              <a:ea typeface="Times New Roman" panose="02020603050405020304" pitchFamily="18" charset="0"/>
              <a:cs typeface="Courier New" panose="02070309020205020404" pitchFamily="49" charset="0"/>
            </a:endParaRPr>
          </a:p>
          <a:p>
            <a:pPr marL="359410" marR="0">
              <a:spcBef>
                <a:spcPts val="0"/>
              </a:spcBef>
              <a:spcAft>
                <a:spcPts val="0"/>
              </a:spcAft>
            </a:pP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4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1400" dirty="0">
                <a:latin typeface="Courier New" panose="02070309020205020404" pitchFamily="49" charset="0"/>
                <a:ea typeface="Times New Roman" panose="02020603050405020304" pitchFamily="18" charset="0"/>
                <a:cs typeface="Courier New" panose="02070309020205020404" pitchFamily="49" charset="0"/>
              </a:rPr>
              <a:t>   </a:t>
            </a:r>
            <a:r>
              <a:rPr lang="en-US" sz="14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public int</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4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getScore</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400" dirty="0">
              <a:latin typeface="Courier New" panose="02070309020205020404" pitchFamily="49" charset="0"/>
              <a:ea typeface="Times New Roman" panose="02020603050405020304" pitchFamily="18" charset="0"/>
              <a:cs typeface="Courier New" panose="02070309020205020404" pitchFamily="49" charset="0"/>
            </a:endParaRPr>
          </a:p>
          <a:p>
            <a:pPr marL="359410" marR="0">
              <a:spcBef>
                <a:spcPts val="0"/>
              </a:spcBef>
              <a:spcAft>
                <a:spcPts val="0"/>
              </a:spcAft>
            </a:pP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400" dirty="0">
              <a:latin typeface="Courier New" panose="02070309020205020404" pitchFamily="49" charset="0"/>
              <a:ea typeface="Times New Roman" panose="02020603050405020304" pitchFamily="18" charset="0"/>
              <a:cs typeface="Courier New" panose="02070309020205020404" pitchFamily="49" charset="0"/>
            </a:endParaRPr>
          </a:p>
          <a:p>
            <a:pPr marL="702310" marR="0">
              <a:spcBef>
                <a:spcPts val="0"/>
              </a:spcBef>
              <a:spcAft>
                <a:spcPts val="0"/>
              </a:spcAft>
            </a:pPr>
            <a:r>
              <a:rPr lang="en-US" sz="14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return </a:t>
            </a:r>
            <a:r>
              <a:rPr lang="en-US" sz="1400" dirty="0">
                <a:solidFill>
                  <a:srgbClr val="0000C0"/>
                </a:solidFill>
                <a:latin typeface="Courier New" panose="02070309020205020404" pitchFamily="49" charset="0"/>
                <a:ea typeface="Times New Roman" panose="02020603050405020304" pitchFamily="18" charset="0"/>
                <a:cs typeface="Courier New" panose="02070309020205020404" pitchFamily="49" charset="0"/>
              </a:rPr>
              <a:t>score</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400" dirty="0">
              <a:latin typeface="Courier New" panose="02070309020205020404" pitchFamily="49" charset="0"/>
              <a:ea typeface="Times New Roman" panose="02020603050405020304" pitchFamily="18" charset="0"/>
              <a:cs typeface="Courier New" panose="02070309020205020404" pitchFamily="49" charset="0"/>
            </a:endParaRPr>
          </a:p>
          <a:p>
            <a:pPr marL="359410" marR="0">
              <a:spcBef>
                <a:spcPts val="0"/>
              </a:spcBef>
              <a:spcAft>
                <a:spcPts val="0"/>
              </a:spcAft>
            </a:pP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4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1400" dirty="0">
                <a:latin typeface="Courier New" panose="02070309020205020404" pitchFamily="49" charset="0"/>
                <a:ea typeface="Times New Roman" panose="02020603050405020304" pitchFamily="18" charset="0"/>
                <a:cs typeface="Courier New" panose="02070309020205020404" pitchFamily="49" charset="0"/>
              </a:rPr>
              <a:t>   </a:t>
            </a:r>
            <a:r>
              <a:rPr lang="en-US" sz="14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public void</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4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setScore</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14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int </a:t>
            </a:r>
            <a:r>
              <a:rPr lang="en-US" sz="1400" dirty="0" err="1">
                <a:solidFill>
                  <a:srgbClr val="6A3E3E"/>
                </a:solidFill>
                <a:latin typeface="Courier New" panose="02070309020205020404" pitchFamily="49" charset="0"/>
                <a:ea typeface="Times New Roman" panose="02020603050405020304" pitchFamily="18" charset="0"/>
                <a:cs typeface="Courier New" panose="02070309020205020404" pitchFamily="49" charset="0"/>
              </a:rPr>
              <a:t>aScore</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400" dirty="0">
              <a:latin typeface="Courier New" panose="02070309020205020404" pitchFamily="49" charset="0"/>
              <a:ea typeface="Times New Roman" panose="02020603050405020304" pitchFamily="18" charset="0"/>
              <a:cs typeface="Courier New" panose="02070309020205020404" pitchFamily="49" charset="0"/>
            </a:endParaRPr>
          </a:p>
          <a:p>
            <a:pPr marL="359410" marR="0">
              <a:spcBef>
                <a:spcPts val="0"/>
              </a:spcBef>
              <a:spcAft>
                <a:spcPts val="0"/>
              </a:spcAft>
            </a:pP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400" dirty="0">
              <a:latin typeface="Courier New" panose="02070309020205020404" pitchFamily="49" charset="0"/>
              <a:ea typeface="Times New Roman" panose="02020603050405020304" pitchFamily="18" charset="0"/>
              <a:cs typeface="Courier New" panose="02070309020205020404" pitchFamily="49" charset="0"/>
            </a:endParaRPr>
          </a:p>
          <a:p>
            <a:pPr marL="702310" marR="0">
              <a:spcBef>
                <a:spcPts val="0"/>
              </a:spcBef>
              <a:spcAft>
                <a:spcPts val="0"/>
              </a:spcAft>
            </a:pPr>
            <a:r>
              <a:rPr lang="en-US" sz="1400" dirty="0">
                <a:solidFill>
                  <a:srgbClr val="0000C0"/>
                </a:solidFill>
                <a:latin typeface="Courier New" panose="02070309020205020404" pitchFamily="49" charset="0"/>
                <a:ea typeface="Times New Roman" panose="02020603050405020304" pitchFamily="18" charset="0"/>
                <a:cs typeface="Courier New" panose="02070309020205020404" pitchFamily="49" charset="0"/>
              </a:rPr>
              <a:t>score</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 </a:t>
            </a:r>
            <a:r>
              <a:rPr lang="en-US" sz="1400" dirty="0" err="1">
                <a:solidFill>
                  <a:srgbClr val="6A3E3E"/>
                </a:solidFill>
                <a:latin typeface="Courier New" panose="02070309020205020404" pitchFamily="49" charset="0"/>
                <a:ea typeface="Times New Roman" panose="02020603050405020304" pitchFamily="18" charset="0"/>
                <a:cs typeface="Courier New" panose="02070309020205020404" pitchFamily="49" charset="0"/>
              </a:rPr>
              <a:t>aScore</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400" dirty="0">
              <a:latin typeface="Courier New" panose="02070309020205020404" pitchFamily="49" charset="0"/>
              <a:ea typeface="Times New Roman" panose="02020603050405020304" pitchFamily="18" charset="0"/>
              <a:cs typeface="Courier New" panose="02070309020205020404" pitchFamily="49" charset="0"/>
            </a:endParaRPr>
          </a:p>
          <a:p>
            <a:pPr marL="359410" marR="0">
              <a:spcBef>
                <a:spcPts val="0"/>
              </a:spcBef>
              <a:spcAft>
                <a:spcPts val="0"/>
              </a:spcAft>
            </a:pP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4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1400" dirty="0">
                <a:latin typeface="Courier New" panose="02070309020205020404" pitchFamily="49" charset="0"/>
                <a:ea typeface="Times New Roman" panose="02020603050405020304" pitchFamily="18" charset="0"/>
                <a:cs typeface="Courier New" panose="02070309020205020404" pitchFamily="49" charset="0"/>
              </a:rPr>
              <a:t>   </a:t>
            </a:r>
            <a:r>
              <a:rPr lang="en-US" sz="14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public</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String </a:t>
            </a:r>
            <a:r>
              <a:rPr lang="en-US" sz="14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computeGrade</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400" dirty="0">
              <a:latin typeface="Courier New" panose="02070309020205020404" pitchFamily="49" charset="0"/>
              <a:ea typeface="Times New Roman" panose="02020603050405020304" pitchFamily="18" charset="0"/>
              <a:cs typeface="Courier New" panose="02070309020205020404" pitchFamily="49" charset="0"/>
            </a:endParaRPr>
          </a:p>
          <a:p>
            <a:pPr marL="359410" marR="0">
              <a:spcBef>
                <a:spcPts val="0"/>
              </a:spcBef>
              <a:spcAft>
                <a:spcPts val="0"/>
              </a:spcAft>
            </a:pPr>
            <a:r>
              <a:rPr lang="en-US" sz="1400" dirty="0">
                <a:solidFill>
                  <a:srgbClr val="3F7F5F"/>
                </a:solidFill>
                <a:latin typeface="Courier New" panose="02070309020205020404" pitchFamily="49" charset="0"/>
                <a:ea typeface="Times New Roman" panose="02020603050405020304" pitchFamily="18" charset="0"/>
                <a:cs typeface="Courier New" panose="02070309020205020404" pitchFamily="49" charset="0"/>
              </a:rPr>
              <a:t>// Returns "A"/B/C/D/F according to &gt;= 90/80/70/60/otherwise</a:t>
            </a:r>
            <a:endParaRPr lang="en-US" sz="1400" dirty="0">
              <a:latin typeface="Courier New" panose="02070309020205020404" pitchFamily="49" charset="0"/>
              <a:ea typeface="Times New Roman" panose="02020603050405020304" pitchFamily="18" charset="0"/>
              <a:cs typeface="Courier New" panose="02070309020205020404" pitchFamily="49" charset="0"/>
            </a:endParaRPr>
          </a:p>
          <a:p>
            <a:pPr marL="359410" marR="0">
              <a:spcBef>
                <a:spcPts val="0"/>
              </a:spcBef>
              <a:spcAft>
                <a:spcPts val="0"/>
              </a:spcAft>
            </a:pP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400" dirty="0">
              <a:latin typeface="Courier New" panose="02070309020205020404" pitchFamily="49" charset="0"/>
              <a:ea typeface="Times New Roman" panose="02020603050405020304" pitchFamily="18" charset="0"/>
              <a:cs typeface="Courier New" panose="02070309020205020404" pitchFamily="49" charset="0"/>
            </a:endParaRPr>
          </a:p>
          <a:p>
            <a:pPr marL="702310" marR="0">
              <a:spcBef>
                <a:spcPts val="0"/>
              </a:spcBef>
              <a:spcAft>
                <a:spcPts val="0"/>
              </a:spcAft>
            </a:pPr>
            <a:r>
              <a:rPr lang="en-US" sz="14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if</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400" dirty="0">
                <a:solidFill>
                  <a:srgbClr val="0000C0"/>
                </a:solidFill>
                <a:latin typeface="Courier New" panose="02070309020205020404" pitchFamily="49" charset="0"/>
                <a:ea typeface="Times New Roman" panose="02020603050405020304" pitchFamily="18" charset="0"/>
                <a:cs typeface="Courier New" panose="02070309020205020404" pitchFamily="49" charset="0"/>
              </a:rPr>
              <a:t>score</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&gt;= 90) </a:t>
            </a:r>
            <a:r>
              <a:rPr lang="en-US" sz="14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return </a:t>
            </a:r>
            <a:r>
              <a:rPr lang="en-US" sz="1400" dirty="0">
                <a:solidFill>
                  <a:srgbClr val="2A00FF"/>
                </a:solidFill>
                <a:latin typeface="Courier New" panose="02070309020205020404" pitchFamily="49" charset="0"/>
                <a:ea typeface="Times New Roman" panose="02020603050405020304" pitchFamily="18" charset="0"/>
                <a:cs typeface="Courier New" panose="02070309020205020404" pitchFamily="49" charset="0"/>
              </a:rPr>
              <a:t>"A"</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400" dirty="0">
              <a:latin typeface="Courier New" panose="02070309020205020404" pitchFamily="49" charset="0"/>
              <a:ea typeface="Times New Roman" panose="02020603050405020304" pitchFamily="18" charset="0"/>
              <a:cs typeface="Courier New" panose="02070309020205020404" pitchFamily="49" charset="0"/>
            </a:endParaRPr>
          </a:p>
          <a:p>
            <a:pPr marL="702310" marR="0">
              <a:spcBef>
                <a:spcPts val="0"/>
              </a:spcBef>
              <a:spcAft>
                <a:spcPts val="0"/>
              </a:spcAft>
            </a:pPr>
            <a:r>
              <a:rPr lang="en-US" sz="14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else if</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400" dirty="0">
                <a:solidFill>
                  <a:srgbClr val="0000C0"/>
                </a:solidFill>
                <a:latin typeface="Courier New" panose="02070309020205020404" pitchFamily="49" charset="0"/>
                <a:ea typeface="Times New Roman" panose="02020603050405020304" pitchFamily="18" charset="0"/>
                <a:cs typeface="Courier New" panose="02070309020205020404" pitchFamily="49" charset="0"/>
              </a:rPr>
              <a:t>score</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&gt;= 80) </a:t>
            </a:r>
            <a:r>
              <a:rPr lang="en-US" sz="14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return </a:t>
            </a:r>
            <a:r>
              <a:rPr lang="en-US" sz="1400" dirty="0">
                <a:solidFill>
                  <a:srgbClr val="2A00FF"/>
                </a:solidFill>
                <a:latin typeface="Courier New" panose="02070309020205020404" pitchFamily="49" charset="0"/>
                <a:ea typeface="Times New Roman" panose="02020603050405020304" pitchFamily="18" charset="0"/>
                <a:cs typeface="Courier New" panose="02070309020205020404" pitchFamily="49" charset="0"/>
              </a:rPr>
              <a:t>"B"</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400" dirty="0">
              <a:latin typeface="Courier New" panose="02070309020205020404" pitchFamily="49" charset="0"/>
              <a:ea typeface="Times New Roman" panose="02020603050405020304" pitchFamily="18" charset="0"/>
              <a:cs typeface="Courier New" panose="02070309020205020404" pitchFamily="49" charset="0"/>
            </a:endParaRPr>
          </a:p>
          <a:p>
            <a:pPr marL="359410" marR="0">
              <a:spcBef>
                <a:spcPts val="0"/>
              </a:spcBef>
              <a:spcAft>
                <a:spcPts val="0"/>
              </a:spcAft>
            </a:pP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4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else if</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400" dirty="0">
                <a:solidFill>
                  <a:srgbClr val="0000C0"/>
                </a:solidFill>
                <a:latin typeface="Courier New" panose="02070309020205020404" pitchFamily="49" charset="0"/>
                <a:ea typeface="Times New Roman" panose="02020603050405020304" pitchFamily="18" charset="0"/>
                <a:cs typeface="Courier New" panose="02070309020205020404" pitchFamily="49" charset="0"/>
              </a:rPr>
              <a:t>score</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&gt;= 70) </a:t>
            </a:r>
            <a:r>
              <a:rPr lang="en-US" sz="14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return </a:t>
            </a:r>
            <a:r>
              <a:rPr lang="en-US" sz="1400" dirty="0">
                <a:solidFill>
                  <a:srgbClr val="2A00FF"/>
                </a:solidFill>
                <a:latin typeface="Courier New" panose="02070309020205020404" pitchFamily="49" charset="0"/>
                <a:ea typeface="Times New Roman" panose="02020603050405020304" pitchFamily="18" charset="0"/>
                <a:cs typeface="Courier New" panose="02070309020205020404" pitchFamily="49" charset="0"/>
              </a:rPr>
              <a:t>"C"</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400" dirty="0">
              <a:latin typeface="Courier New" panose="02070309020205020404" pitchFamily="49" charset="0"/>
              <a:ea typeface="Times New Roman" panose="02020603050405020304" pitchFamily="18" charset="0"/>
              <a:cs typeface="Courier New" panose="02070309020205020404" pitchFamily="49" charset="0"/>
            </a:endParaRPr>
          </a:p>
          <a:p>
            <a:pPr marL="359410" marR="0">
              <a:spcBef>
                <a:spcPts val="0"/>
              </a:spcBef>
              <a:spcAft>
                <a:spcPts val="0"/>
              </a:spcAft>
            </a:pP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4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else if</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400" dirty="0">
                <a:solidFill>
                  <a:srgbClr val="0000C0"/>
                </a:solidFill>
                <a:latin typeface="Courier New" panose="02070309020205020404" pitchFamily="49" charset="0"/>
                <a:ea typeface="Times New Roman" panose="02020603050405020304" pitchFamily="18" charset="0"/>
                <a:cs typeface="Courier New" panose="02070309020205020404" pitchFamily="49" charset="0"/>
              </a:rPr>
              <a:t>score</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&gt;= 60) </a:t>
            </a:r>
            <a:r>
              <a:rPr lang="en-US" sz="14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return </a:t>
            </a:r>
            <a:r>
              <a:rPr lang="en-US" sz="1400" dirty="0">
                <a:solidFill>
                  <a:srgbClr val="2A00FF"/>
                </a:solidFill>
                <a:latin typeface="Courier New" panose="02070309020205020404" pitchFamily="49" charset="0"/>
                <a:ea typeface="Times New Roman" panose="02020603050405020304" pitchFamily="18" charset="0"/>
                <a:cs typeface="Courier New" panose="02070309020205020404" pitchFamily="49" charset="0"/>
              </a:rPr>
              <a:t>"D"</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400" dirty="0">
              <a:latin typeface="Courier New" panose="02070309020205020404" pitchFamily="49" charset="0"/>
              <a:ea typeface="Times New Roman" panose="02020603050405020304" pitchFamily="18" charset="0"/>
              <a:cs typeface="Courier New" panose="02070309020205020404" pitchFamily="49" charset="0"/>
            </a:endParaRPr>
          </a:p>
          <a:p>
            <a:pPr marL="359410" marR="0">
              <a:spcBef>
                <a:spcPts val="0"/>
              </a:spcBef>
              <a:spcAft>
                <a:spcPts val="0"/>
              </a:spcAft>
            </a:pP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4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else</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4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return </a:t>
            </a:r>
            <a:r>
              <a:rPr lang="en-US" sz="1400" dirty="0">
                <a:solidFill>
                  <a:srgbClr val="2A00FF"/>
                </a:solidFill>
                <a:latin typeface="Courier New" panose="02070309020205020404" pitchFamily="49" charset="0"/>
                <a:ea typeface="Times New Roman" panose="02020603050405020304" pitchFamily="18" charset="0"/>
                <a:cs typeface="Courier New" panose="02070309020205020404" pitchFamily="49" charset="0"/>
              </a:rPr>
              <a:t>"F"</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400" dirty="0">
              <a:latin typeface="Courier New" panose="02070309020205020404" pitchFamily="49" charset="0"/>
              <a:ea typeface="Times New Roman" panose="02020603050405020304" pitchFamily="18" charset="0"/>
              <a:cs typeface="Courier New" panose="02070309020205020404" pitchFamily="49" charset="0"/>
            </a:endParaRPr>
          </a:p>
          <a:p>
            <a:pPr marL="359410" marR="0">
              <a:spcBef>
                <a:spcPts val="0"/>
              </a:spcBef>
              <a:spcAft>
                <a:spcPts val="0"/>
              </a:spcAft>
            </a:pP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4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800"/>
              </a:spcAft>
            </a:pP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400" dirty="0">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2255263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DFDA14-7C82-4D53-901E-62E7B1561EAC}"/>
              </a:ext>
            </a:extLst>
          </p:cNvPr>
          <p:cNvSpPr txBox="1"/>
          <p:nvPr/>
        </p:nvSpPr>
        <p:spPr>
          <a:xfrm>
            <a:off x="1676400" y="229323"/>
            <a:ext cx="8839200" cy="6678751"/>
          </a:xfrm>
          <a:prstGeom prst="rect">
            <a:avLst/>
          </a:prstGeom>
          <a:solidFill>
            <a:schemeClr val="bg1">
              <a:lumMod val="85000"/>
            </a:schemeClr>
          </a:solidFill>
          <a:ln w="38100">
            <a:noFill/>
          </a:ln>
        </p:spPr>
        <p:txBody>
          <a:bodyPr wrap="square" rtlCol="0">
            <a:spAutoFit/>
          </a:bodyPr>
          <a:lstStyle/>
          <a:p>
            <a:pPr marL="16510" marR="0">
              <a:spcBef>
                <a:spcPts val="0"/>
              </a:spcBef>
              <a:spcAft>
                <a:spcPts val="0"/>
              </a:spcAft>
            </a:pP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public class </a:t>
            </a:r>
            <a:r>
              <a:rPr lang="en-US" u="sng"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GradStudent</a:t>
            </a:r>
            <a:r>
              <a:rPr lang="en-US" u="sng"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extends</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Student { </a:t>
            </a:r>
            <a:endParaRPr lang="en-US" sz="1600" dirty="0">
              <a:latin typeface="Times New Roman" panose="02020603050405020304" pitchFamily="18" charset="0"/>
              <a:ea typeface="Times New Roman" panose="02020603050405020304" pitchFamily="18" charset="0"/>
            </a:endParaRPr>
          </a:p>
          <a:p>
            <a:pPr marL="359410" marR="0">
              <a:spcBef>
                <a:spcPts val="0"/>
              </a:spcBef>
              <a:spcAft>
                <a:spcPts val="0"/>
              </a:spcAft>
            </a:pP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private</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String </a:t>
            </a:r>
            <a:r>
              <a:rPr lang="en-US" dirty="0" err="1">
                <a:solidFill>
                  <a:srgbClr val="0000C0"/>
                </a:solidFill>
                <a:latin typeface="Consolas" panose="020B0609020204030204" pitchFamily="49" charset="0"/>
                <a:ea typeface="Times New Roman" panose="02020603050405020304" pitchFamily="18" charset="0"/>
                <a:cs typeface="Calibri" panose="020F0502020204030204" pitchFamily="34" charset="0"/>
              </a:rPr>
              <a:t>thesisTitle</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sz="1600" dirty="0">
              <a:latin typeface="Times New Roman" panose="02020603050405020304" pitchFamily="18" charset="0"/>
              <a:ea typeface="Times New Roman" panose="02020603050405020304" pitchFamily="18" charset="0"/>
            </a:endParaRPr>
          </a:p>
          <a:p>
            <a:pPr marL="359410" marR="0">
              <a:spcBef>
                <a:spcPts val="0"/>
              </a:spcBef>
              <a:spcAft>
                <a:spcPts val="0"/>
              </a:spcAft>
            </a:pP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public</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GradStudent</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int </a:t>
            </a:r>
            <a:r>
              <a:rPr lang="en-US" dirty="0" err="1">
                <a:solidFill>
                  <a:srgbClr val="6A3E3E"/>
                </a:solidFill>
                <a:latin typeface="Consolas" panose="020B0609020204030204" pitchFamily="49" charset="0"/>
                <a:ea typeface="Times New Roman" panose="02020603050405020304" pitchFamily="18" charset="0"/>
                <a:cs typeface="Calibri" panose="020F0502020204030204" pitchFamily="34" charset="0"/>
              </a:rPr>
              <a:t>aScore</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String </a:t>
            </a:r>
            <a:r>
              <a:rPr lang="en-US" dirty="0" err="1">
                <a:solidFill>
                  <a:srgbClr val="6A3E3E"/>
                </a:solidFill>
                <a:latin typeface="Consolas" panose="020B0609020204030204" pitchFamily="49" charset="0"/>
                <a:ea typeface="Times New Roman" panose="02020603050405020304" pitchFamily="18" charset="0"/>
                <a:cs typeface="Calibri" panose="020F0502020204030204" pitchFamily="34" charset="0"/>
              </a:rPr>
              <a:t>aTitle</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3594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702310" marR="0">
              <a:spcBef>
                <a:spcPts val="0"/>
              </a:spcBef>
              <a:spcAft>
                <a:spcPts val="0"/>
              </a:spcAft>
            </a:pP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super</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r>
              <a:rPr lang="en-US" dirty="0" err="1">
                <a:solidFill>
                  <a:srgbClr val="6A3E3E"/>
                </a:solidFill>
                <a:latin typeface="Consolas" panose="020B0609020204030204" pitchFamily="49" charset="0"/>
                <a:ea typeface="Times New Roman" panose="02020603050405020304" pitchFamily="18" charset="0"/>
                <a:cs typeface="Calibri" panose="020F0502020204030204" pitchFamily="34" charset="0"/>
              </a:rPr>
              <a:t>aScore</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702310" marR="0">
              <a:spcBef>
                <a:spcPts val="0"/>
              </a:spcBef>
              <a:spcAft>
                <a:spcPts val="0"/>
              </a:spcAft>
            </a:pPr>
            <a:r>
              <a:rPr lang="en-US" dirty="0" err="1">
                <a:solidFill>
                  <a:srgbClr val="0000C0"/>
                </a:solidFill>
                <a:latin typeface="Consolas" panose="020B0609020204030204" pitchFamily="49" charset="0"/>
                <a:ea typeface="Times New Roman" panose="02020603050405020304" pitchFamily="18" charset="0"/>
                <a:cs typeface="Calibri" panose="020F0502020204030204" pitchFamily="34" charset="0"/>
              </a:rPr>
              <a:t>thesisTitle</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 </a:t>
            </a:r>
            <a:r>
              <a:rPr lang="en-US" dirty="0" err="1">
                <a:solidFill>
                  <a:srgbClr val="6A3E3E"/>
                </a:solidFill>
                <a:latin typeface="Consolas" panose="020B0609020204030204" pitchFamily="49" charset="0"/>
                <a:ea typeface="Times New Roman" panose="02020603050405020304" pitchFamily="18" charset="0"/>
                <a:cs typeface="Calibri" panose="020F0502020204030204" pitchFamily="34" charset="0"/>
              </a:rPr>
              <a:t>aTitle</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3594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sz="1600" dirty="0">
              <a:latin typeface="Times New Roman" panose="02020603050405020304" pitchFamily="18" charset="0"/>
              <a:ea typeface="Times New Roman" panose="02020603050405020304" pitchFamily="18" charset="0"/>
            </a:endParaRPr>
          </a:p>
          <a:p>
            <a:pPr marL="359410" marR="0">
              <a:spcBef>
                <a:spcPts val="0"/>
              </a:spcBef>
              <a:spcAft>
                <a:spcPts val="0"/>
              </a:spcAft>
            </a:pP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public</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String </a:t>
            </a:r>
            <a:r>
              <a:rPr lang="en-US"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getTitle</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3594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702310" marR="0">
              <a:spcBef>
                <a:spcPts val="0"/>
              </a:spcBef>
              <a:spcAft>
                <a:spcPts val="0"/>
              </a:spcAft>
            </a:pP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return </a:t>
            </a:r>
            <a:r>
              <a:rPr lang="en-US" dirty="0" err="1">
                <a:solidFill>
                  <a:srgbClr val="0000C0"/>
                </a:solidFill>
                <a:latin typeface="Consolas" panose="020B0609020204030204" pitchFamily="49" charset="0"/>
                <a:ea typeface="Times New Roman" panose="02020603050405020304" pitchFamily="18" charset="0"/>
                <a:cs typeface="Calibri" panose="020F0502020204030204" pitchFamily="34" charset="0"/>
              </a:rPr>
              <a:t>thesisTitle</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3594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sz="1600" dirty="0">
              <a:latin typeface="Times New Roman" panose="02020603050405020304" pitchFamily="18" charset="0"/>
              <a:ea typeface="Times New Roman" panose="02020603050405020304" pitchFamily="18" charset="0"/>
            </a:endParaRPr>
          </a:p>
          <a:p>
            <a:pPr marL="359410" marR="0">
              <a:spcBef>
                <a:spcPts val="0"/>
              </a:spcBef>
              <a:spcAft>
                <a:spcPts val="0"/>
              </a:spcAft>
            </a:pP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public void</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setTitle</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(String </a:t>
            </a:r>
            <a:r>
              <a:rPr lang="en-US" dirty="0">
                <a:solidFill>
                  <a:srgbClr val="6A3E3E"/>
                </a:solidFill>
                <a:latin typeface="Consolas" panose="020B0609020204030204" pitchFamily="49" charset="0"/>
                <a:ea typeface="Times New Roman" panose="02020603050405020304" pitchFamily="18" charset="0"/>
                <a:cs typeface="Calibri" panose="020F0502020204030204" pitchFamily="34" charset="0"/>
              </a:rPr>
              <a:t>title</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3594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702310" marR="0">
              <a:spcBef>
                <a:spcPts val="0"/>
              </a:spcBef>
              <a:spcAft>
                <a:spcPts val="0"/>
              </a:spcAft>
            </a:pPr>
            <a:r>
              <a:rPr lang="en-US" dirty="0" err="1">
                <a:solidFill>
                  <a:srgbClr val="0000C0"/>
                </a:solidFill>
                <a:latin typeface="Consolas" panose="020B0609020204030204" pitchFamily="49" charset="0"/>
                <a:ea typeface="Times New Roman" panose="02020603050405020304" pitchFamily="18" charset="0"/>
                <a:cs typeface="Calibri" panose="020F0502020204030204" pitchFamily="34" charset="0"/>
              </a:rPr>
              <a:t>thesisTitle</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 </a:t>
            </a:r>
            <a:r>
              <a:rPr lang="en-US" dirty="0">
                <a:solidFill>
                  <a:srgbClr val="6A3E3E"/>
                </a:solidFill>
                <a:latin typeface="Consolas" panose="020B0609020204030204" pitchFamily="49" charset="0"/>
                <a:ea typeface="Times New Roman" panose="02020603050405020304" pitchFamily="18" charset="0"/>
                <a:cs typeface="Calibri" panose="020F0502020204030204" pitchFamily="34" charset="0"/>
              </a:rPr>
              <a:t>title</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3594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sz="1600" dirty="0">
              <a:latin typeface="Times New Roman" panose="02020603050405020304" pitchFamily="18" charset="0"/>
              <a:ea typeface="Times New Roman" panose="02020603050405020304" pitchFamily="18" charset="0"/>
            </a:endParaRPr>
          </a:p>
          <a:p>
            <a:pPr marL="359410" marR="0">
              <a:spcBef>
                <a:spcPts val="0"/>
              </a:spcBef>
              <a:spcAft>
                <a:spcPts val="0"/>
              </a:spcAft>
            </a:pP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public</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String </a:t>
            </a:r>
            <a:r>
              <a:rPr lang="en-US"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computeGrade</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359410" marR="0">
              <a:spcBef>
                <a:spcPts val="0"/>
              </a:spcBef>
              <a:spcAft>
                <a:spcPts val="0"/>
              </a:spcAft>
            </a:pPr>
            <a:r>
              <a:rPr lang="en-US" dirty="0">
                <a:solidFill>
                  <a:srgbClr val="3F7F5F"/>
                </a:solidFill>
                <a:latin typeface="Consolas" panose="020B0609020204030204" pitchFamily="49" charset="0"/>
                <a:ea typeface="Times New Roman" panose="02020603050405020304" pitchFamily="18" charset="0"/>
                <a:cs typeface="Calibri" panose="020F0502020204030204" pitchFamily="34" charset="0"/>
              </a:rPr>
              <a:t>// Returns "First/Second Class" according to </a:t>
            </a:r>
            <a:r>
              <a:rPr lang="en-US" dirty="0" err="1">
                <a:solidFill>
                  <a:srgbClr val="3F7F5F"/>
                </a:solidFill>
                <a:latin typeface="Consolas" panose="020B0609020204030204" pitchFamily="49" charset="0"/>
                <a:ea typeface="Times New Roman" panose="02020603050405020304" pitchFamily="18" charset="0"/>
                <a:cs typeface="Calibri" panose="020F0502020204030204" pitchFamily="34" charset="0"/>
              </a:rPr>
              <a:t>getScore</a:t>
            </a:r>
            <a:r>
              <a:rPr lang="en-US" dirty="0">
                <a:solidFill>
                  <a:srgbClr val="3F7F5F"/>
                </a:solidFill>
                <a:latin typeface="Consolas" panose="020B0609020204030204" pitchFamily="49" charset="0"/>
                <a:ea typeface="Times New Roman" panose="02020603050405020304" pitchFamily="18" charset="0"/>
                <a:cs typeface="Calibri" panose="020F0502020204030204" pitchFamily="34" charset="0"/>
              </a:rPr>
              <a:t>() &gt;= 95</a:t>
            </a:r>
            <a:endParaRPr lang="en-US" sz="1600" dirty="0">
              <a:latin typeface="Times New Roman" panose="02020603050405020304" pitchFamily="18" charset="0"/>
              <a:ea typeface="Times New Roman" panose="02020603050405020304" pitchFamily="18" charset="0"/>
            </a:endParaRPr>
          </a:p>
          <a:p>
            <a:pPr marL="3594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7023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if</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getScore</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&gt;= 95) </a:t>
            </a:r>
            <a:endParaRPr lang="en-US" sz="1600" dirty="0">
              <a:latin typeface="Times New Roman" panose="02020603050405020304" pitchFamily="18" charset="0"/>
              <a:ea typeface="Times New Roman" panose="02020603050405020304" pitchFamily="18" charset="0"/>
            </a:endParaRPr>
          </a:p>
          <a:p>
            <a:pPr marL="10452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return </a:t>
            </a:r>
            <a:r>
              <a:rPr lang="en-US" dirty="0">
                <a:solidFill>
                  <a:srgbClr val="2A00FF"/>
                </a:solidFill>
                <a:latin typeface="Consolas" panose="020B0609020204030204" pitchFamily="49" charset="0"/>
                <a:ea typeface="Times New Roman" panose="02020603050405020304" pitchFamily="18" charset="0"/>
                <a:cs typeface="Calibri" panose="020F0502020204030204" pitchFamily="34" charset="0"/>
              </a:rPr>
              <a:t>"First Class"</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7023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else </a:t>
            </a:r>
            <a:endParaRPr lang="en-US" sz="1600" dirty="0">
              <a:latin typeface="Times New Roman" panose="02020603050405020304" pitchFamily="18" charset="0"/>
              <a:ea typeface="Times New Roman" panose="02020603050405020304" pitchFamily="18" charset="0"/>
            </a:endParaRPr>
          </a:p>
          <a:p>
            <a:pPr marL="10452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return </a:t>
            </a:r>
            <a:r>
              <a:rPr lang="en-US" dirty="0">
                <a:solidFill>
                  <a:srgbClr val="2A00FF"/>
                </a:solidFill>
                <a:latin typeface="Consolas" panose="020B0609020204030204" pitchFamily="49" charset="0"/>
                <a:ea typeface="Times New Roman" panose="02020603050405020304" pitchFamily="18" charset="0"/>
                <a:cs typeface="Calibri" panose="020F0502020204030204" pitchFamily="34" charset="0"/>
              </a:rPr>
              <a:t>"Second Class"</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3594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p:txBody>
      </p:sp>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a:xfrm>
            <a:off x="8001000" y="1600200"/>
            <a:ext cx="3619500" cy="1706562"/>
          </a:xfrm>
        </p:spPr>
        <p:txBody>
          <a:bodyPr/>
          <a:lstStyle/>
          <a:p>
            <a:r>
              <a:rPr lang="en-US" i="1" dirty="0" err="1"/>
              <a:t>GradStudent</a:t>
            </a:r>
            <a:r>
              <a:rPr lang="en-US" dirty="0"/>
              <a:t> </a:t>
            </a:r>
            <a:br>
              <a:rPr lang="en-US" dirty="0"/>
            </a:br>
            <a:r>
              <a:rPr lang="en-US" dirty="0"/>
              <a:t>Class</a:t>
            </a:r>
          </a:p>
        </p:txBody>
      </p:sp>
    </p:spTree>
    <p:extLst>
      <p:ext uri="{BB962C8B-B14F-4D97-AF65-F5344CB8AC3E}">
        <p14:creationId xmlns:p14="http://schemas.microsoft.com/office/powerpoint/2010/main" val="3586981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i="1" dirty="0" err="1"/>
              <a:t>NonDegreeStudent</a:t>
            </a:r>
            <a:r>
              <a:rPr lang="en-US" dirty="0"/>
              <a:t> Subclass</a:t>
            </a:r>
          </a:p>
        </p:txBody>
      </p:sp>
      <p:sp>
        <p:nvSpPr>
          <p:cNvPr id="4" name="TextBox 3">
            <a:extLst>
              <a:ext uri="{FF2B5EF4-FFF2-40B4-BE49-F238E27FC236}">
                <a16:creationId xmlns:a16="http://schemas.microsoft.com/office/drawing/2014/main" id="{3ADFDA14-7C82-4D53-901E-62E7B1561EAC}"/>
              </a:ext>
            </a:extLst>
          </p:cNvPr>
          <p:cNvSpPr txBox="1"/>
          <p:nvPr/>
        </p:nvSpPr>
        <p:spPr>
          <a:xfrm>
            <a:off x="1676400" y="1828800"/>
            <a:ext cx="8839200" cy="4524315"/>
          </a:xfrm>
          <a:prstGeom prst="rect">
            <a:avLst/>
          </a:prstGeom>
          <a:solidFill>
            <a:schemeClr val="bg1">
              <a:lumMod val="85000"/>
            </a:schemeClr>
          </a:solidFill>
          <a:ln w="38100">
            <a:noFill/>
          </a:ln>
        </p:spPr>
        <p:txBody>
          <a:bodyPr wrap="square" rtlCol="0">
            <a:spAutoFit/>
          </a:bodyPr>
          <a:lstStyle/>
          <a:p>
            <a:pPr marL="16510" marR="0">
              <a:spcBef>
                <a:spcPts val="0"/>
              </a:spcBef>
              <a:spcAft>
                <a:spcPts val="0"/>
              </a:spcAft>
            </a:pPr>
            <a:r>
              <a:rPr lang="en-US" sz="24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public class </a:t>
            </a:r>
            <a:r>
              <a:rPr lang="en-US" sz="2400" u="sng"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NonDegreeStudent</a:t>
            </a:r>
            <a:r>
              <a:rPr lang="en-US" sz="2400" u="sng"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4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extends</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Student {</a:t>
            </a:r>
            <a:endParaRPr lang="en-US" sz="24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2400" dirty="0">
                <a:latin typeface="Courier New" panose="02070309020205020404" pitchFamily="49" charset="0"/>
                <a:ea typeface="Times New Roman" panose="02020603050405020304" pitchFamily="18" charset="0"/>
                <a:cs typeface="Courier New" panose="02070309020205020404" pitchFamily="49" charset="0"/>
              </a:rPr>
              <a:t> </a:t>
            </a:r>
          </a:p>
          <a:p>
            <a:pPr marL="359410" marR="0">
              <a:spcBef>
                <a:spcPts val="0"/>
              </a:spcBef>
              <a:spcAft>
                <a:spcPts val="0"/>
              </a:spcAft>
            </a:pPr>
            <a:r>
              <a:rPr lang="en-US" sz="24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public</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4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NonDegreeStudent</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4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int </a:t>
            </a:r>
            <a:r>
              <a:rPr lang="en-US" sz="2400" dirty="0" err="1">
                <a:solidFill>
                  <a:srgbClr val="6A3E3E"/>
                </a:solidFill>
                <a:latin typeface="Courier New" panose="02070309020205020404" pitchFamily="49" charset="0"/>
                <a:ea typeface="Times New Roman" panose="02020603050405020304" pitchFamily="18" charset="0"/>
                <a:cs typeface="Courier New" panose="02070309020205020404" pitchFamily="49" charset="0"/>
              </a:rPr>
              <a:t>aScore</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2400" dirty="0">
              <a:latin typeface="Courier New" panose="02070309020205020404" pitchFamily="49" charset="0"/>
              <a:ea typeface="Times New Roman" panose="02020603050405020304" pitchFamily="18" charset="0"/>
              <a:cs typeface="Courier New" panose="02070309020205020404" pitchFamily="49" charset="0"/>
            </a:endParaRPr>
          </a:p>
          <a:p>
            <a:pPr marL="702310" marR="0">
              <a:spcBef>
                <a:spcPts val="0"/>
              </a:spcBef>
              <a:spcAft>
                <a:spcPts val="0"/>
              </a:spcAft>
            </a:pPr>
            <a:r>
              <a:rPr lang="en-US" sz="24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super</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2400" dirty="0" err="1">
                <a:solidFill>
                  <a:srgbClr val="6A3E3E"/>
                </a:solidFill>
                <a:latin typeface="Courier New" panose="02070309020205020404" pitchFamily="49" charset="0"/>
                <a:ea typeface="Times New Roman" panose="02020603050405020304" pitchFamily="18" charset="0"/>
                <a:cs typeface="Courier New" panose="02070309020205020404" pitchFamily="49" charset="0"/>
              </a:rPr>
              <a:t>aScore</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2400" dirty="0">
              <a:latin typeface="Courier New" panose="02070309020205020404" pitchFamily="49" charset="0"/>
              <a:ea typeface="Times New Roman" panose="02020603050405020304" pitchFamily="18" charset="0"/>
              <a:cs typeface="Courier New" panose="02070309020205020404" pitchFamily="49" charset="0"/>
            </a:endParaRPr>
          </a:p>
          <a:p>
            <a:pPr marL="359410" marR="0">
              <a:spcBef>
                <a:spcPts val="0"/>
              </a:spcBef>
              <a:spcAft>
                <a:spcPts val="0"/>
              </a:spcAft>
            </a:pP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24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2400" dirty="0">
                <a:latin typeface="Courier New" panose="02070309020205020404" pitchFamily="49" charset="0"/>
                <a:ea typeface="Times New Roman" panose="02020603050405020304" pitchFamily="18" charset="0"/>
                <a:cs typeface="Courier New" panose="02070309020205020404" pitchFamily="49" charset="0"/>
              </a:rPr>
              <a:t> </a:t>
            </a:r>
          </a:p>
          <a:p>
            <a:pPr marL="359410" marR="0">
              <a:spcBef>
                <a:spcPts val="0"/>
              </a:spcBef>
              <a:spcAft>
                <a:spcPts val="0"/>
              </a:spcAft>
            </a:pP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4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public</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String </a:t>
            </a:r>
            <a:r>
              <a:rPr lang="en-US" sz="24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computeGrade</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2400" dirty="0">
              <a:latin typeface="Courier New" panose="02070309020205020404" pitchFamily="49" charset="0"/>
              <a:ea typeface="Times New Roman" panose="02020603050405020304" pitchFamily="18" charset="0"/>
              <a:cs typeface="Courier New" panose="02070309020205020404" pitchFamily="49" charset="0"/>
            </a:endParaRPr>
          </a:p>
          <a:p>
            <a:pPr marL="359410" marR="0">
              <a:spcBef>
                <a:spcPts val="0"/>
              </a:spcBef>
              <a:spcAft>
                <a:spcPts val="0"/>
              </a:spcAft>
            </a:pP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2400" dirty="0">
              <a:latin typeface="Courier New" panose="02070309020205020404" pitchFamily="49" charset="0"/>
              <a:ea typeface="Times New Roman" panose="02020603050405020304" pitchFamily="18" charset="0"/>
              <a:cs typeface="Courier New" panose="02070309020205020404" pitchFamily="49" charset="0"/>
            </a:endParaRPr>
          </a:p>
          <a:p>
            <a:pPr marL="359410" marR="0">
              <a:spcBef>
                <a:spcPts val="0"/>
              </a:spcBef>
              <a:spcAft>
                <a:spcPts val="0"/>
              </a:spcAft>
            </a:pP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4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if</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4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getScore</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&gt;= 75) </a:t>
            </a:r>
            <a:r>
              <a:rPr lang="en-US" sz="24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return </a:t>
            </a:r>
            <a:r>
              <a:rPr lang="en-US" sz="2400" dirty="0">
                <a:solidFill>
                  <a:srgbClr val="2A00FF"/>
                </a:solidFill>
                <a:latin typeface="Courier New" panose="02070309020205020404" pitchFamily="49" charset="0"/>
                <a:ea typeface="Times New Roman" panose="02020603050405020304" pitchFamily="18" charset="0"/>
                <a:cs typeface="Courier New" panose="02070309020205020404" pitchFamily="49" charset="0"/>
              </a:rPr>
              <a:t>"Pass"</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2400" dirty="0">
              <a:latin typeface="Courier New" panose="02070309020205020404" pitchFamily="49" charset="0"/>
              <a:ea typeface="Times New Roman" panose="02020603050405020304" pitchFamily="18" charset="0"/>
              <a:cs typeface="Courier New" panose="02070309020205020404" pitchFamily="49" charset="0"/>
            </a:endParaRPr>
          </a:p>
          <a:p>
            <a:pPr marL="359410" marR="0">
              <a:spcBef>
                <a:spcPts val="0"/>
              </a:spcBef>
              <a:spcAft>
                <a:spcPts val="0"/>
              </a:spcAft>
            </a:pP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4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else return </a:t>
            </a:r>
            <a:r>
              <a:rPr lang="en-US" sz="2400" dirty="0">
                <a:solidFill>
                  <a:srgbClr val="2A00FF"/>
                </a:solidFill>
                <a:latin typeface="Courier New" panose="02070309020205020404" pitchFamily="49" charset="0"/>
                <a:ea typeface="Times New Roman" panose="02020603050405020304" pitchFamily="18" charset="0"/>
                <a:cs typeface="Courier New" panose="02070309020205020404" pitchFamily="49" charset="0"/>
              </a:rPr>
              <a:t>"Fail"</a:t>
            </a: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2400" dirty="0">
              <a:latin typeface="Courier New" panose="02070309020205020404" pitchFamily="49" charset="0"/>
              <a:ea typeface="Times New Roman" panose="02020603050405020304" pitchFamily="18" charset="0"/>
              <a:cs typeface="Courier New" panose="02070309020205020404" pitchFamily="49" charset="0"/>
            </a:endParaRPr>
          </a:p>
          <a:p>
            <a:pPr marL="359410" marR="0">
              <a:spcBef>
                <a:spcPts val="0"/>
              </a:spcBef>
              <a:spcAft>
                <a:spcPts val="0"/>
              </a:spcAft>
            </a:pP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24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800"/>
              </a:spcAft>
            </a:pPr>
            <a:r>
              <a:rPr 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p>
        </p:txBody>
      </p:sp>
    </p:spTree>
    <p:extLst>
      <p:ext uri="{BB962C8B-B14F-4D97-AF65-F5344CB8AC3E}">
        <p14:creationId xmlns:p14="http://schemas.microsoft.com/office/powerpoint/2010/main" val="2861592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DFDA14-7C82-4D53-901E-62E7B1561EAC}"/>
              </a:ext>
            </a:extLst>
          </p:cNvPr>
          <p:cNvSpPr txBox="1"/>
          <p:nvPr/>
        </p:nvSpPr>
        <p:spPr>
          <a:xfrm>
            <a:off x="489857" y="163407"/>
            <a:ext cx="9525000" cy="3693319"/>
          </a:xfrm>
          <a:prstGeom prst="rect">
            <a:avLst/>
          </a:prstGeom>
          <a:solidFill>
            <a:schemeClr val="bg1">
              <a:lumMod val="85000"/>
            </a:schemeClr>
          </a:solidFill>
          <a:ln w="38100">
            <a:noFill/>
          </a:ln>
        </p:spPr>
        <p:txBody>
          <a:bodyPr wrap="square" rtlCol="0">
            <a:spAutoFit/>
          </a:bodyPr>
          <a:lstStyle/>
          <a:p>
            <a:pPr marL="0" marR="0">
              <a:spcBef>
                <a:spcPts val="0"/>
              </a:spcBef>
              <a:spcAft>
                <a:spcPts val="0"/>
              </a:spcAft>
            </a:pPr>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class</a:t>
            </a:r>
            <a:r>
              <a:rPr lang="en-US" sz="1800" dirty="0">
                <a:solidFill>
                  <a:srgbClr val="000000"/>
                </a:solidFill>
                <a:effectLst/>
                <a:latin typeface="Consolas" panose="020B0609020204030204" pitchFamily="49" charset="0"/>
              </a:rPr>
              <a:t> Main {</a:t>
            </a:r>
          </a:p>
          <a:p>
            <a:pPr marL="0" marR="0">
              <a:spcBef>
                <a:spcPts val="0"/>
              </a:spcBef>
              <a:spcAft>
                <a:spcPts val="0"/>
              </a:spcAft>
            </a:pPr>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main(String[] </a:t>
            </a:r>
            <a:r>
              <a:rPr lang="en-US" sz="1800" dirty="0" err="1">
                <a:solidFill>
                  <a:srgbClr val="6A3E3E"/>
                </a:solidFill>
                <a:effectLst/>
                <a:latin typeface="Consolas" panose="020B0609020204030204" pitchFamily="49" charset="0"/>
              </a:rPr>
              <a:t>args</a:t>
            </a:r>
            <a:r>
              <a:rPr lang="en-US" sz="1800" dirty="0">
                <a:solidFill>
                  <a:srgbClr val="000000"/>
                </a:solidFill>
                <a:effectLst/>
                <a:latin typeface="Consolas" panose="020B0609020204030204" pitchFamily="49" charset="0"/>
              </a:rPr>
              <a:t>)</a:t>
            </a:r>
          </a:p>
          <a:p>
            <a:pPr marL="0" marR="0">
              <a:spcBef>
                <a:spcPts val="0"/>
              </a:spcBef>
              <a:spcAft>
                <a:spcPts val="0"/>
              </a:spcAft>
            </a:pPr>
            <a:r>
              <a:rPr lang="en-US" sz="1800" dirty="0">
                <a:solidFill>
                  <a:srgbClr val="000000"/>
                </a:solidFill>
                <a:effectLst/>
                <a:latin typeface="Consolas" panose="020B0609020204030204" pitchFamily="49" charset="0"/>
              </a:rPr>
              <a:t>{</a:t>
            </a:r>
          </a:p>
          <a:p>
            <a:pPr marL="0" marR="0">
              <a:spcBef>
                <a:spcPts val="0"/>
              </a:spcBef>
              <a:spcAft>
                <a:spcPts val="0"/>
              </a:spcAft>
            </a:pPr>
            <a:r>
              <a:rPr lang="en-US" sz="1800" dirty="0" err="1">
                <a:solidFill>
                  <a:srgbClr val="000000"/>
                </a:solidFill>
                <a:effectLst/>
                <a:latin typeface="Consolas" panose="020B0609020204030204" pitchFamily="49" charset="0"/>
              </a:rPr>
              <a:t>ArrayList</a:t>
            </a:r>
            <a:r>
              <a:rPr lang="en-US" sz="1800" dirty="0">
                <a:solidFill>
                  <a:srgbClr val="000000"/>
                </a:solidFill>
                <a:effectLst/>
                <a:latin typeface="Consolas" panose="020B0609020204030204" pitchFamily="49" charset="0"/>
              </a:rPr>
              <a:t>&lt;Student&gt; </a:t>
            </a:r>
            <a:r>
              <a:rPr lang="en-US" sz="1800" dirty="0">
                <a:solidFill>
                  <a:srgbClr val="6A3E3E"/>
                </a:solidFill>
                <a:effectLst/>
                <a:latin typeface="Consolas" panose="020B0609020204030204" pitchFamily="49" charset="0"/>
              </a:rPr>
              <a:t>students</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new</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ArrayList</a:t>
            </a:r>
            <a:r>
              <a:rPr lang="en-US" sz="1800" dirty="0">
                <a:solidFill>
                  <a:srgbClr val="000000"/>
                </a:solidFill>
                <a:effectLst/>
                <a:latin typeface="Consolas" panose="020B0609020204030204" pitchFamily="49" charset="0"/>
              </a:rPr>
              <a:t>&lt;&gt;(); </a:t>
            </a:r>
          </a:p>
          <a:p>
            <a:pPr marL="0" marR="0">
              <a:spcBef>
                <a:spcPts val="0"/>
              </a:spcBef>
              <a:spcAft>
                <a:spcPts val="0"/>
              </a:spcAft>
            </a:pPr>
            <a:r>
              <a:rPr lang="en-US" sz="1800" dirty="0" err="1">
                <a:solidFill>
                  <a:srgbClr val="6A3E3E"/>
                </a:solidFill>
                <a:effectLst/>
                <a:latin typeface="Consolas" panose="020B0609020204030204" pitchFamily="49" charset="0"/>
              </a:rPr>
              <a:t>students</a:t>
            </a:r>
            <a:r>
              <a:rPr lang="en-US" sz="1800" dirty="0" err="1">
                <a:solidFill>
                  <a:srgbClr val="000000"/>
                </a:solidFill>
                <a:effectLst/>
                <a:latin typeface="Consolas" panose="020B0609020204030204" pitchFamily="49" charset="0"/>
              </a:rPr>
              <a:t>.add</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new</a:t>
            </a:r>
            <a:r>
              <a:rPr lang="en-US" sz="1800" dirty="0">
                <a:solidFill>
                  <a:srgbClr val="000000"/>
                </a:solidFill>
                <a:effectLst/>
                <a:latin typeface="Consolas" panose="020B0609020204030204" pitchFamily="49" charset="0"/>
              </a:rPr>
              <a:t> Student(78));</a:t>
            </a:r>
          </a:p>
          <a:p>
            <a:pPr marL="0" marR="0">
              <a:spcBef>
                <a:spcPts val="0"/>
              </a:spcBef>
              <a:spcAft>
                <a:spcPts val="0"/>
              </a:spcAft>
            </a:pPr>
            <a:r>
              <a:rPr lang="en-US" sz="1800" dirty="0" err="1">
                <a:solidFill>
                  <a:srgbClr val="6A3E3E"/>
                </a:solidFill>
                <a:effectLst/>
                <a:latin typeface="Consolas" panose="020B0609020204030204" pitchFamily="49" charset="0"/>
              </a:rPr>
              <a:t>students</a:t>
            </a:r>
            <a:r>
              <a:rPr lang="en-US" sz="1800" dirty="0" err="1">
                <a:solidFill>
                  <a:srgbClr val="000000"/>
                </a:solidFill>
                <a:effectLst/>
                <a:latin typeface="Consolas" panose="020B0609020204030204" pitchFamily="49" charset="0"/>
              </a:rPr>
              <a:t>.add</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new</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GradStudent</a:t>
            </a:r>
            <a:r>
              <a:rPr lang="en-US" sz="1800" dirty="0">
                <a:solidFill>
                  <a:srgbClr val="000000"/>
                </a:solidFill>
                <a:effectLst/>
                <a:latin typeface="Consolas" panose="020B0609020204030204" pitchFamily="49" charset="0"/>
              </a:rPr>
              <a:t>(78, </a:t>
            </a:r>
            <a:r>
              <a:rPr lang="en-US" sz="1800" dirty="0">
                <a:solidFill>
                  <a:srgbClr val="2A00FF"/>
                </a:solidFill>
                <a:effectLst/>
                <a:latin typeface="Consolas" panose="020B0609020204030204" pitchFamily="49" charset="0"/>
              </a:rPr>
              <a:t>"Computer Science"</a:t>
            </a:r>
            <a:r>
              <a:rPr lang="en-US" sz="1800" dirty="0">
                <a:solidFill>
                  <a:srgbClr val="000000"/>
                </a:solidFill>
                <a:effectLst/>
                <a:latin typeface="Consolas" panose="020B0609020204030204" pitchFamily="49" charset="0"/>
              </a:rPr>
              <a:t>));</a:t>
            </a:r>
          </a:p>
          <a:p>
            <a:pPr marL="0" marR="0">
              <a:spcBef>
                <a:spcPts val="0"/>
              </a:spcBef>
              <a:spcAft>
                <a:spcPts val="0"/>
              </a:spcAft>
            </a:pPr>
            <a:r>
              <a:rPr lang="en-US" sz="1800" dirty="0" err="1">
                <a:solidFill>
                  <a:srgbClr val="6A3E3E"/>
                </a:solidFill>
                <a:effectLst/>
                <a:latin typeface="Consolas" panose="020B0609020204030204" pitchFamily="49" charset="0"/>
              </a:rPr>
              <a:t>students</a:t>
            </a:r>
            <a:r>
              <a:rPr lang="en-US" sz="1800" dirty="0" err="1">
                <a:solidFill>
                  <a:srgbClr val="000000"/>
                </a:solidFill>
                <a:effectLst/>
                <a:latin typeface="Consolas" panose="020B0609020204030204" pitchFamily="49" charset="0"/>
              </a:rPr>
              <a:t>.add</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new</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NonDegreeStudent</a:t>
            </a:r>
            <a:r>
              <a:rPr lang="en-US" sz="1800" dirty="0">
                <a:solidFill>
                  <a:srgbClr val="000000"/>
                </a:solidFill>
                <a:effectLst/>
                <a:latin typeface="Consolas" panose="020B0609020204030204" pitchFamily="49" charset="0"/>
              </a:rPr>
              <a:t>(78));</a:t>
            </a:r>
          </a:p>
          <a:p>
            <a:pPr marL="0" marR="0">
              <a:spcBef>
                <a:spcPts val="0"/>
              </a:spcBef>
              <a:spcAft>
                <a:spcPts val="0"/>
              </a:spcAft>
            </a:pPr>
            <a:r>
              <a:rPr lang="en-US" sz="1800" b="1" dirty="0">
                <a:solidFill>
                  <a:srgbClr val="7F0055"/>
                </a:solidFill>
                <a:effectLst/>
                <a:latin typeface="Consolas" panose="020B0609020204030204" pitchFamily="49" charset="0"/>
              </a:rPr>
              <a:t>for</a:t>
            </a:r>
            <a:r>
              <a:rPr lang="en-US" sz="1800" dirty="0">
                <a:solidFill>
                  <a:srgbClr val="000000"/>
                </a:solidFill>
                <a:effectLst/>
                <a:latin typeface="Consolas" panose="020B0609020204030204" pitchFamily="49" charset="0"/>
              </a:rPr>
              <a:t>(Student </a:t>
            </a:r>
            <a:r>
              <a:rPr lang="en-US" sz="1800" dirty="0">
                <a:solidFill>
                  <a:srgbClr val="6A3E3E"/>
                </a:solidFill>
                <a:effectLst/>
                <a:latin typeface="Consolas" panose="020B0609020204030204" pitchFamily="49" charset="0"/>
              </a:rPr>
              <a:t>s</a:t>
            </a:r>
            <a:r>
              <a:rPr lang="en-US" sz="1800" dirty="0">
                <a:solidFill>
                  <a:srgbClr val="000000"/>
                </a:solidFill>
                <a:effectLst/>
                <a:latin typeface="Consolas" panose="020B0609020204030204" pitchFamily="49" charset="0"/>
              </a:rPr>
              <a:t> : </a:t>
            </a:r>
            <a:r>
              <a:rPr lang="en-US" sz="1800" dirty="0">
                <a:solidFill>
                  <a:srgbClr val="6A3E3E"/>
                </a:solidFill>
                <a:effectLst/>
                <a:latin typeface="Consolas" panose="020B0609020204030204" pitchFamily="49" charset="0"/>
              </a:rPr>
              <a:t>students</a:t>
            </a:r>
            <a:r>
              <a:rPr lang="en-US" sz="1800" dirty="0">
                <a:solidFill>
                  <a:srgbClr val="000000"/>
                </a:solidFill>
                <a:effectLst/>
                <a:latin typeface="Consolas" panose="020B0609020204030204" pitchFamily="49" charset="0"/>
              </a:rPr>
              <a:t>) { </a:t>
            </a:r>
            <a:r>
              <a:rPr lang="en-US" sz="1800" dirty="0">
                <a:solidFill>
                  <a:srgbClr val="3F7F5F"/>
                </a:solidFill>
                <a:effectLst/>
                <a:latin typeface="Consolas" panose="020B0609020204030204" pitchFamily="49" charset="0"/>
              </a:rPr>
              <a:t>// demonstration of </a:t>
            </a:r>
            <a:r>
              <a:rPr lang="en-US" sz="1800" u="sng" dirty="0">
                <a:solidFill>
                  <a:srgbClr val="3F7F5F"/>
                </a:solidFill>
                <a:effectLst/>
                <a:latin typeface="Consolas" panose="020B0609020204030204" pitchFamily="49" charset="0"/>
              </a:rPr>
              <a:t>polymorphism</a:t>
            </a:r>
            <a:endParaRPr lang="en-US" sz="1800" dirty="0">
              <a:solidFill>
                <a:srgbClr val="000000"/>
              </a:solidFill>
              <a:effectLst/>
              <a:latin typeface="Consolas" panose="020B0609020204030204" pitchFamily="49" charset="0"/>
            </a:endParaRPr>
          </a:p>
          <a:p>
            <a:pPr marL="0" marR="0">
              <a:spcBef>
                <a:spcPts val="0"/>
              </a:spcBef>
              <a:spcAft>
                <a:spcPts val="0"/>
              </a:spcAft>
            </a:pP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.println</a:t>
            </a:r>
            <a:r>
              <a:rPr lang="en-US" sz="1800" dirty="0">
                <a:solidFill>
                  <a:srgbClr val="000000"/>
                </a:solidFill>
                <a:effectLst/>
                <a:latin typeface="Consolas" panose="020B0609020204030204" pitchFamily="49" charset="0"/>
              </a:rPr>
              <a:t>(</a:t>
            </a:r>
            <a:r>
              <a:rPr lang="en-US" sz="1800" dirty="0">
                <a:solidFill>
                  <a:srgbClr val="2A00FF"/>
                </a:solidFill>
                <a:effectLst/>
                <a:latin typeface="Consolas" panose="020B0609020204030204" pitchFamily="49" charset="0"/>
              </a:rPr>
              <a:t>"Student's score = "</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s</a:t>
            </a:r>
            <a:r>
              <a:rPr lang="en-US" sz="1800" dirty="0" err="1">
                <a:solidFill>
                  <a:srgbClr val="000000"/>
                </a:solidFill>
                <a:effectLst/>
                <a:latin typeface="Consolas" panose="020B0609020204030204" pitchFamily="49" charset="0"/>
              </a:rPr>
              <a:t>.getScore</a:t>
            </a:r>
            <a:r>
              <a:rPr lang="en-US" sz="1800" dirty="0">
                <a:solidFill>
                  <a:srgbClr val="000000"/>
                </a:solidFill>
                <a:effectLst/>
                <a:latin typeface="Consolas" panose="020B0609020204030204" pitchFamily="49" charset="0"/>
              </a:rPr>
              <a:t>());</a:t>
            </a:r>
          </a:p>
          <a:p>
            <a:pPr marL="0" marR="0">
              <a:spcBef>
                <a:spcPts val="0"/>
              </a:spcBef>
              <a:spcAft>
                <a:spcPts val="0"/>
              </a:spcAft>
            </a:pP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.println</a:t>
            </a:r>
            <a:r>
              <a:rPr lang="en-US" sz="1800" dirty="0">
                <a:solidFill>
                  <a:srgbClr val="000000"/>
                </a:solidFill>
                <a:effectLst/>
                <a:latin typeface="Consolas" panose="020B0609020204030204" pitchFamily="49" charset="0"/>
              </a:rPr>
              <a:t>(</a:t>
            </a:r>
            <a:r>
              <a:rPr lang="en-US" sz="1800" dirty="0">
                <a:solidFill>
                  <a:srgbClr val="2A00FF"/>
                </a:solidFill>
                <a:effectLst/>
                <a:latin typeface="Consolas" panose="020B0609020204030204" pitchFamily="49" charset="0"/>
              </a:rPr>
              <a:t>"Student's grade = "</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s</a:t>
            </a:r>
            <a:r>
              <a:rPr lang="en-US" sz="1800" dirty="0" err="1">
                <a:solidFill>
                  <a:srgbClr val="000000"/>
                </a:solidFill>
                <a:effectLst/>
                <a:latin typeface="Consolas" panose="020B0609020204030204" pitchFamily="49" charset="0"/>
              </a:rPr>
              <a:t>.computeGrade</a:t>
            </a:r>
            <a:r>
              <a:rPr lang="en-US" sz="1800" dirty="0">
                <a:solidFill>
                  <a:srgbClr val="000000"/>
                </a:solidFill>
                <a:effectLst/>
                <a:latin typeface="Consolas" panose="020B0609020204030204" pitchFamily="49" charset="0"/>
              </a:rPr>
              <a:t>());</a:t>
            </a:r>
          </a:p>
          <a:p>
            <a:pPr marL="0" marR="0">
              <a:spcBef>
                <a:spcPts val="0"/>
              </a:spcBef>
              <a:spcAft>
                <a:spcPts val="0"/>
              </a:spcAft>
            </a:pPr>
            <a:r>
              <a:rPr lang="en-US" sz="1800" dirty="0">
                <a:solidFill>
                  <a:srgbClr val="000000"/>
                </a:solidFill>
                <a:effectLst/>
                <a:latin typeface="Consolas" panose="020B0609020204030204" pitchFamily="49" charset="0"/>
              </a:rPr>
              <a:t>} </a:t>
            </a:r>
          </a:p>
          <a:p>
            <a:pPr marL="0" marR="0">
              <a:spcBef>
                <a:spcPts val="0"/>
              </a:spcBef>
              <a:spcAft>
                <a:spcPts val="0"/>
              </a:spcAft>
            </a:pPr>
            <a:r>
              <a:rPr lang="en-US" sz="1800" dirty="0">
                <a:solidFill>
                  <a:srgbClr val="000000"/>
                </a:solidFill>
                <a:effectLst/>
                <a:latin typeface="Consolas" panose="020B0609020204030204" pitchFamily="49" charset="0"/>
              </a:rPr>
              <a:t>}</a:t>
            </a:r>
          </a:p>
          <a:p>
            <a:pPr marL="0" marR="0">
              <a:spcBef>
                <a:spcPts val="0"/>
              </a:spcBef>
              <a:spcAft>
                <a:spcPts val="0"/>
              </a:spcAft>
            </a:pPr>
            <a:r>
              <a:rPr lang="en-US" sz="1800" dirty="0">
                <a:solidFill>
                  <a:srgbClr val="000000"/>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FCA8C4F5-BD12-4C31-B552-54358DA7C165}"/>
              </a:ext>
            </a:extLst>
          </p:cNvPr>
          <p:cNvSpPr txBox="1"/>
          <p:nvPr/>
        </p:nvSpPr>
        <p:spPr>
          <a:xfrm>
            <a:off x="605010" y="4927038"/>
            <a:ext cx="10972800" cy="2000548"/>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6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Output</a:t>
            </a: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p>
          <a:p>
            <a:pPr marL="0" marR="0">
              <a:spcBef>
                <a:spcPts val="0"/>
              </a:spcBef>
              <a:spcAft>
                <a:spcPts val="0"/>
              </a:spcAft>
            </a:pPr>
            <a:r>
              <a:rPr lang="en-US" sz="1800" dirty="0">
                <a:solidFill>
                  <a:schemeClr val="bg1"/>
                </a:solidFill>
                <a:effectLst/>
                <a:latin typeface="Consolas" panose="020B0609020204030204" pitchFamily="49" charset="0"/>
              </a:rPr>
              <a:t>Student's score = 78</a:t>
            </a:r>
          </a:p>
          <a:p>
            <a:pPr marL="0" marR="0">
              <a:spcBef>
                <a:spcPts val="0"/>
              </a:spcBef>
              <a:spcAft>
                <a:spcPts val="0"/>
              </a:spcAft>
            </a:pPr>
            <a:r>
              <a:rPr lang="en-US" sz="1800" dirty="0">
                <a:solidFill>
                  <a:schemeClr val="bg1"/>
                </a:solidFill>
                <a:effectLst/>
                <a:latin typeface="Consolas" panose="020B0609020204030204" pitchFamily="49" charset="0"/>
              </a:rPr>
              <a:t>Student's grade = C</a:t>
            </a:r>
          </a:p>
          <a:p>
            <a:pPr marL="0" marR="0">
              <a:spcBef>
                <a:spcPts val="0"/>
              </a:spcBef>
              <a:spcAft>
                <a:spcPts val="0"/>
              </a:spcAft>
            </a:pPr>
            <a:r>
              <a:rPr lang="en-US" sz="1800" dirty="0">
                <a:solidFill>
                  <a:schemeClr val="bg1"/>
                </a:solidFill>
                <a:effectLst/>
                <a:latin typeface="Consolas" panose="020B0609020204030204" pitchFamily="49" charset="0"/>
              </a:rPr>
              <a:t>Student's score = 78</a:t>
            </a:r>
          </a:p>
          <a:p>
            <a:pPr marL="0" marR="0">
              <a:spcBef>
                <a:spcPts val="0"/>
              </a:spcBef>
              <a:spcAft>
                <a:spcPts val="0"/>
              </a:spcAft>
            </a:pPr>
            <a:r>
              <a:rPr lang="en-US" sz="1800" dirty="0">
                <a:solidFill>
                  <a:schemeClr val="bg1"/>
                </a:solidFill>
                <a:effectLst/>
                <a:latin typeface="Consolas" panose="020B0609020204030204" pitchFamily="49" charset="0"/>
              </a:rPr>
              <a:t>Student's grade = Second Class</a:t>
            </a:r>
          </a:p>
          <a:p>
            <a:pPr marL="0" marR="0">
              <a:spcBef>
                <a:spcPts val="0"/>
              </a:spcBef>
              <a:spcAft>
                <a:spcPts val="0"/>
              </a:spcAft>
            </a:pPr>
            <a:r>
              <a:rPr lang="en-US" sz="1800" dirty="0">
                <a:solidFill>
                  <a:schemeClr val="bg1"/>
                </a:solidFill>
                <a:effectLst/>
                <a:latin typeface="Consolas" panose="020B0609020204030204" pitchFamily="49" charset="0"/>
              </a:rPr>
              <a:t>Student's score = 78</a:t>
            </a:r>
          </a:p>
          <a:p>
            <a:pPr marL="0" marR="0">
              <a:spcBef>
                <a:spcPts val="0"/>
              </a:spcBef>
              <a:spcAft>
                <a:spcPts val="0"/>
              </a:spcAft>
            </a:pPr>
            <a:r>
              <a:rPr lang="en-US" sz="1800" dirty="0">
                <a:solidFill>
                  <a:schemeClr val="bg1"/>
                </a:solidFill>
                <a:effectLst/>
                <a:latin typeface="Consolas" panose="020B0609020204030204" pitchFamily="49" charset="0"/>
              </a:rPr>
              <a:t>Student's grade = Pass</a:t>
            </a:r>
          </a:p>
        </p:txBody>
      </p:sp>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a:xfrm>
            <a:off x="7848600" y="163407"/>
            <a:ext cx="4267200" cy="1020762"/>
          </a:xfrm>
        </p:spPr>
        <p:txBody>
          <a:bodyPr/>
          <a:lstStyle/>
          <a:p>
            <a:r>
              <a:rPr lang="en-US" dirty="0"/>
              <a:t>Polymorphism</a:t>
            </a:r>
          </a:p>
        </p:txBody>
      </p:sp>
    </p:spTree>
    <p:extLst>
      <p:ext uri="{BB962C8B-B14F-4D97-AF65-F5344CB8AC3E}">
        <p14:creationId xmlns:p14="http://schemas.microsoft.com/office/powerpoint/2010/main" val="2831811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Agenda</a:t>
            </a:r>
            <a:endParaRPr lang="en-US" sz="4000" dirty="0"/>
          </a:p>
        </p:txBody>
      </p:sp>
      <p:sp>
        <p:nvSpPr>
          <p:cNvPr id="3" name="Content Placeholder 2"/>
          <p:cNvSpPr>
            <a:spLocks noGrp="1"/>
          </p:cNvSpPr>
          <p:nvPr>
            <p:ph idx="1"/>
          </p:nvPr>
        </p:nvSpPr>
        <p:spPr>
          <a:xfrm>
            <a:off x="3117056" y="1524000"/>
            <a:ext cx="5957888" cy="5105400"/>
          </a:xfrm>
          <a:solidFill>
            <a:schemeClr val="tx2">
              <a:lumMod val="20000"/>
              <a:lumOff val="80000"/>
            </a:schemeClr>
          </a:solidFill>
        </p:spPr>
        <p:txBody>
          <a:bodyPr>
            <a:noAutofit/>
          </a:bodyPr>
          <a:lstStyle/>
          <a:p>
            <a:pPr marL="514350" indent="-514350">
              <a:buFont typeface="+mj-lt"/>
              <a:buAutoNum type="arabicPeriod"/>
            </a:pPr>
            <a:r>
              <a:rPr lang="en-US" sz="4000" b="0" dirty="0"/>
              <a:t>Objects and classes</a:t>
            </a:r>
          </a:p>
          <a:p>
            <a:pPr marL="514350" indent="-514350">
              <a:buFont typeface="+mj-lt"/>
              <a:buAutoNum type="arabicPeriod"/>
            </a:pPr>
            <a:r>
              <a:rPr lang="en-US" sz="4000" b="0" dirty="0"/>
              <a:t>Inheritance</a:t>
            </a:r>
          </a:p>
          <a:p>
            <a:pPr marL="514350" indent="-514350">
              <a:buFont typeface="+mj-lt"/>
              <a:buAutoNum type="arabicPeriod"/>
            </a:pPr>
            <a:r>
              <a:rPr lang="en-US" sz="4000" b="0" dirty="0"/>
              <a:t>Constructors in Java</a:t>
            </a:r>
          </a:p>
          <a:p>
            <a:pPr marL="514350" indent="-514350">
              <a:buFont typeface="+mj-lt"/>
              <a:buAutoNum type="arabicPeriod"/>
            </a:pPr>
            <a:r>
              <a:rPr lang="en-US" sz="4000" b="0" dirty="0"/>
              <a:t>Polymorphism</a:t>
            </a:r>
          </a:p>
          <a:p>
            <a:pPr marL="514350" indent="-514350">
              <a:buFont typeface="+mj-lt"/>
              <a:buAutoNum type="arabicPeriod"/>
            </a:pPr>
            <a:r>
              <a:rPr lang="en-US" sz="4000" dirty="0" err="1"/>
              <a:t>Downcasting</a:t>
            </a:r>
            <a:endParaRPr lang="en-US" sz="4000" dirty="0"/>
          </a:p>
          <a:p>
            <a:pPr marL="514350" indent="-514350">
              <a:buFont typeface="+mj-lt"/>
              <a:buAutoNum type="arabicPeriod"/>
            </a:pPr>
            <a:r>
              <a:rPr lang="en-US" sz="4000" b="0" dirty="0"/>
              <a:t>Abstract classes</a:t>
            </a:r>
          </a:p>
          <a:p>
            <a:pPr marL="514350" indent="-514350">
              <a:buFont typeface="+mj-lt"/>
              <a:buAutoNum type="arabicPeriod"/>
            </a:pPr>
            <a:r>
              <a:rPr lang="en-US" sz="4000" b="0" dirty="0"/>
              <a:t>Interfaces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674" y="109470"/>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rrow: Right 4">
            <a:extLst>
              <a:ext uri="{FF2B5EF4-FFF2-40B4-BE49-F238E27FC236}">
                <a16:creationId xmlns:a16="http://schemas.microsoft.com/office/drawing/2014/main" id="{E62B302A-B636-3C03-9896-989D06E6025A}"/>
              </a:ext>
            </a:extLst>
          </p:cNvPr>
          <p:cNvSpPr/>
          <p:nvPr/>
        </p:nvSpPr>
        <p:spPr>
          <a:xfrm>
            <a:off x="2438400" y="4724400"/>
            <a:ext cx="418363"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4629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err="1"/>
              <a:t>Downcasting</a:t>
            </a:r>
            <a:r>
              <a:rPr lang="en-US" dirty="0"/>
              <a:t> Example</a:t>
            </a:r>
          </a:p>
        </p:txBody>
      </p:sp>
      <p:sp>
        <p:nvSpPr>
          <p:cNvPr id="4" name="TextBox 3">
            <a:extLst>
              <a:ext uri="{FF2B5EF4-FFF2-40B4-BE49-F238E27FC236}">
                <a16:creationId xmlns:a16="http://schemas.microsoft.com/office/drawing/2014/main" id="{3ADFDA14-7C82-4D53-901E-62E7B1561EAC}"/>
              </a:ext>
            </a:extLst>
          </p:cNvPr>
          <p:cNvSpPr txBox="1"/>
          <p:nvPr/>
        </p:nvSpPr>
        <p:spPr>
          <a:xfrm>
            <a:off x="914400" y="1905000"/>
            <a:ext cx="10363200" cy="3652282"/>
          </a:xfrm>
          <a:prstGeom prst="rect">
            <a:avLst/>
          </a:prstGeom>
          <a:solidFill>
            <a:schemeClr val="bg1">
              <a:lumMod val="85000"/>
            </a:schemeClr>
          </a:solidFill>
          <a:ln w="38100">
            <a:noFill/>
          </a:ln>
        </p:spPr>
        <p:txBody>
          <a:bodyPr wrap="square" rtlCol="0">
            <a:spAutoFit/>
          </a:bodyPr>
          <a:lstStyle/>
          <a:p>
            <a:pPr marL="16510" marR="0">
              <a:spcBef>
                <a:spcPts val="0"/>
              </a:spcBef>
              <a:spcAft>
                <a:spcPts val="0"/>
              </a:spcAft>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Student g = </a:t>
            </a:r>
            <a:r>
              <a:rPr lang="en-US"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new</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GradStudent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g.setTitle</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2A00FF"/>
                </a:solidFill>
                <a:latin typeface="Courier New" panose="02070309020205020404" pitchFamily="49" charset="0"/>
                <a:ea typeface="Times New Roman" panose="02020603050405020304" pitchFamily="18" charset="0"/>
                <a:cs typeface="Courier New" panose="02070309020205020404" pitchFamily="49" charset="0"/>
              </a:rPr>
              <a:t>"My Thesis"</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a:solidFill>
                  <a:srgbClr val="3F7F5F"/>
                </a:solidFill>
                <a:latin typeface="Courier New" panose="02070309020205020404" pitchFamily="49" charset="0"/>
                <a:ea typeface="Times New Roman" panose="02020603050405020304" pitchFamily="18" charset="0"/>
                <a:cs typeface="Courier New" panose="02070309020205020404" pitchFamily="49" charset="0"/>
              </a:rPr>
              <a:t>// doesn't compile</a:t>
            </a:r>
            <a:endParaRPr lang="en-US"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800"/>
              </a:spcAft>
            </a:pP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System.out.println</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2A00FF"/>
                </a:solidFill>
                <a:latin typeface="Courier New" panose="02070309020205020404" pitchFamily="49" charset="0"/>
                <a:ea typeface="Times New Roman" panose="02020603050405020304" pitchFamily="18" charset="0"/>
                <a:cs typeface="Courier New" panose="02070309020205020404" pitchFamily="49" charset="0"/>
              </a:rPr>
              <a:t>"Thesis title = "</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g.getTitle</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a:solidFill>
                  <a:srgbClr val="3F7F5F"/>
                </a:solidFill>
                <a:latin typeface="Courier New" panose="02070309020205020404" pitchFamily="49" charset="0"/>
                <a:ea typeface="Times New Roman" panose="02020603050405020304" pitchFamily="18" charset="0"/>
                <a:cs typeface="Courier New" panose="02070309020205020404" pitchFamily="49" charset="0"/>
              </a:rPr>
              <a:t>// doesn’t compile</a:t>
            </a:r>
            <a:endParaRPr lang="en-US" dirty="0">
              <a:latin typeface="Courier New" panose="02070309020205020404" pitchFamily="49" charset="0"/>
              <a:ea typeface="Times New Roman" panose="02020603050405020304" pitchFamily="18" charset="0"/>
              <a:cs typeface="Courier New" panose="02070309020205020404" pitchFamily="49" charset="0"/>
            </a:endParaRPr>
          </a:p>
          <a:p>
            <a:pPr marL="359410" marR="0">
              <a:spcBef>
                <a:spcPts val="0"/>
              </a:spcBef>
              <a:spcAft>
                <a:spcPts val="800"/>
              </a:spcAft>
            </a:pPr>
            <a:r>
              <a:rPr lang="en-US" dirty="0">
                <a:solidFill>
                  <a:srgbClr val="3F7F5F"/>
                </a:solidFill>
                <a:latin typeface="Courier New" panose="02070309020205020404" pitchFamily="49" charset="0"/>
                <a:ea typeface="Times New Roman" panose="02020603050405020304" pitchFamily="18" charset="0"/>
                <a:cs typeface="Courier New" panose="02070309020205020404" pitchFamily="49" charset="0"/>
              </a:rPr>
              <a:t> </a:t>
            </a:r>
            <a:endParaRPr lang="en-US"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800"/>
              </a:spcAft>
            </a:pPr>
            <a:r>
              <a:rPr lang="en-US" dirty="0">
                <a:solidFill>
                  <a:srgbClr val="3F7F5F"/>
                </a:solidFill>
                <a:latin typeface="Courier New" panose="02070309020205020404" pitchFamily="49" charset="0"/>
                <a:ea typeface="Times New Roman" panose="02020603050405020304" pitchFamily="18" charset="0"/>
                <a:cs typeface="Courier New" panose="02070309020205020404" pitchFamily="49" charset="0"/>
              </a:rPr>
              <a:t>// Downcast (if known it’s a grad student)</a:t>
            </a:r>
            <a:endParaRPr lang="en-US"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800"/>
              </a:spcAft>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GradStudent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)g).</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setTitle</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2A00FF"/>
                </a:solidFill>
                <a:latin typeface="Courier New" panose="02070309020205020404" pitchFamily="49" charset="0"/>
                <a:ea typeface="Times New Roman" panose="02020603050405020304" pitchFamily="18" charset="0"/>
                <a:cs typeface="Courier New" panose="02070309020205020404" pitchFamily="49" charset="0"/>
              </a:rPr>
              <a:t>"My Thesis"</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800"/>
              </a:spcAft>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dirty="0">
                <a:solidFill>
                  <a:srgbClr val="3F7F5F"/>
                </a:solidFill>
                <a:latin typeface="Courier New" panose="02070309020205020404" pitchFamily="49" charset="0"/>
                <a:ea typeface="Times New Roman" panose="02020603050405020304" pitchFamily="18" charset="0"/>
                <a:cs typeface="Courier New" panose="02070309020205020404" pitchFamily="49" charset="0"/>
              </a:rPr>
              <a:t>// Downcast using </a:t>
            </a:r>
            <a:r>
              <a:rPr lang="en-US" dirty="0" err="1">
                <a:solidFill>
                  <a:srgbClr val="3F7F5F"/>
                </a:solidFill>
                <a:latin typeface="Courier New" panose="02070309020205020404" pitchFamily="49" charset="0"/>
                <a:ea typeface="Times New Roman" panose="02020603050405020304" pitchFamily="18" charset="0"/>
                <a:cs typeface="Courier New" panose="02070309020205020404" pitchFamily="49" charset="0"/>
              </a:rPr>
              <a:t>instanceof</a:t>
            </a:r>
            <a:r>
              <a:rPr lang="en-US" dirty="0">
                <a:solidFill>
                  <a:srgbClr val="3F7F5F"/>
                </a:solidFill>
                <a:latin typeface="Courier New" panose="02070309020205020404" pitchFamily="49" charset="0"/>
                <a:ea typeface="Times New Roman" panose="02020603050405020304" pitchFamily="18" charset="0"/>
                <a:cs typeface="Courier New" panose="02070309020205020404" pitchFamily="49" charset="0"/>
              </a:rPr>
              <a:t> first</a:t>
            </a:r>
            <a:endParaRPr lang="en-US"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dirty="0">
                <a:solidFill>
                  <a:srgbClr val="3F7F5F"/>
                </a:solidFill>
                <a:latin typeface="Courier New" panose="02070309020205020404" pitchFamily="49" charset="0"/>
                <a:ea typeface="Times New Roman" panose="02020603050405020304" pitchFamily="18" charset="0"/>
                <a:cs typeface="Courier New" panose="02070309020205020404" pitchFamily="49" charset="0"/>
              </a:rPr>
              <a:t>  </a:t>
            </a:r>
            <a:endParaRPr lang="en-US"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if</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(g </a:t>
            </a:r>
            <a:r>
              <a:rPr lang="en-US" b="1" dirty="0" err="1">
                <a:solidFill>
                  <a:srgbClr val="7F0055"/>
                </a:solidFill>
                <a:latin typeface="Courier New" panose="02070309020205020404" pitchFamily="49" charset="0"/>
                <a:ea typeface="Times New Roman" panose="02020603050405020304" pitchFamily="18" charset="0"/>
                <a:cs typeface="Courier New" panose="02070309020205020404" pitchFamily="49" charset="0"/>
              </a:rPr>
              <a:t>instanceof</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GradStudent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dirty="0">
              <a:latin typeface="Courier New" panose="02070309020205020404" pitchFamily="49" charset="0"/>
              <a:ea typeface="Times New Roman" panose="02020603050405020304" pitchFamily="18" charset="0"/>
              <a:cs typeface="Courier New" panose="02070309020205020404" pitchFamily="49" charset="0"/>
            </a:endParaRPr>
          </a:p>
          <a:p>
            <a:pPr marL="359410" marR="0">
              <a:spcBef>
                <a:spcPts val="0"/>
              </a:spcBef>
              <a:spcAft>
                <a:spcPts val="800"/>
              </a:spcAft>
            </a:pP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GradStudent</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)g).</a:t>
            </a:r>
            <a:r>
              <a:rPr lang="en-US"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setTitle</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2A00FF"/>
                </a:solidFill>
                <a:latin typeface="Courier New" panose="02070309020205020404" pitchFamily="49" charset="0"/>
                <a:ea typeface="Times New Roman" panose="02020603050405020304" pitchFamily="18" charset="0"/>
                <a:cs typeface="Courier New" panose="02070309020205020404" pitchFamily="49" charset="0"/>
              </a:rPr>
              <a:t>"My Thesis"</a:t>
            </a:r>
            <a:r>
              <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dirty="0">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33803486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Agenda</a:t>
            </a:r>
            <a:endParaRPr lang="en-US" sz="4000" dirty="0"/>
          </a:p>
        </p:txBody>
      </p:sp>
      <p:sp>
        <p:nvSpPr>
          <p:cNvPr id="3" name="Content Placeholder 2"/>
          <p:cNvSpPr>
            <a:spLocks noGrp="1"/>
          </p:cNvSpPr>
          <p:nvPr>
            <p:ph idx="1"/>
          </p:nvPr>
        </p:nvSpPr>
        <p:spPr>
          <a:xfrm>
            <a:off x="3117056" y="1524000"/>
            <a:ext cx="5957888" cy="5105400"/>
          </a:xfrm>
          <a:solidFill>
            <a:schemeClr val="tx2">
              <a:lumMod val="20000"/>
              <a:lumOff val="80000"/>
            </a:schemeClr>
          </a:solidFill>
        </p:spPr>
        <p:txBody>
          <a:bodyPr>
            <a:noAutofit/>
          </a:bodyPr>
          <a:lstStyle/>
          <a:p>
            <a:pPr marL="514350" indent="-514350">
              <a:buFont typeface="+mj-lt"/>
              <a:buAutoNum type="arabicPeriod"/>
            </a:pPr>
            <a:r>
              <a:rPr lang="en-US" sz="4000" b="0" dirty="0"/>
              <a:t>Objects and classes</a:t>
            </a:r>
          </a:p>
          <a:p>
            <a:pPr marL="514350" indent="-514350">
              <a:buFont typeface="+mj-lt"/>
              <a:buAutoNum type="arabicPeriod"/>
            </a:pPr>
            <a:r>
              <a:rPr lang="en-US" sz="4000" b="0" dirty="0"/>
              <a:t>Inheritance</a:t>
            </a:r>
          </a:p>
          <a:p>
            <a:pPr marL="514350" indent="-514350">
              <a:buFont typeface="+mj-lt"/>
              <a:buAutoNum type="arabicPeriod"/>
            </a:pPr>
            <a:r>
              <a:rPr lang="en-US" sz="4000" b="0" dirty="0"/>
              <a:t>Constructors in Java</a:t>
            </a:r>
          </a:p>
          <a:p>
            <a:pPr marL="514350" indent="-514350">
              <a:buFont typeface="+mj-lt"/>
              <a:buAutoNum type="arabicPeriod"/>
            </a:pPr>
            <a:r>
              <a:rPr lang="en-US" sz="4000" b="0" dirty="0"/>
              <a:t>Polymorphism</a:t>
            </a:r>
          </a:p>
          <a:p>
            <a:pPr marL="514350" indent="-514350">
              <a:buFont typeface="+mj-lt"/>
              <a:buAutoNum type="arabicPeriod"/>
            </a:pPr>
            <a:r>
              <a:rPr lang="en-US" sz="4000" b="0" dirty="0" err="1"/>
              <a:t>Downcasting</a:t>
            </a:r>
            <a:endParaRPr lang="en-US" sz="4000" b="0" dirty="0"/>
          </a:p>
          <a:p>
            <a:pPr marL="514350" indent="-514350">
              <a:buFont typeface="+mj-lt"/>
              <a:buAutoNum type="arabicPeriod"/>
            </a:pPr>
            <a:r>
              <a:rPr lang="en-US" sz="4000" dirty="0"/>
              <a:t>Abstract classes</a:t>
            </a:r>
          </a:p>
          <a:p>
            <a:pPr marL="514350" indent="-514350">
              <a:buFont typeface="+mj-lt"/>
              <a:buAutoNum type="arabicPeriod"/>
            </a:pPr>
            <a:r>
              <a:rPr lang="en-US" sz="4000" b="0" dirty="0"/>
              <a:t>Interfaces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674" y="109470"/>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rrow: Right 4">
            <a:extLst>
              <a:ext uri="{FF2B5EF4-FFF2-40B4-BE49-F238E27FC236}">
                <a16:creationId xmlns:a16="http://schemas.microsoft.com/office/drawing/2014/main" id="{E62B302A-B636-3C03-9896-989D06E6025A}"/>
              </a:ext>
            </a:extLst>
          </p:cNvPr>
          <p:cNvSpPr/>
          <p:nvPr/>
        </p:nvSpPr>
        <p:spPr>
          <a:xfrm>
            <a:off x="2438400" y="5486400"/>
            <a:ext cx="418363"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9644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496-A4AF-44E3-903C-0EE8F3514B6C}"/>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75927C21-1C9C-4B04-B3E6-B4A0985532B4}"/>
              </a:ext>
            </a:extLst>
          </p:cNvPr>
          <p:cNvSpPr>
            <a:spLocks noGrp="1"/>
          </p:cNvSpPr>
          <p:nvPr>
            <p:ph idx="1"/>
          </p:nvPr>
        </p:nvSpPr>
        <p:spPr/>
        <p:txBody>
          <a:bodyPr/>
          <a:lstStyle/>
          <a:p>
            <a:r>
              <a:rPr lang="en-US" sz="2800" dirty="0"/>
              <a:t>Understand motivations for object-oriented languages</a:t>
            </a:r>
          </a:p>
          <a:p>
            <a:r>
              <a:rPr lang="en-US" sz="2800" dirty="0"/>
              <a:t>Interpret relationships between classes</a:t>
            </a:r>
          </a:p>
          <a:p>
            <a:r>
              <a:rPr lang="en-US" sz="2800" dirty="0"/>
              <a:t>Use inheritance hierarchy</a:t>
            </a:r>
          </a:p>
          <a:p>
            <a:r>
              <a:rPr lang="en-US" sz="2800" dirty="0"/>
              <a:t>Use interface hierarchy</a:t>
            </a:r>
          </a:p>
          <a:p>
            <a:r>
              <a:rPr lang="en-US" sz="2800" dirty="0"/>
              <a:t>Apply polymorphism</a:t>
            </a:r>
          </a:p>
          <a:p>
            <a:r>
              <a:rPr lang="en-US" sz="2800" dirty="0"/>
              <a:t>Apply </a:t>
            </a:r>
            <a:r>
              <a:rPr lang="en-US" sz="2800" dirty="0" err="1"/>
              <a:t>downcasting</a:t>
            </a:r>
            <a:endParaRPr lang="en-US" sz="2800" dirty="0"/>
          </a:p>
          <a:p>
            <a:r>
              <a:rPr lang="en-US" sz="2800" dirty="0"/>
              <a:t>Distinguish concrete classes from abstract classes</a:t>
            </a:r>
          </a:p>
          <a:p>
            <a:r>
              <a:rPr lang="en-US" sz="2800" dirty="0"/>
              <a:t>Contrast abstract classes vs interfaces</a:t>
            </a:r>
          </a:p>
          <a:p>
            <a:r>
              <a:rPr lang="en-US" sz="2800" dirty="0"/>
              <a:t>Use the Comparable interface</a:t>
            </a:r>
          </a:p>
          <a:p>
            <a:endParaRPr lang="en-US" dirty="0"/>
          </a:p>
        </p:txBody>
      </p:sp>
    </p:spTree>
    <p:extLst>
      <p:ext uri="{BB962C8B-B14F-4D97-AF65-F5344CB8AC3E}">
        <p14:creationId xmlns:p14="http://schemas.microsoft.com/office/powerpoint/2010/main" val="2819859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C7A1E-B647-4966-94B2-0E102BAFFC5F}"/>
              </a:ext>
            </a:extLst>
          </p:cNvPr>
          <p:cNvSpPr>
            <a:spLocks noGrp="1"/>
          </p:cNvSpPr>
          <p:nvPr>
            <p:ph type="title"/>
          </p:nvPr>
        </p:nvSpPr>
        <p:spPr/>
        <p:txBody>
          <a:bodyPr/>
          <a:lstStyle/>
          <a:p>
            <a:r>
              <a:rPr lang="en-US" dirty="0"/>
              <a:t>Abstract Class (No Instance)</a:t>
            </a:r>
          </a:p>
        </p:txBody>
      </p:sp>
      <p:pic>
        <p:nvPicPr>
          <p:cNvPr id="4" name="Content Placeholder 3" descr=": Shape : &#10;TwoD : &#10;Circle &#10;\ThreeD: &#10;Sphere ">
            <a:extLst>
              <a:ext uri="{FF2B5EF4-FFF2-40B4-BE49-F238E27FC236}">
                <a16:creationId xmlns:a16="http://schemas.microsoft.com/office/drawing/2014/main" id="{59B76D1A-9F63-4CA8-A0CF-703F979118A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6100" y="1654232"/>
            <a:ext cx="6019800" cy="4983162"/>
          </a:xfrm>
          <a:prstGeom prst="rect">
            <a:avLst/>
          </a:prstGeom>
          <a:noFill/>
          <a:ln>
            <a:noFill/>
          </a:ln>
        </p:spPr>
      </p:pic>
    </p:spTree>
    <p:extLst>
      <p:ext uri="{BB962C8B-B14F-4D97-AF65-F5344CB8AC3E}">
        <p14:creationId xmlns:p14="http://schemas.microsoft.com/office/powerpoint/2010/main" val="3090491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DFDA14-7C82-4D53-901E-62E7B1561EAC}"/>
              </a:ext>
            </a:extLst>
          </p:cNvPr>
          <p:cNvSpPr txBox="1"/>
          <p:nvPr/>
        </p:nvSpPr>
        <p:spPr>
          <a:xfrm>
            <a:off x="2590800" y="250371"/>
            <a:ext cx="5486400" cy="6432530"/>
          </a:xfrm>
          <a:prstGeom prst="rect">
            <a:avLst/>
          </a:prstGeom>
          <a:solidFill>
            <a:schemeClr val="bg1">
              <a:lumMod val="85000"/>
            </a:schemeClr>
          </a:solidFill>
          <a:ln w="38100">
            <a:noFill/>
          </a:ln>
        </p:spPr>
        <p:txBody>
          <a:bodyPr wrap="square" rtlCol="0">
            <a:spAutoFit/>
          </a:bodyPr>
          <a:lstStyle/>
          <a:p>
            <a:pPr marL="16510" marR="0">
              <a:spcBef>
                <a:spcPts val="0"/>
              </a:spcBef>
              <a:spcAft>
                <a:spcPts val="0"/>
              </a:spcAft>
            </a:pP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abstract class </a:t>
            </a:r>
            <a:r>
              <a:rPr lang="en-US" u="sng" dirty="0">
                <a:solidFill>
                  <a:srgbClr val="000000"/>
                </a:solidFill>
                <a:latin typeface="Consolas" panose="020B0609020204030204" pitchFamily="49" charset="0"/>
                <a:ea typeface="Times New Roman" panose="02020603050405020304" pitchFamily="18" charset="0"/>
                <a:cs typeface="Calibri" panose="020F0502020204030204" pitchFamily="34" charset="0"/>
              </a:rPr>
              <a:t>Shape</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public abstract double</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getArea</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r>
              <a:rPr lang="en-US" dirty="0">
                <a:latin typeface="Consolas" panose="020B0609020204030204" pitchFamily="49" charset="0"/>
                <a:ea typeface="Times New Roman" panose="02020603050405020304" pitchFamily="18" charset="0"/>
                <a:cs typeface="Calibri" panose="020F0502020204030204" pitchFamily="34" charset="0"/>
              </a:rPr>
              <a:t> </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abstract class </a:t>
            </a:r>
            <a:r>
              <a:rPr lang="en-US" u="sng"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TwoD</a:t>
            </a:r>
            <a:r>
              <a:rPr lang="en-US" u="sng"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extends</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Shape</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r>
              <a:rPr lang="en-US" dirty="0">
                <a:latin typeface="Consolas" panose="020B0609020204030204" pitchFamily="49" charset="0"/>
                <a:ea typeface="Times New Roman" panose="02020603050405020304" pitchFamily="18" charset="0"/>
                <a:cs typeface="Calibri" panose="020F0502020204030204" pitchFamily="34" charset="0"/>
              </a:rPr>
              <a:t> </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abstract class </a:t>
            </a:r>
            <a:r>
              <a:rPr lang="en-US" u="sng"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ThreeD</a:t>
            </a:r>
            <a:r>
              <a:rPr lang="en-US" u="sng"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extends</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Shape</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public abstract double</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getVol</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r>
              <a:rPr lang="en-US" dirty="0">
                <a:latin typeface="Consolas" panose="020B0609020204030204" pitchFamily="49" charset="0"/>
                <a:ea typeface="Times New Roman" panose="02020603050405020304" pitchFamily="18" charset="0"/>
                <a:cs typeface="Calibri" panose="020F0502020204030204" pitchFamily="34" charset="0"/>
              </a:rPr>
              <a:t> </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class</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Circle </a:t>
            </a: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extends</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TwoD</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private double </a:t>
            </a:r>
            <a:r>
              <a:rPr lang="en-US" dirty="0">
                <a:solidFill>
                  <a:srgbClr val="0000C0"/>
                </a:solidFill>
                <a:latin typeface="Consolas" panose="020B0609020204030204" pitchFamily="49" charset="0"/>
                <a:ea typeface="Times New Roman" panose="02020603050405020304" pitchFamily="18" charset="0"/>
                <a:cs typeface="Calibri" panose="020F0502020204030204" pitchFamily="34" charset="0"/>
              </a:rPr>
              <a:t>radius</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public</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Circle(</a:t>
            </a: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double </a:t>
            </a:r>
            <a:r>
              <a:rPr lang="en-US" dirty="0">
                <a:solidFill>
                  <a:srgbClr val="6A3E3E"/>
                </a:solidFill>
                <a:latin typeface="Consolas" panose="020B0609020204030204" pitchFamily="49" charset="0"/>
                <a:ea typeface="Times New Roman" panose="02020603050405020304" pitchFamily="18" charset="0"/>
                <a:cs typeface="Calibri" panose="020F0502020204030204" pitchFamily="34" charset="0"/>
              </a:rPr>
              <a:t>r</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dirty="0">
                <a:solidFill>
                  <a:srgbClr val="0000C0"/>
                </a:solidFill>
                <a:latin typeface="Consolas" panose="020B0609020204030204" pitchFamily="49" charset="0"/>
                <a:ea typeface="Times New Roman" panose="02020603050405020304" pitchFamily="18" charset="0"/>
                <a:cs typeface="Calibri" panose="020F0502020204030204" pitchFamily="34" charset="0"/>
              </a:rPr>
              <a:t>radius</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 </a:t>
            </a:r>
            <a:r>
              <a:rPr lang="en-US" dirty="0">
                <a:solidFill>
                  <a:srgbClr val="6A3E3E"/>
                </a:solidFill>
                <a:latin typeface="Consolas" panose="020B0609020204030204" pitchFamily="49" charset="0"/>
                <a:ea typeface="Times New Roman" panose="02020603050405020304" pitchFamily="18" charset="0"/>
                <a:cs typeface="Calibri" panose="020F0502020204030204" pitchFamily="34" charset="0"/>
              </a:rPr>
              <a:t>r</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dirty="0">
                <a:latin typeface="Consolas" panose="020B0609020204030204" pitchFamily="49" charset="0"/>
                <a:ea typeface="Times New Roman" panose="02020603050405020304" pitchFamily="18" charset="0"/>
                <a:cs typeface="Calibri" panose="020F0502020204030204" pitchFamily="34" charset="0"/>
              </a:rPr>
              <a:t> </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public double</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getArea</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return</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Math.</a:t>
            </a:r>
            <a:r>
              <a:rPr lang="en-US" b="1" i="1" dirty="0" err="1">
                <a:solidFill>
                  <a:srgbClr val="0000C0"/>
                </a:solidFill>
                <a:latin typeface="Consolas" panose="020B0609020204030204" pitchFamily="49" charset="0"/>
                <a:ea typeface="Times New Roman" panose="02020603050405020304" pitchFamily="18" charset="0"/>
                <a:cs typeface="Calibri" panose="020F0502020204030204" pitchFamily="34" charset="0"/>
              </a:rPr>
              <a:t>PI</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 </a:t>
            </a:r>
            <a:r>
              <a:rPr lang="en-US" dirty="0">
                <a:solidFill>
                  <a:srgbClr val="0000C0"/>
                </a:solidFill>
                <a:latin typeface="Consolas" panose="020B0609020204030204" pitchFamily="49" charset="0"/>
                <a:ea typeface="Times New Roman" panose="02020603050405020304" pitchFamily="18" charset="0"/>
                <a:cs typeface="Calibri" panose="020F0502020204030204" pitchFamily="34" charset="0"/>
              </a:rPr>
              <a:t>radius</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 </a:t>
            </a:r>
            <a:r>
              <a:rPr lang="en-US" dirty="0">
                <a:solidFill>
                  <a:srgbClr val="0000C0"/>
                </a:solidFill>
                <a:latin typeface="Consolas" panose="020B0609020204030204" pitchFamily="49" charset="0"/>
                <a:ea typeface="Times New Roman" panose="02020603050405020304" pitchFamily="18" charset="0"/>
                <a:cs typeface="Calibri" panose="020F0502020204030204" pitchFamily="34" charset="0"/>
              </a:rPr>
              <a:t>radius</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p:txBody>
      </p:sp>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a:xfrm>
            <a:off x="9296400" y="228600"/>
            <a:ext cx="2514600" cy="2362200"/>
          </a:xfrm>
        </p:spPr>
        <p:txBody>
          <a:bodyPr/>
          <a:lstStyle/>
          <a:p>
            <a:r>
              <a:rPr lang="en-US" dirty="0"/>
              <a:t>Abstract</a:t>
            </a:r>
            <a:br>
              <a:rPr lang="en-US" dirty="0"/>
            </a:br>
            <a:r>
              <a:rPr lang="en-US" dirty="0"/>
              <a:t>Shape </a:t>
            </a:r>
            <a:br>
              <a:rPr lang="en-US" dirty="0"/>
            </a:br>
            <a:r>
              <a:rPr lang="en-US" dirty="0"/>
              <a:t>Classes</a:t>
            </a:r>
          </a:p>
        </p:txBody>
      </p:sp>
    </p:spTree>
    <p:extLst>
      <p:ext uri="{BB962C8B-B14F-4D97-AF65-F5344CB8AC3E}">
        <p14:creationId xmlns:p14="http://schemas.microsoft.com/office/powerpoint/2010/main" val="2750241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DFDA14-7C82-4D53-901E-62E7B1561EAC}"/>
              </a:ext>
            </a:extLst>
          </p:cNvPr>
          <p:cNvSpPr txBox="1"/>
          <p:nvPr/>
        </p:nvSpPr>
        <p:spPr>
          <a:xfrm>
            <a:off x="1540329" y="474345"/>
            <a:ext cx="8686800" cy="5909310"/>
          </a:xfrm>
          <a:prstGeom prst="rect">
            <a:avLst/>
          </a:prstGeom>
          <a:solidFill>
            <a:schemeClr val="bg1">
              <a:lumMod val="85000"/>
            </a:schemeClr>
          </a:solidFill>
          <a:ln w="38100">
            <a:noFill/>
          </a:ln>
        </p:spPr>
        <p:txBody>
          <a:bodyPr wrap="square" rtlCol="0">
            <a:spAutoFit/>
          </a:bodyPr>
          <a:lstStyle/>
          <a:p>
            <a:pPr marL="16510" marR="0">
              <a:spcBef>
                <a:spcPts val="0"/>
              </a:spcBef>
              <a:spcAft>
                <a:spcPts val="0"/>
              </a:spcAft>
            </a:pPr>
            <a:r>
              <a:rPr lang="en-US" sz="2000"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class </a:t>
            </a:r>
            <a:r>
              <a:rPr lang="en-US" sz="2000" u="sng" dirty="0">
                <a:solidFill>
                  <a:srgbClr val="000000"/>
                </a:solidFill>
                <a:latin typeface="Consolas" panose="020B0609020204030204" pitchFamily="49" charset="0"/>
                <a:ea typeface="Times New Roman" panose="02020603050405020304" pitchFamily="18" charset="0"/>
                <a:cs typeface="Calibri" panose="020F0502020204030204" pitchFamily="34" charset="0"/>
              </a:rPr>
              <a:t>Sphere </a:t>
            </a:r>
            <a:r>
              <a:rPr lang="en-US" sz="2000"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extends</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sz="2000"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ThreeD</a:t>
            </a:r>
            <a:endParaRPr lang="en-US"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sz="2000"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private double </a:t>
            </a:r>
            <a:r>
              <a:rPr lang="en-US" sz="2000" dirty="0">
                <a:solidFill>
                  <a:srgbClr val="0000C0"/>
                </a:solidFill>
                <a:latin typeface="Consolas" panose="020B0609020204030204" pitchFamily="49" charset="0"/>
                <a:ea typeface="Times New Roman" panose="02020603050405020304" pitchFamily="18" charset="0"/>
                <a:cs typeface="Calibri" panose="020F0502020204030204" pitchFamily="34" charset="0"/>
              </a:rPr>
              <a:t>radius</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2000" dirty="0">
                <a:latin typeface="Consolas" panose="020B0609020204030204" pitchFamily="49" charset="0"/>
                <a:ea typeface="Times New Roman" panose="02020603050405020304" pitchFamily="18" charset="0"/>
                <a:cs typeface="Calibri" panose="020F0502020204030204" pitchFamily="34" charset="0"/>
              </a:rPr>
              <a:t> </a:t>
            </a:r>
            <a:endParaRPr lang="en-US"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sz="2000"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public</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Sphere(</a:t>
            </a:r>
            <a:r>
              <a:rPr lang="en-US" sz="2000"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double </a:t>
            </a:r>
            <a:r>
              <a:rPr lang="en-US" sz="2000" dirty="0">
                <a:solidFill>
                  <a:srgbClr val="6A3E3E"/>
                </a:solidFill>
                <a:latin typeface="Consolas" panose="020B0609020204030204" pitchFamily="49" charset="0"/>
                <a:ea typeface="Times New Roman" panose="02020603050405020304" pitchFamily="18" charset="0"/>
                <a:cs typeface="Calibri" panose="020F0502020204030204" pitchFamily="34" charset="0"/>
              </a:rPr>
              <a:t>r</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sz="2000" dirty="0">
                <a:solidFill>
                  <a:srgbClr val="0000C0"/>
                </a:solidFill>
                <a:latin typeface="Consolas" panose="020B0609020204030204" pitchFamily="49" charset="0"/>
                <a:ea typeface="Times New Roman" panose="02020603050405020304" pitchFamily="18" charset="0"/>
                <a:cs typeface="Calibri" panose="020F0502020204030204" pitchFamily="34" charset="0"/>
              </a:rPr>
              <a:t>radius</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 </a:t>
            </a:r>
            <a:r>
              <a:rPr lang="en-US" sz="2000" dirty="0">
                <a:solidFill>
                  <a:srgbClr val="6A3E3E"/>
                </a:solidFill>
                <a:latin typeface="Consolas" panose="020B0609020204030204" pitchFamily="49" charset="0"/>
                <a:ea typeface="Times New Roman" panose="02020603050405020304" pitchFamily="18" charset="0"/>
                <a:cs typeface="Calibri" panose="020F0502020204030204" pitchFamily="34" charset="0"/>
              </a:rPr>
              <a:t>r</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sz="2000"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public double</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sz="2000"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getArea</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sz="2000"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return</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4.0 * </a:t>
            </a:r>
            <a:r>
              <a:rPr lang="en-US" sz="2000"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Math.</a:t>
            </a:r>
            <a:r>
              <a:rPr lang="en-US" sz="2000" b="1" i="1" dirty="0" err="1">
                <a:solidFill>
                  <a:srgbClr val="0000C0"/>
                </a:solidFill>
                <a:latin typeface="Consolas" panose="020B0609020204030204" pitchFamily="49" charset="0"/>
                <a:ea typeface="Times New Roman" panose="02020603050405020304" pitchFamily="18" charset="0"/>
                <a:cs typeface="Calibri" panose="020F0502020204030204" pitchFamily="34" charset="0"/>
              </a:rPr>
              <a:t>PI</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 </a:t>
            </a:r>
            <a:r>
              <a:rPr lang="en-US" sz="2000" dirty="0">
                <a:solidFill>
                  <a:srgbClr val="0000C0"/>
                </a:solidFill>
                <a:latin typeface="Consolas" panose="020B0609020204030204" pitchFamily="49" charset="0"/>
                <a:ea typeface="Times New Roman" panose="02020603050405020304" pitchFamily="18" charset="0"/>
                <a:cs typeface="Calibri" panose="020F0502020204030204" pitchFamily="34" charset="0"/>
              </a:rPr>
              <a:t>radius</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 </a:t>
            </a:r>
            <a:r>
              <a:rPr lang="en-US" sz="2000" dirty="0">
                <a:solidFill>
                  <a:srgbClr val="0000C0"/>
                </a:solidFill>
                <a:latin typeface="Consolas" panose="020B0609020204030204" pitchFamily="49" charset="0"/>
                <a:ea typeface="Times New Roman" panose="02020603050405020304" pitchFamily="18" charset="0"/>
                <a:cs typeface="Calibri" panose="020F0502020204030204" pitchFamily="34" charset="0"/>
              </a:rPr>
              <a:t>radius</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2000" dirty="0">
                <a:latin typeface="Consolas" panose="020B0609020204030204" pitchFamily="49" charset="0"/>
                <a:ea typeface="Times New Roman" panose="02020603050405020304" pitchFamily="18" charset="0"/>
                <a:cs typeface="Calibri" panose="020F0502020204030204" pitchFamily="34" charset="0"/>
              </a:rPr>
              <a:t> </a:t>
            </a:r>
            <a:endParaRPr lang="en-US"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sz="2000"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public double</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sz="2000"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getVol</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sz="2000"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return</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(4.0/3.0) * </a:t>
            </a:r>
            <a:r>
              <a:rPr lang="en-US" sz="2000"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Math.</a:t>
            </a:r>
            <a:r>
              <a:rPr lang="en-US" sz="2000" b="1" i="1" dirty="0" err="1">
                <a:solidFill>
                  <a:srgbClr val="0000C0"/>
                </a:solidFill>
                <a:latin typeface="Consolas" panose="020B0609020204030204" pitchFamily="49" charset="0"/>
                <a:ea typeface="Times New Roman" panose="02020603050405020304" pitchFamily="18" charset="0"/>
                <a:cs typeface="Calibri" panose="020F0502020204030204" pitchFamily="34" charset="0"/>
              </a:rPr>
              <a:t>PI</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 </a:t>
            </a:r>
            <a:r>
              <a:rPr lang="en-US" sz="2000" dirty="0">
                <a:solidFill>
                  <a:srgbClr val="0000C0"/>
                </a:solidFill>
                <a:latin typeface="Consolas" panose="020B0609020204030204" pitchFamily="49" charset="0"/>
                <a:ea typeface="Times New Roman" panose="02020603050405020304" pitchFamily="18" charset="0"/>
                <a:cs typeface="Calibri" panose="020F0502020204030204" pitchFamily="34" charset="0"/>
              </a:rPr>
              <a:t>radius</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 </a:t>
            </a:r>
            <a:r>
              <a:rPr lang="en-US" sz="2000" dirty="0">
                <a:solidFill>
                  <a:srgbClr val="0000C0"/>
                </a:solidFill>
                <a:latin typeface="Consolas" panose="020B0609020204030204" pitchFamily="49" charset="0"/>
                <a:ea typeface="Times New Roman" panose="02020603050405020304" pitchFamily="18" charset="0"/>
                <a:cs typeface="Calibri" panose="020F0502020204030204" pitchFamily="34" charset="0"/>
              </a:rPr>
              <a:t>radius</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 </a:t>
            </a:r>
            <a:r>
              <a:rPr lang="en-US" sz="2000" dirty="0">
                <a:solidFill>
                  <a:srgbClr val="0000C0"/>
                </a:solidFill>
                <a:latin typeface="Consolas" panose="020B0609020204030204" pitchFamily="49" charset="0"/>
                <a:ea typeface="Times New Roman" panose="02020603050405020304" pitchFamily="18" charset="0"/>
                <a:cs typeface="Calibri" panose="020F0502020204030204" pitchFamily="34" charset="0"/>
              </a:rPr>
              <a:t>radius</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dirty="0">
              <a:latin typeface="Times New Roman" panose="02020603050405020304" pitchFamily="18" charset="0"/>
              <a:ea typeface="Times New Roman" panose="02020603050405020304" pitchFamily="18" charset="0"/>
            </a:endParaRPr>
          </a:p>
        </p:txBody>
      </p:sp>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a:xfrm>
            <a:off x="8915400" y="274638"/>
            <a:ext cx="2667000" cy="2316162"/>
          </a:xfrm>
        </p:spPr>
        <p:txBody>
          <a:bodyPr/>
          <a:lstStyle/>
          <a:p>
            <a:r>
              <a:rPr lang="en-US" dirty="0"/>
              <a:t>Concrete</a:t>
            </a:r>
            <a:br>
              <a:rPr lang="en-US" dirty="0"/>
            </a:br>
            <a:r>
              <a:rPr lang="en-US" dirty="0"/>
              <a:t>Shape</a:t>
            </a:r>
            <a:br>
              <a:rPr lang="en-US" dirty="0"/>
            </a:br>
            <a:r>
              <a:rPr lang="en-US" dirty="0"/>
              <a:t>Classes</a:t>
            </a:r>
          </a:p>
        </p:txBody>
      </p:sp>
    </p:spTree>
    <p:extLst>
      <p:ext uri="{BB962C8B-B14F-4D97-AF65-F5344CB8AC3E}">
        <p14:creationId xmlns:p14="http://schemas.microsoft.com/office/powerpoint/2010/main" val="3756807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DFDA14-7C82-4D53-901E-62E7B1561EAC}"/>
              </a:ext>
            </a:extLst>
          </p:cNvPr>
          <p:cNvSpPr txBox="1"/>
          <p:nvPr/>
        </p:nvSpPr>
        <p:spPr>
          <a:xfrm>
            <a:off x="533400" y="457200"/>
            <a:ext cx="10972800" cy="4801314"/>
          </a:xfrm>
          <a:prstGeom prst="rect">
            <a:avLst/>
          </a:prstGeom>
          <a:solidFill>
            <a:schemeClr val="bg1">
              <a:lumMod val="85000"/>
            </a:schemeClr>
          </a:solidFill>
          <a:ln w="38100">
            <a:noFill/>
          </a:ln>
        </p:spPr>
        <p:txBody>
          <a:bodyPr wrap="square" rtlCol="0">
            <a:spAutoFit/>
          </a:bodyPr>
          <a:lstStyle/>
          <a:p>
            <a:pPr marL="16510" marR="0">
              <a:spcBef>
                <a:spcPts val="0"/>
              </a:spcBef>
              <a:spcAft>
                <a:spcPts val="0"/>
              </a:spcAft>
            </a:pP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public class </a:t>
            </a:r>
            <a:r>
              <a:rPr lang="en-US" u="sng" dirty="0">
                <a:solidFill>
                  <a:srgbClr val="000000"/>
                </a:solidFill>
                <a:latin typeface="Consolas" panose="020B0609020204030204" pitchFamily="49" charset="0"/>
                <a:ea typeface="Times New Roman" panose="02020603050405020304" pitchFamily="18" charset="0"/>
                <a:cs typeface="Calibri" panose="020F0502020204030204" pitchFamily="34" charset="0"/>
              </a:rPr>
              <a:t>Main</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public static void</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main(String[] </a:t>
            </a:r>
            <a:r>
              <a:rPr lang="en-US" dirty="0" err="1">
                <a:solidFill>
                  <a:srgbClr val="6A3E3E"/>
                </a:solidFill>
                <a:latin typeface="Consolas" panose="020B0609020204030204" pitchFamily="49" charset="0"/>
                <a:ea typeface="Times New Roman" panose="02020603050405020304" pitchFamily="18" charset="0"/>
                <a:cs typeface="Calibri" panose="020F0502020204030204" pitchFamily="34" charset="0"/>
              </a:rPr>
              <a:t>args</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Shape[] </a:t>
            </a:r>
            <a:r>
              <a:rPr lang="en-US" dirty="0" err="1">
                <a:solidFill>
                  <a:srgbClr val="6A3E3E"/>
                </a:solidFill>
                <a:latin typeface="Consolas" panose="020B0609020204030204" pitchFamily="49" charset="0"/>
                <a:ea typeface="Times New Roman" panose="02020603050405020304" pitchFamily="18" charset="0"/>
                <a:cs typeface="Calibri" panose="020F0502020204030204" pitchFamily="34" charset="0"/>
              </a:rPr>
              <a:t>shArr</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 {</a:t>
            </a: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new</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Circle(1.0), </a:t>
            </a: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new</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Sphere(1.0), </a:t>
            </a: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new</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Sphere(10.0)};</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latin typeface="Consolas" panose="020B0609020204030204" pitchFamily="49" charset="0"/>
                <a:ea typeface="Times New Roman" panose="02020603050405020304" pitchFamily="18" charset="0"/>
                <a:cs typeface="Calibri" panose="020F0502020204030204" pitchFamily="34" charset="0"/>
              </a:rPr>
              <a:t> </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for</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(Shape </a:t>
            </a:r>
            <a:r>
              <a:rPr lang="en-US" dirty="0" err="1">
                <a:solidFill>
                  <a:srgbClr val="6A3E3E"/>
                </a:solidFill>
                <a:latin typeface="Consolas" panose="020B0609020204030204" pitchFamily="49" charset="0"/>
                <a:ea typeface="Times New Roman" panose="02020603050405020304" pitchFamily="18" charset="0"/>
                <a:cs typeface="Calibri" panose="020F0502020204030204" pitchFamily="34" charset="0"/>
              </a:rPr>
              <a:t>elem</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 </a:t>
            </a:r>
            <a:r>
              <a:rPr lang="en-US" dirty="0" err="1">
                <a:solidFill>
                  <a:srgbClr val="6A3E3E"/>
                </a:solidFill>
                <a:latin typeface="Consolas" panose="020B0609020204030204" pitchFamily="49" charset="0"/>
                <a:ea typeface="Times New Roman" panose="02020603050405020304" pitchFamily="18" charset="0"/>
                <a:cs typeface="Calibri" panose="020F0502020204030204" pitchFamily="34" charset="0"/>
              </a:rPr>
              <a:t>shArr</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if</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dirty="0" err="1">
                <a:solidFill>
                  <a:srgbClr val="6A3E3E"/>
                </a:solidFill>
                <a:latin typeface="Consolas" panose="020B0609020204030204" pitchFamily="49" charset="0"/>
                <a:ea typeface="Times New Roman" panose="02020603050405020304" pitchFamily="18" charset="0"/>
                <a:cs typeface="Calibri" panose="020F0502020204030204" pitchFamily="34" charset="0"/>
              </a:rPr>
              <a:t>elem</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 </a:t>
            </a: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null</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System.</a:t>
            </a:r>
            <a:r>
              <a:rPr lang="en-US" b="1" i="1" dirty="0" err="1">
                <a:solidFill>
                  <a:srgbClr val="0000C0"/>
                </a:solidFill>
                <a:latin typeface="Consolas" panose="020B0609020204030204" pitchFamily="49" charset="0"/>
                <a:ea typeface="Times New Roman" panose="02020603050405020304" pitchFamily="18" charset="0"/>
                <a:cs typeface="Calibri" panose="020F0502020204030204" pitchFamily="34" charset="0"/>
              </a:rPr>
              <a:t>out</a:t>
            </a:r>
            <a:r>
              <a:rPr lang="en-US"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.println</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r>
              <a:rPr lang="en-US" dirty="0">
                <a:solidFill>
                  <a:srgbClr val="2A00FF"/>
                </a:solidFill>
                <a:latin typeface="Consolas" panose="020B0609020204030204" pitchFamily="49" charset="0"/>
                <a:ea typeface="Times New Roman" panose="02020603050405020304" pitchFamily="18" charset="0"/>
                <a:cs typeface="Calibri" panose="020F0502020204030204" pitchFamily="34" charset="0"/>
              </a:rPr>
              <a:t>"Area = "</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 </a:t>
            </a:r>
            <a:r>
              <a:rPr lang="en-US" dirty="0" err="1">
                <a:solidFill>
                  <a:srgbClr val="6A3E3E"/>
                </a:solidFill>
                <a:latin typeface="Consolas" panose="020B0609020204030204" pitchFamily="49" charset="0"/>
                <a:ea typeface="Times New Roman" panose="02020603050405020304" pitchFamily="18" charset="0"/>
                <a:cs typeface="Calibri" panose="020F0502020204030204" pitchFamily="34" charset="0"/>
              </a:rPr>
              <a:t>elem</a:t>
            </a:r>
            <a:r>
              <a:rPr lang="en-US"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.getArea</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if</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dirty="0" err="1">
                <a:solidFill>
                  <a:srgbClr val="6A3E3E"/>
                </a:solidFill>
                <a:latin typeface="Consolas" panose="020B0609020204030204" pitchFamily="49" charset="0"/>
                <a:ea typeface="Times New Roman" panose="02020603050405020304" pitchFamily="18" charset="0"/>
                <a:cs typeface="Calibri" panose="020F0502020204030204" pitchFamily="34" charset="0"/>
              </a:rPr>
              <a:t>elem</a:t>
            </a:r>
            <a:r>
              <a:rPr lang="en-US" dirty="0">
                <a:solidFill>
                  <a:srgbClr val="6A3E3E"/>
                </a:solidFill>
                <a:latin typeface="Consolas" panose="020B0609020204030204" pitchFamily="49" charset="0"/>
                <a:ea typeface="Times New Roman" panose="02020603050405020304" pitchFamily="18" charset="0"/>
                <a:cs typeface="Calibri" panose="020F0502020204030204" pitchFamily="34" charset="0"/>
              </a:rPr>
              <a:t> </a:t>
            </a:r>
            <a:r>
              <a:rPr lang="en-US" b="1" dirty="0" err="1">
                <a:solidFill>
                  <a:srgbClr val="7F0055"/>
                </a:solidFill>
                <a:latin typeface="Consolas" panose="020B0609020204030204" pitchFamily="49" charset="0"/>
                <a:ea typeface="Times New Roman" panose="02020603050405020304" pitchFamily="18" charset="0"/>
                <a:cs typeface="Calibri" panose="020F0502020204030204" pitchFamily="34" charset="0"/>
              </a:rPr>
              <a:t>instanceof</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ThreeD</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System.</a:t>
            </a:r>
            <a:r>
              <a:rPr lang="en-US" b="1" i="1" dirty="0" err="1">
                <a:solidFill>
                  <a:srgbClr val="0000C0"/>
                </a:solidFill>
                <a:latin typeface="Consolas" panose="020B0609020204030204" pitchFamily="49" charset="0"/>
                <a:ea typeface="Times New Roman" panose="02020603050405020304" pitchFamily="18" charset="0"/>
                <a:cs typeface="Calibri" panose="020F0502020204030204" pitchFamily="34" charset="0"/>
              </a:rPr>
              <a:t>out</a:t>
            </a:r>
            <a:r>
              <a:rPr lang="en-US"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.println</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r>
              <a:rPr lang="en-US" dirty="0">
                <a:solidFill>
                  <a:srgbClr val="2A00FF"/>
                </a:solidFill>
                <a:latin typeface="Consolas" panose="020B0609020204030204" pitchFamily="49" charset="0"/>
                <a:ea typeface="Times New Roman" panose="02020603050405020304" pitchFamily="18" charset="0"/>
                <a:cs typeface="Calibri" panose="020F0502020204030204" pitchFamily="34" charset="0"/>
              </a:rPr>
              <a:t>"Volume = "</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 ((</a:t>
            </a:r>
            <a:r>
              <a:rPr lang="en-US"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ThreeD</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r>
              <a:rPr lang="en-US" dirty="0" err="1">
                <a:solidFill>
                  <a:srgbClr val="6A3E3E"/>
                </a:solidFill>
                <a:latin typeface="Consolas" panose="020B0609020204030204" pitchFamily="49" charset="0"/>
                <a:ea typeface="Times New Roman" panose="02020603050405020304" pitchFamily="18" charset="0"/>
                <a:cs typeface="Calibri" panose="020F0502020204030204" pitchFamily="34" charset="0"/>
              </a:rPr>
              <a:t>elem</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r>
              <a:rPr lang="en-US"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getVol</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FCA8C4F5-BD12-4C31-B552-54358DA7C165}"/>
              </a:ext>
            </a:extLst>
          </p:cNvPr>
          <p:cNvSpPr txBox="1"/>
          <p:nvPr/>
        </p:nvSpPr>
        <p:spPr>
          <a:xfrm>
            <a:off x="605010" y="5288340"/>
            <a:ext cx="10972800" cy="1569660"/>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6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Output</a:t>
            </a: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Area = 3.141592653589793</a:t>
            </a: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Area = 12.566370614359172</a:t>
            </a: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Volume = 4.1887902047863905</a:t>
            </a: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Area = 1256.6370614359173</a:t>
            </a: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Volume = 4188.790204786391</a:t>
            </a:r>
          </a:p>
        </p:txBody>
      </p:sp>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a:xfrm>
            <a:off x="9448800" y="2004576"/>
            <a:ext cx="2438400" cy="1706562"/>
          </a:xfrm>
        </p:spPr>
        <p:txBody>
          <a:bodyPr/>
          <a:lstStyle/>
          <a:p>
            <a:r>
              <a:rPr lang="en-US" dirty="0"/>
              <a:t>Shape</a:t>
            </a:r>
            <a:br>
              <a:rPr lang="en-US" dirty="0"/>
            </a:br>
            <a:r>
              <a:rPr lang="en-US" dirty="0"/>
              <a:t>Output</a:t>
            </a:r>
          </a:p>
        </p:txBody>
      </p:sp>
    </p:spTree>
    <p:extLst>
      <p:ext uri="{BB962C8B-B14F-4D97-AF65-F5344CB8AC3E}">
        <p14:creationId xmlns:p14="http://schemas.microsoft.com/office/powerpoint/2010/main" val="8356574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C7A1E-B647-4966-94B2-0E102BAFFC5F}"/>
              </a:ext>
            </a:extLst>
          </p:cNvPr>
          <p:cNvSpPr>
            <a:spLocks noGrp="1"/>
          </p:cNvSpPr>
          <p:nvPr>
            <p:ph type="title"/>
          </p:nvPr>
        </p:nvSpPr>
        <p:spPr/>
        <p:txBody>
          <a:bodyPr/>
          <a:lstStyle/>
          <a:p>
            <a:r>
              <a:rPr lang="en-US" dirty="0"/>
              <a:t>Student Diagram with Abstract</a:t>
            </a:r>
          </a:p>
        </p:txBody>
      </p:sp>
      <p:pic>
        <p:nvPicPr>
          <p:cNvPr id="10" name="Content Placeholder 9" descr=": Student: &#10;Ugrad &#10;Grad ">
            <a:extLst>
              <a:ext uri="{FF2B5EF4-FFF2-40B4-BE49-F238E27FC236}">
                <a16:creationId xmlns:a16="http://schemas.microsoft.com/office/drawing/2014/main" id="{30A68BA2-8DE4-4851-A805-896CB6D6053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19400" y="1586430"/>
            <a:ext cx="6553199" cy="4983161"/>
          </a:xfrm>
          <a:prstGeom prst="rect">
            <a:avLst/>
          </a:prstGeom>
          <a:noFill/>
          <a:ln>
            <a:noFill/>
          </a:ln>
        </p:spPr>
      </p:pic>
    </p:spTree>
    <p:extLst>
      <p:ext uri="{BB962C8B-B14F-4D97-AF65-F5344CB8AC3E}">
        <p14:creationId xmlns:p14="http://schemas.microsoft.com/office/powerpoint/2010/main" val="14940505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a:xfrm>
            <a:off x="8991600" y="274638"/>
            <a:ext cx="2590800" cy="1706562"/>
          </a:xfrm>
        </p:spPr>
        <p:txBody>
          <a:bodyPr/>
          <a:lstStyle/>
          <a:p>
            <a:r>
              <a:rPr lang="en-US" dirty="0"/>
              <a:t>Student</a:t>
            </a:r>
            <a:br>
              <a:rPr lang="en-US" dirty="0"/>
            </a:br>
            <a:r>
              <a:rPr lang="en-US" dirty="0"/>
              <a:t>Classes</a:t>
            </a:r>
          </a:p>
        </p:txBody>
      </p:sp>
      <p:sp>
        <p:nvSpPr>
          <p:cNvPr id="4" name="TextBox 3">
            <a:extLst>
              <a:ext uri="{FF2B5EF4-FFF2-40B4-BE49-F238E27FC236}">
                <a16:creationId xmlns:a16="http://schemas.microsoft.com/office/drawing/2014/main" id="{3ADFDA14-7C82-4D53-901E-62E7B1561EAC}"/>
              </a:ext>
            </a:extLst>
          </p:cNvPr>
          <p:cNvSpPr txBox="1"/>
          <p:nvPr/>
        </p:nvSpPr>
        <p:spPr>
          <a:xfrm>
            <a:off x="1143000" y="457200"/>
            <a:ext cx="7086600" cy="6186309"/>
          </a:xfrm>
          <a:prstGeom prst="rect">
            <a:avLst/>
          </a:prstGeom>
          <a:solidFill>
            <a:schemeClr val="bg1">
              <a:lumMod val="85000"/>
            </a:schemeClr>
          </a:solidFill>
          <a:ln w="38100">
            <a:noFill/>
          </a:ln>
        </p:spPr>
        <p:txBody>
          <a:bodyPr wrap="square" rtlCol="0">
            <a:spAutoFit/>
          </a:bodyPr>
          <a:lstStyle/>
          <a:p>
            <a:pPr marL="16510" marR="0">
              <a:spcBef>
                <a:spcPts val="0"/>
              </a:spcBef>
              <a:spcAft>
                <a:spcPts val="0"/>
              </a:spcAft>
            </a:pP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abstract class </a:t>
            </a:r>
            <a:r>
              <a:rPr lang="en-US" u="sng" dirty="0">
                <a:solidFill>
                  <a:srgbClr val="000000"/>
                </a:solidFill>
                <a:latin typeface="Consolas" panose="020B0609020204030204" pitchFamily="49" charset="0"/>
                <a:ea typeface="Times New Roman" panose="02020603050405020304" pitchFamily="18" charset="0"/>
                <a:cs typeface="Calibri" panose="020F0502020204030204" pitchFamily="34" charset="0"/>
              </a:rPr>
              <a:t>Student</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public void</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computeGrade</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System.</a:t>
            </a:r>
            <a:r>
              <a:rPr lang="en-US" b="1" i="1" dirty="0" err="1">
                <a:solidFill>
                  <a:srgbClr val="0000C0"/>
                </a:solidFill>
                <a:latin typeface="Consolas" panose="020B0609020204030204" pitchFamily="49" charset="0"/>
                <a:ea typeface="Times New Roman" panose="02020603050405020304" pitchFamily="18" charset="0"/>
                <a:cs typeface="Calibri" panose="020F0502020204030204" pitchFamily="34" charset="0"/>
              </a:rPr>
              <a:t>out</a:t>
            </a:r>
            <a:r>
              <a:rPr lang="en-US"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.println</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r>
              <a:rPr lang="en-US" dirty="0">
                <a:solidFill>
                  <a:srgbClr val="2A00FF"/>
                </a:solidFill>
                <a:latin typeface="Consolas" panose="020B0609020204030204" pitchFamily="49" charset="0"/>
                <a:ea typeface="Times New Roman" panose="02020603050405020304" pitchFamily="18" charset="0"/>
                <a:cs typeface="Calibri" panose="020F0502020204030204" pitchFamily="34" charset="0"/>
              </a:rPr>
              <a:t>"Student: pass"</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r>
              <a:rPr lang="en-US" dirty="0">
                <a:latin typeface="Consolas" panose="020B0609020204030204" pitchFamily="49" charset="0"/>
                <a:ea typeface="Times New Roman" panose="02020603050405020304" pitchFamily="18" charset="0"/>
                <a:cs typeface="Calibri" panose="020F0502020204030204" pitchFamily="34" charset="0"/>
              </a:rPr>
              <a:t> </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class </a:t>
            </a:r>
            <a:r>
              <a:rPr lang="en-US" u="sng"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Ugrad</a:t>
            </a:r>
            <a:r>
              <a:rPr lang="en-US" u="sng"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extends</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Student</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public void</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computeGrade</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b="1" dirty="0" err="1">
                <a:solidFill>
                  <a:srgbClr val="7F0055"/>
                </a:solidFill>
                <a:latin typeface="Consolas" panose="020B0609020204030204" pitchFamily="49" charset="0"/>
                <a:ea typeface="Times New Roman" panose="02020603050405020304" pitchFamily="18" charset="0"/>
                <a:cs typeface="Calibri" panose="020F0502020204030204" pitchFamily="34" charset="0"/>
              </a:rPr>
              <a:t>super</a:t>
            </a:r>
            <a:r>
              <a:rPr lang="en-US"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.computeGrade</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System.</a:t>
            </a:r>
            <a:r>
              <a:rPr lang="en-US" b="1" i="1" dirty="0" err="1">
                <a:solidFill>
                  <a:srgbClr val="0000C0"/>
                </a:solidFill>
                <a:latin typeface="Consolas" panose="020B0609020204030204" pitchFamily="49" charset="0"/>
                <a:ea typeface="Times New Roman" panose="02020603050405020304" pitchFamily="18" charset="0"/>
                <a:cs typeface="Calibri" panose="020F0502020204030204" pitchFamily="34" charset="0"/>
              </a:rPr>
              <a:t>out</a:t>
            </a:r>
            <a:r>
              <a:rPr lang="en-US"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.println</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r>
              <a:rPr lang="en-US" dirty="0">
                <a:solidFill>
                  <a:srgbClr val="2A00FF"/>
                </a:solidFill>
                <a:latin typeface="Consolas" panose="020B0609020204030204" pitchFamily="49" charset="0"/>
                <a:ea typeface="Times New Roman" panose="02020603050405020304" pitchFamily="18" charset="0"/>
                <a:cs typeface="Calibri" panose="020F0502020204030204" pitchFamily="34" charset="0"/>
              </a:rPr>
              <a:t>"</a:t>
            </a:r>
            <a:r>
              <a:rPr lang="en-US" dirty="0" err="1">
                <a:solidFill>
                  <a:srgbClr val="2A00FF"/>
                </a:solidFill>
                <a:latin typeface="Consolas" panose="020B0609020204030204" pitchFamily="49" charset="0"/>
                <a:ea typeface="Times New Roman" panose="02020603050405020304" pitchFamily="18" charset="0"/>
                <a:cs typeface="Calibri" panose="020F0502020204030204" pitchFamily="34" charset="0"/>
              </a:rPr>
              <a:t>Ugrad</a:t>
            </a:r>
            <a:r>
              <a:rPr lang="en-US" dirty="0">
                <a:solidFill>
                  <a:srgbClr val="2A00FF"/>
                </a:solidFill>
                <a:latin typeface="Consolas" panose="020B0609020204030204" pitchFamily="49" charset="0"/>
                <a:ea typeface="Times New Roman" panose="02020603050405020304" pitchFamily="18" charset="0"/>
                <a:cs typeface="Calibri" panose="020F0502020204030204" pitchFamily="34" charset="0"/>
              </a:rPr>
              <a:t>: with honors"</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r>
              <a:rPr lang="en-US" dirty="0">
                <a:latin typeface="Consolas" panose="020B0609020204030204" pitchFamily="49" charset="0"/>
                <a:ea typeface="Times New Roman" panose="02020603050405020304" pitchFamily="18" charset="0"/>
                <a:cs typeface="Calibri" panose="020F0502020204030204" pitchFamily="34" charset="0"/>
              </a:rPr>
              <a:t> </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class </a:t>
            </a:r>
            <a:r>
              <a:rPr lang="en-US" u="sng" dirty="0">
                <a:solidFill>
                  <a:srgbClr val="000000"/>
                </a:solidFill>
                <a:latin typeface="Consolas" panose="020B0609020204030204" pitchFamily="49" charset="0"/>
                <a:ea typeface="Times New Roman" panose="02020603050405020304" pitchFamily="18" charset="0"/>
                <a:cs typeface="Calibri" panose="020F0502020204030204" pitchFamily="34" charset="0"/>
              </a:rPr>
              <a:t>Grad </a:t>
            </a: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extends</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Student</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public void</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computeGrade</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System.</a:t>
            </a:r>
            <a:r>
              <a:rPr lang="en-US" b="1" i="1" dirty="0" err="1">
                <a:solidFill>
                  <a:srgbClr val="0000C0"/>
                </a:solidFill>
                <a:latin typeface="Consolas" panose="020B0609020204030204" pitchFamily="49" charset="0"/>
                <a:ea typeface="Times New Roman" panose="02020603050405020304" pitchFamily="18" charset="0"/>
                <a:cs typeface="Calibri" panose="020F0502020204030204" pitchFamily="34" charset="0"/>
              </a:rPr>
              <a:t>out</a:t>
            </a:r>
            <a:r>
              <a:rPr lang="en-US"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.println</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r>
              <a:rPr lang="en-US" dirty="0">
                <a:solidFill>
                  <a:srgbClr val="2A00FF"/>
                </a:solidFill>
                <a:latin typeface="Consolas" panose="020B0609020204030204" pitchFamily="49" charset="0"/>
                <a:ea typeface="Times New Roman" panose="02020603050405020304" pitchFamily="18" charset="0"/>
                <a:cs typeface="Calibri" panose="020F0502020204030204" pitchFamily="34" charset="0"/>
              </a:rPr>
              <a:t>"Grad: with distinction"</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80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0039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DFDA14-7C82-4D53-901E-62E7B1561EAC}"/>
              </a:ext>
            </a:extLst>
          </p:cNvPr>
          <p:cNvSpPr txBox="1"/>
          <p:nvPr/>
        </p:nvSpPr>
        <p:spPr>
          <a:xfrm>
            <a:off x="1287137" y="914400"/>
            <a:ext cx="9617726" cy="3477875"/>
          </a:xfrm>
          <a:prstGeom prst="rect">
            <a:avLst/>
          </a:prstGeom>
          <a:solidFill>
            <a:schemeClr val="bg1">
              <a:lumMod val="85000"/>
            </a:schemeClr>
          </a:solidFill>
          <a:ln w="38100">
            <a:noFill/>
          </a:ln>
        </p:spPr>
        <p:txBody>
          <a:bodyPr wrap="square" rtlCol="0">
            <a:spAutoFit/>
          </a:bodyPr>
          <a:lstStyle/>
          <a:p>
            <a:pPr marL="16510" marR="0">
              <a:spcBef>
                <a:spcPts val="0"/>
              </a:spcBef>
              <a:spcAft>
                <a:spcPts val="0"/>
              </a:spcAft>
            </a:pPr>
            <a:r>
              <a:rPr lang="en-US" sz="2000"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public class </a:t>
            </a:r>
            <a:r>
              <a:rPr lang="en-US" sz="2000" u="sng" dirty="0">
                <a:solidFill>
                  <a:srgbClr val="000000"/>
                </a:solidFill>
                <a:latin typeface="Consolas" panose="020B0609020204030204" pitchFamily="49" charset="0"/>
                <a:ea typeface="Times New Roman" panose="02020603050405020304" pitchFamily="18" charset="0"/>
                <a:cs typeface="Calibri" panose="020F0502020204030204" pitchFamily="34" charset="0"/>
              </a:rPr>
              <a:t>Main</a:t>
            </a:r>
            <a:endParaRPr lang="en-US"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sz="2000"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public static void</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main(String[] </a:t>
            </a:r>
            <a:r>
              <a:rPr lang="en-US" sz="2000" dirty="0" err="1">
                <a:solidFill>
                  <a:srgbClr val="6A3E3E"/>
                </a:solidFill>
                <a:latin typeface="Consolas" panose="020B0609020204030204" pitchFamily="49" charset="0"/>
                <a:ea typeface="Times New Roman" panose="02020603050405020304" pitchFamily="18" charset="0"/>
                <a:cs typeface="Calibri" panose="020F0502020204030204" pitchFamily="34" charset="0"/>
              </a:rPr>
              <a:t>args</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Student </a:t>
            </a:r>
            <a:r>
              <a:rPr lang="en-US" sz="2000" dirty="0" err="1">
                <a:solidFill>
                  <a:srgbClr val="6A3E3E"/>
                </a:solidFill>
                <a:latin typeface="Consolas" panose="020B0609020204030204" pitchFamily="49" charset="0"/>
                <a:ea typeface="Times New Roman" panose="02020603050405020304" pitchFamily="18" charset="0"/>
                <a:cs typeface="Calibri" panose="020F0502020204030204" pitchFamily="34" charset="0"/>
              </a:rPr>
              <a:t>stuArr</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 {</a:t>
            </a:r>
            <a:r>
              <a:rPr lang="en-US" sz="2000"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new</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sz="2000"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Ugrad</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sz="2000"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new</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Grad(), </a:t>
            </a:r>
            <a:r>
              <a:rPr lang="en-US" sz="2000"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new</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Grad()};</a:t>
            </a:r>
            <a:endParaRPr lang="en-US"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2000" dirty="0">
                <a:latin typeface="Consolas" panose="020B0609020204030204" pitchFamily="49" charset="0"/>
                <a:ea typeface="Times New Roman" panose="02020603050405020304" pitchFamily="18" charset="0"/>
                <a:cs typeface="Calibri" panose="020F0502020204030204" pitchFamily="34" charset="0"/>
              </a:rPr>
              <a:t> </a:t>
            </a:r>
            <a:endParaRPr lang="en-US"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sz="2000"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for</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(Student </a:t>
            </a:r>
            <a:r>
              <a:rPr lang="en-US" sz="2000" dirty="0" err="1">
                <a:solidFill>
                  <a:srgbClr val="6A3E3E"/>
                </a:solidFill>
                <a:latin typeface="Consolas" panose="020B0609020204030204" pitchFamily="49" charset="0"/>
                <a:ea typeface="Times New Roman" panose="02020603050405020304" pitchFamily="18" charset="0"/>
                <a:cs typeface="Calibri" panose="020F0502020204030204" pitchFamily="34" charset="0"/>
              </a:rPr>
              <a:t>elem</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 </a:t>
            </a:r>
            <a:r>
              <a:rPr lang="en-US" sz="2000" dirty="0" err="1">
                <a:solidFill>
                  <a:srgbClr val="6A3E3E"/>
                </a:solidFill>
                <a:latin typeface="Consolas" panose="020B0609020204030204" pitchFamily="49" charset="0"/>
                <a:ea typeface="Times New Roman" panose="02020603050405020304" pitchFamily="18" charset="0"/>
                <a:cs typeface="Calibri" panose="020F0502020204030204" pitchFamily="34" charset="0"/>
              </a:rPr>
              <a:t>stuArr</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sz="2000"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if</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sz="2000" dirty="0" err="1">
                <a:solidFill>
                  <a:srgbClr val="6A3E3E"/>
                </a:solidFill>
                <a:latin typeface="Consolas" panose="020B0609020204030204" pitchFamily="49" charset="0"/>
                <a:ea typeface="Times New Roman" panose="02020603050405020304" pitchFamily="18" charset="0"/>
                <a:cs typeface="Calibri" panose="020F0502020204030204" pitchFamily="34" charset="0"/>
              </a:rPr>
              <a:t>elem</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 </a:t>
            </a:r>
            <a:r>
              <a:rPr lang="en-US" sz="2000"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null</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sz="2000" dirty="0" err="1">
                <a:solidFill>
                  <a:srgbClr val="6A3E3E"/>
                </a:solidFill>
                <a:latin typeface="Consolas" panose="020B0609020204030204" pitchFamily="49" charset="0"/>
                <a:ea typeface="Times New Roman" panose="02020603050405020304" pitchFamily="18" charset="0"/>
                <a:cs typeface="Calibri" panose="020F0502020204030204" pitchFamily="34" charset="0"/>
              </a:rPr>
              <a:t>elem</a:t>
            </a:r>
            <a:r>
              <a:rPr lang="en-US" sz="2000"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.computeGrade</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dirty="0">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FCA8C4F5-BD12-4C31-B552-54358DA7C165}"/>
              </a:ext>
            </a:extLst>
          </p:cNvPr>
          <p:cNvSpPr txBox="1"/>
          <p:nvPr/>
        </p:nvSpPr>
        <p:spPr>
          <a:xfrm>
            <a:off x="1298023" y="4953000"/>
            <a:ext cx="6569725" cy="1323439"/>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6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Output</a:t>
            </a: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Student: pass</a:t>
            </a:r>
          </a:p>
          <a:p>
            <a:pPr>
              <a:spcBef>
                <a:spcPts val="0"/>
              </a:spcBef>
              <a:spcAft>
                <a:spcPts val="0"/>
              </a:spcAft>
            </a:pPr>
            <a:r>
              <a:rPr lang="en-US" sz="16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Ugrad</a:t>
            </a: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with honors</a:t>
            </a: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Grad: with distinction</a:t>
            </a: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Grad: with distinction</a:t>
            </a:r>
          </a:p>
        </p:txBody>
      </p:sp>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a:xfrm>
            <a:off x="9416143" y="21771"/>
            <a:ext cx="2743200" cy="1524000"/>
          </a:xfrm>
        </p:spPr>
        <p:txBody>
          <a:bodyPr/>
          <a:lstStyle/>
          <a:p>
            <a:r>
              <a:rPr lang="en-US" dirty="0"/>
              <a:t>Student</a:t>
            </a:r>
            <a:br>
              <a:rPr lang="en-US" dirty="0"/>
            </a:br>
            <a:r>
              <a:rPr lang="en-US" dirty="0"/>
              <a:t>Output</a:t>
            </a:r>
          </a:p>
        </p:txBody>
      </p:sp>
    </p:spTree>
    <p:extLst>
      <p:ext uri="{BB962C8B-B14F-4D97-AF65-F5344CB8AC3E}">
        <p14:creationId xmlns:p14="http://schemas.microsoft.com/office/powerpoint/2010/main" val="32612319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Agenda</a:t>
            </a:r>
            <a:endParaRPr lang="en-US" sz="4000" dirty="0"/>
          </a:p>
        </p:txBody>
      </p:sp>
      <p:sp>
        <p:nvSpPr>
          <p:cNvPr id="3" name="Content Placeholder 2"/>
          <p:cNvSpPr>
            <a:spLocks noGrp="1"/>
          </p:cNvSpPr>
          <p:nvPr>
            <p:ph idx="1"/>
          </p:nvPr>
        </p:nvSpPr>
        <p:spPr>
          <a:xfrm>
            <a:off x="3117056" y="1524000"/>
            <a:ext cx="5957888" cy="5105400"/>
          </a:xfrm>
          <a:solidFill>
            <a:schemeClr val="tx2">
              <a:lumMod val="20000"/>
              <a:lumOff val="80000"/>
            </a:schemeClr>
          </a:solidFill>
        </p:spPr>
        <p:txBody>
          <a:bodyPr>
            <a:noAutofit/>
          </a:bodyPr>
          <a:lstStyle/>
          <a:p>
            <a:pPr marL="514350" indent="-514350">
              <a:buFont typeface="+mj-lt"/>
              <a:buAutoNum type="arabicPeriod"/>
            </a:pPr>
            <a:r>
              <a:rPr lang="en-US" sz="4000" b="0" dirty="0"/>
              <a:t>Objects and classes</a:t>
            </a:r>
          </a:p>
          <a:p>
            <a:pPr marL="514350" indent="-514350">
              <a:buFont typeface="+mj-lt"/>
              <a:buAutoNum type="arabicPeriod"/>
            </a:pPr>
            <a:r>
              <a:rPr lang="en-US" sz="4000" b="0" dirty="0"/>
              <a:t>Inheritance</a:t>
            </a:r>
          </a:p>
          <a:p>
            <a:pPr marL="514350" indent="-514350">
              <a:buFont typeface="+mj-lt"/>
              <a:buAutoNum type="arabicPeriod"/>
            </a:pPr>
            <a:r>
              <a:rPr lang="en-US" sz="4000" b="0" dirty="0"/>
              <a:t>Constructors in Java</a:t>
            </a:r>
          </a:p>
          <a:p>
            <a:pPr marL="514350" indent="-514350">
              <a:buFont typeface="+mj-lt"/>
              <a:buAutoNum type="arabicPeriod"/>
            </a:pPr>
            <a:r>
              <a:rPr lang="en-US" sz="4000" b="0" dirty="0"/>
              <a:t>Polymorphism</a:t>
            </a:r>
          </a:p>
          <a:p>
            <a:pPr marL="514350" indent="-514350">
              <a:buFont typeface="+mj-lt"/>
              <a:buAutoNum type="arabicPeriod"/>
            </a:pPr>
            <a:r>
              <a:rPr lang="en-US" sz="4000" b="0" dirty="0" err="1"/>
              <a:t>Downcasting</a:t>
            </a:r>
            <a:endParaRPr lang="en-US" sz="4000" b="0" dirty="0"/>
          </a:p>
          <a:p>
            <a:pPr marL="514350" indent="-514350">
              <a:buFont typeface="+mj-lt"/>
              <a:buAutoNum type="arabicPeriod"/>
            </a:pPr>
            <a:r>
              <a:rPr lang="en-US" sz="4000" b="0" dirty="0"/>
              <a:t>Abstract classes</a:t>
            </a:r>
          </a:p>
          <a:p>
            <a:pPr marL="514350" indent="-514350">
              <a:buFont typeface="+mj-lt"/>
              <a:buAutoNum type="arabicPeriod"/>
            </a:pPr>
            <a:r>
              <a:rPr lang="en-US" sz="4000" dirty="0"/>
              <a:t>Interfaces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674" y="109470"/>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rrow: Right 4">
            <a:extLst>
              <a:ext uri="{FF2B5EF4-FFF2-40B4-BE49-F238E27FC236}">
                <a16:creationId xmlns:a16="http://schemas.microsoft.com/office/drawing/2014/main" id="{E62B302A-B636-3C03-9896-989D06E6025A}"/>
              </a:ext>
            </a:extLst>
          </p:cNvPr>
          <p:cNvSpPr/>
          <p:nvPr/>
        </p:nvSpPr>
        <p:spPr>
          <a:xfrm>
            <a:off x="2438400" y="6248400"/>
            <a:ext cx="418363"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98164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C7A1E-B647-4966-94B2-0E102BAFFC5F}"/>
              </a:ext>
            </a:extLst>
          </p:cNvPr>
          <p:cNvSpPr>
            <a:spLocks noGrp="1"/>
          </p:cNvSpPr>
          <p:nvPr>
            <p:ph type="title"/>
          </p:nvPr>
        </p:nvSpPr>
        <p:spPr/>
        <p:txBody>
          <a:bodyPr/>
          <a:lstStyle/>
          <a:p>
            <a:r>
              <a:rPr lang="en-US" dirty="0"/>
              <a:t>Interfaces Allow Multiple “Inheritance”</a:t>
            </a:r>
          </a:p>
        </p:txBody>
      </p:sp>
      <p:pic>
        <p:nvPicPr>
          <p:cNvPr id="6" name="Content Placeholder 5" descr="Person &#10;Lawyer &#10;Accounta ble : &#10;Teacher &#10;Doctor ">
            <a:extLst>
              <a:ext uri="{FF2B5EF4-FFF2-40B4-BE49-F238E27FC236}">
                <a16:creationId xmlns:a16="http://schemas.microsoft.com/office/drawing/2014/main" id="{5893A9AD-7E92-470F-AD1D-2C22880ECFA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524000"/>
            <a:ext cx="9906000" cy="5059362"/>
          </a:xfrm>
          <a:prstGeom prst="rect">
            <a:avLst/>
          </a:prstGeom>
          <a:noFill/>
          <a:ln>
            <a:noFill/>
          </a:ln>
        </p:spPr>
      </p:pic>
    </p:spTree>
    <p:extLst>
      <p:ext uri="{BB962C8B-B14F-4D97-AF65-F5344CB8AC3E}">
        <p14:creationId xmlns:p14="http://schemas.microsoft.com/office/powerpoint/2010/main" val="24722172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DFDA14-7C82-4D53-901E-62E7B1561EAC}"/>
              </a:ext>
            </a:extLst>
          </p:cNvPr>
          <p:cNvSpPr txBox="1"/>
          <p:nvPr/>
        </p:nvSpPr>
        <p:spPr>
          <a:xfrm>
            <a:off x="1371600" y="181957"/>
            <a:ext cx="9067800" cy="6494085"/>
          </a:xfrm>
          <a:prstGeom prst="rect">
            <a:avLst/>
          </a:prstGeom>
          <a:solidFill>
            <a:schemeClr val="bg1">
              <a:lumMod val="85000"/>
            </a:schemeClr>
          </a:solidFill>
          <a:ln w="38100">
            <a:noFill/>
          </a:ln>
        </p:spPr>
        <p:txBody>
          <a:bodyPr wrap="square" rtlCol="0">
            <a:spAutoFit/>
          </a:bodyPr>
          <a:lstStyle/>
          <a:p>
            <a:pPr marL="16510" marR="0">
              <a:spcBef>
                <a:spcPts val="0"/>
              </a:spcBef>
              <a:spcAft>
                <a:spcPts val="0"/>
              </a:spcAft>
            </a:pPr>
            <a:r>
              <a:rPr lang="en-US" sz="1600"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interface </a:t>
            </a:r>
            <a:r>
              <a:rPr lang="en-US" sz="1600" u="sng" dirty="0">
                <a:solidFill>
                  <a:srgbClr val="000000"/>
                </a:solidFill>
                <a:latin typeface="Consolas" panose="020B0609020204030204" pitchFamily="49" charset="0"/>
                <a:ea typeface="Times New Roman" panose="02020603050405020304" pitchFamily="18" charset="0"/>
                <a:cs typeface="Calibri" panose="020F0502020204030204" pitchFamily="34" charset="0"/>
              </a:rPr>
              <a:t>Accountable</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16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16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sz="1600"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public abstract void</a:t>
            </a:r>
            <a:r>
              <a:rPr lang="en-US" sz="16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sz="1600"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showAccountability</a:t>
            </a:r>
            <a:r>
              <a:rPr lang="en-US" sz="16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16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r>
              <a:rPr lang="en-US" sz="1600" dirty="0">
                <a:latin typeface="Consolas" panose="020B0609020204030204" pitchFamily="49" charset="0"/>
                <a:ea typeface="Times New Roman" panose="02020603050405020304" pitchFamily="18" charset="0"/>
                <a:cs typeface="Calibri" panose="020F0502020204030204" pitchFamily="34" charset="0"/>
              </a:rPr>
              <a:t> </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1600"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class </a:t>
            </a:r>
            <a:r>
              <a:rPr lang="en-US" sz="1600" u="sng" dirty="0">
                <a:solidFill>
                  <a:srgbClr val="000000"/>
                </a:solidFill>
                <a:latin typeface="Consolas" panose="020B0609020204030204" pitchFamily="49" charset="0"/>
                <a:ea typeface="Times New Roman" panose="02020603050405020304" pitchFamily="18" charset="0"/>
                <a:cs typeface="Calibri" panose="020F0502020204030204" pitchFamily="34" charset="0"/>
              </a:rPr>
              <a:t>Person</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16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16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sz="1600"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public void</a:t>
            </a:r>
            <a:r>
              <a:rPr lang="en-US" sz="16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print()</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16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16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sz="1600"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System.</a:t>
            </a:r>
            <a:r>
              <a:rPr lang="en-US" sz="1600" b="1" i="1" dirty="0" err="1">
                <a:solidFill>
                  <a:srgbClr val="0000C0"/>
                </a:solidFill>
                <a:latin typeface="Consolas" panose="020B0609020204030204" pitchFamily="49" charset="0"/>
                <a:ea typeface="Times New Roman" panose="02020603050405020304" pitchFamily="18" charset="0"/>
                <a:cs typeface="Calibri" panose="020F0502020204030204" pitchFamily="34" charset="0"/>
              </a:rPr>
              <a:t>out</a:t>
            </a:r>
            <a:r>
              <a:rPr lang="en-US" sz="1600"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.print</a:t>
            </a:r>
            <a:r>
              <a:rPr lang="en-US" sz="16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r>
              <a:rPr lang="en-US" sz="1600" dirty="0">
                <a:solidFill>
                  <a:srgbClr val="2A00FF"/>
                </a:solidFill>
                <a:latin typeface="Consolas" panose="020B0609020204030204" pitchFamily="49" charset="0"/>
                <a:ea typeface="Times New Roman" panose="02020603050405020304" pitchFamily="18" charset="0"/>
                <a:cs typeface="Calibri" panose="020F0502020204030204" pitchFamily="34" charset="0"/>
              </a:rPr>
              <a:t>"I am a Person. "</a:t>
            </a:r>
            <a:r>
              <a:rPr lang="en-US" sz="16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16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16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r>
              <a:rPr lang="en-US" sz="1600" dirty="0">
                <a:latin typeface="Consolas" panose="020B0609020204030204" pitchFamily="49" charset="0"/>
                <a:ea typeface="Times New Roman" panose="02020603050405020304" pitchFamily="18" charset="0"/>
                <a:cs typeface="Calibri" panose="020F0502020204030204" pitchFamily="34" charset="0"/>
              </a:rPr>
              <a:t> </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1600"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class </a:t>
            </a:r>
            <a:r>
              <a:rPr lang="en-US" sz="1600" u="sng" dirty="0">
                <a:solidFill>
                  <a:srgbClr val="000000"/>
                </a:solidFill>
                <a:latin typeface="Consolas" panose="020B0609020204030204" pitchFamily="49" charset="0"/>
                <a:ea typeface="Times New Roman" panose="02020603050405020304" pitchFamily="18" charset="0"/>
                <a:cs typeface="Calibri" panose="020F0502020204030204" pitchFamily="34" charset="0"/>
              </a:rPr>
              <a:t>Teacher </a:t>
            </a:r>
            <a:r>
              <a:rPr lang="en-US" sz="1600"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extends</a:t>
            </a:r>
            <a:r>
              <a:rPr lang="en-US" sz="16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Person </a:t>
            </a:r>
            <a:r>
              <a:rPr lang="en-US" sz="1600"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implements</a:t>
            </a:r>
            <a:r>
              <a:rPr lang="en-US" sz="16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Accountable</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16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16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sz="1600"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public void</a:t>
            </a:r>
            <a:r>
              <a:rPr lang="en-US" sz="16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sz="1600"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showAccountability</a:t>
            </a:r>
            <a:r>
              <a:rPr lang="en-US" sz="16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16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16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sz="1600"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System.</a:t>
            </a:r>
            <a:r>
              <a:rPr lang="en-US" sz="1600" b="1" i="1" dirty="0" err="1">
                <a:solidFill>
                  <a:srgbClr val="0000C0"/>
                </a:solidFill>
                <a:latin typeface="Consolas" panose="020B0609020204030204" pitchFamily="49" charset="0"/>
                <a:ea typeface="Times New Roman" panose="02020603050405020304" pitchFamily="18" charset="0"/>
                <a:cs typeface="Calibri" panose="020F0502020204030204" pitchFamily="34" charset="0"/>
              </a:rPr>
              <a:t>out</a:t>
            </a:r>
            <a:r>
              <a:rPr lang="en-US" sz="1600"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.println</a:t>
            </a:r>
            <a:r>
              <a:rPr lang="en-US" sz="16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r>
              <a:rPr lang="en-US" sz="1600" dirty="0">
                <a:solidFill>
                  <a:srgbClr val="2A00FF"/>
                </a:solidFill>
                <a:latin typeface="Consolas" panose="020B0609020204030204" pitchFamily="49" charset="0"/>
                <a:ea typeface="Times New Roman" panose="02020603050405020304" pitchFamily="18" charset="0"/>
                <a:cs typeface="Calibri" panose="020F0502020204030204" pitchFamily="34" charset="0"/>
              </a:rPr>
              <a:t>"I am a Teacher; I am accountable to my students."</a:t>
            </a:r>
            <a:r>
              <a:rPr lang="en-US" sz="16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16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16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p>
          <a:p>
            <a:pPr marL="16510" marR="0">
              <a:spcBef>
                <a:spcPts val="0"/>
              </a:spcBef>
              <a:spcAft>
                <a:spcPts val="0"/>
              </a:spcAft>
            </a:pPr>
            <a:r>
              <a:rPr lang="en-US" sz="1600"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class </a:t>
            </a:r>
            <a:r>
              <a:rPr lang="en-US" sz="1600" u="sng" dirty="0">
                <a:solidFill>
                  <a:srgbClr val="000000"/>
                </a:solidFill>
                <a:latin typeface="Consolas" panose="020B0609020204030204" pitchFamily="49" charset="0"/>
                <a:ea typeface="Times New Roman" panose="02020603050405020304" pitchFamily="18" charset="0"/>
                <a:cs typeface="Calibri" panose="020F0502020204030204" pitchFamily="34" charset="0"/>
              </a:rPr>
              <a:t>Doctor </a:t>
            </a:r>
            <a:r>
              <a:rPr lang="en-US" sz="1600"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extends</a:t>
            </a:r>
            <a:r>
              <a:rPr lang="en-US" sz="16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Person </a:t>
            </a:r>
            <a:r>
              <a:rPr lang="en-US" sz="1600"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implements</a:t>
            </a:r>
            <a:r>
              <a:rPr lang="en-US" sz="16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Accountable</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16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16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sz="1600"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public void</a:t>
            </a:r>
            <a:r>
              <a:rPr lang="en-US" sz="16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sz="1600"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showAccountability</a:t>
            </a:r>
            <a:r>
              <a:rPr lang="en-US" sz="16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16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16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sz="1600"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System.</a:t>
            </a:r>
            <a:r>
              <a:rPr lang="en-US" sz="1600" b="1" i="1" dirty="0" err="1">
                <a:solidFill>
                  <a:srgbClr val="0000C0"/>
                </a:solidFill>
                <a:latin typeface="Consolas" panose="020B0609020204030204" pitchFamily="49" charset="0"/>
                <a:ea typeface="Times New Roman" panose="02020603050405020304" pitchFamily="18" charset="0"/>
                <a:cs typeface="Calibri" panose="020F0502020204030204" pitchFamily="34" charset="0"/>
              </a:rPr>
              <a:t>out</a:t>
            </a:r>
            <a:r>
              <a:rPr lang="en-US" sz="1600"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.println</a:t>
            </a:r>
            <a:r>
              <a:rPr lang="en-US" sz="16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r>
              <a:rPr lang="en-US" sz="1600" dirty="0">
                <a:solidFill>
                  <a:srgbClr val="2A00FF"/>
                </a:solidFill>
                <a:latin typeface="Consolas" panose="020B0609020204030204" pitchFamily="49" charset="0"/>
                <a:ea typeface="Times New Roman" panose="02020603050405020304" pitchFamily="18" charset="0"/>
                <a:cs typeface="Calibri" panose="020F0502020204030204" pitchFamily="34" charset="0"/>
              </a:rPr>
              <a:t>"I am a Doctor; I am accountable to my patients."</a:t>
            </a:r>
            <a:r>
              <a:rPr lang="en-US" sz="16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16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16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r>
              <a:rPr lang="en-US" sz="1600" dirty="0">
                <a:latin typeface="Consolas" panose="020B0609020204030204" pitchFamily="49" charset="0"/>
                <a:ea typeface="Times New Roman" panose="02020603050405020304" pitchFamily="18" charset="0"/>
                <a:cs typeface="Calibri" panose="020F0502020204030204" pitchFamily="34" charset="0"/>
              </a:rPr>
              <a:t> </a:t>
            </a:r>
            <a:endParaRPr lang="en-US" sz="1600"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1600"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class</a:t>
            </a:r>
            <a:r>
              <a:rPr lang="en-US" sz="16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Lawyer </a:t>
            </a:r>
            <a:r>
              <a:rPr lang="en-US" sz="1600"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extends</a:t>
            </a:r>
            <a:r>
              <a:rPr lang="en-US" sz="16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Person {}</a:t>
            </a:r>
            <a:endParaRPr lang="en-US" sz="1600" dirty="0">
              <a:latin typeface="Times New Roman" panose="02020603050405020304" pitchFamily="18" charset="0"/>
              <a:ea typeface="Times New Roman" panose="02020603050405020304" pitchFamily="18" charset="0"/>
            </a:endParaRPr>
          </a:p>
        </p:txBody>
      </p:sp>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a:xfrm>
            <a:off x="8382000" y="304800"/>
            <a:ext cx="3581400" cy="1782762"/>
          </a:xfrm>
        </p:spPr>
        <p:txBody>
          <a:bodyPr/>
          <a:lstStyle/>
          <a:p>
            <a:r>
              <a:rPr lang="en-US" dirty="0"/>
              <a:t>Accountable</a:t>
            </a:r>
            <a:br>
              <a:rPr lang="en-US" dirty="0"/>
            </a:br>
            <a:r>
              <a:rPr lang="en-US" dirty="0"/>
              <a:t>Classes</a:t>
            </a:r>
          </a:p>
        </p:txBody>
      </p:sp>
    </p:spTree>
    <p:extLst>
      <p:ext uri="{BB962C8B-B14F-4D97-AF65-F5344CB8AC3E}">
        <p14:creationId xmlns:p14="http://schemas.microsoft.com/office/powerpoint/2010/main" val="3534509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4428-0E2A-E250-B99E-85AC40CE3234}"/>
              </a:ext>
            </a:extLst>
          </p:cNvPr>
          <p:cNvSpPr>
            <a:spLocks noGrp="1"/>
          </p:cNvSpPr>
          <p:nvPr>
            <p:ph type="title"/>
          </p:nvPr>
        </p:nvSpPr>
        <p:spPr/>
        <p:txBody>
          <a:bodyPr/>
          <a:lstStyle/>
          <a:p>
            <a:r>
              <a:rPr lang="en-US" dirty="0"/>
              <a:t>A Benefit </a:t>
            </a:r>
            <a:r>
              <a:rPr lang="en-US"/>
              <a:t>of Strongly </a:t>
            </a:r>
            <a:r>
              <a:rPr lang="en-US" dirty="0"/>
              <a:t>Typed Languages</a:t>
            </a:r>
          </a:p>
        </p:txBody>
      </p:sp>
      <p:sp>
        <p:nvSpPr>
          <p:cNvPr id="3" name="Content Placeholder 2">
            <a:extLst>
              <a:ext uri="{FF2B5EF4-FFF2-40B4-BE49-F238E27FC236}">
                <a16:creationId xmlns:a16="http://schemas.microsoft.com/office/drawing/2014/main" id="{7EFE52FE-1516-455A-51F7-A3FBC24FA889}"/>
              </a:ext>
            </a:extLst>
          </p:cNvPr>
          <p:cNvSpPr>
            <a:spLocks noGrp="1"/>
          </p:cNvSpPr>
          <p:nvPr>
            <p:ph idx="1"/>
          </p:nvPr>
        </p:nvSpPr>
        <p:spPr/>
        <p:txBody>
          <a:bodyPr/>
          <a:lstStyle/>
          <a:p>
            <a:pPr algn="ctr"/>
            <a:endParaRPr lang="en-US" sz="4000" dirty="0"/>
          </a:p>
          <a:p>
            <a:pPr marL="0" indent="0" algn="ctr">
              <a:buNone/>
            </a:pPr>
            <a:r>
              <a:rPr lang="en-US" sz="4000" dirty="0"/>
              <a:t>Better able to practice safety:</a:t>
            </a:r>
          </a:p>
          <a:p>
            <a:pPr marL="0" indent="0" algn="ctr">
              <a:buNone/>
            </a:pPr>
            <a:endParaRPr lang="en-US" sz="4000" i="1" dirty="0"/>
          </a:p>
          <a:p>
            <a:pPr marL="0" indent="0" algn="ctr">
              <a:buNone/>
            </a:pPr>
            <a:r>
              <a:rPr lang="en-US" sz="4000" i="1" dirty="0"/>
              <a:t>Enforce what you intend</a:t>
            </a:r>
          </a:p>
        </p:txBody>
      </p:sp>
    </p:spTree>
    <p:extLst>
      <p:ext uri="{BB962C8B-B14F-4D97-AF65-F5344CB8AC3E}">
        <p14:creationId xmlns:p14="http://schemas.microsoft.com/office/powerpoint/2010/main" val="10510536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DFDA14-7C82-4D53-901E-62E7B1561EAC}"/>
              </a:ext>
            </a:extLst>
          </p:cNvPr>
          <p:cNvSpPr txBox="1"/>
          <p:nvPr/>
        </p:nvSpPr>
        <p:spPr>
          <a:xfrm>
            <a:off x="838200" y="457200"/>
            <a:ext cx="10972800" cy="4647426"/>
          </a:xfrm>
          <a:prstGeom prst="rect">
            <a:avLst/>
          </a:prstGeom>
          <a:solidFill>
            <a:schemeClr val="bg1">
              <a:lumMod val="85000"/>
            </a:schemeClr>
          </a:solidFill>
          <a:ln w="38100">
            <a:noFill/>
          </a:ln>
        </p:spPr>
        <p:txBody>
          <a:bodyPr wrap="square" rtlCol="0">
            <a:spAutoFit/>
          </a:bodyPr>
          <a:lstStyle/>
          <a:p>
            <a:pPr marL="16510" marR="0">
              <a:spcBef>
                <a:spcPts val="0"/>
              </a:spcBef>
              <a:spcAft>
                <a:spcPts val="0"/>
              </a:spcAft>
            </a:pPr>
            <a:r>
              <a:rPr lang="en-US" sz="2000"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public class </a:t>
            </a:r>
            <a:r>
              <a:rPr lang="en-US" sz="2000" u="sng" dirty="0">
                <a:solidFill>
                  <a:srgbClr val="000000"/>
                </a:solidFill>
                <a:latin typeface="Consolas" panose="020B0609020204030204" pitchFamily="49" charset="0"/>
                <a:ea typeface="Times New Roman" panose="02020603050405020304" pitchFamily="18" charset="0"/>
                <a:cs typeface="Calibri" panose="020F0502020204030204" pitchFamily="34" charset="0"/>
              </a:rPr>
              <a:t>Main</a:t>
            </a:r>
            <a:endParaRPr lang="en-US"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sz="2000"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public static void</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main(String[] </a:t>
            </a:r>
            <a:r>
              <a:rPr lang="en-US" sz="2000" dirty="0" err="1">
                <a:solidFill>
                  <a:srgbClr val="6A3E3E"/>
                </a:solidFill>
                <a:latin typeface="Consolas" panose="020B0609020204030204" pitchFamily="49" charset="0"/>
                <a:ea typeface="Times New Roman" panose="02020603050405020304" pitchFamily="18" charset="0"/>
                <a:cs typeface="Calibri" panose="020F0502020204030204" pitchFamily="34" charset="0"/>
              </a:rPr>
              <a:t>args</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Person[] </a:t>
            </a:r>
            <a:r>
              <a:rPr lang="en-US" sz="2000" dirty="0">
                <a:solidFill>
                  <a:srgbClr val="6A3E3E"/>
                </a:solidFill>
                <a:latin typeface="Consolas" panose="020B0609020204030204" pitchFamily="49" charset="0"/>
                <a:ea typeface="Times New Roman" panose="02020603050405020304" pitchFamily="18" charset="0"/>
                <a:cs typeface="Calibri" panose="020F0502020204030204" pitchFamily="34" charset="0"/>
              </a:rPr>
              <a:t>persons</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 {</a:t>
            </a:r>
            <a:r>
              <a:rPr lang="en-US" sz="2000"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new</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Teacher(), </a:t>
            </a:r>
            <a:r>
              <a:rPr lang="en-US" sz="2000"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new</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Doctor(), </a:t>
            </a:r>
            <a:r>
              <a:rPr lang="en-US" sz="2000"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new</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Lawyer()};</a:t>
            </a:r>
            <a:endParaRPr lang="en-US"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2000" dirty="0">
                <a:latin typeface="Consolas" panose="020B0609020204030204" pitchFamily="49" charset="0"/>
                <a:ea typeface="Times New Roman" panose="02020603050405020304" pitchFamily="18" charset="0"/>
                <a:cs typeface="Calibri" panose="020F0502020204030204" pitchFamily="34" charset="0"/>
              </a:rPr>
              <a:t> </a:t>
            </a:r>
            <a:endParaRPr lang="en-US"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sz="2000"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for</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(Person </a:t>
            </a:r>
            <a:r>
              <a:rPr lang="en-US" sz="2000" dirty="0" err="1">
                <a:solidFill>
                  <a:srgbClr val="6A3E3E"/>
                </a:solidFill>
                <a:latin typeface="Consolas" panose="020B0609020204030204" pitchFamily="49" charset="0"/>
                <a:ea typeface="Times New Roman" panose="02020603050405020304" pitchFamily="18" charset="0"/>
                <a:cs typeface="Calibri" panose="020F0502020204030204" pitchFamily="34" charset="0"/>
              </a:rPr>
              <a:t>elem</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sz="2000" dirty="0">
                <a:solidFill>
                  <a:srgbClr val="6A3E3E"/>
                </a:solidFill>
                <a:latin typeface="Consolas" panose="020B0609020204030204" pitchFamily="49" charset="0"/>
                <a:ea typeface="Times New Roman" panose="02020603050405020304" pitchFamily="18" charset="0"/>
                <a:cs typeface="Calibri" panose="020F0502020204030204" pitchFamily="34" charset="0"/>
              </a:rPr>
              <a:t>persons</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sz="2000" dirty="0" err="1">
                <a:solidFill>
                  <a:srgbClr val="6A3E3E"/>
                </a:solidFill>
                <a:latin typeface="Consolas" panose="020B0609020204030204" pitchFamily="49" charset="0"/>
                <a:ea typeface="Times New Roman" panose="02020603050405020304" pitchFamily="18" charset="0"/>
                <a:cs typeface="Calibri" panose="020F0502020204030204" pitchFamily="34" charset="0"/>
              </a:rPr>
              <a:t>elem</a:t>
            </a:r>
            <a:r>
              <a:rPr lang="en-US" sz="2000"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.print</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p>
          <a:p>
            <a:pPr marL="16510" marR="0">
              <a:spcBef>
                <a:spcPts val="0"/>
              </a:spcBef>
              <a:spcAft>
                <a:spcPts val="0"/>
              </a:spcAft>
            </a:pPr>
            <a:r>
              <a:rPr lang="en-US" sz="2000" b="1"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sz="2000" b="1" dirty="0">
                <a:solidFill>
                  <a:srgbClr val="7F0055"/>
                </a:solidFill>
                <a:latin typeface="Consolas" panose="020B0609020204030204" pitchFamily="49" charset="0"/>
                <a:ea typeface="Times New Roman" panose="02020603050405020304" pitchFamily="18" charset="0"/>
                <a:cs typeface="Calibri" panose="020F0502020204030204" pitchFamily="34" charset="0"/>
              </a:rPr>
              <a:t>if</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r>
              <a:rPr lang="en-US" sz="2000" dirty="0" err="1">
                <a:solidFill>
                  <a:srgbClr val="6A3E3E"/>
                </a:solidFill>
                <a:latin typeface="Consolas" panose="020B0609020204030204" pitchFamily="49" charset="0"/>
                <a:ea typeface="Times New Roman" panose="02020603050405020304" pitchFamily="18" charset="0"/>
                <a:cs typeface="Calibri" panose="020F0502020204030204" pitchFamily="34" charset="0"/>
              </a:rPr>
              <a:t>elem</a:t>
            </a:r>
            <a:r>
              <a:rPr lang="en-US" sz="2000" dirty="0">
                <a:solidFill>
                  <a:srgbClr val="6A3E3E"/>
                </a:solidFill>
                <a:latin typeface="Consolas" panose="020B0609020204030204" pitchFamily="49" charset="0"/>
                <a:ea typeface="Times New Roman" panose="02020603050405020304" pitchFamily="18" charset="0"/>
                <a:cs typeface="Calibri" panose="020F0502020204030204" pitchFamily="34" charset="0"/>
              </a:rPr>
              <a:t> </a:t>
            </a:r>
            <a:r>
              <a:rPr lang="en-US" sz="2000" b="1" dirty="0" err="1">
                <a:solidFill>
                  <a:srgbClr val="7F0055"/>
                </a:solidFill>
                <a:latin typeface="Consolas" panose="020B0609020204030204" pitchFamily="49" charset="0"/>
                <a:ea typeface="Times New Roman" panose="02020603050405020304" pitchFamily="18" charset="0"/>
                <a:cs typeface="Calibri" panose="020F0502020204030204" pitchFamily="34" charset="0"/>
              </a:rPr>
              <a:t>instanceof</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Accountable)</a:t>
            </a:r>
          </a:p>
          <a:p>
            <a:pPr marL="16510" marR="0">
              <a:spcBef>
                <a:spcPts val="0"/>
              </a:spcBef>
              <a:spcAft>
                <a:spcPts val="0"/>
              </a:spcAft>
            </a:pPr>
            <a:r>
              <a:rPr lang="en-US" dirty="0">
                <a:latin typeface="Times New Roman" panose="02020603050405020304" pitchFamily="18" charset="0"/>
                <a:ea typeface="Times New Roman" panose="02020603050405020304" pitchFamily="18" charset="0"/>
              </a:rPr>
              <a:t>                          </a:t>
            </a: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Accountable </a:t>
            </a:r>
            <a:r>
              <a:rPr lang="en-US" sz="2000"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accountable</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 (Accountable)</a:t>
            </a:r>
            <a:r>
              <a:rPr lang="en-US" sz="2000" dirty="0" err="1">
                <a:solidFill>
                  <a:srgbClr val="6A3E3E"/>
                </a:solidFill>
                <a:latin typeface="Consolas" panose="020B0609020204030204" pitchFamily="49" charset="0"/>
                <a:ea typeface="Times New Roman" panose="02020603050405020304" pitchFamily="18" charset="0"/>
                <a:cs typeface="Calibri" panose="020F0502020204030204" pitchFamily="34" charset="0"/>
              </a:rPr>
              <a:t>elem</a:t>
            </a:r>
            <a:r>
              <a:rPr lang="en-US" sz="2000" dirty="0">
                <a:solidFill>
                  <a:srgbClr val="6A3E3E"/>
                </a:solidFill>
                <a:latin typeface="Consolas" panose="020B0609020204030204" pitchFamily="49" charset="0"/>
                <a:ea typeface="Times New Roman" panose="02020603050405020304" pitchFamily="18" charset="0"/>
                <a:cs typeface="Calibri" panose="020F0502020204030204" pitchFamily="34" charset="0"/>
              </a:rPr>
              <a:t>;</a:t>
            </a:r>
          </a:p>
          <a:p>
            <a:pPr marL="16510" marR="0">
              <a:spcBef>
                <a:spcPts val="0"/>
              </a:spcBef>
              <a:spcAft>
                <a:spcPts val="0"/>
              </a:spcAft>
            </a:pPr>
            <a:r>
              <a:rPr lang="en-US" sz="2000" dirty="0">
                <a:solidFill>
                  <a:srgbClr val="6A3E3E"/>
                </a:solidFill>
                <a:latin typeface="Consolas" panose="020B0609020204030204" pitchFamily="49" charset="0"/>
                <a:ea typeface="Times New Roman" panose="02020603050405020304" pitchFamily="18" charset="0"/>
                <a:cs typeface="Calibri" panose="020F0502020204030204" pitchFamily="34" charset="0"/>
              </a:rPr>
              <a:t>               </a:t>
            </a:r>
            <a:r>
              <a:rPr lang="en-US" sz="2000" dirty="0" err="1">
                <a:solidFill>
                  <a:srgbClr val="6A3E3E"/>
                </a:solidFill>
                <a:latin typeface="Consolas" panose="020B0609020204030204" pitchFamily="49" charset="0"/>
                <a:ea typeface="Times New Roman" panose="02020603050405020304" pitchFamily="18" charset="0"/>
                <a:cs typeface="Calibri" panose="020F0502020204030204" pitchFamily="34" charset="0"/>
              </a:rPr>
              <a:t>accountable</a:t>
            </a:r>
            <a:r>
              <a:rPr lang="en-US" sz="2000" dirty="0" err="1">
                <a:solidFill>
                  <a:srgbClr val="000000"/>
                </a:solidFill>
                <a:latin typeface="Consolas" panose="020B0609020204030204" pitchFamily="49" charset="0"/>
                <a:ea typeface="Times New Roman" panose="02020603050405020304" pitchFamily="18" charset="0"/>
                <a:cs typeface="Calibri" panose="020F0502020204030204" pitchFamily="34" charset="0"/>
              </a:rPr>
              <a:t>.showAccountability</a:t>
            </a: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p>
          <a:p>
            <a:pPr marL="16510" marR="0">
              <a:spcBef>
                <a:spcPts val="0"/>
              </a:spcBef>
              <a:spcAft>
                <a:spcPts val="0"/>
              </a:spcAft>
            </a:pPr>
            <a:r>
              <a:rPr lang="en-US"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    }</a:t>
            </a:r>
            <a:endParaRPr lang="en-US" dirty="0">
              <a:latin typeface="Times New Roman" panose="02020603050405020304" pitchFamily="18" charset="0"/>
              <a:ea typeface="Times New Roman" panose="02020603050405020304" pitchFamily="18" charset="0"/>
            </a:endParaRPr>
          </a:p>
          <a:p>
            <a:pPr marL="16510" marR="0">
              <a:spcBef>
                <a:spcPts val="0"/>
              </a:spcBef>
              <a:spcAft>
                <a:spcPts val="0"/>
              </a:spcAft>
            </a:pPr>
            <a:r>
              <a:rPr lang="en-US" sz="2000" dirty="0">
                <a:solidFill>
                  <a:srgbClr val="000000"/>
                </a:solidFill>
                <a:latin typeface="Consolas" panose="020B0609020204030204" pitchFamily="49" charset="0"/>
                <a:ea typeface="Times New Roman" panose="02020603050405020304" pitchFamily="18" charset="0"/>
                <a:cs typeface="Calibri" panose="020F0502020204030204" pitchFamily="34" charset="0"/>
              </a:rPr>
              <a:t>}</a:t>
            </a:r>
            <a:endParaRPr lang="en-US" dirty="0">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FCA8C4F5-BD12-4C31-B552-54358DA7C165}"/>
              </a:ext>
            </a:extLst>
          </p:cNvPr>
          <p:cNvSpPr txBox="1"/>
          <p:nvPr/>
        </p:nvSpPr>
        <p:spPr>
          <a:xfrm>
            <a:off x="838200" y="5410200"/>
            <a:ext cx="8180942" cy="1323439"/>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6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Output</a:t>
            </a: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p>
          <a:p>
            <a:pPr>
              <a:spcBef>
                <a:spcPts val="0"/>
              </a:spcBef>
              <a:spcAft>
                <a:spcPts val="0"/>
              </a:spcAft>
            </a:pPr>
            <a:endPar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endParaRP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I am a person. I am a Teacher; I am accountable to my students.</a:t>
            </a: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I am a person. I am a Doctor; I am accountable to my patients.</a:t>
            </a: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I am a Person.</a:t>
            </a:r>
          </a:p>
        </p:txBody>
      </p:sp>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a:xfrm>
            <a:off x="8610600" y="76200"/>
            <a:ext cx="3581400" cy="1477962"/>
          </a:xfrm>
        </p:spPr>
        <p:txBody>
          <a:bodyPr/>
          <a:lstStyle/>
          <a:p>
            <a:r>
              <a:rPr lang="en-US" dirty="0"/>
              <a:t>Accountable</a:t>
            </a:r>
            <a:br>
              <a:rPr lang="en-US" dirty="0"/>
            </a:br>
            <a:r>
              <a:rPr lang="en-US" dirty="0"/>
              <a:t>Output</a:t>
            </a:r>
          </a:p>
        </p:txBody>
      </p:sp>
    </p:spTree>
    <p:extLst>
      <p:ext uri="{BB962C8B-B14F-4D97-AF65-F5344CB8AC3E}">
        <p14:creationId xmlns:p14="http://schemas.microsoft.com/office/powerpoint/2010/main" val="29538482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DFDA14-7C82-4D53-901E-62E7B1561EAC}"/>
              </a:ext>
            </a:extLst>
          </p:cNvPr>
          <p:cNvSpPr txBox="1"/>
          <p:nvPr/>
        </p:nvSpPr>
        <p:spPr>
          <a:xfrm>
            <a:off x="1066800" y="305068"/>
            <a:ext cx="8534400" cy="6247864"/>
          </a:xfrm>
          <a:prstGeom prst="rect">
            <a:avLst/>
          </a:prstGeom>
          <a:solidFill>
            <a:schemeClr val="bg1">
              <a:lumMod val="85000"/>
            </a:schemeClr>
          </a:solidFill>
          <a:ln w="38100">
            <a:noFill/>
          </a:ln>
        </p:spPr>
        <p:txBody>
          <a:bodyPr wrap="square" rtlCol="0">
            <a:spAutoFit/>
          </a:bodyPr>
          <a:lstStyle/>
          <a:p>
            <a:r>
              <a:rPr lang="en-US" sz="1600" b="1" dirty="0">
                <a:solidFill>
                  <a:srgbClr val="7F0055"/>
                </a:solidFill>
                <a:latin typeface="Courier New" panose="02070309020205020404" pitchFamily="49" charset="0"/>
                <a:cs typeface="Courier New" panose="02070309020205020404" pitchFamily="49" charset="0"/>
              </a:rPr>
              <a:t>public</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7F0055"/>
                </a:solidFill>
                <a:latin typeface="Courier New" panose="02070309020205020404" pitchFamily="49" charset="0"/>
                <a:cs typeface="Courier New" panose="02070309020205020404" pitchFamily="49" charset="0"/>
              </a:rPr>
              <a:t>class</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err="1">
                <a:solidFill>
                  <a:srgbClr val="000000"/>
                </a:solidFill>
                <a:latin typeface="Courier New" panose="02070309020205020404" pitchFamily="49" charset="0"/>
                <a:cs typeface="Courier New" panose="02070309020205020404" pitchFamily="49" charset="0"/>
              </a:rPr>
              <a:t>DriversLicense</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7F0055"/>
                </a:solidFill>
                <a:latin typeface="Courier New" panose="02070309020205020404" pitchFamily="49" charset="0"/>
                <a:cs typeface="Courier New" panose="02070309020205020404" pitchFamily="49" charset="0"/>
              </a:rPr>
              <a:t>implements</a:t>
            </a:r>
            <a:r>
              <a:rPr lang="en-US" sz="1600" b="1" dirty="0">
                <a:solidFill>
                  <a:srgbClr val="000000"/>
                </a:solidFill>
                <a:latin typeface="Courier New" panose="02070309020205020404" pitchFamily="49" charset="0"/>
                <a:cs typeface="Courier New" panose="02070309020205020404" pitchFamily="49" charset="0"/>
              </a:rPr>
              <a:t> Comparable&lt;</a:t>
            </a:r>
            <a:r>
              <a:rPr lang="en-US" sz="1600" b="1" dirty="0" err="1">
                <a:solidFill>
                  <a:srgbClr val="000000"/>
                </a:solidFill>
                <a:latin typeface="Courier New" panose="02070309020205020404" pitchFamily="49" charset="0"/>
                <a:cs typeface="Courier New" panose="02070309020205020404" pitchFamily="49" charset="0"/>
              </a:rPr>
              <a:t>DriversLicense</a:t>
            </a:r>
            <a:r>
              <a:rPr lang="en-US" sz="1600" b="1" dirty="0">
                <a:solidFill>
                  <a:srgbClr val="000000"/>
                </a:solidFill>
                <a:latin typeface="Courier New" panose="02070309020205020404" pitchFamily="49" charset="0"/>
                <a:cs typeface="Courier New" panose="02070309020205020404" pitchFamily="49" charset="0"/>
              </a:rPr>
              <a:t>&gt; {</a:t>
            </a:r>
          </a:p>
          <a:p>
            <a:r>
              <a:rPr lang="en-US" sz="1600" dirty="0">
                <a:solidFill>
                  <a:srgbClr val="000000"/>
                </a:solidFill>
                <a:latin typeface="Courier New" panose="02070309020205020404" pitchFamily="49" charset="0"/>
                <a:cs typeface="Courier New" panose="02070309020205020404" pitchFamily="49" charset="0"/>
              </a:rPr>
              <a:t>  </a:t>
            </a:r>
            <a:r>
              <a:rPr lang="en-US" sz="1600" b="1" dirty="0">
                <a:solidFill>
                  <a:srgbClr val="7F0055"/>
                </a:solidFill>
                <a:latin typeface="Courier New" panose="02070309020205020404" pitchFamily="49" charset="0"/>
                <a:cs typeface="Courier New" panose="02070309020205020404" pitchFamily="49" charset="0"/>
              </a:rPr>
              <a:t>private</a:t>
            </a:r>
            <a:r>
              <a:rPr lang="en-US" sz="1600" b="1" dirty="0">
                <a:solidFill>
                  <a:srgbClr val="000000"/>
                </a:solidFill>
                <a:latin typeface="Courier New" panose="02070309020205020404" pitchFamily="49" charset="0"/>
                <a:cs typeface="Courier New" panose="02070309020205020404" pitchFamily="49" charset="0"/>
              </a:rPr>
              <a:t> String </a:t>
            </a:r>
            <a:r>
              <a:rPr lang="en-US" sz="1600" b="1" u="sng" dirty="0" err="1">
                <a:solidFill>
                  <a:srgbClr val="0000C0"/>
                </a:solidFill>
                <a:latin typeface="Courier New" panose="02070309020205020404" pitchFamily="49" charset="0"/>
                <a:cs typeface="Courier New" panose="02070309020205020404" pitchFamily="49" charset="0"/>
              </a:rPr>
              <a:t>firstName</a:t>
            </a:r>
            <a:r>
              <a:rPr lang="en-US" sz="1600" b="1" u="sng" dirty="0">
                <a:solidFill>
                  <a:srgbClr val="000000"/>
                </a:solidFill>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  </a:t>
            </a:r>
            <a:r>
              <a:rPr lang="en-US" sz="1600" b="1" dirty="0">
                <a:solidFill>
                  <a:srgbClr val="7F0055"/>
                </a:solidFill>
                <a:latin typeface="Courier New" panose="02070309020205020404" pitchFamily="49" charset="0"/>
                <a:cs typeface="Courier New" panose="02070309020205020404" pitchFamily="49" charset="0"/>
              </a:rPr>
              <a:t>private</a:t>
            </a:r>
            <a:r>
              <a:rPr lang="en-US" sz="1600" b="1" dirty="0">
                <a:solidFill>
                  <a:srgbClr val="000000"/>
                </a:solidFill>
                <a:latin typeface="Courier New" panose="02070309020205020404" pitchFamily="49" charset="0"/>
                <a:cs typeface="Courier New" panose="02070309020205020404" pitchFamily="49" charset="0"/>
              </a:rPr>
              <a:t> String </a:t>
            </a:r>
            <a:r>
              <a:rPr lang="en-US" sz="1600" b="1" u="sng" dirty="0" err="1">
                <a:solidFill>
                  <a:srgbClr val="0000C0"/>
                </a:solidFill>
                <a:latin typeface="Courier New" panose="02070309020205020404" pitchFamily="49" charset="0"/>
                <a:cs typeface="Courier New" panose="02070309020205020404" pitchFamily="49" charset="0"/>
              </a:rPr>
              <a:t>lastName</a:t>
            </a:r>
            <a:r>
              <a:rPr lang="en-US" sz="1600" b="1" u="sng" dirty="0">
                <a:solidFill>
                  <a:srgbClr val="000000"/>
                </a:solidFill>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  </a:t>
            </a:r>
            <a:r>
              <a:rPr lang="en-US" sz="1600" b="1" dirty="0">
                <a:solidFill>
                  <a:srgbClr val="7F0055"/>
                </a:solidFill>
                <a:latin typeface="Courier New" panose="02070309020205020404" pitchFamily="49" charset="0"/>
                <a:cs typeface="Courier New" panose="02070309020205020404" pitchFamily="49" charset="0"/>
              </a:rPr>
              <a:t>private</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7F0055"/>
                </a:solidFill>
                <a:latin typeface="Courier New" panose="02070309020205020404" pitchFamily="49" charset="0"/>
                <a:cs typeface="Courier New" panose="02070309020205020404" pitchFamily="49" charset="0"/>
              </a:rPr>
              <a:t>int</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err="1">
                <a:solidFill>
                  <a:srgbClr val="0000C0"/>
                </a:solidFill>
                <a:latin typeface="Courier New" panose="02070309020205020404" pitchFamily="49" charset="0"/>
                <a:cs typeface="Courier New" panose="02070309020205020404" pitchFamily="49" charset="0"/>
              </a:rPr>
              <a:t>licenseID</a:t>
            </a:r>
            <a:r>
              <a:rPr lang="en-US" sz="1600" b="1" dirty="0">
                <a:solidFill>
                  <a:srgbClr val="000000"/>
                </a:solidFill>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  </a:t>
            </a:r>
          </a:p>
          <a:p>
            <a:r>
              <a:rPr lang="en-US" sz="1600" dirty="0">
                <a:solidFill>
                  <a:srgbClr val="000000"/>
                </a:solidFill>
                <a:latin typeface="Courier New" panose="02070309020205020404" pitchFamily="49" charset="0"/>
                <a:cs typeface="Courier New" panose="02070309020205020404" pitchFamily="49" charset="0"/>
              </a:rPr>
              <a:t>  </a:t>
            </a:r>
            <a:r>
              <a:rPr lang="en-US" sz="1600" b="1" dirty="0">
                <a:solidFill>
                  <a:srgbClr val="7F0055"/>
                </a:solidFill>
                <a:latin typeface="Courier New" panose="02070309020205020404" pitchFamily="49" charset="0"/>
                <a:cs typeface="Courier New" panose="02070309020205020404" pitchFamily="49" charset="0"/>
              </a:rPr>
              <a:t>public</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err="1">
                <a:solidFill>
                  <a:srgbClr val="000000"/>
                </a:solidFill>
                <a:latin typeface="Courier New" panose="02070309020205020404" pitchFamily="49" charset="0"/>
                <a:cs typeface="Courier New" panose="02070309020205020404" pitchFamily="49" charset="0"/>
              </a:rPr>
              <a:t>DriversLicense</a:t>
            </a:r>
            <a:r>
              <a:rPr lang="en-US" sz="1600" b="1" dirty="0">
                <a:solidFill>
                  <a:srgbClr val="000000"/>
                </a:solidFill>
                <a:latin typeface="Courier New" panose="02070309020205020404" pitchFamily="49" charset="0"/>
                <a:cs typeface="Courier New" panose="02070309020205020404" pitchFamily="49" charset="0"/>
              </a:rPr>
              <a:t>(String </a:t>
            </a:r>
            <a:r>
              <a:rPr lang="en-US" sz="1600" b="1" dirty="0">
                <a:solidFill>
                  <a:srgbClr val="6A3E3E"/>
                </a:solidFill>
                <a:latin typeface="Courier New" panose="02070309020205020404" pitchFamily="49" charset="0"/>
                <a:cs typeface="Courier New" panose="02070309020205020404" pitchFamily="49" charset="0"/>
              </a:rPr>
              <a:t>first</a:t>
            </a:r>
            <a:r>
              <a:rPr lang="en-US" sz="1600" b="1" dirty="0">
                <a:solidFill>
                  <a:srgbClr val="000000"/>
                </a:solidFill>
                <a:latin typeface="Courier New" panose="02070309020205020404" pitchFamily="49" charset="0"/>
                <a:cs typeface="Courier New" panose="02070309020205020404" pitchFamily="49" charset="0"/>
              </a:rPr>
              <a:t>, String </a:t>
            </a:r>
            <a:r>
              <a:rPr lang="en-US" sz="1600" b="1" dirty="0">
                <a:solidFill>
                  <a:srgbClr val="6A3E3E"/>
                </a:solidFill>
                <a:latin typeface="Courier New" panose="02070309020205020404" pitchFamily="49" charset="0"/>
                <a:cs typeface="Courier New" panose="02070309020205020404" pitchFamily="49" charset="0"/>
              </a:rPr>
              <a:t>last</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7F0055"/>
                </a:solidFill>
                <a:latin typeface="Courier New" panose="02070309020205020404" pitchFamily="49" charset="0"/>
                <a:cs typeface="Courier New" panose="02070309020205020404" pitchFamily="49" charset="0"/>
              </a:rPr>
              <a:t>int</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err="1">
                <a:solidFill>
                  <a:srgbClr val="6A3E3E"/>
                </a:solidFill>
                <a:latin typeface="Courier New" panose="02070309020205020404" pitchFamily="49" charset="0"/>
                <a:cs typeface="Courier New" panose="02070309020205020404" pitchFamily="49" charset="0"/>
              </a:rPr>
              <a:t>licenseID</a:t>
            </a:r>
            <a:r>
              <a:rPr lang="en-US" sz="1600" b="1" dirty="0">
                <a:solidFill>
                  <a:srgbClr val="000000"/>
                </a:solidFill>
                <a:latin typeface="Courier New" panose="02070309020205020404" pitchFamily="49" charset="0"/>
                <a:cs typeface="Courier New" panose="02070309020205020404" pitchFamily="49" charset="0"/>
              </a:rPr>
              <a:t>) {</a:t>
            </a:r>
          </a:p>
          <a:p>
            <a:r>
              <a:rPr lang="en-US" sz="1600" b="1" dirty="0">
                <a:solidFill>
                  <a:srgbClr val="7F0055"/>
                </a:solidFill>
                <a:latin typeface="Courier New" panose="02070309020205020404" pitchFamily="49" charset="0"/>
                <a:cs typeface="Courier New" panose="02070309020205020404" pitchFamily="49" charset="0"/>
              </a:rPr>
              <a:t>    </a:t>
            </a:r>
            <a:r>
              <a:rPr lang="en-US" sz="1600" b="1" dirty="0" err="1">
                <a:solidFill>
                  <a:srgbClr val="7F0055"/>
                </a:solidFill>
                <a:latin typeface="Courier New" panose="02070309020205020404" pitchFamily="49" charset="0"/>
                <a:cs typeface="Courier New" panose="02070309020205020404" pitchFamily="49" charset="0"/>
              </a:rPr>
              <a:t>this</a:t>
            </a:r>
            <a:r>
              <a:rPr lang="en-US" sz="1600" b="1" dirty="0" err="1">
                <a:solidFill>
                  <a:srgbClr val="000000"/>
                </a:solidFill>
                <a:latin typeface="Courier New" panose="02070309020205020404" pitchFamily="49" charset="0"/>
                <a:cs typeface="Courier New" panose="02070309020205020404" pitchFamily="49" charset="0"/>
              </a:rPr>
              <a:t>.</a:t>
            </a:r>
            <a:r>
              <a:rPr lang="en-US" sz="1600" b="1" dirty="0" err="1">
                <a:solidFill>
                  <a:srgbClr val="0000C0"/>
                </a:solidFill>
                <a:latin typeface="Courier New" panose="02070309020205020404" pitchFamily="49" charset="0"/>
                <a:cs typeface="Courier New" panose="02070309020205020404" pitchFamily="49" charset="0"/>
              </a:rPr>
              <a:t>firstName</a:t>
            </a:r>
            <a:r>
              <a:rPr lang="en-US" sz="1600" b="1" dirty="0">
                <a:solidFill>
                  <a:srgbClr val="000000"/>
                </a:solidFill>
                <a:latin typeface="Courier New" panose="02070309020205020404" pitchFamily="49" charset="0"/>
                <a:cs typeface="Courier New" panose="02070309020205020404" pitchFamily="49" charset="0"/>
              </a:rPr>
              <a:t> = </a:t>
            </a:r>
            <a:r>
              <a:rPr lang="en-US" sz="1600" b="1" dirty="0">
                <a:solidFill>
                  <a:srgbClr val="6A3E3E"/>
                </a:solidFill>
                <a:latin typeface="Courier New" panose="02070309020205020404" pitchFamily="49" charset="0"/>
                <a:cs typeface="Courier New" panose="02070309020205020404" pitchFamily="49" charset="0"/>
              </a:rPr>
              <a:t>first</a:t>
            </a:r>
            <a:r>
              <a:rPr lang="en-US" sz="1600" b="1" dirty="0">
                <a:solidFill>
                  <a:srgbClr val="000000"/>
                </a:solidFill>
                <a:latin typeface="Courier New" panose="02070309020205020404" pitchFamily="49" charset="0"/>
                <a:cs typeface="Courier New" panose="02070309020205020404" pitchFamily="49" charset="0"/>
              </a:rPr>
              <a:t>;</a:t>
            </a:r>
          </a:p>
          <a:p>
            <a:r>
              <a:rPr lang="en-US" sz="1600" b="1" dirty="0">
                <a:solidFill>
                  <a:srgbClr val="7F0055"/>
                </a:solidFill>
                <a:latin typeface="Courier New" panose="02070309020205020404" pitchFamily="49" charset="0"/>
                <a:cs typeface="Courier New" panose="02070309020205020404" pitchFamily="49" charset="0"/>
              </a:rPr>
              <a:t>    </a:t>
            </a:r>
            <a:r>
              <a:rPr lang="en-US" sz="1600" b="1" dirty="0" err="1">
                <a:solidFill>
                  <a:srgbClr val="7F0055"/>
                </a:solidFill>
                <a:latin typeface="Courier New" panose="02070309020205020404" pitchFamily="49" charset="0"/>
                <a:cs typeface="Courier New" panose="02070309020205020404" pitchFamily="49" charset="0"/>
              </a:rPr>
              <a:t>this</a:t>
            </a:r>
            <a:r>
              <a:rPr lang="en-US" sz="1600" b="1" dirty="0" err="1">
                <a:solidFill>
                  <a:srgbClr val="000000"/>
                </a:solidFill>
                <a:latin typeface="Courier New" panose="02070309020205020404" pitchFamily="49" charset="0"/>
                <a:cs typeface="Courier New" panose="02070309020205020404" pitchFamily="49" charset="0"/>
              </a:rPr>
              <a:t>.</a:t>
            </a:r>
            <a:r>
              <a:rPr lang="en-US" sz="1600" b="1" dirty="0" err="1">
                <a:solidFill>
                  <a:srgbClr val="0000C0"/>
                </a:solidFill>
                <a:latin typeface="Courier New" panose="02070309020205020404" pitchFamily="49" charset="0"/>
                <a:cs typeface="Courier New" panose="02070309020205020404" pitchFamily="49" charset="0"/>
              </a:rPr>
              <a:t>lastName</a:t>
            </a:r>
            <a:r>
              <a:rPr lang="en-US" sz="1600" b="1" dirty="0">
                <a:solidFill>
                  <a:srgbClr val="000000"/>
                </a:solidFill>
                <a:latin typeface="Courier New" panose="02070309020205020404" pitchFamily="49" charset="0"/>
                <a:cs typeface="Courier New" panose="02070309020205020404" pitchFamily="49" charset="0"/>
              </a:rPr>
              <a:t> = </a:t>
            </a:r>
            <a:r>
              <a:rPr lang="en-US" sz="1600" b="1" dirty="0">
                <a:solidFill>
                  <a:srgbClr val="6A3E3E"/>
                </a:solidFill>
                <a:latin typeface="Courier New" panose="02070309020205020404" pitchFamily="49" charset="0"/>
                <a:cs typeface="Courier New" panose="02070309020205020404" pitchFamily="49" charset="0"/>
              </a:rPr>
              <a:t>last</a:t>
            </a:r>
            <a:r>
              <a:rPr lang="en-US" sz="1600" b="1" dirty="0">
                <a:solidFill>
                  <a:srgbClr val="000000"/>
                </a:solidFill>
                <a:latin typeface="Courier New" panose="02070309020205020404" pitchFamily="49" charset="0"/>
                <a:cs typeface="Courier New" panose="02070309020205020404" pitchFamily="49" charset="0"/>
              </a:rPr>
              <a:t>;</a:t>
            </a:r>
          </a:p>
          <a:p>
            <a:r>
              <a:rPr lang="en-US" sz="1600" b="1" dirty="0">
                <a:solidFill>
                  <a:srgbClr val="7F0055"/>
                </a:solidFill>
                <a:latin typeface="Courier New" panose="02070309020205020404" pitchFamily="49" charset="0"/>
                <a:cs typeface="Courier New" panose="02070309020205020404" pitchFamily="49" charset="0"/>
              </a:rPr>
              <a:t>    </a:t>
            </a:r>
            <a:r>
              <a:rPr lang="en-US" sz="1600" b="1" dirty="0" err="1">
                <a:solidFill>
                  <a:srgbClr val="7F0055"/>
                </a:solidFill>
                <a:latin typeface="Courier New" panose="02070309020205020404" pitchFamily="49" charset="0"/>
                <a:cs typeface="Courier New" panose="02070309020205020404" pitchFamily="49" charset="0"/>
              </a:rPr>
              <a:t>this</a:t>
            </a:r>
            <a:r>
              <a:rPr lang="en-US" sz="1600" b="1" dirty="0" err="1">
                <a:solidFill>
                  <a:srgbClr val="000000"/>
                </a:solidFill>
                <a:latin typeface="Courier New" panose="02070309020205020404" pitchFamily="49" charset="0"/>
                <a:cs typeface="Courier New" panose="02070309020205020404" pitchFamily="49" charset="0"/>
              </a:rPr>
              <a:t>.</a:t>
            </a:r>
            <a:r>
              <a:rPr lang="en-US" sz="1600" b="1" dirty="0" err="1">
                <a:solidFill>
                  <a:srgbClr val="0000C0"/>
                </a:solidFill>
                <a:latin typeface="Courier New" panose="02070309020205020404" pitchFamily="49" charset="0"/>
                <a:cs typeface="Courier New" panose="02070309020205020404" pitchFamily="49" charset="0"/>
              </a:rPr>
              <a:t>licenseID</a:t>
            </a:r>
            <a:r>
              <a:rPr lang="en-US" sz="1600" b="1" dirty="0">
                <a:solidFill>
                  <a:srgbClr val="000000"/>
                </a:solidFill>
                <a:latin typeface="Courier New" panose="02070309020205020404" pitchFamily="49" charset="0"/>
                <a:cs typeface="Courier New" panose="02070309020205020404" pitchFamily="49" charset="0"/>
              </a:rPr>
              <a:t> = </a:t>
            </a:r>
            <a:r>
              <a:rPr lang="en-US" sz="1600" b="1" dirty="0" err="1">
                <a:solidFill>
                  <a:srgbClr val="6A3E3E"/>
                </a:solidFill>
                <a:latin typeface="Courier New" panose="02070309020205020404" pitchFamily="49" charset="0"/>
                <a:cs typeface="Courier New" panose="02070309020205020404" pitchFamily="49" charset="0"/>
              </a:rPr>
              <a:t>licenseID</a:t>
            </a:r>
            <a:r>
              <a:rPr lang="en-US" sz="1600" b="1" dirty="0">
                <a:solidFill>
                  <a:srgbClr val="000000"/>
                </a:solidFill>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  }</a:t>
            </a:r>
          </a:p>
          <a:p>
            <a:endParaRPr lang="en-US" sz="1600" dirty="0">
              <a:latin typeface="Courier New" panose="02070309020205020404" pitchFamily="49" charset="0"/>
              <a:cs typeface="Courier New" panose="02070309020205020404" pitchFamily="49" charset="0"/>
            </a:endParaRPr>
          </a:p>
          <a:p>
            <a:r>
              <a:rPr lang="en-US" sz="1600" dirty="0">
                <a:solidFill>
                  <a:srgbClr val="000000"/>
                </a:solidFill>
                <a:latin typeface="Courier New" panose="02070309020205020404" pitchFamily="49" charset="0"/>
                <a:cs typeface="Courier New" panose="02070309020205020404" pitchFamily="49" charset="0"/>
              </a:rPr>
              <a:t>  </a:t>
            </a:r>
            <a:r>
              <a:rPr lang="en-US" sz="1600" b="1" dirty="0">
                <a:solidFill>
                  <a:srgbClr val="7F0055"/>
                </a:solidFill>
                <a:latin typeface="Courier New" panose="02070309020205020404" pitchFamily="49" charset="0"/>
                <a:cs typeface="Courier New" panose="02070309020205020404" pitchFamily="49" charset="0"/>
              </a:rPr>
              <a:t>public</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7F0055"/>
                </a:solidFill>
                <a:latin typeface="Courier New" panose="02070309020205020404" pitchFamily="49" charset="0"/>
                <a:cs typeface="Courier New" panose="02070309020205020404" pitchFamily="49" charset="0"/>
              </a:rPr>
              <a:t>int</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err="1">
                <a:solidFill>
                  <a:srgbClr val="000000"/>
                </a:solidFill>
                <a:latin typeface="Courier New" panose="02070309020205020404" pitchFamily="49" charset="0"/>
                <a:cs typeface="Courier New" panose="02070309020205020404" pitchFamily="49" charset="0"/>
              </a:rPr>
              <a:t>compareTo</a:t>
            </a:r>
            <a:r>
              <a:rPr lang="en-US" sz="1600" b="1" dirty="0">
                <a:solidFill>
                  <a:srgbClr val="000000"/>
                </a:solidFill>
                <a:latin typeface="Courier New" panose="02070309020205020404" pitchFamily="49" charset="0"/>
                <a:cs typeface="Courier New" panose="02070309020205020404" pitchFamily="49" charset="0"/>
              </a:rPr>
              <a:t>(</a:t>
            </a:r>
            <a:r>
              <a:rPr lang="en-US" sz="1600" b="1" dirty="0" err="1">
                <a:solidFill>
                  <a:srgbClr val="000000"/>
                </a:solidFill>
                <a:latin typeface="Courier New" panose="02070309020205020404" pitchFamily="49" charset="0"/>
                <a:cs typeface="Courier New" panose="02070309020205020404" pitchFamily="49" charset="0"/>
              </a:rPr>
              <a:t>DriversLicense</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err="1">
                <a:solidFill>
                  <a:srgbClr val="6A3E3E"/>
                </a:solidFill>
                <a:latin typeface="Courier New" panose="02070309020205020404" pitchFamily="49" charset="0"/>
                <a:cs typeface="Courier New" panose="02070309020205020404" pitchFamily="49" charset="0"/>
              </a:rPr>
              <a:t>otherLicense</a:t>
            </a:r>
            <a:r>
              <a:rPr lang="en-US" sz="1600" b="1" dirty="0">
                <a:solidFill>
                  <a:srgbClr val="000000"/>
                </a:solidFill>
                <a:latin typeface="Courier New" panose="02070309020205020404" pitchFamily="49" charset="0"/>
                <a:cs typeface="Courier New" panose="02070309020205020404" pitchFamily="49" charset="0"/>
              </a:rPr>
              <a:t>) {</a:t>
            </a:r>
          </a:p>
          <a:p>
            <a:r>
              <a:rPr lang="en-US" sz="1600" dirty="0">
                <a:solidFill>
                  <a:srgbClr val="000000"/>
                </a:solidFill>
                <a:latin typeface="Courier New" panose="02070309020205020404" pitchFamily="49" charset="0"/>
                <a:cs typeface="Courier New" panose="02070309020205020404" pitchFamily="49" charset="0"/>
              </a:rPr>
              <a:t>    </a:t>
            </a:r>
            <a:r>
              <a:rPr lang="en-US" sz="1600" b="1" dirty="0">
                <a:solidFill>
                  <a:srgbClr val="7F0055"/>
                </a:solidFill>
                <a:latin typeface="Courier New" panose="02070309020205020404" pitchFamily="49" charset="0"/>
                <a:cs typeface="Courier New" panose="02070309020205020404" pitchFamily="49" charset="0"/>
              </a:rPr>
              <a:t>int</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err="1">
                <a:solidFill>
                  <a:srgbClr val="6A3E3E"/>
                </a:solidFill>
                <a:latin typeface="Courier New" panose="02070309020205020404" pitchFamily="49" charset="0"/>
                <a:cs typeface="Courier New" panose="02070309020205020404" pitchFamily="49" charset="0"/>
              </a:rPr>
              <a:t>retVal</a:t>
            </a:r>
            <a:r>
              <a:rPr lang="en-US" sz="1600" b="1" dirty="0">
                <a:solidFill>
                  <a:srgbClr val="000000"/>
                </a:solidFill>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    </a:t>
            </a:r>
          </a:p>
          <a:p>
            <a:r>
              <a:rPr lang="en-US" sz="1600" dirty="0">
                <a:solidFill>
                  <a:srgbClr val="000000"/>
                </a:solidFill>
                <a:latin typeface="Courier New" panose="02070309020205020404" pitchFamily="49" charset="0"/>
                <a:cs typeface="Courier New" panose="02070309020205020404" pitchFamily="49" charset="0"/>
              </a:rPr>
              <a:t>    </a:t>
            </a:r>
            <a:r>
              <a:rPr lang="en-US" sz="1600" b="1" dirty="0">
                <a:solidFill>
                  <a:srgbClr val="7F0055"/>
                </a:solidFill>
                <a:latin typeface="Courier New" panose="02070309020205020404" pitchFamily="49" charset="0"/>
                <a:cs typeface="Courier New" panose="02070309020205020404" pitchFamily="49" charset="0"/>
              </a:rPr>
              <a:t>if</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err="1">
                <a:solidFill>
                  <a:srgbClr val="0000C0"/>
                </a:solidFill>
                <a:latin typeface="Courier New" panose="02070309020205020404" pitchFamily="49" charset="0"/>
                <a:cs typeface="Courier New" panose="02070309020205020404" pitchFamily="49" charset="0"/>
              </a:rPr>
              <a:t>licenseID</a:t>
            </a:r>
            <a:r>
              <a:rPr lang="en-US" sz="1600" b="1" dirty="0">
                <a:solidFill>
                  <a:srgbClr val="000000"/>
                </a:solidFill>
                <a:latin typeface="Courier New" panose="02070309020205020404" pitchFamily="49" charset="0"/>
                <a:cs typeface="Courier New" panose="02070309020205020404" pitchFamily="49" charset="0"/>
              </a:rPr>
              <a:t> == </a:t>
            </a:r>
            <a:r>
              <a:rPr lang="en-US" sz="1600" b="1" dirty="0" err="1">
                <a:solidFill>
                  <a:srgbClr val="6A3E3E"/>
                </a:solidFill>
                <a:latin typeface="Courier New" panose="02070309020205020404" pitchFamily="49" charset="0"/>
                <a:cs typeface="Courier New" panose="02070309020205020404" pitchFamily="49" charset="0"/>
              </a:rPr>
              <a:t>otherLicense</a:t>
            </a:r>
            <a:r>
              <a:rPr lang="en-US" sz="1600" b="1" dirty="0" err="1">
                <a:solidFill>
                  <a:srgbClr val="000000"/>
                </a:solidFill>
                <a:latin typeface="Courier New" panose="02070309020205020404" pitchFamily="49" charset="0"/>
                <a:cs typeface="Courier New" panose="02070309020205020404" pitchFamily="49" charset="0"/>
              </a:rPr>
              <a:t>.</a:t>
            </a:r>
            <a:r>
              <a:rPr lang="en-US" sz="1600" b="1" dirty="0" err="1">
                <a:solidFill>
                  <a:srgbClr val="0000C0"/>
                </a:solidFill>
                <a:latin typeface="Courier New" panose="02070309020205020404" pitchFamily="49" charset="0"/>
                <a:cs typeface="Courier New" panose="02070309020205020404" pitchFamily="49" charset="0"/>
              </a:rPr>
              <a:t>licenseID</a:t>
            </a:r>
            <a:r>
              <a:rPr lang="en-US" sz="1600" b="1" dirty="0">
                <a:solidFill>
                  <a:srgbClr val="000000"/>
                </a:solidFill>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6A3E3E"/>
                </a:solidFill>
                <a:latin typeface="Courier New" panose="02070309020205020404" pitchFamily="49" charset="0"/>
                <a:cs typeface="Courier New" panose="02070309020205020404" pitchFamily="49" charset="0"/>
              </a:rPr>
              <a:t>retVal</a:t>
            </a:r>
            <a:r>
              <a:rPr lang="en-US" sz="1600" dirty="0">
                <a:solidFill>
                  <a:srgbClr val="000000"/>
                </a:solidFill>
                <a:latin typeface="Courier New" panose="02070309020205020404" pitchFamily="49" charset="0"/>
                <a:cs typeface="Courier New" panose="02070309020205020404" pitchFamily="49" charset="0"/>
              </a:rPr>
              <a:t> = 0;</a:t>
            </a:r>
          </a:p>
          <a:p>
            <a:r>
              <a:rPr lang="en-US" sz="1600" dirty="0">
                <a:solidFill>
                  <a:srgbClr val="000000"/>
                </a:solidFill>
                <a:latin typeface="Courier New" panose="02070309020205020404" pitchFamily="49" charset="0"/>
                <a:cs typeface="Courier New" panose="02070309020205020404" pitchFamily="49" charset="0"/>
              </a:rPr>
              <a:t>    </a:t>
            </a:r>
            <a:r>
              <a:rPr lang="en-US" sz="1600" b="1" dirty="0">
                <a:solidFill>
                  <a:srgbClr val="7F0055"/>
                </a:solidFill>
                <a:latin typeface="Courier New" panose="02070309020205020404" pitchFamily="49" charset="0"/>
                <a:cs typeface="Courier New" panose="02070309020205020404" pitchFamily="49" charset="0"/>
              </a:rPr>
              <a:t>else</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7F0055"/>
                </a:solidFill>
                <a:latin typeface="Courier New" panose="02070309020205020404" pitchFamily="49" charset="0"/>
                <a:cs typeface="Courier New" panose="02070309020205020404" pitchFamily="49" charset="0"/>
              </a:rPr>
              <a:t>if</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err="1">
                <a:solidFill>
                  <a:srgbClr val="0000C0"/>
                </a:solidFill>
                <a:latin typeface="Courier New" panose="02070309020205020404" pitchFamily="49" charset="0"/>
                <a:cs typeface="Courier New" panose="02070309020205020404" pitchFamily="49" charset="0"/>
              </a:rPr>
              <a:t>licenseID</a:t>
            </a:r>
            <a:r>
              <a:rPr lang="en-US" sz="1600" b="1" dirty="0">
                <a:solidFill>
                  <a:srgbClr val="000000"/>
                </a:solidFill>
                <a:latin typeface="Courier New" panose="02070309020205020404" pitchFamily="49" charset="0"/>
                <a:cs typeface="Courier New" panose="02070309020205020404" pitchFamily="49" charset="0"/>
              </a:rPr>
              <a:t> &lt; </a:t>
            </a:r>
            <a:r>
              <a:rPr lang="en-US" sz="1600" b="1" dirty="0" err="1">
                <a:solidFill>
                  <a:srgbClr val="6A3E3E"/>
                </a:solidFill>
                <a:latin typeface="Courier New" panose="02070309020205020404" pitchFamily="49" charset="0"/>
                <a:cs typeface="Courier New" panose="02070309020205020404" pitchFamily="49" charset="0"/>
              </a:rPr>
              <a:t>otherLicense</a:t>
            </a:r>
            <a:r>
              <a:rPr lang="en-US" sz="1600" b="1" dirty="0" err="1">
                <a:solidFill>
                  <a:srgbClr val="000000"/>
                </a:solidFill>
                <a:latin typeface="Courier New" panose="02070309020205020404" pitchFamily="49" charset="0"/>
                <a:cs typeface="Courier New" panose="02070309020205020404" pitchFamily="49" charset="0"/>
              </a:rPr>
              <a:t>.</a:t>
            </a:r>
            <a:r>
              <a:rPr lang="en-US" sz="1600" b="1" dirty="0" err="1">
                <a:solidFill>
                  <a:srgbClr val="0000C0"/>
                </a:solidFill>
                <a:latin typeface="Courier New" panose="02070309020205020404" pitchFamily="49" charset="0"/>
                <a:cs typeface="Courier New" panose="02070309020205020404" pitchFamily="49" charset="0"/>
              </a:rPr>
              <a:t>licenseID</a:t>
            </a:r>
            <a:r>
              <a:rPr lang="en-US" sz="1600" b="1" dirty="0">
                <a:solidFill>
                  <a:srgbClr val="000000"/>
                </a:solidFill>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6A3E3E"/>
                </a:solidFill>
                <a:latin typeface="Courier New" panose="02070309020205020404" pitchFamily="49" charset="0"/>
                <a:cs typeface="Courier New" panose="02070309020205020404" pitchFamily="49" charset="0"/>
              </a:rPr>
              <a:t>retVal</a:t>
            </a:r>
            <a:r>
              <a:rPr lang="en-US" sz="1600" dirty="0">
                <a:solidFill>
                  <a:srgbClr val="000000"/>
                </a:solidFill>
                <a:latin typeface="Courier New" panose="02070309020205020404" pitchFamily="49" charset="0"/>
                <a:cs typeface="Courier New" panose="02070309020205020404" pitchFamily="49" charset="0"/>
              </a:rPr>
              <a:t> = -1;</a:t>
            </a:r>
          </a:p>
          <a:p>
            <a:r>
              <a:rPr lang="en-US" sz="1600" dirty="0">
                <a:solidFill>
                  <a:srgbClr val="000000"/>
                </a:solidFill>
                <a:latin typeface="Courier New" panose="02070309020205020404" pitchFamily="49" charset="0"/>
                <a:cs typeface="Courier New" panose="02070309020205020404" pitchFamily="49" charset="0"/>
              </a:rPr>
              <a:t>    </a:t>
            </a:r>
            <a:r>
              <a:rPr lang="en-US" sz="1600" b="1" dirty="0">
                <a:solidFill>
                  <a:srgbClr val="7F0055"/>
                </a:solidFill>
                <a:latin typeface="Courier New" panose="02070309020205020404" pitchFamily="49" charset="0"/>
                <a:cs typeface="Courier New" panose="02070309020205020404" pitchFamily="49" charset="0"/>
              </a:rPr>
              <a:t>else</a:t>
            </a:r>
          </a:p>
          <a:p>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6A3E3E"/>
                </a:solidFill>
                <a:latin typeface="Courier New" panose="02070309020205020404" pitchFamily="49" charset="0"/>
                <a:cs typeface="Courier New" panose="02070309020205020404" pitchFamily="49" charset="0"/>
              </a:rPr>
              <a:t>retVal</a:t>
            </a:r>
            <a:r>
              <a:rPr lang="en-US" sz="1600" dirty="0">
                <a:solidFill>
                  <a:srgbClr val="000000"/>
                </a:solidFill>
                <a:latin typeface="Courier New" panose="02070309020205020404" pitchFamily="49" charset="0"/>
                <a:cs typeface="Courier New" panose="02070309020205020404" pitchFamily="49" charset="0"/>
              </a:rPr>
              <a:t> = 1;</a:t>
            </a:r>
          </a:p>
          <a:p>
            <a:r>
              <a:rPr lang="en-US" sz="1600" dirty="0">
                <a:solidFill>
                  <a:srgbClr val="000000"/>
                </a:solidFill>
                <a:latin typeface="Courier New" panose="02070309020205020404" pitchFamily="49" charset="0"/>
                <a:cs typeface="Courier New" panose="02070309020205020404" pitchFamily="49" charset="0"/>
              </a:rPr>
              <a:t>    </a:t>
            </a:r>
          </a:p>
          <a:p>
            <a:r>
              <a:rPr lang="en-US" sz="1600" dirty="0">
                <a:solidFill>
                  <a:srgbClr val="000000"/>
                </a:solidFill>
                <a:latin typeface="Courier New" panose="02070309020205020404" pitchFamily="49" charset="0"/>
                <a:cs typeface="Courier New" panose="02070309020205020404" pitchFamily="49" charset="0"/>
              </a:rPr>
              <a:t>    </a:t>
            </a:r>
          </a:p>
          <a:p>
            <a:r>
              <a:rPr lang="en-US" sz="1600" dirty="0">
                <a:solidFill>
                  <a:srgbClr val="000000"/>
                </a:solidFill>
                <a:latin typeface="Courier New" panose="02070309020205020404" pitchFamily="49" charset="0"/>
                <a:cs typeface="Courier New" panose="02070309020205020404" pitchFamily="49" charset="0"/>
              </a:rPr>
              <a:t>    </a:t>
            </a:r>
            <a:r>
              <a:rPr lang="en-US" sz="1600" b="1" dirty="0">
                <a:solidFill>
                  <a:srgbClr val="7F0055"/>
                </a:solidFill>
                <a:latin typeface="Courier New" panose="02070309020205020404" pitchFamily="49" charset="0"/>
                <a:cs typeface="Courier New" panose="02070309020205020404" pitchFamily="49" charset="0"/>
              </a:rPr>
              <a:t>return</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err="1">
                <a:solidFill>
                  <a:srgbClr val="6A3E3E"/>
                </a:solidFill>
                <a:latin typeface="Courier New" panose="02070309020205020404" pitchFamily="49" charset="0"/>
                <a:cs typeface="Courier New" panose="02070309020205020404" pitchFamily="49" charset="0"/>
              </a:rPr>
              <a:t>retVal</a:t>
            </a:r>
            <a:r>
              <a:rPr lang="en-US" sz="1600" b="1" dirty="0">
                <a:solidFill>
                  <a:srgbClr val="000000"/>
                </a:solidFill>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  }</a:t>
            </a:r>
          </a:p>
          <a:p>
            <a:r>
              <a:rPr lang="en-US" sz="1600" dirty="0">
                <a:solidFill>
                  <a:srgbClr val="000000"/>
                </a:solidFill>
                <a:latin typeface="Courier New" panose="02070309020205020404" pitchFamily="49" charset="0"/>
                <a:cs typeface="Courier New" panose="02070309020205020404" pitchFamily="49" charset="0"/>
              </a:rPr>
              <a:t>}</a:t>
            </a:r>
            <a:endParaRPr lang="en-US" sz="2000" dirty="0">
              <a:latin typeface="Courier New" panose="02070309020205020404" pitchFamily="49" charset="0"/>
              <a:ea typeface="Calibri" panose="020F0502020204030204" pitchFamily="34" charset="0"/>
              <a:cs typeface="Courier New" panose="02070309020205020404" pitchFamily="49" charset="0"/>
            </a:endParaRPr>
          </a:p>
        </p:txBody>
      </p:sp>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a:xfrm>
            <a:off x="8382000" y="2362200"/>
            <a:ext cx="3581400" cy="1554162"/>
          </a:xfrm>
        </p:spPr>
        <p:txBody>
          <a:bodyPr/>
          <a:lstStyle/>
          <a:p>
            <a:r>
              <a:rPr lang="en-US" sz="4400" i="1" dirty="0"/>
              <a:t>Comparable</a:t>
            </a:r>
            <a:br>
              <a:rPr lang="en-US" sz="4400" i="1" dirty="0"/>
            </a:br>
            <a:r>
              <a:rPr lang="en-US" sz="4400" dirty="0"/>
              <a:t>Interface</a:t>
            </a:r>
          </a:p>
        </p:txBody>
      </p:sp>
    </p:spTree>
    <p:extLst>
      <p:ext uri="{BB962C8B-B14F-4D97-AF65-F5344CB8AC3E}">
        <p14:creationId xmlns:p14="http://schemas.microsoft.com/office/powerpoint/2010/main" val="7316012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DFDA14-7C82-4D53-901E-62E7B1561EAC}"/>
              </a:ext>
            </a:extLst>
          </p:cNvPr>
          <p:cNvSpPr txBox="1"/>
          <p:nvPr/>
        </p:nvSpPr>
        <p:spPr>
          <a:xfrm>
            <a:off x="609600" y="276761"/>
            <a:ext cx="11277600" cy="4247317"/>
          </a:xfrm>
          <a:prstGeom prst="rect">
            <a:avLst/>
          </a:prstGeom>
          <a:solidFill>
            <a:schemeClr val="bg1">
              <a:lumMod val="85000"/>
            </a:schemeClr>
          </a:solidFill>
          <a:ln w="38100">
            <a:noFill/>
          </a:ln>
        </p:spPr>
        <p:txBody>
          <a:bodyPr wrap="square" rtlCol="0">
            <a:spAutoFit/>
          </a:bodyPr>
          <a:lstStyle/>
          <a:p>
            <a:r>
              <a:rPr lang="en-US" b="1" dirty="0">
                <a:solidFill>
                  <a:srgbClr val="7F0055"/>
                </a:solidFill>
                <a:latin typeface="Courier New" panose="02070309020205020404" pitchFamily="49" charset="0"/>
                <a:cs typeface="Courier New" panose="02070309020205020404" pitchFamily="49" charset="0"/>
              </a:rPr>
              <a:t>public</a:t>
            </a:r>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7F0055"/>
                </a:solidFill>
                <a:latin typeface="Courier New" panose="02070309020205020404" pitchFamily="49" charset="0"/>
                <a:cs typeface="Courier New" panose="02070309020205020404" pitchFamily="49" charset="0"/>
              </a:rPr>
              <a:t>class</a:t>
            </a:r>
            <a:r>
              <a:rPr lang="en-US" b="1" dirty="0">
                <a:solidFill>
                  <a:srgbClr val="000000"/>
                </a:solidFill>
                <a:latin typeface="Courier New" panose="02070309020205020404" pitchFamily="49" charset="0"/>
                <a:cs typeface="Courier New" panose="02070309020205020404" pitchFamily="49" charset="0"/>
              </a:rPr>
              <a:t> Main {</a:t>
            </a:r>
          </a:p>
          <a:p>
            <a:r>
              <a:rPr lang="en-US" b="1" dirty="0">
                <a:solidFill>
                  <a:srgbClr val="7F0055"/>
                </a:solidFill>
                <a:latin typeface="Courier New" panose="02070309020205020404" pitchFamily="49" charset="0"/>
                <a:cs typeface="Courier New" panose="02070309020205020404" pitchFamily="49" charset="0"/>
              </a:rPr>
              <a:t>  public</a:t>
            </a:r>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7F0055"/>
                </a:solidFill>
                <a:latin typeface="Courier New" panose="02070309020205020404" pitchFamily="49" charset="0"/>
                <a:cs typeface="Courier New" panose="02070309020205020404" pitchFamily="49" charset="0"/>
              </a:rPr>
              <a:t>static</a:t>
            </a:r>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7F0055"/>
                </a:solidFill>
                <a:latin typeface="Courier New" panose="02070309020205020404" pitchFamily="49" charset="0"/>
                <a:cs typeface="Courier New" panose="02070309020205020404" pitchFamily="49" charset="0"/>
              </a:rPr>
              <a:t>void</a:t>
            </a:r>
            <a:r>
              <a:rPr lang="en-US" b="1" dirty="0">
                <a:solidFill>
                  <a:srgbClr val="000000"/>
                </a:solidFill>
                <a:latin typeface="Courier New" panose="02070309020205020404" pitchFamily="49" charset="0"/>
                <a:cs typeface="Courier New" panose="02070309020205020404" pitchFamily="49" charset="0"/>
              </a:rPr>
              <a:t> main(String[] </a:t>
            </a:r>
            <a:r>
              <a:rPr lang="en-US" b="1" dirty="0" err="1">
                <a:solidFill>
                  <a:srgbClr val="6A3E3E"/>
                </a:solidFill>
                <a:latin typeface="Courier New" panose="02070309020205020404" pitchFamily="49" charset="0"/>
                <a:cs typeface="Courier New" panose="02070309020205020404" pitchFamily="49" charset="0"/>
              </a:rPr>
              <a:t>args</a:t>
            </a:r>
            <a:r>
              <a:rPr lang="en-US" b="1" dirty="0">
                <a:solidFill>
                  <a:srgbClr val="000000"/>
                </a:solidFill>
                <a:latin typeface="Courier New" panose="02070309020205020404" pitchFamily="49" charset="0"/>
                <a:cs typeface="Courier New" panose="02070309020205020404" pitchFamily="49" charset="0"/>
              </a:rPr>
              <a:t>) {</a:t>
            </a:r>
          </a:p>
          <a:p>
            <a:r>
              <a:rPr lang="en-US" dirty="0">
                <a:solidFill>
                  <a:srgbClr val="000000"/>
                </a:solidFill>
                <a:latin typeface="Courier New" panose="02070309020205020404" pitchFamily="49" charset="0"/>
                <a:cs typeface="Courier New" panose="02070309020205020404" pitchFamily="49" charset="0"/>
              </a:rPr>
              <a:t>    </a:t>
            </a:r>
            <a:r>
              <a:rPr lang="en-US" dirty="0" err="1">
                <a:solidFill>
                  <a:srgbClr val="000000"/>
                </a:solidFill>
                <a:latin typeface="Courier New" panose="02070309020205020404" pitchFamily="49" charset="0"/>
                <a:cs typeface="Courier New" panose="02070309020205020404" pitchFamily="49" charset="0"/>
              </a:rPr>
              <a:t>DriversLicense</a:t>
            </a:r>
            <a:r>
              <a:rPr lang="en-US" dirty="0">
                <a:solidFill>
                  <a:srgbClr val="000000"/>
                </a:solidFill>
                <a:latin typeface="Courier New" panose="02070309020205020404" pitchFamily="49" charset="0"/>
                <a:cs typeface="Courier New" panose="02070309020205020404" pitchFamily="49" charset="0"/>
              </a:rPr>
              <a:t> </a:t>
            </a:r>
            <a:r>
              <a:rPr lang="en-US" dirty="0" err="1">
                <a:solidFill>
                  <a:srgbClr val="6A3E3E"/>
                </a:solidFill>
                <a:latin typeface="Courier New" panose="02070309020205020404" pitchFamily="49" charset="0"/>
                <a:cs typeface="Courier New" panose="02070309020205020404" pitchFamily="49" charset="0"/>
              </a:rPr>
              <a:t>SallysLicense</a:t>
            </a:r>
            <a:r>
              <a:rPr lang="en-US" dirty="0">
                <a:solidFill>
                  <a:srgbClr val="000000"/>
                </a:solidFill>
                <a:latin typeface="Courier New" panose="02070309020205020404" pitchFamily="49" charset="0"/>
                <a:cs typeface="Courier New" panose="02070309020205020404" pitchFamily="49" charset="0"/>
              </a:rPr>
              <a:t> = </a:t>
            </a:r>
            <a:r>
              <a:rPr lang="en-US" b="1" dirty="0">
                <a:solidFill>
                  <a:srgbClr val="7F0055"/>
                </a:solidFill>
                <a:latin typeface="Courier New" panose="02070309020205020404" pitchFamily="49" charset="0"/>
                <a:cs typeface="Courier New" panose="02070309020205020404" pitchFamily="49" charset="0"/>
              </a:rPr>
              <a:t>new</a:t>
            </a:r>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000000"/>
                </a:solidFill>
                <a:latin typeface="Courier New" panose="02070309020205020404" pitchFamily="49" charset="0"/>
                <a:cs typeface="Courier New" panose="02070309020205020404" pitchFamily="49" charset="0"/>
              </a:rPr>
              <a:t>DriversLicense</a:t>
            </a:r>
            <a:r>
              <a:rPr lang="en-US" b="1" dirty="0">
                <a:solidFill>
                  <a:srgbClr val="000000"/>
                </a:solidFill>
                <a:latin typeface="Courier New" panose="02070309020205020404" pitchFamily="49" charset="0"/>
                <a:cs typeface="Courier New" panose="02070309020205020404" pitchFamily="49" charset="0"/>
              </a:rPr>
              <a:t>(</a:t>
            </a:r>
            <a:r>
              <a:rPr lang="en-US" b="1" dirty="0">
                <a:solidFill>
                  <a:srgbClr val="2A00FF"/>
                </a:solidFill>
                <a:latin typeface="Courier New" panose="02070309020205020404" pitchFamily="49" charset="0"/>
                <a:cs typeface="Courier New" panose="02070309020205020404" pitchFamily="49" charset="0"/>
              </a:rPr>
              <a:t>"Sally"</a:t>
            </a:r>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2A00FF"/>
                </a:solidFill>
                <a:latin typeface="Courier New" panose="02070309020205020404" pitchFamily="49" charset="0"/>
                <a:cs typeface="Courier New" panose="02070309020205020404" pitchFamily="49" charset="0"/>
              </a:rPr>
              <a:t>"Small"</a:t>
            </a:r>
            <a:r>
              <a:rPr lang="en-US" b="1" dirty="0">
                <a:solidFill>
                  <a:srgbClr val="000000"/>
                </a:solidFill>
                <a:latin typeface="Courier New" panose="02070309020205020404" pitchFamily="49" charset="0"/>
                <a:cs typeface="Courier New" panose="02070309020205020404" pitchFamily="49" charset="0"/>
              </a:rPr>
              <a:t>, 5);</a:t>
            </a:r>
          </a:p>
          <a:p>
            <a:r>
              <a:rPr lang="en-US" dirty="0">
                <a:solidFill>
                  <a:srgbClr val="000000"/>
                </a:solidFill>
                <a:latin typeface="Courier New" panose="02070309020205020404" pitchFamily="49" charset="0"/>
                <a:cs typeface="Courier New" panose="02070309020205020404" pitchFamily="49" charset="0"/>
              </a:rPr>
              <a:t>    </a:t>
            </a:r>
            <a:r>
              <a:rPr lang="en-US" dirty="0" err="1">
                <a:solidFill>
                  <a:srgbClr val="000000"/>
                </a:solidFill>
                <a:latin typeface="Courier New" panose="02070309020205020404" pitchFamily="49" charset="0"/>
                <a:cs typeface="Courier New" panose="02070309020205020404" pitchFamily="49" charset="0"/>
              </a:rPr>
              <a:t>DriversLicense</a:t>
            </a:r>
            <a:r>
              <a:rPr lang="en-US" dirty="0">
                <a:solidFill>
                  <a:srgbClr val="000000"/>
                </a:solidFill>
                <a:latin typeface="Courier New" panose="02070309020205020404" pitchFamily="49" charset="0"/>
                <a:cs typeface="Courier New" panose="02070309020205020404" pitchFamily="49" charset="0"/>
              </a:rPr>
              <a:t> </a:t>
            </a:r>
            <a:r>
              <a:rPr lang="en-US" dirty="0" err="1">
                <a:solidFill>
                  <a:srgbClr val="6A3E3E"/>
                </a:solidFill>
                <a:latin typeface="Courier New" panose="02070309020205020404" pitchFamily="49" charset="0"/>
                <a:cs typeface="Courier New" panose="02070309020205020404" pitchFamily="49" charset="0"/>
              </a:rPr>
              <a:t>BobsLicense</a:t>
            </a:r>
            <a:r>
              <a:rPr lang="en-US" dirty="0">
                <a:solidFill>
                  <a:srgbClr val="000000"/>
                </a:solidFill>
                <a:latin typeface="Courier New" panose="02070309020205020404" pitchFamily="49" charset="0"/>
                <a:cs typeface="Courier New" panose="02070309020205020404" pitchFamily="49" charset="0"/>
              </a:rPr>
              <a:t> = </a:t>
            </a:r>
            <a:r>
              <a:rPr lang="en-US" b="1" dirty="0">
                <a:solidFill>
                  <a:srgbClr val="7F0055"/>
                </a:solidFill>
                <a:latin typeface="Courier New" panose="02070309020205020404" pitchFamily="49" charset="0"/>
                <a:cs typeface="Courier New" panose="02070309020205020404" pitchFamily="49" charset="0"/>
              </a:rPr>
              <a:t>new</a:t>
            </a:r>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000000"/>
                </a:solidFill>
                <a:latin typeface="Courier New" panose="02070309020205020404" pitchFamily="49" charset="0"/>
                <a:cs typeface="Courier New" panose="02070309020205020404" pitchFamily="49" charset="0"/>
              </a:rPr>
              <a:t>DriversLicense</a:t>
            </a:r>
            <a:r>
              <a:rPr lang="en-US" b="1" dirty="0">
                <a:solidFill>
                  <a:srgbClr val="000000"/>
                </a:solidFill>
                <a:latin typeface="Courier New" panose="02070309020205020404" pitchFamily="49" charset="0"/>
                <a:cs typeface="Courier New" panose="02070309020205020404" pitchFamily="49" charset="0"/>
              </a:rPr>
              <a:t>(</a:t>
            </a:r>
            <a:r>
              <a:rPr lang="en-US" b="1" dirty="0">
                <a:solidFill>
                  <a:srgbClr val="2A00FF"/>
                </a:solidFill>
                <a:latin typeface="Courier New" panose="02070309020205020404" pitchFamily="49" charset="0"/>
                <a:cs typeface="Courier New" panose="02070309020205020404" pitchFamily="49" charset="0"/>
              </a:rPr>
              <a:t>"Bob"</a:t>
            </a:r>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2A00FF"/>
                </a:solidFill>
                <a:latin typeface="Courier New" panose="02070309020205020404" pitchFamily="49" charset="0"/>
                <a:cs typeface="Courier New" panose="02070309020205020404" pitchFamily="49" charset="0"/>
              </a:rPr>
              <a:t>"Glass"</a:t>
            </a:r>
            <a:r>
              <a:rPr lang="en-US" b="1" dirty="0">
                <a:solidFill>
                  <a:srgbClr val="000000"/>
                </a:solidFill>
                <a:latin typeface="Courier New" panose="02070309020205020404" pitchFamily="49" charset="0"/>
                <a:cs typeface="Courier New" panose="02070309020205020404" pitchFamily="49" charset="0"/>
              </a:rPr>
              <a:t>, 2);</a:t>
            </a:r>
          </a:p>
          <a:p>
            <a:r>
              <a:rPr lang="en-US" dirty="0">
                <a:solidFill>
                  <a:srgbClr val="000000"/>
                </a:solidFill>
                <a:latin typeface="Courier New" panose="02070309020205020404" pitchFamily="49" charset="0"/>
                <a:cs typeface="Courier New" panose="02070309020205020404" pitchFamily="49" charset="0"/>
              </a:rPr>
              <a:t>    </a:t>
            </a:r>
            <a:r>
              <a:rPr lang="en-US" dirty="0" err="1">
                <a:solidFill>
                  <a:srgbClr val="000000"/>
                </a:solidFill>
                <a:latin typeface="Courier New" panose="02070309020205020404" pitchFamily="49" charset="0"/>
                <a:cs typeface="Courier New" panose="02070309020205020404" pitchFamily="49" charset="0"/>
              </a:rPr>
              <a:t>DriversLicense</a:t>
            </a:r>
            <a:r>
              <a:rPr lang="en-US" dirty="0">
                <a:solidFill>
                  <a:srgbClr val="000000"/>
                </a:solidFill>
                <a:latin typeface="Courier New" panose="02070309020205020404" pitchFamily="49" charset="0"/>
                <a:cs typeface="Courier New" panose="02070309020205020404" pitchFamily="49" charset="0"/>
              </a:rPr>
              <a:t> </a:t>
            </a:r>
            <a:r>
              <a:rPr lang="en-US" dirty="0" err="1">
                <a:solidFill>
                  <a:srgbClr val="6A3E3E"/>
                </a:solidFill>
                <a:latin typeface="Courier New" panose="02070309020205020404" pitchFamily="49" charset="0"/>
                <a:cs typeface="Courier New" panose="02070309020205020404" pitchFamily="49" charset="0"/>
              </a:rPr>
              <a:t>ElainasLicense</a:t>
            </a:r>
            <a:r>
              <a:rPr lang="en-US" dirty="0">
                <a:solidFill>
                  <a:srgbClr val="000000"/>
                </a:solidFill>
                <a:latin typeface="Courier New" panose="02070309020205020404" pitchFamily="49" charset="0"/>
                <a:cs typeface="Courier New" panose="02070309020205020404" pitchFamily="49" charset="0"/>
              </a:rPr>
              <a:t> = </a:t>
            </a:r>
            <a:r>
              <a:rPr lang="en-US" b="1" dirty="0">
                <a:solidFill>
                  <a:srgbClr val="7F0055"/>
                </a:solidFill>
                <a:latin typeface="Courier New" panose="02070309020205020404" pitchFamily="49" charset="0"/>
                <a:cs typeface="Courier New" panose="02070309020205020404" pitchFamily="49" charset="0"/>
              </a:rPr>
              <a:t>new</a:t>
            </a:r>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000000"/>
                </a:solidFill>
                <a:latin typeface="Courier New" panose="02070309020205020404" pitchFamily="49" charset="0"/>
                <a:cs typeface="Courier New" panose="02070309020205020404" pitchFamily="49" charset="0"/>
              </a:rPr>
              <a:t>DriversLicense</a:t>
            </a:r>
            <a:r>
              <a:rPr lang="en-US" b="1" dirty="0">
                <a:solidFill>
                  <a:srgbClr val="000000"/>
                </a:solidFill>
                <a:latin typeface="Courier New" panose="02070309020205020404" pitchFamily="49" charset="0"/>
                <a:cs typeface="Courier New" panose="02070309020205020404" pitchFamily="49" charset="0"/>
              </a:rPr>
              <a:t>(</a:t>
            </a:r>
            <a:r>
              <a:rPr lang="en-US" b="1" dirty="0">
                <a:solidFill>
                  <a:srgbClr val="2A00FF"/>
                </a:solidFill>
                <a:latin typeface="Courier New" panose="02070309020205020404" pitchFamily="49" charset="0"/>
                <a:cs typeface="Courier New" panose="02070309020205020404" pitchFamily="49" charset="0"/>
              </a:rPr>
              <a:t>"Elaina"</a:t>
            </a:r>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2A00FF"/>
                </a:solidFill>
                <a:latin typeface="Courier New" panose="02070309020205020404" pitchFamily="49" charset="0"/>
                <a:cs typeface="Courier New" panose="02070309020205020404" pitchFamily="49" charset="0"/>
              </a:rPr>
              <a:t>"</a:t>
            </a:r>
            <a:r>
              <a:rPr lang="en-US" b="1" dirty="0" err="1">
                <a:solidFill>
                  <a:srgbClr val="2A00FF"/>
                </a:solidFill>
                <a:latin typeface="Courier New" panose="02070309020205020404" pitchFamily="49" charset="0"/>
                <a:cs typeface="Courier New" panose="02070309020205020404" pitchFamily="49" charset="0"/>
              </a:rPr>
              <a:t>Afilia</a:t>
            </a:r>
            <a:r>
              <a:rPr lang="en-US" b="1" dirty="0">
                <a:solidFill>
                  <a:srgbClr val="2A00FF"/>
                </a:solidFill>
                <a:latin typeface="Courier New" panose="02070309020205020404" pitchFamily="49" charset="0"/>
                <a:cs typeface="Courier New" panose="02070309020205020404" pitchFamily="49" charset="0"/>
              </a:rPr>
              <a:t>"</a:t>
            </a:r>
            <a:r>
              <a:rPr lang="en-US" b="1" dirty="0">
                <a:solidFill>
                  <a:srgbClr val="000000"/>
                </a:solidFill>
                <a:latin typeface="Courier New" panose="02070309020205020404" pitchFamily="49" charset="0"/>
                <a:cs typeface="Courier New" panose="02070309020205020404" pitchFamily="49" charset="0"/>
              </a:rPr>
              <a:t>, 5);</a:t>
            </a:r>
          </a:p>
          <a:p>
            <a:r>
              <a:rPr lang="en-US" dirty="0">
                <a:solidFill>
                  <a:srgbClr val="000000"/>
                </a:solidFill>
                <a:latin typeface="Courier New" panose="02070309020205020404" pitchFamily="49" charset="0"/>
                <a:cs typeface="Courier New" panose="02070309020205020404" pitchFamily="49" charset="0"/>
              </a:rPr>
              <a:t>    </a:t>
            </a:r>
            <a:r>
              <a:rPr lang="en-US" dirty="0" err="1">
                <a:solidFill>
                  <a:srgbClr val="000000"/>
                </a:solidFill>
                <a:latin typeface="Courier New" panose="02070309020205020404" pitchFamily="49" charset="0"/>
                <a:cs typeface="Courier New" panose="02070309020205020404" pitchFamily="49" charset="0"/>
              </a:rPr>
              <a:t>DriversLicense</a:t>
            </a:r>
            <a:r>
              <a:rPr lang="en-US" dirty="0">
                <a:solidFill>
                  <a:srgbClr val="000000"/>
                </a:solidFill>
                <a:latin typeface="Courier New" panose="02070309020205020404" pitchFamily="49" charset="0"/>
                <a:cs typeface="Courier New" panose="02070309020205020404" pitchFamily="49" charset="0"/>
              </a:rPr>
              <a:t> </a:t>
            </a:r>
            <a:r>
              <a:rPr lang="en-US" dirty="0" err="1">
                <a:solidFill>
                  <a:srgbClr val="6A3E3E"/>
                </a:solidFill>
                <a:latin typeface="Courier New" panose="02070309020205020404" pitchFamily="49" charset="0"/>
                <a:cs typeface="Courier New" panose="02070309020205020404" pitchFamily="49" charset="0"/>
              </a:rPr>
              <a:t>VishnusLicense</a:t>
            </a:r>
            <a:r>
              <a:rPr lang="en-US" dirty="0">
                <a:solidFill>
                  <a:srgbClr val="000000"/>
                </a:solidFill>
                <a:latin typeface="Courier New" panose="02070309020205020404" pitchFamily="49" charset="0"/>
                <a:cs typeface="Courier New" panose="02070309020205020404" pitchFamily="49" charset="0"/>
              </a:rPr>
              <a:t> = </a:t>
            </a:r>
            <a:r>
              <a:rPr lang="en-US" b="1" dirty="0">
                <a:solidFill>
                  <a:srgbClr val="7F0055"/>
                </a:solidFill>
                <a:latin typeface="Courier New" panose="02070309020205020404" pitchFamily="49" charset="0"/>
                <a:cs typeface="Courier New" panose="02070309020205020404" pitchFamily="49" charset="0"/>
              </a:rPr>
              <a:t>new</a:t>
            </a:r>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000000"/>
                </a:solidFill>
                <a:latin typeface="Courier New" panose="02070309020205020404" pitchFamily="49" charset="0"/>
                <a:cs typeface="Courier New" panose="02070309020205020404" pitchFamily="49" charset="0"/>
              </a:rPr>
              <a:t>DriversLicense</a:t>
            </a:r>
            <a:r>
              <a:rPr lang="en-US" b="1" dirty="0">
                <a:solidFill>
                  <a:srgbClr val="000000"/>
                </a:solidFill>
                <a:latin typeface="Courier New" panose="02070309020205020404" pitchFamily="49" charset="0"/>
                <a:cs typeface="Courier New" panose="02070309020205020404" pitchFamily="49" charset="0"/>
              </a:rPr>
              <a:t>(</a:t>
            </a:r>
            <a:r>
              <a:rPr lang="en-US" b="1" dirty="0">
                <a:solidFill>
                  <a:srgbClr val="2A00FF"/>
                </a:solidFill>
                <a:latin typeface="Courier New" panose="02070309020205020404" pitchFamily="49" charset="0"/>
                <a:cs typeface="Courier New" panose="02070309020205020404" pitchFamily="49" charset="0"/>
              </a:rPr>
              <a:t>"Vishnu"</a:t>
            </a:r>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2A00FF"/>
                </a:solidFill>
                <a:latin typeface="Courier New" panose="02070309020205020404" pitchFamily="49" charset="0"/>
                <a:cs typeface="Courier New" panose="02070309020205020404" pitchFamily="49" charset="0"/>
              </a:rPr>
              <a:t>"</a:t>
            </a:r>
            <a:r>
              <a:rPr lang="en-US" b="1" dirty="0" err="1">
                <a:solidFill>
                  <a:srgbClr val="2A00FF"/>
                </a:solidFill>
                <a:latin typeface="Courier New" panose="02070309020205020404" pitchFamily="49" charset="0"/>
                <a:cs typeface="Courier New" panose="02070309020205020404" pitchFamily="49" charset="0"/>
              </a:rPr>
              <a:t>Santhana</a:t>
            </a:r>
            <a:r>
              <a:rPr lang="en-US" b="1" dirty="0">
                <a:solidFill>
                  <a:srgbClr val="2A00FF"/>
                </a:solidFill>
                <a:latin typeface="Courier New" panose="02070309020205020404" pitchFamily="49" charset="0"/>
                <a:cs typeface="Courier New" panose="02070309020205020404" pitchFamily="49" charset="0"/>
              </a:rPr>
              <a:t>"</a:t>
            </a:r>
            <a:r>
              <a:rPr lang="en-US" b="1" dirty="0">
                <a:solidFill>
                  <a:srgbClr val="000000"/>
                </a:solidFill>
                <a:latin typeface="Courier New" panose="02070309020205020404" pitchFamily="49" charset="0"/>
                <a:cs typeface="Courier New" panose="02070309020205020404" pitchFamily="49" charset="0"/>
              </a:rPr>
              <a:t>, 10);</a:t>
            </a:r>
          </a:p>
          <a:p>
            <a:endParaRPr lang="en-US" dirty="0">
              <a:latin typeface="Courier New" panose="02070309020205020404" pitchFamily="49" charset="0"/>
              <a:cs typeface="Courier New" panose="02070309020205020404" pitchFamily="49" charset="0"/>
            </a:endParaRPr>
          </a:p>
          <a:p>
            <a:r>
              <a:rPr lang="en-US" dirty="0">
                <a:solidFill>
                  <a:srgbClr val="000000"/>
                </a:solidFill>
                <a:latin typeface="Courier New" panose="02070309020205020404" pitchFamily="49" charset="0"/>
                <a:cs typeface="Courier New" panose="02070309020205020404" pitchFamily="49" charset="0"/>
              </a:rPr>
              <a:t>    </a:t>
            </a:r>
            <a:r>
              <a:rPr lang="en-US" dirty="0" err="1">
                <a:solidFill>
                  <a:srgbClr val="000000"/>
                </a:solidFill>
                <a:latin typeface="Courier New" panose="02070309020205020404" pitchFamily="49" charset="0"/>
                <a:cs typeface="Courier New" panose="02070309020205020404" pitchFamily="49" charset="0"/>
              </a:rPr>
              <a:t>System.</a:t>
            </a:r>
            <a:r>
              <a:rPr lang="en-US" b="1" i="1" dirty="0" err="1">
                <a:solidFill>
                  <a:srgbClr val="0000C0"/>
                </a:solidFill>
                <a:latin typeface="Courier New" panose="02070309020205020404" pitchFamily="49" charset="0"/>
                <a:cs typeface="Courier New" panose="02070309020205020404" pitchFamily="49" charset="0"/>
              </a:rPr>
              <a:t>out</a:t>
            </a:r>
            <a:r>
              <a:rPr lang="en-US" b="1" i="1" dirty="0" err="1">
                <a:solidFill>
                  <a:srgbClr val="000000"/>
                </a:solidFill>
                <a:latin typeface="Courier New" panose="02070309020205020404" pitchFamily="49" charset="0"/>
                <a:cs typeface="Courier New" panose="02070309020205020404" pitchFamily="49" charset="0"/>
              </a:rPr>
              <a:t>.println</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2A00FF"/>
                </a:solidFill>
                <a:latin typeface="Courier New" panose="02070309020205020404" pitchFamily="49" charset="0"/>
                <a:cs typeface="Courier New" panose="02070309020205020404" pitchFamily="49" charset="0"/>
              </a:rPr>
              <a:t>"Sally's license compared to Bob's license: "</a:t>
            </a:r>
            <a:r>
              <a:rPr lang="en-US" b="1" i="1" dirty="0">
                <a:solidFill>
                  <a:srgbClr val="000000"/>
                </a:solidFill>
                <a:latin typeface="Courier New" panose="02070309020205020404" pitchFamily="49" charset="0"/>
                <a:cs typeface="Courier New" panose="02070309020205020404" pitchFamily="49" charset="0"/>
              </a:rPr>
              <a:t> </a:t>
            </a:r>
          </a:p>
          <a:p>
            <a:r>
              <a:rPr lang="en-US" dirty="0">
                <a:solidFill>
                  <a:srgbClr val="000000"/>
                </a:solidFill>
                <a:latin typeface="Courier New" panose="02070309020205020404" pitchFamily="49" charset="0"/>
                <a:cs typeface="Courier New" panose="02070309020205020404" pitchFamily="49" charset="0"/>
              </a:rPr>
              <a:t>      +  </a:t>
            </a:r>
            <a:r>
              <a:rPr lang="en-US" dirty="0" err="1">
                <a:solidFill>
                  <a:srgbClr val="6A3E3E"/>
                </a:solidFill>
                <a:latin typeface="Courier New" panose="02070309020205020404" pitchFamily="49" charset="0"/>
                <a:cs typeface="Courier New" panose="02070309020205020404" pitchFamily="49" charset="0"/>
              </a:rPr>
              <a:t>SallysLicense</a:t>
            </a:r>
            <a:r>
              <a:rPr lang="en-US" dirty="0" err="1">
                <a:solidFill>
                  <a:srgbClr val="000000"/>
                </a:solidFill>
                <a:latin typeface="Courier New" panose="02070309020205020404" pitchFamily="49" charset="0"/>
                <a:cs typeface="Courier New" panose="02070309020205020404" pitchFamily="49" charset="0"/>
              </a:rPr>
              <a:t>.compareTo</a:t>
            </a:r>
            <a:r>
              <a:rPr lang="en-US" dirty="0">
                <a:solidFill>
                  <a:srgbClr val="000000"/>
                </a:solidFill>
                <a:latin typeface="Courier New" panose="02070309020205020404" pitchFamily="49" charset="0"/>
                <a:cs typeface="Courier New" panose="02070309020205020404" pitchFamily="49" charset="0"/>
              </a:rPr>
              <a:t>(</a:t>
            </a:r>
            <a:r>
              <a:rPr lang="en-US" dirty="0" err="1">
                <a:solidFill>
                  <a:srgbClr val="6A3E3E"/>
                </a:solidFill>
                <a:latin typeface="Courier New" panose="02070309020205020404" pitchFamily="49" charset="0"/>
                <a:cs typeface="Courier New" panose="02070309020205020404" pitchFamily="49" charset="0"/>
              </a:rPr>
              <a:t>BobsLicense</a:t>
            </a:r>
            <a:r>
              <a:rPr lang="en-US" dirty="0">
                <a:solidFill>
                  <a:srgbClr val="000000"/>
                </a:solidFill>
                <a:latin typeface="Courier New" panose="02070309020205020404" pitchFamily="49" charset="0"/>
                <a:cs typeface="Courier New" panose="02070309020205020404" pitchFamily="49" charset="0"/>
              </a:rPr>
              <a:t>));</a:t>
            </a:r>
          </a:p>
          <a:p>
            <a:r>
              <a:rPr lang="en-US" dirty="0">
                <a:solidFill>
                  <a:srgbClr val="000000"/>
                </a:solidFill>
                <a:latin typeface="Courier New" panose="02070309020205020404" pitchFamily="49" charset="0"/>
                <a:cs typeface="Courier New" panose="02070309020205020404" pitchFamily="49" charset="0"/>
              </a:rPr>
              <a:t>    </a:t>
            </a:r>
            <a:r>
              <a:rPr lang="en-US" dirty="0" err="1">
                <a:solidFill>
                  <a:srgbClr val="000000"/>
                </a:solidFill>
                <a:latin typeface="Courier New" panose="02070309020205020404" pitchFamily="49" charset="0"/>
                <a:cs typeface="Courier New" panose="02070309020205020404" pitchFamily="49" charset="0"/>
              </a:rPr>
              <a:t>System.</a:t>
            </a:r>
            <a:r>
              <a:rPr lang="en-US" b="1" i="1" dirty="0" err="1">
                <a:solidFill>
                  <a:srgbClr val="0000C0"/>
                </a:solidFill>
                <a:latin typeface="Courier New" panose="02070309020205020404" pitchFamily="49" charset="0"/>
                <a:cs typeface="Courier New" panose="02070309020205020404" pitchFamily="49" charset="0"/>
              </a:rPr>
              <a:t>out</a:t>
            </a:r>
            <a:r>
              <a:rPr lang="en-US" b="1" i="1" dirty="0" err="1">
                <a:solidFill>
                  <a:srgbClr val="000000"/>
                </a:solidFill>
                <a:latin typeface="Courier New" panose="02070309020205020404" pitchFamily="49" charset="0"/>
                <a:cs typeface="Courier New" panose="02070309020205020404" pitchFamily="49" charset="0"/>
              </a:rPr>
              <a:t>.println</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2A00FF"/>
                </a:solidFill>
                <a:latin typeface="Courier New" panose="02070309020205020404" pitchFamily="49" charset="0"/>
                <a:cs typeface="Courier New" panose="02070309020205020404" pitchFamily="49" charset="0"/>
              </a:rPr>
              <a:t>"Sally's license compared to Elaina's license: "</a:t>
            </a:r>
            <a:r>
              <a:rPr lang="en-US" b="1" i="1" dirty="0">
                <a:solidFill>
                  <a:srgbClr val="000000"/>
                </a:solidFill>
                <a:latin typeface="Courier New" panose="02070309020205020404" pitchFamily="49" charset="0"/>
                <a:cs typeface="Courier New" panose="02070309020205020404" pitchFamily="49" charset="0"/>
              </a:rPr>
              <a:t> </a:t>
            </a:r>
          </a:p>
          <a:p>
            <a:r>
              <a:rPr lang="en-US" dirty="0">
                <a:solidFill>
                  <a:srgbClr val="000000"/>
                </a:solidFill>
                <a:latin typeface="Courier New" panose="02070309020205020404" pitchFamily="49" charset="0"/>
                <a:cs typeface="Courier New" panose="02070309020205020404" pitchFamily="49" charset="0"/>
              </a:rPr>
              <a:t>        +  </a:t>
            </a:r>
            <a:r>
              <a:rPr lang="en-US" dirty="0" err="1">
                <a:solidFill>
                  <a:srgbClr val="6A3E3E"/>
                </a:solidFill>
                <a:latin typeface="Courier New" panose="02070309020205020404" pitchFamily="49" charset="0"/>
                <a:cs typeface="Courier New" panose="02070309020205020404" pitchFamily="49" charset="0"/>
              </a:rPr>
              <a:t>SallysLicense</a:t>
            </a:r>
            <a:r>
              <a:rPr lang="en-US" dirty="0" err="1">
                <a:solidFill>
                  <a:srgbClr val="000000"/>
                </a:solidFill>
                <a:latin typeface="Courier New" panose="02070309020205020404" pitchFamily="49" charset="0"/>
                <a:cs typeface="Courier New" panose="02070309020205020404" pitchFamily="49" charset="0"/>
              </a:rPr>
              <a:t>.compareTo</a:t>
            </a:r>
            <a:r>
              <a:rPr lang="en-US" dirty="0">
                <a:solidFill>
                  <a:srgbClr val="000000"/>
                </a:solidFill>
                <a:latin typeface="Courier New" panose="02070309020205020404" pitchFamily="49" charset="0"/>
                <a:cs typeface="Courier New" panose="02070309020205020404" pitchFamily="49" charset="0"/>
              </a:rPr>
              <a:t>(</a:t>
            </a:r>
            <a:r>
              <a:rPr lang="en-US" dirty="0" err="1">
                <a:solidFill>
                  <a:srgbClr val="6A3E3E"/>
                </a:solidFill>
                <a:latin typeface="Courier New" panose="02070309020205020404" pitchFamily="49" charset="0"/>
                <a:cs typeface="Courier New" panose="02070309020205020404" pitchFamily="49" charset="0"/>
              </a:rPr>
              <a:t>ElainasLicense</a:t>
            </a:r>
            <a:r>
              <a:rPr lang="en-US" dirty="0">
                <a:solidFill>
                  <a:srgbClr val="000000"/>
                </a:solidFill>
                <a:latin typeface="Courier New" panose="02070309020205020404" pitchFamily="49" charset="0"/>
                <a:cs typeface="Courier New" panose="02070309020205020404" pitchFamily="49" charset="0"/>
              </a:rPr>
              <a:t>));</a:t>
            </a:r>
          </a:p>
          <a:p>
            <a:r>
              <a:rPr lang="en-US" dirty="0">
                <a:solidFill>
                  <a:srgbClr val="000000"/>
                </a:solidFill>
                <a:latin typeface="Courier New" panose="02070309020205020404" pitchFamily="49" charset="0"/>
                <a:cs typeface="Courier New" panose="02070309020205020404" pitchFamily="49" charset="0"/>
              </a:rPr>
              <a:t>    </a:t>
            </a:r>
            <a:r>
              <a:rPr lang="en-US" dirty="0" err="1">
                <a:solidFill>
                  <a:srgbClr val="000000"/>
                </a:solidFill>
                <a:latin typeface="Courier New" panose="02070309020205020404" pitchFamily="49" charset="0"/>
                <a:cs typeface="Courier New" panose="02070309020205020404" pitchFamily="49" charset="0"/>
              </a:rPr>
              <a:t>System.</a:t>
            </a:r>
            <a:r>
              <a:rPr lang="en-US" b="1" i="1" dirty="0" err="1">
                <a:solidFill>
                  <a:srgbClr val="0000C0"/>
                </a:solidFill>
                <a:latin typeface="Courier New" panose="02070309020205020404" pitchFamily="49" charset="0"/>
                <a:cs typeface="Courier New" panose="02070309020205020404" pitchFamily="49" charset="0"/>
              </a:rPr>
              <a:t>out</a:t>
            </a:r>
            <a:r>
              <a:rPr lang="en-US" b="1" i="1" dirty="0" err="1">
                <a:solidFill>
                  <a:srgbClr val="000000"/>
                </a:solidFill>
                <a:latin typeface="Courier New" panose="02070309020205020404" pitchFamily="49" charset="0"/>
                <a:cs typeface="Courier New" panose="02070309020205020404" pitchFamily="49" charset="0"/>
              </a:rPr>
              <a:t>.println</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2A00FF"/>
                </a:solidFill>
                <a:latin typeface="Courier New" panose="02070309020205020404" pitchFamily="49" charset="0"/>
                <a:cs typeface="Courier New" panose="02070309020205020404" pitchFamily="49" charset="0"/>
              </a:rPr>
              <a:t>"Sally's license compared to Vishnu's license: "</a:t>
            </a:r>
            <a:r>
              <a:rPr lang="en-US" b="1" i="1" dirty="0">
                <a:solidFill>
                  <a:srgbClr val="000000"/>
                </a:solidFill>
                <a:latin typeface="Courier New" panose="02070309020205020404" pitchFamily="49" charset="0"/>
                <a:cs typeface="Courier New" panose="02070309020205020404" pitchFamily="49" charset="0"/>
              </a:rPr>
              <a:t> </a:t>
            </a:r>
          </a:p>
          <a:p>
            <a:r>
              <a:rPr lang="en-US" dirty="0">
                <a:solidFill>
                  <a:srgbClr val="000000"/>
                </a:solidFill>
                <a:latin typeface="Courier New" panose="02070309020205020404" pitchFamily="49" charset="0"/>
                <a:cs typeface="Courier New" panose="02070309020205020404" pitchFamily="49" charset="0"/>
              </a:rPr>
              <a:t>        +  </a:t>
            </a:r>
            <a:r>
              <a:rPr lang="en-US" dirty="0" err="1">
                <a:solidFill>
                  <a:srgbClr val="6A3E3E"/>
                </a:solidFill>
                <a:latin typeface="Courier New" panose="02070309020205020404" pitchFamily="49" charset="0"/>
                <a:cs typeface="Courier New" panose="02070309020205020404" pitchFamily="49" charset="0"/>
              </a:rPr>
              <a:t>SallysLicense</a:t>
            </a:r>
            <a:r>
              <a:rPr lang="en-US" dirty="0" err="1">
                <a:solidFill>
                  <a:srgbClr val="000000"/>
                </a:solidFill>
                <a:latin typeface="Courier New" panose="02070309020205020404" pitchFamily="49" charset="0"/>
                <a:cs typeface="Courier New" panose="02070309020205020404" pitchFamily="49" charset="0"/>
              </a:rPr>
              <a:t>.compareTo</a:t>
            </a:r>
            <a:r>
              <a:rPr lang="en-US" dirty="0">
                <a:solidFill>
                  <a:srgbClr val="000000"/>
                </a:solidFill>
                <a:latin typeface="Courier New" panose="02070309020205020404" pitchFamily="49" charset="0"/>
                <a:cs typeface="Courier New" panose="02070309020205020404" pitchFamily="49" charset="0"/>
              </a:rPr>
              <a:t>(</a:t>
            </a:r>
            <a:r>
              <a:rPr lang="en-US" dirty="0" err="1">
                <a:solidFill>
                  <a:srgbClr val="6A3E3E"/>
                </a:solidFill>
                <a:latin typeface="Courier New" panose="02070309020205020404" pitchFamily="49" charset="0"/>
                <a:cs typeface="Courier New" panose="02070309020205020404" pitchFamily="49" charset="0"/>
              </a:rPr>
              <a:t>VishnusLicense</a:t>
            </a:r>
            <a:r>
              <a:rPr lang="en-US" dirty="0">
                <a:solidFill>
                  <a:srgbClr val="000000"/>
                </a:solidFill>
                <a:latin typeface="Courier New" panose="02070309020205020404" pitchFamily="49" charset="0"/>
                <a:cs typeface="Courier New" panose="02070309020205020404" pitchFamily="49" charset="0"/>
              </a:rPr>
              <a:t>));</a:t>
            </a:r>
          </a:p>
          <a:p>
            <a:r>
              <a:rPr lang="en-US" dirty="0">
                <a:solidFill>
                  <a:srgbClr val="000000"/>
                </a:solidFill>
                <a:latin typeface="Courier New" panose="02070309020205020404" pitchFamily="49" charset="0"/>
                <a:cs typeface="Courier New" panose="02070309020205020404" pitchFamily="49" charset="0"/>
              </a:rPr>
              <a:t>  }</a:t>
            </a:r>
          </a:p>
          <a:p>
            <a:r>
              <a:rPr lang="en-US" dirty="0">
                <a:solidFill>
                  <a:srgbClr val="000000"/>
                </a:solidFill>
                <a:latin typeface="Courier New" panose="02070309020205020404" pitchFamily="49" charset="0"/>
                <a:cs typeface="Courier New" panose="02070309020205020404" pitchFamily="49" charset="0"/>
              </a:rPr>
              <a:t>}</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5" name="TextBox 4">
            <a:extLst>
              <a:ext uri="{FF2B5EF4-FFF2-40B4-BE49-F238E27FC236}">
                <a16:creationId xmlns:a16="http://schemas.microsoft.com/office/drawing/2014/main" id="{FCA8C4F5-BD12-4C31-B552-54358DA7C165}"/>
              </a:ext>
            </a:extLst>
          </p:cNvPr>
          <p:cNvSpPr txBox="1"/>
          <p:nvPr/>
        </p:nvSpPr>
        <p:spPr>
          <a:xfrm>
            <a:off x="609600" y="5257800"/>
            <a:ext cx="6275942" cy="1323439"/>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6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Output</a:t>
            </a: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p>
          <a:p>
            <a:pPr>
              <a:spcBef>
                <a:spcPts val="0"/>
              </a:spcBef>
              <a:spcAft>
                <a:spcPts val="0"/>
              </a:spcAft>
            </a:pPr>
            <a:endPar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endParaRP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Sally's license compared to Bob's license: 1</a:t>
            </a: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Sally's license compared to Elaina's license: 0</a:t>
            </a: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Sally's license compared to Vishnu's license: -1</a:t>
            </a:r>
          </a:p>
        </p:txBody>
      </p:sp>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a:xfrm>
            <a:off x="7511143" y="4648200"/>
            <a:ext cx="4343400" cy="1706562"/>
          </a:xfrm>
        </p:spPr>
        <p:txBody>
          <a:bodyPr/>
          <a:lstStyle/>
          <a:p>
            <a:r>
              <a:rPr lang="en-US" dirty="0" err="1"/>
              <a:t>DriversLicense</a:t>
            </a:r>
            <a:br>
              <a:rPr lang="en-US" dirty="0"/>
            </a:br>
            <a:r>
              <a:rPr lang="en-US" dirty="0"/>
              <a:t>Output</a:t>
            </a:r>
          </a:p>
        </p:txBody>
      </p:sp>
    </p:spTree>
    <p:extLst>
      <p:ext uri="{BB962C8B-B14F-4D97-AF65-F5344CB8AC3E}">
        <p14:creationId xmlns:p14="http://schemas.microsoft.com/office/powerpoint/2010/main" val="24381690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4428-0E2A-E250-B99E-85AC40CE3234}"/>
              </a:ext>
            </a:extLst>
          </p:cNvPr>
          <p:cNvSpPr>
            <a:spLocks noGrp="1"/>
          </p:cNvSpPr>
          <p:nvPr>
            <p:ph type="title"/>
          </p:nvPr>
        </p:nvSpPr>
        <p:spPr>
          <a:xfrm>
            <a:off x="152400" y="274638"/>
            <a:ext cx="11430000" cy="1020762"/>
          </a:xfrm>
        </p:spPr>
        <p:txBody>
          <a:bodyPr/>
          <a:lstStyle/>
          <a:p>
            <a:r>
              <a:rPr lang="en-US" dirty="0"/>
              <a:t>Summary: use strongly typed language …</a:t>
            </a:r>
          </a:p>
        </p:txBody>
      </p:sp>
      <p:sp>
        <p:nvSpPr>
          <p:cNvPr id="3" name="Content Placeholder 2">
            <a:extLst>
              <a:ext uri="{FF2B5EF4-FFF2-40B4-BE49-F238E27FC236}">
                <a16:creationId xmlns:a16="http://schemas.microsoft.com/office/drawing/2014/main" id="{7EFE52FE-1516-455A-51F7-A3FBC24FA889}"/>
              </a:ext>
            </a:extLst>
          </p:cNvPr>
          <p:cNvSpPr>
            <a:spLocks noGrp="1"/>
          </p:cNvSpPr>
          <p:nvPr>
            <p:ph idx="1"/>
          </p:nvPr>
        </p:nvSpPr>
        <p:spPr/>
        <p:txBody>
          <a:bodyPr/>
          <a:lstStyle/>
          <a:p>
            <a:pPr algn="ctr"/>
            <a:endParaRPr lang="en-US" sz="4000" dirty="0"/>
          </a:p>
          <a:p>
            <a:pPr marL="0" indent="0" algn="ctr">
              <a:buNone/>
            </a:pPr>
            <a:r>
              <a:rPr lang="en-US" sz="4000" dirty="0"/>
              <a:t>–in the struggle to manage complexity–</a:t>
            </a:r>
          </a:p>
          <a:p>
            <a:pPr marL="0" indent="0" algn="ctr">
              <a:buNone/>
            </a:pPr>
            <a:endParaRPr lang="en-US" sz="4000" i="1" dirty="0"/>
          </a:p>
          <a:p>
            <a:pPr marL="0" indent="0" algn="ctr">
              <a:buNone/>
            </a:pPr>
            <a:r>
              <a:rPr lang="en-US" sz="4000" i="1" dirty="0"/>
              <a:t>to enforce what you intend</a:t>
            </a:r>
          </a:p>
        </p:txBody>
      </p:sp>
    </p:spTree>
    <p:extLst>
      <p:ext uri="{BB962C8B-B14F-4D97-AF65-F5344CB8AC3E}">
        <p14:creationId xmlns:p14="http://schemas.microsoft.com/office/powerpoint/2010/main" val="2957993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Agenda</a:t>
            </a:r>
            <a:endParaRPr lang="en-US" sz="4000" dirty="0"/>
          </a:p>
        </p:txBody>
      </p:sp>
      <p:sp>
        <p:nvSpPr>
          <p:cNvPr id="3" name="Content Placeholder 2"/>
          <p:cNvSpPr>
            <a:spLocks noGrp="1"/>
          </p:cNvSpPr>
          <p:nvPr>
            <p:ph idx="1"/>
          </p:nvPr>
        </p:nvSpPr>
        <p:spPr>
          <a:xfrm>
            <a:off x="3117056" y="1524000"/>
            <a:ext cx="5957888" cy="5105400"/>
          </a:xfrm>
          <a:solidFill>
            <a:schemeClr val="tx2">
              <a:lumMod val="20000"/>
              <a:lumOff val="80000"/>
            </a:schemeClr>
          </a:solidFill>
        </p:spPr>
        <p:txBody>
          <a:bodyPr>
            <a:noAutofit/>
          </a:bodyPr>
          <a:lstStyle/>
          <a:p>
            <a:pPr marL="514350" indent="-514350">
              <a:buFont typeface="+mj-lt"/>
              <a:buAutoNum type="arabicPeriod"/>
            </a:pPr>
            <a:r>
              <a:rPr lang="en-US" sz="4000" dirty="0"/>
              <a:t>Objects and classes</a:t>
            </a:r>
          </a:p>
          <a:p>
            <a:pPr marL="514350" indent="-514350">
              <a:buFont typeface="+mj-lt"/>
              <a:buAutoNum type="arabicPeriod"/>
            </a:pPr>
            <a:r>
              <a:rPr lang="en-US" sz="4000" b="0" dirty="0"/>
              <a:t>Inheritance</a:t>
            </a:r>
          </a:p>
          <a:p>
            <a:pPr marL="514350" indent="-514350">
              <a:buFont typeface="+mj-lt"/>
              <a:buAutoNum type="arabicPeriod"/>
            </a:pPr>
            <a:r>
              <a:rPr lang="en-US" sz="4000" b="0" dirty="0"/>
              <a:t>Constructors in Java</a:t>
            </a:r>
          </a:p>
          <a:p>
            <a:pPr marL="514350" indent="-514350">
              <a:buFont typeface="+mj-lt"/>
              <a:buAutoNum type="arabicPeriod"/>
            </a:pPr>
            <a:r>
              <a:rPr lang="en-US" sz="4000" b="0" dirty="0"/>
              <a:t>Polymorphism</a:t>
            </a:r>
          </a:p>
          <a:p>
            <a:pPr marL="514350" indent="-514350">
              <a:buFont typeface="+mj-lt"/>
              <a:buAutoNum type="arabicPeriod"/>
            </a:pPr>
            <a:r>
              <a:rPr lang="en-US" sz="4000" b="0" dirty="0" err="1"/>
              <a:t>Downcasting</a:t>
            </a:r>
            <a:endParaRPr lang="en-US" sz="4000" b="0" dirty="0"/>
          </a:p>
          <a:p>
            <a:pPr marL="514350" indent="-514350">
              <a:buFont typeface="+mj-lt"/>
              <a:buAutoNum type="arabicPeriod"/>
            </a:pPr>
            <a:r>
              <a:rPr lang="en-US" sz="4000" b="0" dirty="0"/>
              <a:t>Abstract classes</a:t>
            </a:r>
          </a:p>
          <a:p>
            <a:pPr marL="514350" indent="-514350">
              <a:buFont typeface="+mj-lt"/>
              <a:buAutoNum type="arabicPeriod"/>
            </a:pPr>
            <a:r>
              <a:rPr lang="en-US" sz="4000" b="0" dirty="0"/>
              <a:t>Interfaces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674" y="109470"/>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rrow: Right 4">
            <a:extLst>
              <a:ext uri="{FF2B5EF4-FFF2-40B4-BE49-F238E27FC236}">
                <a16:creationId xmlns:a16="http://schemas.microsoft.com/office/drawing/2014/main" id="{E62B302A-B636-3C03-9896-989D06E6025A}"/>
              </a:ext>
            </a:extLst>
          </p:cNvPr>
          <p:cNvSpPr/>
          <p:nvPr/>
        </p:nvSpPr>
        <p:spPr>
          <a:xfrm>
            <a:off x="2438400" y="1828800"/>
            <a:ext cx="418363"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1067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E3080-17F9-4266-A3B3-6F356145EEB4}"/>
              </a:ext>
            </a:extLst>
          </p:cNvPr>
          <p:cNvSpPr>
            <a:spLocks noGrp="1"/>
          </p:cNvSpPr>
          <p:nvPr>
            <p:ph type="title"/>
          </p:nvPr>
        </p:nvSpPr>
        <p:spPr/>
        <p:txBody>
          <a:bodyPr/>
          <a:lstStyle/>
          <a:p>
            <a:r>
              <a:rPr lang="en-US" dirty="0"/>
              <a:t>Motivations For Object-Orientation</a:t>
            </a:r>
          </a:p>
        </p:txBody>
      </p:sp>
      <p:graphicFrame>
        <p:nvGraphicFramePr>
          <p:cNvPr id="4" name="Content Placeholder 3">
            <a:extLst>
              <a:ext uri="{FF2B5EF4-FFF2-40B4-BE49-F238E27FC236}">
                <a16:creationId xmlns:a16="http://schemas.microsoft.com/office/drawing/2014/main" id="{FB5E62D8-3218-4ED3-A755-B9136177E23A}"/>
              </a:ext>
            </a:extLst>
          </p:cNvPr>
          <p:cNvGraphicFramePr>
            <a:graphicFrameLocks noGrp="1"/>
          </p:cNvGraphicFramePr>
          <p:nvPr>
            <p:ph idx="1"/>
            <p:extLst>
              <p:ext uri="{D42A27DB-BD31-4B8C-83A1-F6EECF244321}">
                <p14:modId xmlns:p14="http://schemas.microsoft.com/office/powerpoint/2010/main" val="3726749504"/>
              </p:ext>
            </p:extLst>
          </p:nvPr>
        </p:nvGraphicFramePr>
        <p:xfrm>
          <a:off x="609600" y="1600200"/>
          <a:ext cx="109728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92813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E3080-17F9-4266-A3B3-6F356145EEB4}"/>
              </a:ext>
            </a:extLst>
          </p:cNvPr>
          <p:cNvSpPr>
            <a:spLocks noGrp="1"/>
          </p:cNvSpPr>
          <p:nvPr>
            <p:ph type="title"/>
          </p:nvPr>
        </p:nvSpPr>
        <p:spPr/>
        <p:txBody>
          <a:bodyPr/>
          <a:lstStyle/>
          <a:p>
            <a:r>
              <a:rPr lang="en-US" dirty="0"/>
              <a:t>Motivations For Object-Orientation</a:t>
            </a:r>
          </a:p>
        </p:txBody>
      </p:sp>
      <p:graphicFrame>
        <p:nvGraphicFramePr>
          <p:cNvPr id="4" name="Content Placeholder 3">
            <a:extLst>
              <a:ext uri="{FF2B5EF4-FFF2-40B4-BE49-F238E27FC236}">
                <a16:creationId xmlns:a16="http://schemas.microsoft.com/office/drawing/2014/main" id="{FB5E62D8-3218-4ED3-A755-B9136177E23A}"/>
              </a:ext>
            </a:extLst>
          </p:cNvPr>
          <p:cNvGraphicFramePr>
            <a:graphicFrameLocks noGrp="1"/>
          </p:cNvGraphicFramePr>
          <p:nvPr>
            <p:ph idx="1"/>
            <p:extLst>
              <p:ext uri="{D42A27DB-BD31-4B8C-83A1-F6EECF244321}">
                <p14:modId xmlns:p14="http://schemas.microsoft.com/office/powerpoint/2010/main" val="802212745"/>
              </p:ext>
            </p:extLst>
          </p:nvPr>
        </p:nvGraphicFramePr>
        <p:xfrm>
          <a:off x="609600" y="1524000"/>
          <a:ext cx="109728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0372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45F6E-3C9D-4A60-BF75-2A1C2A89B955}"/>
              </a:ext>
            </a:extLst>
          </p:cNvPr>
          <p:cNvSpPr>
            <a:spLocks noGrp="1"/>
          </p:cNvSpPr>
          <p:nvPr>
            <p:ph type="title"/>
          </p:nvPr>
        </p:nvSpPr>
        <p:spPr/>
        <p:txBody>
          <a:bodyPr/>
          <a:lstStyle/>
          <a:p>
            <a:r>
              <a:rPr lang="en-US" dirty="0"/>
              <a:t>Class</a:t>
            </a:r>
          </a:p>
        </p:txBody>
      </p:sp>
      <p:sp>
        <p:nvSpPr>
          <p:cNvPr id="3" name="Content Placeholder 2">
            <a:extLst>
              <a:ext uri="{FF2B5EF4-FFF2-40B4-BE49-F238E27FC236}">
                <a16:creationId xmlns:a16="http://schemas.microsoft.com/office/drawing/2014/main" id="{FD94794F-4845-4CBB-9FD6-33EBCC1A071F}"/>
              </a:ext>
            </a:extLst>
          </p:cNvPr>
          <p:cNvSpPr>
            <a:spLocks noGrp="1"/>
          </p:cNvSpPr>
          <p:nvPr>
            <p:ph idx="1"/>
          </p:nvPr>
        </p:nvSpPr>
        <p:spPr>
          <a:xfrm>
            <a:off x="1143000" y="1676400"/>
            <a:ext cx="9906000" cy="5105400"/>
          </a:xfrm>
        </p:spPr>
        <p:txBody>
          <a:bodyPr/>
          <a:lstStyle/>
          <a:p>
            <a:r>
              <a:rPr lang="en-US" dirty="0"/>
              <a:t>the blueprint from which individual objects are created</a:t>
            </a:r>
          </a:p>
          <a:p>
            <a:endParaRPr lang="en-US" dirty="0"/>
          </a:p>
          <a:p>
            <a:r>
              <a:rPr lang="en-US" dirty="0"/>
              <a:t>defines the attributes</a:t>
            </a:r>
          </a:p>
          <a:p>
            <a:pPr lvl="1"/>
            <a:r>
              <a:rPr lang="en-US" dirty="0"/>
              <a:t>the object’s data</a:t>
            </a:r>
          </a:p>
          <a:p>
            <a:endParaRPr lang="en-US" dirty="0"/>
          </a:p>
          <a:p>
            <a:r>
              <a:rPr lang="en-US" dirty="0"/>
              <a:t>defines methods</a:t>
            </a:r>
          </a:p>
          <a:p>
            <a:pPr lvl="1"/>
            <a:r>
              <a:rPr lang="en-US" dirty="0"/>
              <a:t>which  represent an object’s behavior</a:t>
            </a:r>
          </a:p>
          <a:p>
            <a:endParaRPr lang="en-US" dirty="0"/>
          </a:p>
          <a:p>
            <a:endParaRPr lang="en-US" dirty="0"/>
          </a:p>
          <a:p>
            <a:pPr lvl="1"/>
            <a:endParaRPr lang="en-US" dirty="0"/>
          </a:p>
        </p:txBody>
      </p:sp>
    </p:spTree>
    <p:extLst>
      <p:ext uri="{BB962C8B-B14F-4D97-AF65-F5344CB8AC3E}">
        <p14:creationId xmlns:p14="http://schemas.microsoft.com/office/powerpoint/2010/main" val="2790113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B6448-CD06-4D0C-90FE-CBA30497B2A4}"/>
              </a:ext>
            </a:extLst>
          </p:cNvPr>
          <p:cNvSpPr>
            <a:spLocks noGrp="1"/>
          </p:cNvSpPr>
          <p:nvPr>
            <p:ph type="title"/>
          </p:nvPr>
        </p:nvSpPr>
        <p:spPr/>
        <p:txBody>
          <a:bodyPr/>
          <a:lstStyle/>
          <a:p>
            <a:r>
              <a:rPr lang="en-US" dirty="0"/>
              <a:t>Object</a:t>
            </a:r>
          </a:p>
        </p:txBody>
      </p:sp>
      <p:sp>
        <p:nvSpPr>
          <p:cNvPr id="3" name="Content Placeholder 2">
            <a:extLst>
              <a:ext uri="{FF2B5EF4-FFF2-40B4-BE49-F238E27FC236}">
                <a16:creationId xmlns:a16="http://schemas.microsoft.com/office/drawing/2014/main" id="{0654EBC7-5A51-475C-90C6-6A2392D0F68E}"/>
              </a:ext>
            </a:extLst>
          </p:cNvPr>
          <p:cNvSpPr>
            <a:spLocks noGrp="1"/>
          </p:cNvSpPr>
          <p:nvPr>
            <p:ph idx="1"/>
          </p:nvPr>
        </p:nvSpPr>
        <p:spPr>
          <a:xfrm>
            <a:off x="1676400" y="2286000"/>
            <a:ext cx="8839200" cy="3200400"/>
          </a:xfrm>
        </p:spPr>
        <p:txBody>
          <a:bodyPr/>
          <a:lstStyle/>
          <a:p>
            <a:r>
              <a:rPr lang="en-US" dirty="0"/>
              <a:t>an </a:t>
            </a:r>
            <a:r>
              <a:rPr lang="en-US" i="1" dirty="0"/>
              <a:t>instance </a:t>
            </a:r>
            <a:r>
              <a:rPr lang="en-US" dirty="0"/>
              <a:t>or </a:t>
            </a:r>
            <a:r>
              <a:rPr lang="en-US" i="1" dirty="0"/>
              <a:t>occurrence </a:t>
            </a:r>
            <a:r>
              <a:rPr lang="en-US" dirty="0"/>
              <a:t>of a class</a:t>
            </a:r>
          </a:p>
          <a:p>
            <a:endParaRPr lang="en-US" dirty="0"/>
          </a:p>
          <a:p>
            <a:r>
              <a:rPr lang="en-US" dirty="0"/>
              <a:t>has its own values for the attributes</a:t>
            </a:r>
          </a:p>
          <a:p>
            <a:endParaRPr lang="en-US" dirty="0"/>
          </a:p>
          <a:p>
            <a:r>
              <a:rPr lang="en-US" dirty="0"/>
              <a:t>behavior same as all other objects for same class</a:t>
            </a:r>
          </a:p>
          <a:p>
            <a:endParaRPr lang="en-US" dirty="0"/>
          </a:p>
        </p:txBody>
      </p:sp>
    </p:spTree>
    <p:extLst>
      <p:ext uri="{BB962C8B-B14F-4D97-AF65-F5344CB8AC3E}">
        <p14:creationId xmlns:p14="http://schemas.microsoft.com/office/powerpoint/2010/main" val="2053990034"/>
      </p:ext>
    </p:extLst>
  </p:cSld>
  <p:clrMapOvr>
    <a:masterClrMapping/>
  </p:clrMapOvr>
</p:sld>
</file>

<file path=ppt/theme/theme1.xml><?xml version="1.0" encoding="utf-8"?>
<a:theme xmlns:a="http://schemas.openxmlformats.org/drawingml/2006/main" name="Office Theme">
  <a:themeElements>
    <a:clrScheme name="BU Colors">
      <a:dk1>
        <a:sysClr val="windowText" lastClr="000000"/>
      </a:dk1>
      <a:lt1>
        <a:sysClr val="window" lastClr="FFFFFF"/>
      </a:lt1>
      <a:dk2>
        <a:srgbClr val="1F497D"/>
      </a:dk2>
      <a:lt2>
        <a:srgbClr val="EEECE1"/>
      </a:lt2>
      <a:accent1>
        <a:srgbClr val="00AFAF"/>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18727</TotalTime>
  <Words>3073</Words>
  <Application>Microsoft Office PowerPoint</Application>
  <PresentationFormat>Widescreen</PresentationFormat>
  <Paragraphs>563</Paragraphs>
  <Slides>43</Slides>
  <Notes>15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43</vt:i4>
      </vt:variant>
    </vt:vector>
  </HeadingPairs>
  <TitlesOfParts>
    <vt:vector size="53" baseType="lpstr">
      <vt:lpstr>Arial</vt:lpstr>
      <vt:lpstr>Calibri</vt:lpstr>
      <vt:lpstr>Calibri Light</vt:lpstr>
      <vt:lpstr>Consolas</vt:lpstr>
      <vt:lpstr>Courier New</vt:lpstr>
      <vt:lpstr>Tahoma</vt:lpstr>
      <vt:lpstr>Times New Roman</vt:lpstr>
      <vt:lpstr>Wingdings</vt:lpstr>
      <vt:lpstr>Office Theme</vt:lpstr>
      <vt:lpstr>Custom Design</vt:lpstr>
      <vt:lpstr>Object-Oriented Essentials</vt:lpstr>
      <vt:lpstr>Programs are mostly unrealiable</vt:lpstr>
      <vt:lpstr>Learning Objectives</vt:lpstr>
      <vt:lpstr>A Benefit of Strongly Typed Languages</vt:lpstr>
      <vt:lpstr>Agenda</vt:lpstr>
      <vt:lpstr>Motivations For Object-Orientation</vt:lpstr>
      <vt:lpstr>Motivations For Object-Orientation</vt:lpstr>
      <vt:lpstr>Class</vt:lpstr>
      <vt:lpstr>Object</vt:lpstr>
      <vt:lpstr>Agenda</vt:lpstr>
      <vt:lpstr>Inheritance Example: from Car</vt:lpstr>
      <vt:lpstr>Car Inheritance Ex.</vt:lpstr>
      <vt:lpstr>Car Inheritance Execution</vt:lpstr>
      <vt:lpstr>Agenda</vt:lpstr>
      <vt:lpstr>Constructor Rules for Java Inheritance*</vt:lpstr>
      <vt:lpstr>Constructor Rules for Java Inheritance</vt:lpstr>
      <vt:lpstr>Constructor Rules for Java Inheritance</vt:lpstr>
      <vt:lpstr>Constructor Rules for Java Inheritance</vt:lpstr>
      <vt:lpstr>Superclass Constructor Example</vt:lpstr>
      <vt:lpstr>Superclass Constructor Example</vt:lpstr>
      <vt:lpstr>Agenda</vt:lpstr>
      <vt:lpstr>An Origin of Polymorphism</vt:lpstr>
      <vt:lpstr>Student Classes</vt:lpstr>
      <vt:lpstr>GradStudent  Class</vt:lpstr>
      <vt:lpstr>NonDegreeStudent Subclass</vt:lpstr>
      <vt:lpstr>Polymorphism</vt:lpstr>
      <vt:lpstr>Agenda</vt:lpstr>
      <vt:lpstr>Downcasting Example</vt:lpstr>
      <vt:lpstr>Agenda</vt:lpstr>
      <vt:lpstr>Abstract Class (No Instance)</vt:lpstr>
      <vt:lpstr>Abstract Shape  Classes</vt:lpstr>
      <vt:lpstr>Concrete Shape Classes</vt:lpstr>
      <vt:lpstr>Shape Output</vt:lpstr>
      <vt:lpstr>Student Diagram with Abstract</vt:lpstr>
      <vt:lpstr>Student Classes</vt:lpstr>
      <vt:lpstr>Student Output</vt:lpstr>
      <vt:lpstr>Agenda</vt:lpstr>
      <vt:lpstr>Interfaces Allow Multiple “Inheritance”</vt:lpstr>
      <vt:lpstr>Accountable Classes</vt:lpstr>
      <vt:lpstr>Accountable Output</vt:lpstr>
      <vt:lpstr>Comparable Interface</vt:lpstr>
      <vt:lpstr>DriversLicense Output</vt:lpstr>
      <vt:lpstr>Summary: use strongly typed language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CS779</dc:title>
  <dc:creator>Borkmark</dc:creator>
  <cp:lastModifiedBy>Braude, Eric J</cp:lastModifiedBy>
  <cp:revision>623</cp:revision>
  <cp:lastPrinted>2023-05-10T13:39:54Z</cp:lastPrinted>
  <dcterms:created xsi:type="dcterms:W3CDTF">2010-09-03T10:48:34Z</dcterms:created>
  <dcterms:modified xsi:type="dcterms:W3CDTF">2023-05-10T13:40:05Z</dcterms:modified>
</cp:coreProperties>
</file>