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402" r:id="rId4"/>
    <p:sldId id="376" r:id="rId5"/>
    <p:sldId id="403" r:id="rId6"/>
    <p:sldId id="377" r:id="rId7"/>
    <p:sldId id="400" r:id="rId8"/>
    <p:sldId id="401" r:id="rId9"/>
    <p:sldId id="354" r:id="rId10"/>
    <p:sldId id="380" r:id="rId11"/>
    <p:sldId id="322" r:id="rId12"/>
    <p:sldId id="356" r:id="rId13"/>
    <p:sldId id="358" r:id="rId14"/>
    <p:sldId id="361" r:id="rId15"/>
    <p:sldId id="360" r:id="rId16"/>
    <p:sldId id="379" r:id="rId17"/>
    <p:sldId id="404" r:id="rId18"/>
    <p:sldId id="405" r:id="rId19"/>
    <p:sldId id="406" r:id="rId20"/>
    <p:sldId id="398" r:id="rId21"/>
    <p:sldId id="332" r:id="rId22"/>
    <p:sldId id="393" r:id="rId23"/>
    <p:sldId id="363" r:id="rId24"/>
    <p:sldId id="329" r:id="rId25"/>
    <p:sldId id="407" r:id="rId26"/>
    <p:sldId id="395" r:id="rId27"/>
    <p:sldId id="408" r:id="rId28"/>
    <p:sldId id="371" r:id="rId29"/>
    <p:sldId id="368" r:id="rId30"/>
    <p:sldId id="369" r:id="rId31"/>
    <p:sldId id="370" r:id="rId32"/>
    <p:sldId id="327" r:id="rId33"/>
    <p:sldId id="362" r:id="rId34"/>
    <p:sldId id="394" r:id="rId35"/>
    <p:sldId id="343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06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2" autoAdjust="0"/>
    <p:restoredTop sz="95059" autoAdjust="0"/>
  </p:normalViewPr>
  <p:slideViewPr>
    <p:cSldViewPr>
      <p:cViewPr varScale="1">
        <p:scale>
          <a:sx n="87" d="100"/>
          <a:sy n="87" d="100"/>
        </p:scale>
        <p:origin x="1450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F6395-5945-4566-B40E-F710E2A9411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B46A7-16DC-40E0-9BAD-FA11A6D4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18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8F01FF-399C-46FA-8189-0498B4FB59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53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Best suited to stable requirements and systems whose scope is well understood</a:t>
            </a:r>
            <a:endParaRPr lang="en-US" dirty="0"/>
          </a:p>
          <a:p>
            <a:pPr lvl="1"/>
            <a:r>
              <a:rPr lang="en-US" dirty="0"/>
              <a:t>Requirements defined up-front before programming begins.</a:t>
            </a:r>
          </a:p>
          <a:p>
            <a:pPr lvl="1"/>
            <a:r>
              <a:rPr lang="en-US" dirty="0"/>
              <a:t>Minimize changes in scope of requirements.</a:t>
            </a:r>
          </a:p>
          <a:p>
            <a:r>
              <a:rPr lang="en-US" b="1" dirty="0"/>
              <a:t>Easier to understand, and relatively easy to manage.</a:t>
            </a:r>
            <a:endParaRPr lang="en-US" dirty="0"/>
          </a:p>
          <a:p>
            <a:pPr lvl="1"/>
            <a:r>
              <a:rPr lang="en-US" dirty="0"/>
              <a:t>Original planning covers the entire project.</a:t>
            </a:r>
          </a:p>
          <a:p>
            <a:pPr lvl="1"/>
            <a:r>
              <a:rPr lang="en-US" dirty="0"/>
              <a:t>Produces Extensive Documentation.</a:t>
            </a:r>
          </a:p>
          <a:p>
            <a:pPr lvl="1"/>
            <a:r>
              <a:rPr lang="en-US" dirty="0"/>
              <a:t>Well geared to offshore and or new developers who have to follow specific documentation.</a:t>
            </a:r>
          </a:p>
          <a:p>
            <a:r>
              <a:rPr lang="en-US" b="1" dirty="0"/>
              <a:t>Specific set deadlines</a:t>
            </a:r>
            <a:endParaRPr lang="en-US" dirty="0"/>
          </a:p>
          <a:p>
            <a:pPr lvl="1"/>
            <a:r>
              <a:rPr lang="en-US" dirty="0"/>
              <a:t>Easier to estimate effort based on past experiences of similar systems.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Drawbacks</a:t>
            </a:r>
          </a:p>
          <a:p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You don’t really know up front everything that is wanted and needed</a:t>
            </a: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Hard to imagine every detail in advance.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If project misses important requirements, the system will not provide the value it was originally envisioned to provide.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Customers often understand what they really want only when they see the system in operation. </a:t>
            </a: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Stakeholders don’t want to wait a long time to use the system</a:t>
            </a: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Value may no longer be there.</a:t>
            </a:r>
          </a:p>
          <a:p>
            <a:endParaRPr lang="en-US" sz="20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Motivation</a:t>
            </a: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Experienced programmers may not have any input on the direction of the product.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8F01FF-399C-46FA-8189-0498B4FB59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89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You don't know up front everything that is wanted and needed</a:t>
            </a: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Hard to imagine every detail in advance, especially if no experience in building exactly this type of the system.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If project misses important requirements, the system will not provide the value it was originally envisioned to provide.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You need to demonstrate intermediate versions</a:t>
            </a: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Reassurance that project is progressing in the right direction.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Customers often understand what they really want only when they see the system in operation. Only then will they formulate their needs clearly.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B46A7-16DC-40E0-9BAD-FA11A6D4BD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74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Stakeholders don’t want to wait a long time to use the system</a:t>
            </a: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Value may no longer be there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It is hard to estimate reliably time and resources needed</a:t>
            </a: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To gain confidence in an estimate, you need experience in doing a design and implementing parts, especially the riskiest ones, for a similar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Team members should not be idle</a:t>
            </a: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Put people to work on more than one phase at once.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What do programmers and testers do while analysts are nailing down requirements? What do analysts do while the programmers are coding?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Motivation</a:t>
            </a: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Experienced programmers may not have any input on the direction of the product.</a:t>
            </a: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B46A7-16DC-40E0-9BAD-FA11A6D4BD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77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800" b="1" dirty="0"/>
              <a:t>Sprint:  </a:t>
            </a:r>
            <a:r>
              <a:rPr lang="en-US" sz="3600" dirty="0"/>
              <a:t>a Time-box of one month or less during which a “Done”, useable, and potentially releasable product Increment is created, followed by another Sprint, it can be cancelled.</a:t>
            </a:r>
          </a:p>
          <a:p>
            <a:pPr lvl="1"/>
            <a:r>
              <a:rPr lang="en-US" sz="3200" dirty="0"/>
              <a:t>Reasoning: if &gt;30 days, the definition of what is being built may change, complexity may rise, and risk may increase.</a:t>
            </a:r>
          </a:p>
          <a:p>
            <a:r>
              <a:rPr lang="en-US" sz="3800" b="1" dirty="0"/>
              <a:t>Sprint Planning </a:t>
            </a:r>
            <a:r>
              <a:rPr lang="en-US" sz="3300" dirty="0"/>
              <a:t>(8 hours): What is to be delivered and how (</a:t>
            </a:r>
            <a:r>
              <a:rPr lang="en-US" sz="3300" u="sng" dirty="0"/>
              <a:t>Sprint Goal</a:t>
            </a:r>
            <a:r>
              <a:rPr lang="en-US" sz="3300" dirty="0"/>
              <a:t>).</a:t>
            </a:r>
          </a:p>
          <a:p>
            <a:pPr lvl="1"/>
            <a:r>
              <a:rPr lang="en-US" sz="3300" dirty="0"/>
              <a:t>Sprint Goal is an objective set for the Sprint that can be met through the implementation of Product Backlog.</a:t>
            </a:r>
          </a:p>
          <a:p>
            <a:r>
              <a:rPr lang="en-US" sz="3800" b="1" dirty="0"/>
              <a:t>Daily Scrum </a:t>
            </a:r>
            <a:r>
              <a:rPr lang="en-US" sz="3300" dirty="0"/>
              <a:t>(15 min), inspect previous work, synchronize activities, plan for 24h </a:t>
            </a:r>
          </a:p>
          <a:p>
            <a:r>
              <a:rPr lang="en-US" sz="3800" b="1" dirty="0"/>
              <a:t>Sprint Review </a:t>
            </a:r>
            <a:r>
              <a:rPr lang="en-US" sz="3300" dirty="0"/>
              <a:t>(4 hours) informal inspection/review of the increment: feedback &amp; collaboration, and impact product, timeline, budget, etc.  </a:t>
            </a:r>
          </a:p>
          <a:p>
            <a:r>
              <a:rPr lang="en-US" sz="3800" b="1" dirty="0"/>
              <a:t>Sprint Retrospective </a:t>
            </a:r>
            <a:r>
              <a:rPr lang="en-US" sz="3300" dirty="0"/>
              <a:t>(3 hours) review and improve process in regards to people, relationships, process and tools, identify improvements.</a:t>
            </a:r>
          </a:p>
          <a:p>
            <a:endParaRPr lang="en-US" sz="33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B46A7-16DC-40E0-9BAD-FA11A6D4BDF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51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A92E-B9DE-4867-B8E8-653174495FA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7F9C-64DD-4128-8535-A5234AC7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1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A92E-B9DE-4867-B8E8-653174495FA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7F9C-64DD-4128-8535-A5234AC7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A92E-B9DE-4867-B8E8-653174495FA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7F9C-64DD-4128-8535-A5234AC7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9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A92E-B9DE-4867-B8E8-653174495FA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7F9C-64DD-4128-8535-A5234AC7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2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A92E-B9DE-4867-B8E8-653174495FA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7F9C-64DD-4128-8535-A5234AC7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3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A92E-B9DE-4867-B8E8-653174495FA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7F9C-64DD-4128-8535-A5234AC7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8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A92E-B9DE-4867-B8E8-653174495FA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7F9C-64DD-4128-8535-A5234AC7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7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A92E-B9DE-4867-B8E8-653174495FA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7F9C-64DD-4128-8535-A5234AC7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3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A92E-B9DE-4867-B8E8-653174495FA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7F9C-64DD-4128-8535-A5234AC7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4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A92E-B9DE-4867-B8E8-653174495FA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7F9C-64DD-4128-8535-A5234AC7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9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A92E-B9DE-4867-B8E8-653174495FA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7F9C-64DD-4128-8535-A5234AC7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7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0A92E-B9DE-4867-B8E8-653174495FA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07F9C-64DD-4128-8535-A5234AC7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0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gilemanifesto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edagile.com/resources/safe-whitepaper/" TargetMode="External"/><Relationship Id="rId2" Type="http://schemas.openxmlformats.org/officeDocument/2006/relationships/hyperlink" Target="https://www.scaledagileframework.com/videos-and-presentation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www.scaledagileframework.com/case-studies/" TargetMode="External"/><Relationship Id="rId4" Type="http://schemas.openxmlformats.org/officeDocument/2006/relationships/hyperlink" Target="http://www.scaledagileframework.com/safe-lean-agile-principles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bsnews.com/8301-204_162-57580471/food-poisoning-from-bacteria-found-in-raw-milk-poultry-and-shellfish-on-the-rise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n.org/WhatsLea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nkit.com/learn/kanban/what-is-kanban/" TargetMode="External"/><Relationship Id="rId4" Type="http://schemas.openxmlformats.org/officeDocument/2006/relationships/hyperlink" Target="http://www.scaledagileframework.com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Supplementary Live Session</a:t>
            </a:r>
            <a:br>
              <a:rPr lang="en-US" dirty="0"/>
            </a:br>
            <a:r>
              <a:rPr lang="en-US" dirty="0"/>
              <a:t>Week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MET CS 682 </a:t>
            </a:r>
          </a:p>
          <a:p>
            <a:r>
              <a:rPr lang="en-US" dirty="0"/>
              <a:t>Information Systems </a:t>
            </a:r>
          </a:p>
          <a:p>
            <a:r>
              <a:rPr lang="en-US" dirty="0"/>
              <a:t>Analysis and Design</a:t>
            </a:r>
          </a:p>
          <a:p>
            <a:r>
              <a:rPr lang="en-US" dirty="0"/>
              <a:t>Dawson Williams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94" y="725080"/>
            <a:ext cx="1685811" cy="738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6934200" y="6172200"/>
            <a:ext cx="1905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1/18/23</a:t>
            </a:r>
          </a:p>
        </p:txBody>
      </p:sp>
    </p:spTree>
    <p:extLst>
      <p:ext uri="{BB962C8B-B14F-4D97-AF65-F5344CB8AC3E}">
        <p14:creationId xmlns:p14="http://schemas.microsoft.com/office/powerpoint/2010/main" val="2996889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696" y="228600"/>
            <a:ext cx="8099104" cy="868361"/>
          </a:xfrm>
        </p:spPr>
        <p:txBody>
          <a:bodyPr>
            <a:noAutofit/>
          </a:bodyPr>
          <a:lstStyle/>
          <a:p>
            <a:r>
              <a:rPr lang="en-US" sz="4000" dirty="0"/>
              <a:t>Shifting software paradigm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371599"/>
            <a:ext cx="8610600" cy="5334000"/>
          </a:xfrm>
        </p:spPr>
        <p:txBody>
          <a:bodyPr>
            <a:noAutofit/>
          </a:bodyPr>
          <a:lstStyle/>
          <a:p>
            <a:r>
              <a:rPr lang="en-US" sz="2400" dirty="0"/>
              <a:t>Applications being delivered through internet over client systems installed on individual computers or devices.</a:t>
            </a:r>
          </a:p>
          <a:p>
            <a:r>
              <a:rPr lang="en-US" sz="2400" dirty="0"/>
              <a:t>Shift from supporting enterprise business process to tools supporting and augmenting everyday life.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b="1" dirty="0"/>
              <a:t>Computing Eras</a:t>
            </a:r>
            <a:endParaRPr lang="en-US" dirty="0"/>
          </a:p>
          <a:p>
            <a:pPr lvl="1"/>
            <a:r>
              <a:rPr lang="en-US" sz="2000" dirty="0"/>
              <a:t>1970s - mainframe computing</a:t>
            </a:r>
          </a:p>
          <a:p>
            <a:pPr lvl="1"/>
            <a:r>
              <a:rPr lang="en-US" sz="2000" dirty="0"/>
              <a:t>1980s/1990s personal computing</a:t>
            </a:r>
          </a:p>
          <a:p>
            <a:pPr lvl="1"/>
            <a:r>
              <a:rPr lang="en-US" sz="2000" dirty="0"/>
              <a:t>1990s/2000s Internet and mobile computing</a:t>
            </a:r>
          </a:p>
          <a:p>
            <a:pPr lvl="1"/>
            <a:r>
              <a:rPr lang="en-US" sz="2000" dirty="0"/>
              <a:t>2010s - Internet of Things – smart devices</a:t>
            </a:r>
          </a:p>
          <a:p>
            <a:pPr lvl="1"/>
            <a:r>
              <a:rPr lang="en-US" sz="2000" dirty="0"/>
              <a:t>2020s  Augmented/Virtual Reality, Artificial Intelligence</a:t>
            </a:r>
          </a:p>
          <a:p>
            <a:pPr marL="0" indent="0">
              <a:buNone/>
            </a:pPr>
            <a:r>
              <a:rPr lang="en-US" sz="1800" dirty="0"/>
              <a:t>					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25400"/>
            <a:ext cx="1141526" cy="5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973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018136"/>
            <a:ext cx="3733800" cy="2763664"/>
          </a:xfrm>
          <a:prstGeom prst="rect">
            <a:avLst/>
          </a:prstGeom>
          <a:solidFill>
            <a:schemeClr val="lt1">
              <a:alpha val="22000"/>
            </a:schemeClr>
          </a:solidFill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Rapid Application 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30337"/>
            <a:ext cx="6172200" cy="3446463"/>
          </a:xfrm>
        </p:spPr>
        <p:txBody>
          <a:bodyPr>
            <a:normAutofit/>
          </a:bodyPr>
          <a:lstStyle/>
          <a:p>
            <a:r>
              <a:rPr lang="en-US" sz="2800" dirty="0"/>
              <a:t>Iterates through the </a:t>
            </a:r>
            <a:r>
              <a:rPr lang="en-US" sz="2800" u="sng" dirty="0"/>
              <a:t>entire waterfall several times</a:t>
            </a:r>
            <a:r>
              <a:rPr lang="en-US" sz="2800" dirty="0"/>
              <a:t>.</a:t>
            </a:r>
            <a:endParaRPr lang="en-US" sz="2400" dirty="0"/>
          </a:p>
          <a:p>
            <a:pPr lvl="1"/>
            <a:r>
              <a:rPr lang="en-US" sz="2400" dirty="0"/>
              <a:t>Known as RAD, Iterative, Spiral, parallel or Incremental.</a:t>
            </a:r>
          </a:p>
          <a:p>
            <a:pPr lvl="1"/>
            <a:r>
              <a:rPr lang="en-US" sz="2400" dirty="0"/>
              <a:t>Barry Boehm - Spiral (1988)</a:t>
            </a:r>
          </a:p>
          <a:p>
            <a:pPr lvl="1"/>
            <a:r>
              <a:rPr lang="en-US" sz="2400" dirty="0"/>
              <a:t>Rapid Application Development 1990s</a:t>
            </a:r>
          </a:p>
          <a:p>
            <a:pPr lvl="1"/>
            <a:endParaRPr lang="en-US" sz="4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4" y="109469"/>
            <a:ext cx="1141526" cy="5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0219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Phased </a:t>
            </a:r>
            <a:r>
              <a:rPr lang="en-US" dirty="0"/>
              <a:t>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123995"/>
            <a:ext cx="3962400" cy="459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600" dirty="0"/>
              <a:t>(Dennis, A., Wixom, B. H., </a:t>
            </a:r>
            <a:r>
              <a:rPr lang="en-US" altLang="en-US" sz="1600" dirty="0" err="1"/>
              <a:t>Tegarden</a:t>
            </a:r>
            <a:r>
              <a:rPr lang="en-US" altLang="en-US" sz="1600" dirty="0"/>
              <a:t>, D. 2015)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4" y="109469"/>
            <a:ext cx="1141526" cy="5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838825" y="1417638"/>
            <a:ext cx="322897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Series of versions developed sequentially.</a:t>
            </a:r>
          </a:p>
          <a:p>
            <a:endParaRPr lang="en-US" sz="2000" dirty="0"/>
          </a:p>
          <a:p>
            <a:r>
              <a:rPr lang="en-US" sz="2000" dirty="0"/>
              <a:t>Pros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V1 - focus on most important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Get most important features to users quickly (v1).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Users identify additional requirements.</a:t>
            </a:r>
          </a:p>
          <a:p>
            <a:r>
              <a:rPr lang="en-US" sz="2000" dirty="0"/>
              <a:t>Cons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Early versions are incomplete systems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F555845-9583-421F-B674-53F27D9CC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97856"/>
            <a:ext cx="5563924" cy="278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970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55626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/>
              <a:t>Prototyping</a:t>
            </a:r>
            <a:r>
              <a:rPr lang="en-US" dirty="0"/>
              <a:t>: Each iteration produces an </a:t>
            </a:r>
            <a:r>
              <a:rPr lang="en-US" u="sng" dirty="0"/>
              <a:t>intermediate product (version/prototype) </a:t>
            </a:r>
            <a:r>
              <a:rPr lang="en-US" dirty="0"/>
              <a:t>that is more capable than the previous product.</a:t>
            </a:r>
          </a:p>
          <a:p>
            <a:pPr marL="457200" lvl="1" indent="0">
              <a:buNone/>
            </a:pPr>
            <a:endParaRPr lang="en-US" altLang="en-US" dirty="0"/>
          </a:p>
          <a:p>
            <a:pPr lvl="1"/>
            <a:r>
              <a:rPr lang="en-US" sz="2400" dirty="0"/>
              <a:t>Customer feedback is used to produce new requirements</a:t>
            </a:r>
          </a:p>
          <a:p>
            <a:pPr lvl="1"/>
            <a:r>
              <a:rPr lang="en-US" sz="2400" dirty="0"/>
              <a:t>Create a new or modified design and implement a new version of the product before the next iteration. </a:t>
            </a:r>
          </a:p>
          <a:p>
            <a:pPr lvl="1"/>
            <a:r>
              <a:rPr lang="en-US" sz="2400" dirty="0"/>
              <a:t>The last iteration produces the final product. </a:t>
            </a:r>
          </a:p>
          <a:p>
            <a:endParaRPr lang="en-US" altLang="en-US" sz="4800" dirty="0"/>
          </a:p>
          <a:p>
            <a:endParaRPr lang="en-US" altLang="en-US" sz="4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4" y="109469"/>
            <a:ext cx="1141526" cy="5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373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Prototyping </a:t>
            </a:r>
            <a:r>
              <a:rPr lang="en-US" dirty="0"/>
              <a:t>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324600"/>
            <a:ext cx="4343400" cy="369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600" dirty="0"/>
              <a:t>(Dennis, A., Wixom, B. H., </a:t>
            </a:r>
            <a:r>
              <a:rPr lang="en-US" altLang="en-US" sz="1600" dirty="0" err="1"/>
              <a:t>Tegarden</a:t>
            </a:r>
            <a:r>
              <a:rPr lang="en-US" altLang="en-US" sz="1600" dirty="0"/>
              <a:t>, D. 2015)</a:t>
            </a:r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4" y="109469"/>
            <a:ext cx="1141526" cy="5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838825" y="1417638"/>
            <a:ext cx="32289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V1 - focus on most important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Get features to users </a:t>
            </a:r>
            <a:r>
              <a:rPr lang="en-US" sz="2000" b="1" dirty="0"/>
              <a:t>quickly</a:t>
            </a:r>
            <a:r>
              <a:rPr lang="en-US" sz="2000" dirty="0"/>
              <a:t> to review.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Users identify and refine additional requirements.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Users </a:t>
            </a:r>
            <a:r>
              <a:rPr lang="en-US" sz="2000" b="1" dirty="0"/>
              <a:t>“try” </a:t>
            </a:r>
            <a:r>
              <a:rPr lang="en-US" sz="2000" dirty="0"/>
              <a:t>system being built</a:t>
            </a:r>
          </a:p>
          <a:p>
            <a:r>
              <a:rPr lang="en-US" sz="2000" dirty="0"/>
              <a:t>Cons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Early versions are poor/lacking, fundamental underlying issues with design.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Knowing when you are done.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772839BB-6D3E-49BF-AAB1-5459C6025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38" y="2166937"/>
            <a:ext cx="5597487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969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D96C02D-852F-48B6-A391-1A8AACF8A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9" y="2153940"/>
            <a:ext cx="5974567" cy="2550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874" y="29952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Spiral- Throwaway 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324600"/>
            <a:ext cx="4267200" cy="304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1600" dirty="0"/>
              <a:t>(Dennis, A., Wixom, B. H., </a:t>
            </a:r>
            <a:r>
              <a:rPr lang="en-US" altLang="en-US" sz="1600" dirty="0" err="1"/>
              <a:t>Tegarden</a:t>
            </a:r>
            <a:r>
              <a:rPr lang="en-US" altLang="en-US" sz="1600" dirty="0"/>
              <a:t>, D. 2015)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4" y="109469"/>
            <a:ext cx="1141526" cy="5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993960" y="1198983"/>
            <a:ext cx="284597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V1 - focus on most important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Get features to users </a:t>
            </a:r>
            <a:r>
              <a:rPr lang="en-US" sz="1600" b="1" dirty="0"/>
              <a:t>quickly</a:t>
            </a:r>
            <a:r>
              <a:rPr lang="en-US" sz="1600" dirty="0"/>
              <a:t> to review.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Users identify and refine additional requirements.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/>
              <a:t>Design prototypes (mock-ups – Wireframes or small parts of system)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Users </a:t>
            </a:r>
            <a:r>
              <a:rPr lang="en-US" sz="1600" b="1" dirty="0"/>
              <a:t>“see, try” </a:t>
            </a:r>
            <a:r>
              <a:rPr lang="en-US" sz="1600" dirty="0"/>
              <a:t>system being built.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u="sng" dirty="0"/>
              <a:t>Improves Analysis</a:t>
            </a:r>
          </a:p>
          <a:p>
            <a:r>
              <a:rPr lang="en-US" sz="1600" dirty="0"/>
              <a:t>Cons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Early versions are poor/lacking, fundamental underlying issues with design.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Takes longer than regular prototyping.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Knowing when you are done.</a:t>
            </a:r>
            <a:endParaRPr lang="en-US" sz="2000" dirty="0"/>
          </a:p>
        </p:txBody>
      </p:sp>
      <p:sp>
        <p:nvSpPr>
          <p:cNvPr id="11" name="Arrow: Down 10"/>
          <p:cNvSpPr/>
          <p:nvPr/>
        </p:nvSpPr>
        <p:spPr>
          <a:xfrm rot="4323675" flipH="1">
            <a:off x="5205695" y="2576259"/>
            <a:ext cx="238251" cy="14763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6D5AF8-5583-4301-B0D3-F8731FCEB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240" y="4191000"/>
            <a:ext cx="1895920" cy="179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63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874" y="29952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SDLC Methodologies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4" y="109469"/>
            <a:ext cx="1141526" cy="5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913618-C3E3-4455-80E8-3DC7AA233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442522"/>
            <a:ext cx="6699846" cy="478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37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System Development </a:t>
            </a:r>
            <a:br>
              <a:rPr lang="en-US" sz="3600" dirty="0"/>
            </a:br>
            <a:r>
              <a:rPr lang="en-US" sz="3600" dirty="0"/>
              <a:t>Process Tradeoffs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4" y="109469"/>
            <a:ext cx="1141526" cy="5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A30257-1F58-4B9F-9D9B-B5639EB1B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64456"/>
            <a:ext cx="7053821" cy="528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9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Agile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828801"/>
            <a:ext cx="6229350" cy="4089848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sz="2325" dirty="0"/>
              <a:t>Uncovering better ways of developing</a:t>
            </a:r>
            <a:br>
              <a:rPr lang="en-US" sz="2325" dirty="0"/>
            </a:br>
            <a:r>
              <a:rPr lang="en-US" sz="2325" dirty="0"/>
              <a:t>software by doing it and helping others do it.</a:t>
            </a:r>
          </a:p>
          <a:p>
            <a:pPr marL="685800" lvl="2" indent="0">
              <a:buNone/>
            </a:pPr>
            <a:r>
              <a:rPr lang="en-US" sz="2025" dirty="0"/>
              <a:t>Agile Manifesto (</a:t>
            </a:r>
            <a:r>
              <a:rPr lang="en-US" sz="2100" dirty="0">
                <a:hlinkClick r:id="rId2"/>
              </a:rPr>
              <a:t>https://agilemanifesto.org/</a:t>
            </a:r>
            <a:r>
              <a:rPr lang="en-US" sz="2100" dirty="0"/>
              <a:t>)</a:t>
            </a:r>
            <a:endParaRPr lang="en-US" sz="2025" dirty="0"/>
          </a:p>
          <a:p>
            <a:pPr marL="0" indent="0">
              <a:buNone/>
            </a:pPr>
            <a:endParaRPr lang="en-US" b="1" dirty="0"/>
          </a:p>
          <a:p>
            <a:r>
              <a:rPr lang="en-US" sz="3000" b="1" dirty="0"/>
              <a:t>Individuals and interactions</a:t>
            </a:r>
            <a:r>
              <a:rPr lang="en-US" dirty="0"/>
              <a:t> over processes and tools</a:t>
            </a:r>
          </a:p>
          <a:p>
            <a:r>
              <a:rPr lang="en-US" sz="3000" b="1" dirty="0"/>
              <a:t>Working software</a:t>
            </a:r>
            <a:r>
              <a:rPr lang="en-US" dirty="0"/>
              <a:t> over comprehensive documentation</a:t>
            </a:r>
          </a:p>
          <a:p>
            <a:r>
              <a:rPr lang="en-US" sz="3000" b="1" dirty="0"/>
              <a:t>Customer collaboration</a:t>
            </a:r>
            <a:r>
              <a:rPr lang="en-US" dirty="0"/>
              <a:t> over contract negotiation</a:t>
            </a:r>
          </a:p>
          <a:p>
            <a:r>
              <a:rPr lang="en-US" sz="3000" b="1" dirty="0"/>
              <a:t>Responding to change</a:t>
            </a:r>
            <a:r>
              <a:rPr lang="en-US" dirty="0"/>
              <a:t> over following a plan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36512"/>
            <a:ext cx="1481971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2432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3F1A3B-4A54-448C-8F08-39C7823C1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336" y="2191183"/>
            <a:ext cx="2144629" cy="1314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90D92F-EA11-44F4-9FAB-FDB440455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853" y="4009592"/>
            <a:ext cx="2457450" cy="13856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184" y="51764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Agile Process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256" y="1910516"/>
            <a:ext cx="4400550" cy="4008132"/>
          </a:xfrm>
        </p:spPr>
        <p:txBody>
          <a:bodyPr>
            <a:normAutofit fontScale="62500" lnSpcReduction="20000"/>
          </a:bodyPr>
          <a:lstStyle/>
          <a:p>
            <a:r>
              <a:rPr lang="en-US" sz="3300" b="1" dirty="0"/>
              <a:t>Iterative Sprints: </a:t>
            </a:r>
            <a:r>
              <a:rPr lang="en-US" sz="2700" dirty="0"/>
              <a:t>Quick cycling through development stages </a:t>
            </a:r>
          </a:p>
          <a:p>
            <a:r>
              <a:rPr lang="en-US" sz="3300" b="1" dirty="0"/>
              <a:t>Flexibility &amp; Speed: </a:t>
            </a:r>
          </a:p>
          <a:p>
            <a:pPr lvl="1"/>
            <a:r>
              <a:rPr lang="en-US" sz="2700" dirty="0"/>
              <a:t>Early and continuous delivery, changing requirements.</a:t>
            </a:r>
          </a:p>
          <a:p>
            <a:pPr lvl="1"/>
            <a:r>
              <a:rPr lang="en-US" sz="2700" dirty="0"/>
              <a:t>Code-centered Documentation</a:t>
            </a:r>
          </a:p>
          <a:p>
            <a:pPr lvl="1"/>
            <a:r>
              <a:rPr lang="en-US" sz="2700" dirty="0"/>
              <a:t>Short Cycles (2-4 week sprint in Scrum)</a:t>
            </a:r>
          </a:p>
          <a:p>
            <a:pPr lvl="1"/>
            <a:r>
              <a:rPr lang="en-US" sz="2700" dirty="0"/>
              <a:t>Refactoring: making (constant) small changes</a:t>
            </a:r>
          </a:p>
          <a:p>
            <a:r>
              <a:rPr lang="en-US" sz="3300" b="1" dirty="0"/>
              <a:t>Communication &amp; Collaboration: </a:t>
            </a:r>
          </a:p>
          <a:p>
            <a:pPr lvl="1"/>
            <a:r>
              <a:rPr lang="en-US" sz="2700" dirty="0"/>
              <a:t>Requirements through User stories</a:t>
            </a:r>
          </a:p>
          <a:p>
            <a:pPr lvl="1"/>
            <a:r>
              <a:rPr lang="en-US" sz="2700" dirty="0"/>
              <a:t>Developers &amp; Business People working together daily.  </a:t>
            </a:r>
          </a:p>
          <a:p>
            <a:pPr lvl="1"/>
            <a:r>
              <a:rPr lang="en-US" sz="2700" dirty="0"/>
              <a:t>Face-to-Face preferred</a:t>
            </a:r>
          </a:p>
          <a:p>
            <a:pPr lvl="1"/>
            <a:r>
              <a:rPr lang="en-US" sz="2700" dirty="0"/>
              <a:t>Pair Programming</a:t>
            </a:r>
            <a:endParaRPr lang="en-US" sz="2175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31415E-08B6-40E7-9738-F02A003A6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36512"/>
            <a:ext cx="1481971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151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r>
              <a:rPr lang="en-US" sz="2000" b="1" dirty="0"/>
              <a:t>Development Process</a:t>
            </a:r>
            <a:r>
              <a:rPr lang="en-US" sz="2000" dirty="0"/>
              <a:t>: </a:t>
            </a:r>
          </a:p>
          <a:p>
            <a:pPr lvl="1"/>
            <a:r>
              <a:rPr lang="en-US" sz="2000" dirty="0"/>
              <a:t>Waterfall</a:t>
            </a:r>
          </a:p>
          <a:p>
            <a:pPr lvl="1"/>
            <a:r>
              <a:rPr lang="en-US" sz="2000" dirty="0"/>
              <a:t>Rapid Application Development (RAD)</a:t>
            </a:r>
          </a:p>
          <a:p>
            <a:pPr lvl="1"/>
            <a:r>
              <a:rPr lang="en-US" sz="2000" dirty="0"/>
              <a:t>Agile (Scrum, </a:t>
            </a:r>
            <a:r>
              <a:rPr lang="en-US" sz="2000" dirty="0" err="1"/>
              <a:t>Kanaban</a:t>
            </a:r>
            <a:r>
              <a:rPr lang="en-US" sz="2000" dirty="0"/>
              <a:t>, XP, </a:t>
            </a:r>
            <a:r>
              <a:rPr lang="en-US" sz="2000" dirty="0" err="1"/>
              <a:t>SAFe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Tradeoffs &amp; Selection of a Suitable Process.</a:t>
            </a:r>
          </a:p>
          <a:p>
            <a:r>
              <a:rPr lang="en-US" sz="2000" dirty="0"/>
              <a:t>Process Review</a:t>
            </a:r>
          </a:p>
          <a:p>
            <a:r>
              <a:rPr lang="en-US" sz="2000" dirty="0"/>
              <a:t>Risk Management</a:t>
            </a:r>
          </a:p>
          <a:p>
            <a:r>
              <a:rPr lang="en-US" sz="2000" dirty="0"/>
              <a:t>Project Management (will be covered in more detail week 6 live class)</a:t>
            </a:r>
          </a:p>
          <a:p>
            <a:pPr lvl="1"/>
            <a:r>
              <a:rPr lang="en-US" sz="2000" dirty="0"/>
              <a:t>Scope, WBS</a:t>
            </a:r>
          </a:p>
          <a:p>
            <a:pPr lvl="1"/>
            <a:r>
              <a:rPr lang="en-US" sz="2000" dirty="0"/>
              <a:t>Organize &amp; manage your Team</a:t>
            </a:r>
          </a:p>
          <a:p>
            <a:pPr lvl="1"/>
            <a:r>
              <a:rPr lang="en-US" sz="2000" dirty="0"/>
              <a:t>Use tools to manage Project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4" y="109469"/>
            <a:ext cx="1141526" cy="5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312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063228"/>
            <a:ext cx="6172201" cy="651272"/>
          </a:xfrm>
        </p:spPr>
        <p:txBody>
          <a:bodyPr>
            <a:normAutofit fontScale="90000"/>
          </a:bodyPr>
          <a:lstStyle/>
          <a:p>
            <a:r>
              <a:rPr lang="en-US" dirty="0"/>
              <a:t>Agile Process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2171700"/>
            <a:ext cx="4400550" cy="3714750"/>
          </a:xfrm>
        </p:spPr>
        <p:txBody>
          <a:bodyPr>
            <a:normAutofit/>
          </a:bodyPr>
          <a:lstStyle/>
          <a:p>
            <a:r>
              <a:rPr lang="en-US" sz="1875" b="1" dirty="0"/>
              <a:t>Simplicity: </a:t>
            </a:r>
            <a:r>
              <a:rPr lang="en-US" sz="1875" dirty="0"/>
              <a:t>focus Current Priority Needs vs. Future Extensions</a:t>
            </a:r>
          </a:p>
          <a:p>
            <a:r>
              <a:rPr lang="en-US" sz="1875" b="1" dirty="0"/>
              <a:t>Feedback: </a:t>
            </a:r>
            <a:r>
              <a:rPr lang="en-US" sz="1875" dirty="0"/>
              <a:t>including customers in the process, Prototyping</a:t>
            </a:r>
          </a:p>
          <a:p>
            <a:r>
              <a:rPr lang="en-US" sz="1875" b="1" dirty="0"/>
              <a:t>Motivated Teams: </a:t>
            </a:r>
            <a:r>
              <a:rPr lang="en-US" sz="1875" dirty="0"/>
              <a:t>Self-Organizing peer teams, Trust</a:t>
            </a:r>
            <a:endParaRPr lang="en-US" sz="1875" b="1" dirty="0"/>
          </a:p>
          <a:p>
            <a:r>
              <a:rPr lang="en-US" sz="1875" b="1" dirty="0"/>
              <a:t>Technical Excellence: </a:t>
            </a:r>
            <a:r>
              <a:rPr lang="en-US" sz="1875" dirty="0"/>
              <a:t> focus on Good Design, Quality</a:t>
            </a:r>
          </a:p>
          <a:p>
            <a:r>
              <a:rPr lang="en-US" sz="1875" b="1" dirty="0"/>
              <a:t>Courage: </a:t>
            </a:r>
            <a:r>
              <a:rPr lang="en-US" sz="1875" dirty="0"/>
              <a:t>ability to start fresh, throw away code/designs which don’t fit.</a:t>
            </a:r>
          </a:p>
          <a:p>
            <a:pPr marL="0" indent="0">
              <a:buNone/>
            </a:pPr>
            <a:endParaRPr lang="en-US" sz="135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B5E230-2202-4274-A094-D2A490056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355" y="909130"/>
            <a:ext cx="1705491" cy="16107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8F06DF-0F86-45EA-8815-D47FE62DB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587" y="2519871"/>
            <a:ext cx="1719027" cy="1610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424422-D115-4D28-908D-4D01ADDCC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672" y="4125031"/>
            <a:ext cx="1736174" cy="1714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B9369A-5E60-4966-A519-B5047F746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36512"/>
            <a:ext cx="1481971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802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409" y="935768"/>
            <a:ext cx="6529388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Agile Process Concerns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828800"/>
            <a:ext cx="4057650" cy="38862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Who is committed?  Who is involved?</a:t>
            </a:r>
          </a:p>
          <a:p>
            <a:r>
              <a:rPr lang="en-US" dirty="0"/>
              <a:t>Agile processes places planning &amp; documentation into lower priority, but it does not mean you should not document.</a:t>
            </a:r>
          </a:p>
          <a:p>
            <a:pPr lvl="1"/>
            <a:r>
              <a:rPr lang="en-US" dirty="0"/>
              <a:t>How do we make sure to not forget documentation?</a:t>
            </a:r>
          </a:p>
          <a:p>
            <a:r>
              <a:rPr lang="en-US" dirty="0"/>
              <a:t>Keeping scope, budget &amp; deadlines</a:t>
            </a:r>
          </a:p>
          <a:p>
            <a:pPr lvl="1"/>
            <a:r>
              <a:rPr lang="en-US" dirty="0"/>
              <a:t>When do we know we are done?</a:t>
            </a:r>
          </a:p>
          <a:p>
            <a:r>
              <a:rPr lang="en-US" dirty="0"/>
              <a:t>Agile in large vs. small projects?</a:t>
            </a:r>
          </a:p>
          <a:p>
            <a:r>
              <a:rPr lang="en-US" dirty="0"/>
              <a:t>Staff Experience</a:t>
            </a:r>
          </a:p>
          <a:p>
            <a:pPr lvl="1"/>
            <a:r>
              <a:rPr lang="en-US" dirty="0"/>
              <a:t>What happens when original team leaves?</a:t>
            </a:r>
          </a:p>
          <a:p>
            <a:pPr lvl="1"/>
            <a:r>
              <a:rPr lang="en-US" dirty="0"/>
              <a:t>What if you have distributed teams?</a:t>
            </a:r>
          </a:p>
          <a:p>
            <a:r>
              <a:rPr lang="en-US" dirty="0"/>
              <a:t>How to keep an eye on the big picture?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A7BE9-978F-4507-BA6E-A38437B8D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915" y="1542136"/>
            <a:ext cx="1461764" cy="14563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E2019A-1C02-4DFD-9759-E45AD4027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81" y="2998526"/>
            <a:ext cx="1440386" cy="14563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670FCA-A11A-448B-8F7F-FFF498EE0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450" y="4454914"/>
            <a:ext cx="1440386" cy="14403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B41EBA-2311-4DEE-B87D-B9216DBD779B}"/>
              </a:ext>
            </a:extLst>
          </p:cNvPr>
          <p:cNvSpPr/>
          <p:nvPr/>
        </p:nvSpPr>
        <p:spPr>
          <a:xfrm rot="16200000">
            <a:off x="6149903" y="3358319"/>
            <a:ext cx="2962763" cy="33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88" dirty="0"/>
              <a:t>https://www.braintrustgroup.com/scrum-the-chicken-and-pig-story/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4ACD29-6F67-42CB-9F70-7B19F9ED0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36512"/>
            <a:ext cx="1481971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5920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90650"/>
            <a:ext cx="7886700" cy="994172"/>
          </a:xfrm>
        </p:spPr>
        <p:txBody>
          <a:bodyPr>
            <a:normAutofit/>
          </a:bodyPr>
          <a:lstStyle/>
          <a:p>
            <a:r>
              <a:rPr lang="en-US" b="1" dirty="0"/>
              <a:t>Agile Practices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2778919"/>
            <a:ext cx="6172200" cy="4057650"/>
          </a:xfrm>
        </p:spPr>
        <p:txBody>
          <a:bodyPr>
            <a:normAutofit/>
          </a:bodyPr>
          <a:lstStyle/>
          <a:p>
            <a:r>
              <a:rPr lang="en-US" dirty="0"/>
              <a:t>Extreme Programming (XP) </a:t>
            </a:r>
          </a:p>
          <a:p>
            <a:r>
              <a:rPr lang="en-US" dirty="0"/>
              <a:t>Kanban</a:t>
            </a:r>
          </a:p>
          <a:p>
            <a:r>
              <a:rPr lang="en-US" dirty="0"/>
              <a:t>Scrum</a:t>
            </a:r>
          </a:p>
          <a:p>
            <a:r>
              <a:rPr lang="en-US" dirty="0"/>
              <a:t>Scaled Agile Framework (</a:t>
            </a:r>
            <a:r>
              <a:rPr lang="en-US" dirty="0" err="1"/>
              <a:t>SAFe</a:t>
            </a:r>
            <a:r>
              <a:rPr lang="en-US" dirty="0"/>
              <a:t>)</a:t>
            </a:r>
          </a:p>
          <a:p>
            <a:r>
              <a:rPr lang="en-US" dirty="0"/>
              <a:t>DevOps (Combine Dev with IT)</a:t>
            </a:r>
          </a:p>
          <a:p>
            <a:endParaRPr lang="en-US" sz="2175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255" y="939353"/>
            <a:ext cx="856145" cy="37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3269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Extreme Programming (XP)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6743700" cy="405765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Core Values</a:t>
            </a:r>
          </a:p>
          <a:p>
            <a:pPr lvl="1"/>
            <a:r>
              <a:rPr lang="en-US" dirty="0"/>
              <a:t>Communication </a:t>
            </a:r>
          </a:p>
          <a:p>
            <a:pPr lvl="1"/>
            <a:r>
              <a:rPr lang="en-US" dirty="0"/>
              <a:t>Simplicity – KISS (keep it simple)</a:t>
            </a:r>
          </a:p>
          <a:p>
            <a:pPr lvl="1"/>
            <a:r>
              <a:rPr lang="en-US" dirty="0"/>
              <a:t>Feedback</a:t>
            </a:r>
          </a:p>
          <a:p>
            <a:pPr lvl="1"/>
            <a:r>
              <a:rPr lang="en-US" dirty="0"/>
              <a:t>Courage</a:t>
            </a:r>
          </a:p>
          <a:p>
            <a:r>
              <a:rPr lang="en-US" sz="1800" dirty="0"/>
              <a:t>Continues Incremental Changes</a:t>
            </a:r>
          </a:p>
          <a:p>
            <a:r>
              <a:rPr lang="en-US" sz="1800" dirty="0"/>
              <a:t>Except and embrace change</a:t>
            </a:r>
          </a:p>
          <a:p>
            <a:r>
              <a:rPr lang="en-US" sz="1800" dirty="0"/>
              <a:t>Quality first mentality (develop skills)</a:t>
            </a:r>
          </a:p>
          <a:p>
            <a:r>
              <a:rPr lang="en-US" sz="1800" dirty="0"/>
              <a:t>Continues testing</a:t>
            </a:r>
          </a:p>
          <a:p>
            <a:r>
              <a:rPr lang="en-US" sz="1800" dirty="0"/>
              <a:t>Paired Programming</a:t>
            </a:r>
          </a:p>
          <a:p>
            <a:r>
              <a:rPr lang="en-US" sz="1800" dirty="0"/>
              <a:t>Close Interactions with end-users</a:t>
            </a:r>
          </a:p>
          <a:p>
            <a:pPr marL="0" indent="0">
              <a:buNone/>
            </a:pPr>
            <a:r>
              <a:rPr lang="en-US" altLang="en-US" sz="1050" dirty="0"/>
              <a:t>(Dennis, A., Wixom, B. H., </a:t>
            </a:r>
            <a:r>
              <a:rPr lang="en-US" altLang="en-US" sz="1050" dirty="0" err="1"/>
              <a:t>Tegarden</a:t>
            </a:r>
            <a:r>
              <a:rPr lang="en-US" altLang="en-US" sz="1050" dirty="0"/>
              <a:t>, D. 2015)</a:t>
            </a:r>
            <a:endParaRPr lang="en-US" sz="1050" dirty="0"/>
          </a:p>
          <a:p>
            <a:endParaRPr lang="en-US" sz="2175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1" y="228600"/>
            <a:ext cx="856145" cy="37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D3F797-00B0-41FF-8D13-E1784BBE1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808" y="1726770"/>
            <a:ext cx="1729085" cy="15666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97F0BA-4953-4CFD-A3BE-FCE07321A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3276600"/>
            <a:ext cx="1729085" cy="15879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2DD9D1-2539-4054-AD5D-ACF7C060C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4800600"/>
            <a:ext cx="1628650" cy="158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68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295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Scrum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828800"/>
            <a:ext cx="6229350" cy="4114800"/>
          </a:xfrm>
        </p:spPr>
        <p:txBody>
          <a:bodyPr>
            <a:normAutofit fontScale="77500" lnSpcReduction="20000"/>
          </a:bodyPr>
          <a:lstStyle/>
          <a:p>
            <a:pPr marL="257175" lvl="1" indent="-257175"/>
            <a:r>
              <a:rPr lang="en-US" sz="2550" dirty="0"/>
              <a:t>A framework within which </a:t>
            </a:r>
            <a:r>
              <a:rPr lang="en-US" sz="2550" u="sng" dirty="0"/>
              <a:t>people</a:t>
            </a:r>
            <a:r>
              <a:rPr lang="en-US" sz="2550" dirty="0"/>
              <a:t> can address complex </a:t>
            </a:r>
            <a:r>
              <a:rPr lang="en-US" sz="2550" u="sng" dirty="0"/>
              <a:t>adaptive problems</a:t>
            </a:r>
            <a:r>
              <a:rPr lang="en-US" sz="2550" dirty="0"/>
              <a:t>, while </a:t>
            </a:r>
            <a:r>
              <a:rPr lang="en-US" sz="2550" u="sng" dirty="0"/>
              <a:t>productively and creatively </a:t>
            </a:r>
            <a:r>
              <a:rPr lang="en-US" sz="2550" dirty="0"/>
              <a:t>delivering products of the highest possible value. (</a:t>
            </a:r>
            <a:r>
              <a:rPr lang="en-US" sz="2550" dirty="0" err="1"/>
              <a:t>Schwaber</a:t>
            </a:r>
            <a:r>
              <a:rPr lang="en-US" sz="2550" dirty="0"/>
              <a:t> &amp; Sutherland, 2013)</a:t>
            </a:r>
          </a:p>
          <a:p>
            <a:pPr lvl="1"/>
            <a:r>
              <a:rPr lang="en-US" sz="2325" dirty="0"/>
              <a:t>Not a process or a technique for building products</a:t>
            </a:r>
          </a:p>
          <a:p>
            <a:pPr lvl="1"/>
            <a:r>
              <a:rPr lang="en-US" sz="2325" dirty="0"/>
              <a:t>Framework within which you can employ various processes and techniques.</a:t>
            </a:r>
          </a:p>
          <a:p>
            <a:pPr lvl="1"/>
            <a:r>
              <a:rPr lang="en-US" sz="2325" dirty="0"/>
              <a:t>Used since early 1990s.</a:t>
            </a:r>
          </a:p>
          <a:p>
            <a:r>
              <a:rPr lang="en-US" sz="2475" dirty="0"/>
              <a:t>Scrum employs an iterative, incremental approach to optimize predictability and control risk. </a:t>
            </a:r>
          </a:p>
          <a:p>
            <a:pPr lvl="1"/>
            <a:r>
              <a:rPr lang="en-US" sz="2325" b="1" dirty="0"/>
              <a:t>Transparency: </a:t>
            </a:r>
            <a:r>
              <a:rPr lang="en-US" sz="2325" dirty="0"/>
              <a:t>common language, definitions</a:t>
            </a:r>
          </a:p>
          <a:p>
            <a:pPr lvl="1"/>
            <a:r>
              <a:rPr lang="en-US" sz="2325" b="1" dirty="0"/>
              <a:t>Inspection: </a:t>
            </a:r>
            <a:r>
              <a:rPr lang="en-US" sz="2325" dirty="0"/>
              <a:t>frequent, detect undesirable variances</a:t>
            </a:r>
          </a:p>
          <a:p>
            <a:pPr lvl="2"/>
            <a:r>
              <a:rPr lang="en-US" sz="2325" dirty="0"/>
              <a:t>Balance real work vs. inspection</a:t>
            </a:r>
          </a:p>
          <a:p>
            <a:pPr lvl="1"/>
            <a:r>
              <a:rPr lang="en-US" sz="2325" b="1" dirty="0"/>
              <a:t>Adoption: </a:t>
            </a:r>
            <a:r>
              <a:rPr lang="en-US" sz="2325" dirty="0"/>
              <a:t>Quick adjustments, discard components not needed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32" y="481788"/>
            <a:ext cx="856145" cy="37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220305" y="5723752"/>
            <a:ext cx="192294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050" dirty="0"/>
              <a:t>(</a:t>
            </a:r>
            <a:r>
              <a:rPr lang="en-US" sz="1050" dirty="0" err="1"/>
              <a:t>Schwaber</a:t>
            </a:r>
            <a:r>
              <a:rPr lang="en-US" sz="1050" dirty="0"/>
              <a:t> &amp; Sutherland, 2013)</a:t>
            </a:r>
          </a:p>
        </p:txBody>
      </p:sp>
    </p:spTree>
    <p:extLst>
      <p:ext uri="{BB962C8B-B14F-4D97-AF65-F5344CB8AC3E}">
        <p14:creationId xmlns:p14="http://schemas.microsoft.com/office/powerpoint/2010/main" val="2328338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3056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Scrum Framework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06" y="267150"/>
            <a:ext cx="856145" cy="37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1" y="1943101"/>
            <a:ext cx="6379369" cy="312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14500" y="5257800"/>
            <a:ext cx="257634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(Scrum Alliance, Scrum Explained)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75B9AB-3E16-49B6-B517-7D297BA3C131}"/>
              </a:ext>
            </a:extLst>
          </p:cNvPr>
          <p:cNvSpPr/>
          <p:nvPr/>
        </p:nvSpPr>
        <p:spPr>
          <a:xfrm>
            <a:off x="4514850" y="4934635"/>
            <a:ext cx="3429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 b="1" dirty="0"/>
              <a:t>“Done” </a:t>
            </a:r>
            <a:r>
              <a:rPr lang="en-US" sz="1350" dirty="0"/>
              <a:t>Incremental deliveries of </a:t>
            </a:r>
            <a:r>
              <a:rPr lang="en-US" sz="1350" u="sng" dirty="0"/>
              <a:t>“Done” </a:t>
            </a:r>
            <a:r>
              <a:rPr lang="en-US" sz="1350" dirty="0"/>
              <a:t>product satisfy product backlog and ensure a potentially useful version of working product is always available.</a:t>
            </a:r>
          </a:p>
        </p:txBody>
      </p:sp>
    </p:spTree>
    <p:extLst>
      <p:ext uri="{BB962C8B-B14F-4D97-AF65-F5344CB8AC3E}">
        <p14:creationId xmlns:p14="http://schemas.microsoft.com/office/powerpoint/2010/main" val="335824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4295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You are already Agile!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56145" cy="37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http://2.bp.blogspot.com/_YzKCMr-tcMM/TGo68I8B3fI/AAAAAAAAARo/IMEqUb-qCC0/s1600/83+WashingMachine1.jpg">
            <a:extLst>
              <a:ext uri="{FF2B5EF4-FFF2-40B4-BE49-F238E27FC236}">
                <a16:creationId xmlns:a16="http://schemas.microsoft.com/office/drawing/2014/main" id="{0E733A6A-5907-4A8B-81EC-ADD3E6FDF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1897493"/>
            <a:ext cx="4393406" cy="391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270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Scrum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7848600" cy="4057650"/>
          </a:xfrm>
        </p:spPr>
        <p:txBody>
          <a:bodyPr>
            <a:normAutofit fontScale="77500" lnSpcReduction="20000"/>
          </a:bodyPr>
          <a:lstStyle/>
          <a:p>
            <a:r>
              <a:rPr lang="en-US" sz="3000" dirty="0"/>
              <a:t>The Development Team (3 to 9 people):</a:t>
            </a:r>
          </a:p>
          <a:p>
            <a:pPr lvl="1"/>
            <a:r>
              <a:rPr lang="en-US" sz="2850" dirty="0"/>
              <a:t>Self organizing (no sub-teams)</a:t>
            </a:r>
          </a:p>
          <a:p>
            <a:pPr lvl="1"/>
            <a:r>
              <a:rPr lang="en-US" sz="2850" dirty="0"/>
              <a:t>Self motivated</a:t>
            </a:r>
          </a:p>
          <a:p>
            <a:pPr lvl="1"/>
            <a:r>
              <a:rPr lang="en-US" sz="2850" dirty="0"/>
              <a:t>Optimize flexibility, creativity, and productivity </a:t>
            </a:r>
          </a:p>
          <a:p>
            <a:pPr lvl="1"/>
            <a:r>
              <a:rPr lang="en-US" sz="2850" dirty="0"/>
              <a:t>Have specialized skills and areas of focus but work together as a whole.</a:t>
            </a:r>
          </a:p>
          <a:p>
            <a:pPr lvl="1"/>
            <a:r>
              <a:rPr lang="en-US" sz="2850" dirty="0"/>
              <a:t>Common Goal</a:t>
            </a:r>
          </a:p>
          <a:p>
            <a:pPr marL="342900" lvl="1" indent="0">
              <a:buNone/>
            </a:pPr>
            <a:endParaRPr lang="en-US" sz="2850" dirty="0"/>
          </a:p>
          <a:p>
            <a:r>
              <a:rPr lang="en-US" sz="3000" dirty="0"/>
              <a:t>Scrum Master: (“Servant-Leader”) makes sure team stays on track &amp; true to Scrum framework.</a:t>
            </a:r>
          </a:p>
          <a:p>
            <a:r>
              <a:rPr lang="en-US" sz="3000" dirty="0"/>
              <a:t>Product Owner: an Individual who owns the </a:t>
            </a:r>
            <a:r>
              <a:rPr lang="en-US" sz="3000" b="1" dirty="0"/>
              <a:t>product</a:t>
            </a:r>
            <a:r>
              <a:rPr lang="en-US" sz="3000" dirty="0"/>
              <a:t> </a:t>
            </a:r>
            <a:r>
              <a:rPr lang="en-US" sz="3000" b="1" dirty="0"/>
              <a:t>backlog</a:t>
            </a:r>
            <a:r>
              <a:rPr lang="en-US" sz="3000" dirty="0"/>
              <a:t> feeding the Scrum Team with requirements.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25333"/>
            <a:ext cx="856145" cy="37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20305" y="5769918"/>
            <a:ext cx="22086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050" dirty="0"/>
              <a:t>(</a:t>
            </a:r>
            <a:r>
              <a:rPr lang="en-US" sz="1050" dirty="0" err="1"/>
              <a:t>Schwaber</a:t>
            </a:r>
            <a:r>
              <a:rPr lang="en-US" sz="1050" dirty="0"/>
              <a:t> &amp; </a:t>
            </a:r>
            <a:r>
              <a:rPr lang="en-US" sz="1200" dirty="0"/>
              <a:t>Sutherland</a:t>
            </a:r>
            <a:r>
              <a:rPr lang="en-US" sz="1050" dirty="0"/>
              <a:t>, 2013)</a:t>
            </a:r>
          </a:p>
        </p:txBody>
      </p:sp>
    </p:spTree>
    <p:extLst>
      <p:ext uri="{BB962C8B-B14F-4D97-AF65-F5344CB8AC3E}">
        <p14:creationId xmlns:p14="http://schemas.microsoft.com/office/powerpoint/2010/main" val="531246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769" y="3662677"/>
            <a:ext cx="3886200" cy="2191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06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Kanban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888" y="1943100"/>
            <a:ext cx="6172200" cy="4057650"/>
          </a:xfrm>
        </p:spPr>
        <p:txBody>
          <a:bodyPr>
            <a:normAutofit/>
          </a:bodyPr>
          <a:lstStyle/>
          <a:p>
            <a:r>
              <a:rPr lang="en-US" sz="1800" dirty="0"/>
              <a:t>“Visual signal” or “card” – Japanese</a:t>
            </a:r>
          </a:p>
          <a:p>
            <a:pPr lvl="1"/>
            <a:r>
              <a:rPr lang="en-US" sz="1500" dirty="0"/>
              <a:t>Toyota’s visual manufacturing process (steps)</a:t>
            </a:r>
          </a:p>
          <a:p>
            <a:r>
              <a:rPr lang="en-US" sz="1800" dirty="0"/>
              <a:t>Visual picture of work – Sticky notes on whiteboard</a:t>
            </a:r>
          </a:p>
          <a:p>
            <a:pPr lvl="1"/>
            <a:r>
              <a:rPr lang="en-US" sz="1500" dirty="0"/>
              <a:t>Visualize Work</a:t>
            </a:r>
          </a:p>
          <a:p>
            <a:pPr lvl="2"/>
            <a:r>
              <a:rPr lang="en-US" sz="1350" dirty="0"/>
              <a:t>See bottlenecks , empty spaces, queues – increase communication, act fast to reduce delays.</a:t>
            </a:r>
          </a:p>
          <a:p>
            <a:pPr lvl="1"/>
            <a:r>
              <a:rPr lang="en-US" sz="1500" dirty="0"/>
              <a:t>Limit Work in Progress</a:t>
            </a:r>
          </a:p>
          <a:p>
            <a:pPr lvl="2"/>
            <a:r>
              <a:rPr lang="en-US" sz="1200" dirty="0"/>
              <a:t>Greater focus, reduced need to prioritize</a:t>
            </a:r>
          </a:p>
          <a:p>
            <a:pPr lvl="1"/>
            <a:r>
              <a:rPr lang="en-US" sz="1500" dirty="0"/>
              <a:t>Focus on Flow</a:t>
            </a:r>
          </a:p>
          <a:p>
            <a:pPr lvl="1"/>
            <a:r>
              <a:rPr lang="en-US" sz="1500" dirty="0"/>
              <a:t>Continues Improvement</a:t>
            </a:r>
          </a:p>
          <a:p>
            <a:pPr marL="342900" lvl="1" indent="0">
              <a:buNone/>
            </a:pPr>
            <a:r>
              <a:rPr lang="en-US" sz="1500" dirty="0"/>
              <a:t>     (of process)</a:t>
            </a:r>
          </a:p>
          <a:p>
            <a:pPr marL="342900" lvl="1" indent="0">
              <a:buNone/>
            </a:pPr>
            <a:r>
              <a:rPr lang="en-US" sz="1500" dirty="0"/>
              <a:t>	</a:t>
            </a:r>
            <a:r>
              <a:rPr lang="en-US" sz="1200" dirty="0"/>
              <a:t>Tracking flow, quality of process</a:t>
            </a:r>
          </a:p>
          <a:p>
            <a:endParaRPr lang="en-US" sz="2175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"/>
            <a:ext cx="856145" cy="37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71526" y="5750004"/>
            <a:ext cx="25717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https://leankit.com/learn/kanban/what-is-kanban/</a:t>
            </a:r>
          </a:p>
        </p:txBody>
      </p:sp>
    </p:spTree>
    <p:extLst>
      <p:ext uri="{BB962C8B-B14F-4D97-AF65-F5344CB8AC3E}">
        <p14:creationId xmlns:p14="http://schemas.microsoft.com/office/powerpoint/2010/main" val="1632725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4204"/>
            <a:ext cx="8229600" cy="375098"/>
          </a:xfrm>
        </p:spPr>
        <p:txBody>
          <a:bodyPr>
            <a:normAutofit fontScale="90000"/>
          </a:bodyPr>
          <a:lstStyle/>
          <a:p>
            <a:r>
              <a:rPr lang="en-US" dirty="0"/>
              <a:t>Scaled Agile Framework (</a:t>
            </a:r>
            <a:r>
              <a:rPr lang="en-US" dirty="0" err="1"/>
              <a:t>SAFe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4375"/>
            <a:ext cx="8458200" cy="4139324"/>
          </a:xfrm>
        </p:spPr>
        <p:txBody>
          <a:bodyPr>
            <a:normAutofit/>
          </a:bodyPr>
          <a:lstStyle/>
          <a:p>
            <a:r>
              <a:rPr lang="en-US" dirty="0"/>
              <a:t>How do we scale Agile to enterprise- Team of Teams?</a:t>
            </a:r>
          </a:p>
          <a:p>
            <a:r>
              <a:rPr lang="en-US" dirty="0"/>
              <a:t>Lean Agile Mindset</a:t>
            </a:r>
          </a:p>
          <a:p>
            <a:pPr lvl="1"/>
            <a:r>
              <a:rPr lang="en-US" dirty="0"/>
              <a:t>Focus on delivering </a:t>
            </a:r>
            <a:r>
              <a:rPr lang="en-US" b="1" dirty="0"/>
              <a:t>value</a:t>
            </a:r>
            <a:r>
              <a:rPr lang="en-US" dirty="0"/>
              <a:t> (software) quickly – more </a:t>
            </a:r>
            <a:r>
              <a:rPr lang="en-US" b="1" dirty="0"/>
              <a:t>value</a:t>
            </a:r>
            <a:r>
              <a:rPr lang="en-US" dirty="0"/>
              <a:t> over a single release (waterfall)</a:t>
            </a:r>
          </a:p>
          <a:p>
            <a:pPr lvl="1"/>
            <a:r>
              <a:rPr lang="en-US" dirty="0"/>
              <a:t>Use Agile Manifesto Principals</a:t>
            </a:r>
          </a:p>
          <a:p>
            <a:endParaRPr lang="en-US" dirty="0"/>
          </a:p>
          <a:p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endParaRPr lang="en-US" sz="2175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9290"/>
            <a:ext cx="856145" cy="37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409212"/>
            <a:ext cx="2263310" cy="2248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100" y="4671611"/>
            <a:ext cx="3557333" cy="15841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52371" y="6368897"/>
            <a:ext cx="301717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http://www.scaledagileframework.com/</a:t>
            </a:r>
          </a:p>
        </p:txBody>
      </p:sp>
    </p:spTree>
    <p:extLst>
      <p:ext uri="{BB962C8B-B14F-4D97-AF65-F5344CB8AC3E}">
        <p14:creationId xmlns:p14="http://schemas.microsoft.com/office/powerpoint/2010/main" val="392061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/>
              <a:t>Systems Development Process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4" y="109469"/>
            <a:ext cx="1141526" cy="5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53D4FF-D1C4-480A-B80A-E785551D9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5562600" cy="5330893"/>
          </a:xfrm>
        </p:spPr>
        <p:txBody>
          <a:bodyPr>
            <a:normAutofit fontScale="55000" lnSpcReduction="20000"/>
          </a:bodyPr>
          <a:lstStyle/>
          <a:p>
            <a:r>
              <a:rPr lang="en-US" sz="4400" b="1" dirty="0"/>
              <a:t>Initiation/Planning</a:t>
            </a:r>
          </a:p>
          <a:p>
            <a:pPr lvl="1"/>
            <a:r>
              <a:rPr lang="en-US" sz="4000" dirty="0"/>
              <a:t>Identifying problem &amp; opportunity, outlining project</a:t>
            </a:r>
          </a:p>
          <a:p>
            <a:r>
              <a:rPr lang="en-US" sz="4400" b="1" dirty="0"/>
              <a:t>Requirements Analysis</a:t>
            </a:r>
          </a:p>
          <a:p>
            <a:pPr lvl="1"/>
            <a:r>
              <a:rPr lang="en-US" sz="4000" dirty="0"/>
              <a:t>Specification of application</a:t>
            </a:r>
          </a:p>
          <a:p>
            <a:r>
              <a:rPr lang="en-US" sz="4400" b="1" dirty="0"/>
              <a:t>Design</a:t>
            </a:r>
          </a:p>
          <a:p>
            <a:pPr lvl="1"/>
            <a:r>
              <a:rPr lang="en-US" sz="4000" dirty="0"/>
              <a:t>Specification, Design of parts</a:t>
            </a:r>
          </a:p>
          <a:p>
            <a:r>
              <a:rPr lang="en-US" sz="4400" b="1" dirty="0"/>
              <a:t>Implementation</a:t>
            </a:r>
          </a:p>
          <a:p>
            <a:pPr lvl="1"/>
            <a:r>
              <a:rPr lang="en-US" sz="4000" dirty="0"/>
              <a:t>Coding, Installation, Integration</a:t>
            </a:r>
          </a:p>
          <a:p>
            <a:r>
              <a:rPr lang="en-US" sz="4400" b="1" dirty="0"/>
              <a:t>Testing</a:t>
            </a:r>
          </a:p>
          <a:p>
            <a:pPr lvl="1"/>
            <a:r>
              <a:rPr lang="en-US" sz="4000" dirty="0"/>
              <a:t>Does it do what it’s supposed to</a:t>
            </a:r>
          </a:p>
          <a:p>
            <a:r>
              <a:rPr lang="en-US" sz="4400" b="1" dirty="0"/>
              <a:t>Maintenance</a:t>
            </a:r>
          </a:p>
          <a:p>
            <a:pPr lvl="1"/>
            <a:r>
              <a:rPr lang="en-US" sz="4000" dirty="0"/>
              <a:t>Defect repair, minor modifications/extensions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FADE28-4F6E-4754-8D0E-00975792B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599" y="2400055"/>
            <a:ext cx="4135118" cy="31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18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1124902"/>
            <a:ext cx="5815014" cy="47199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76483"/>
            <a:ext cx="856145" cy="37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428750" y="5706337"/>
            <a:ext cx="508635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http://www.scaledagileframework.com/</a:t>
            </a:r>
          </a:p>
        </p:txBody>
      </p:sp>
    </p:spTree>
    <p:extLst>
      <p:ext uri="{BB962C8B-B14F-4D97-AF65-F5344CB8AC3E}">
        <p14:creationId xmlns:p14="http://schemas.microsoft.com/office/powerpoint/2010/main" val="3332354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686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Scaled Agile Framework (</a:t>
            </a:r>
            <a:r>
              <a:rPr lang="en-US" dirty="0" err="1"/>
              <a:t>SAFe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828800"/>
            <a:ext cx="6172200" cy="40576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Additional Resources</a:t>
            </a:r>
          </a:p>
          <a:p>
            <a:pPr lvl="1"/>
            <a:r>
              <a:rPr lang="en-US" dirty="0">
                <a:hlinkClick r:id="rId2"/>
              </a:rPr>
              <a:t>https://www.scaledagileframework.com/videos-and-presentations/ </a:t>
            </a:r>
            <a:r>
              <a:rPr lang="en-US" dirty="0"/>
              <a:t>Short Videos Introducing </a:t>
            </a:r>
            <a:r>
              <a:rPr lang="en-US" dirty="0" err="1"/>
              <a:t>SAFe</a:t>
            </a:r>
            <a:endParaRPr lang="en-US" dirty="0">
              <a:hlinkClick r:id="" action="ppaction://noaction"/>
            </a:endParaRPr>
          </a:p>
          <a:p>
            <a:pPr lvl="1"/>
            <a:endParaRPr lang="en-US" dirty="0">
              <a:hlinkClick r:id="" action="ppaction://noaction"/>
            </a:endParaRPr>
          </a:p>
          <a:p>
            <a:pPr lvl="1"/>
            <a:r>
              <a:rPr lang="en-US" dirty="0">
                <a:hlinkClick r:id="rId3"/>
              </a:rPr>
              <a:t>https://www.scaledagile.com/resources/safe-whitepaper/</a:t>
            </a:r>
            <a:endParaRPr lang="en-US" dirty="0"/>
          </a:p>
          <a:p>
            <a:pPr marL="342900" lvl="1" indent="0">
              <a:buNone/>
            </a:pPr>
            <a:r>
              <a:rPr lang="en-US"/>
              <a:t>- White Paper </a:t>
            </a:r>
            <a:r>
              <a:rPr lang="en-US" dirty="0"/>
              <a:t>explaining the process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hlinkClick r:id="rId4"/>
              </a:rPr>
              <a:t>http://www.scaledagileframework.com/safe-lean-agile-principles/</a:t>
            </a:r>
            <a:r>
              <a:rPr lang="en-US" dirty="0"/>
              <a:t>  Overview of </a:t>
            </a:r>
            <a:r>
              <a:rPr lang="en-US" dirty="0" err="1"/>
              <a:t>SAFe</a:t>
            </a:r>
            <a:r>
              <a:rPr lang="en-US" dirty="0"/>
              <a:t> Principals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Case studies: </a:t>
            </a:r>
            <a:r>
              <a:rPr lang="en-US" dirty="0">
                <a:hlinkClick r:id="rId5"/>
              </a:rPr>
              <a:t>http://www.scaledagileframework.com/case-studies/</a:t>
            </a:r>
            <a:endParaRPr lang="en-US" dirty="0"/>
          </a:p>
          <a:p>
            <a:pPr marL="342900" lvl="1" indent="0">
              <a:buNone/>
            </a:pPr>
            <a:endParaRPr lang="en-US" sz="1500" dirty="0"/>
          </a:p>
          <a:p>
            <a:pPr lvl="1"/>
            <a:endParaRPr lang="en-US" sz="1500" dirty="0"/>
          </a:p>
          <a:p>
            <a:endParaRPr lang="en-US" dirty="0"/>
          </a:p>
          <a:p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endParaRPr lang="en-US" sz="2175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559"/>
            <a:ext cx="856145" cy="37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371600" y="6031053"/>
            <a:ext cx="301717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http://www.scaledagileframework.com/</a:t>
            </a:r>
          </a:p>
        </p:txBody>
      </p:sp>
    </p:spTree>
    <p:extLst>
      <p:ext uri="{BB962C8B-B14F-4D97-AF65-F5344CB8AC3E}">
        <p14:creationId xmlns:p14="http://schemas.microsoft.com/office/powerpoint/2010/main" val="1714191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51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Selecting 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7620000" cy="40005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Consider the characteristics of the project:</a:t>
            </a:r>
          </a:p>
          <a:p>
            <a:r>
              <a:rPr lang="en-US" dirty="0"/>
              <a:t>Are requirements well known?</a:t>
            </a:r>
          </a:p>
          <a:p>
            <a:r>
              <a:rPr lang="en-US" dirty="0"/>
              <a:t>Will the system need to be flexible for future changes?</a:t>
            </a:r>
          </a:p>
          <a:p>
            <a:r>
              <a:rPr lang="en-US" dirty="0"/>
              <a:t>How is the team constructed?</a:t>
            </a:r>
          </a:p>
          <a:p>
            <a:pPr lvl="1"/>
            <a:r>
              <a:rPr lang="en-US" dirty="0"/>
              <a:t>Distributed/Local/Offshore</a:t>
            </a:r>
          </a:p>
          <a:p>
            <a:pPr lvl="1"/>
            <a:r>
              <a:rPr lang="en-US" sz="2100" dirty="0"/>
              <a:t>Developer knowledge</a:t>
            </a:r>
          </a:p>
          <a:p>
            <a:r>
              <a:rPr lang="en-US" sz="2400" dirty="0"/>
              <a:t>Constraints of when the system should be delivered?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62248"/>
            <a:ext cx="856145" cy="37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905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3049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Selecting Methodology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27" y="274638"/>
            <a:ext cx="856145" cy="37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3A65E6-A431-4475-9702-2096971D2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96" y="1143000"/>
            <a:ext cx="8229600" cy="531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60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100" y="3200400"/>
            <a:ext cx="5200650" cy="21145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000" b="1" dirty="0"/>
              <a:t>Risk Management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255" y="939353"/>
            <a:ext cx="856145" cy="37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32155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347"/>
            <a:ext cx="8229600" cy="1143000"/>
          </a:xfrm>
        </p:spPr>
        <p:txBody>
          <a:bodyPr/>
          <a:lstStyle/>
          <a:p>
            <a:r>
              <a:rPr lang="en-US" dirty="0"/>
              <a:t>Risk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458200" cy="4000500"/>
          </a:xfrm>
        </p:spPr>
        <p:txBody>
          <a:bodyPr>
            <a:noAutofit/>
          </a:bodyPr>
          <a:lstStyle/>
          <a:p>
            <a:r>
              <a:rPr lang="en-US" altLang="en-US" sz="1800" dirty="0">
                <a:cs typeface="Times New Roman" pitchFamily="18" charset="0"/>
              </a:rPr>
              <a:t>The process of </a:t>
            </a:r>
            <a:r>
              <a:rPr lang="en-US" altLang="en-US" sz="1800" u="sng" dirty="0">
                <a:cs typeface="Times New Roman" pitchFamily="18" charset="0"/>
              </a:rPr>
              <a:t>identifying, evaluating, and controlling </a:t>
            </a:r>
            <a:r>
              <a:rPr lang="en-US" altLang="en-US" sz="1800" dirty="0">
                <a:cs typeface="Times New Roman" pitchFamily="18" charset="0"/>
              </a:rPr>
              <a:t>what might go wrong in a project before it becomes a threat to the successful completion of the project or implementation of the information system.</a:t>
            </a:r>
            <a:r>
              <a:rPr lang="en-US" sz="1800" dirty="0"/>
              <a:t> (Whitten, 2007)</a:t>
            </a:r>
          </a:p>
          <a:p>
            <a:r>
              <a:rPr lang="en-US" sz="1800" dirty="0"/>
              <a:t>When issues come up that could potentially have an impact on the success of a project, they are referred to as risks.</a:t>
            </a:r>
            <a:endParaRPr lang="en-US" altLang="en-US" sz="1800" dirty="0">
              <a:cs typeface="Times New Roman" pitchFamily="18" charset="0"/>
            </a:endParaRPr>
          </a:p>
          <a:p>
            <a:r>
              <a:rPr lang="en-US" sz="1800" dirty="0"/>
              <a:t>A risk is something that may happen, it is not something that has already happened.</a:t>
            </a:r>
          </a:p>
          <a:p>
            <a:pPr lvl="1"/>
            <a:r>
              <a:rPr lang="en-US" dirty="0"/>
              <a:t>Since the project is on a very tight deadline there is a possibility of it not finishing on time, costing developer delay penalty and reputation.</a:t>
            </a:r>
          </a:p>
          <a:p>
            <a:r>
              <a:rPr lang="en-US" sz="1800" dirty="0"/>
              <a:t>The biggest risks are often those that we are not even aware of- effort is required to deliberately seek risks.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68109"/>
            <a:ext cx="856145" cy="37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246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7848600" cy="37719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Identify </a:t>
            </a:r>
            <a:r>
              <a:rPr lang="en-US" dirty="0"/>
              <a:t>risks by imagining worst-case scenarios.</a:t>
            </a:r>
          </a:p>
          <a:p>
            <a:pPr lvl="1"/>
            <a:r>
              <a:rPr lang="en-US" dirty="0"/>
              <a:t>This is the hardest part!</a:t>
            </a:r>
          </a:p>
          <a:p>
            <a:pPr lvl="1"/>
            <a:r>
              <a:rPr lang="en-US" u="sng" dirty="0"/>
              <a:t>Likelihood of occurring, cost of impact, cost of managing.</a:t>
            </a:r>
          </a:p>
          <a:p>
            <a:pPr lvl="1"/>
            <a:r>
              <a:rPr lang="en-US" b="1" dirty="0"/>
              <a:t>Categorize</a:t>
            </a:r>
            <a:r>
              <a:rPr lang="en-US" dirty="0"/>
              <a:t> risk (Organizational or Technical) </a:t>
            </a:r>
          </a:p>
          <a:p>
            <a:r>
              <a:rPr lang="en-US" b="1" dirty="0"/>
              <a:t>Prioritize</a:t>
            </a:r>
            <a:r>
              <a:rPr lang="en-US" dirty="0"/>
              <a:t> identified risks to enable focus on those most serious.</a:t>
            </a:r>
          </a:p>
          <a:p>
            <a:pPr lvl="1"/>
            <a:r>
              <a:rPr lang="en-US" dirty="0"/>
              <a:t>The first step may yield too many risks given the time for completion of the project. </a:t>
            </a:r>
          </a:p>
          <a:p>
            <a:r>
              <a:rPr lang="en-US" dirty="0"/>
              <a:t>Develop a </a:t>
            </a:r>
            <a:r>
              <a:rPr lang="en-US" b="1" dirty="0"/>
              <a:t>Mitigation Plan </a:t>
            </a:r>
            <a:r>
              <a:rPr lang="en-US" dirty="0"/>
              <a:t>to deal with each risk.</a:t>
            </a:r>
          </a:p>
          <a:p>
            <a:pPr lvl="1"/>
            <a:r>
              <a:rPr lang="en-US" dirty="0"/>
              <a:t>Choose to take it on ("conquest") or avoid it..</a:t>
            </a:r>
          </a:p>
          <a:p>
            <a:r>
              <a:rPr lang="en-US" dirty="0"/>
              <a:t>Consider </a:t>
            </a:r>
            <a:r>
              <a:rPr lang="en-US" b="1" dirty="0"/>
              <a:t>Residual Risk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71040"/>
            <a:ext cx="856145" cy="37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8399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Considering Issues for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077200" cy="3771900"/>
          </a:xfrm>
        </p:spPr>
        <p:txBody>
          <a:bodyPr>
            <a:normAutofit/>
          </a:bodyPr>
          <a:lstStyle/>
          <a:p>
            <a:r>
              <a:rPr lang="en-US" dirty="0"/>
              <a:t>We start by thinking of issues within our project.</a:t>
            </a:r>
          </a:p>
          <a:p>
            <a:r>
              <a:rPr lang="en-US" b="1" u="sng" dirty="0"/>
              <a:t>Issues are not yet clearly defined risks!</a:t>
            </a:r>
          </a:p>
          <a:p>
            <a:r>
              <a:rPr lang="en-US" dirty="0"/>
              <a:t>Possible issues in an IT Project:</a:t>
            </a:r>
          </a:p>
          <a:p>
            <a:pPr lvl="1"/>
            <a:r>
              <a:rPr lang="en-US" dirty="0"/>
              <a:t>Project is on a tight deadline.</a:t>
            </a:r>
          </a:p>
          <a:p>
            <a:pPr lvl="1"/>
            <a:r>
              <a:rPr lang="en-US" dirty="0"/>
              <a:t>Project has a single developer, several are needed.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38" y="471040"/>
            <a:ext cx="856145" cy="37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58738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9736"/>
            <a:ext cx="8229600" cy="767902"/>
          </a:xfrm>
        </p:spPr>
        <p:txBody>
          <a:bodyPr>
            <a:normAutofit/>
          </a:bodyPr>
          <a:lstStyle/>
          <a:p>
            <a:r>
              <a:rPr lang="en-US" dirty="0"/>
              <a:t>Risk Issue vs. </a:t>
            </a:r>
            <a:r>
              <a:rPr lang="en-US" u="sng" dirty="0"/>
              <a:t>clearly defined </a:t>
            </a:r>
            <a:r>
              <a:rPr lang="en-US" dirty="0"/>
              <a:t>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828800"/>
            <a:ext cx="6172200" cy="4000500"/>
          </a:xfrm>
        </p:spPr>
        <p:txBody>
          <a:bodyPr>
            <a:normAutofit fontScale="77500" lnSpcReduction="20000"/>
          </a:bodyPr>
          <a:lstStyle/>
          <a:p>
            <a:pPr marL="300038" lvl="1" indent="0">
              <a:buNone/>
            </a:pPr>
            <a:r>
              <a:rPr lang="en-US" dirty="0"/>
              <a:t>Identify most clearly defined risk on purchasing milk. </a:t>
            </a:r>
          </a:p>
          <a:p>
            <a:pPr marL="300038" lvl="1" indent="0">
              <a:buNone/>
            </a:pPr>
            <a:endParaRPr lang="en-US" dirty="0"/>
          </a:p>
          <a:p>
            <a:pPr marL="685800" lvl="1" indent="-385763">
              <a:buFont typeface="+mj-lt"/>
              <a:buAutoNum type="arabicPeriod"/>
            </a:pPr>
            <a:r>
              <a:rPr lang="en-US" dirty="0"/>
              <a:t>Purchasing expired milk. </a:t>
            </a:r>
          </a:p>
          <a:p>
            <a:pPr marL="985838" lvl="2" indent="-385763"/>
            <a:r>
              <a:rPr lang="en-US" sz="1875" dirty="0"/>
              <a:t>Issue</a:t>
            </a:r>
          </a:p>
          <a:p>
            <a:pPr marL="685800" lvl="1" indent="-385763">
              <a:buFont typeface="+mj-lt"/>
              <a:buAutoNum type="arabicPeriod"/>
            </a:pPr>
            <a:r>
              <a:rPr lang="en-US" dirty="0"/>
              <a:t>Purchasing expired milk leads to food poisoning. </a:t>
            </a:r>
          </a:p>
          <a:p>
            <a:pPr marL="985838" lvl="2" indent="-385763"/>
            <a:r>
              <a:rPr lang="en-US" sz="1875" dirty="0"/>
              <a:t>Issue and Impact</a:t>
            </a:r>
          </a:p>
          <a:p>
            <a:pPr marL="685800" lvl="1" indent="-385763">
              <a:buFont typeface="+mj-lt"/>
              <a:buAutoNum type="arabicPeriod"/>
            </a:pPr>
            <a:r>
              <a:rPr lang="en-US" dirty="0"/>
              <a:t>By not reviewing the expiration date on the milk carton could result in purchasing expired milk, which in turn could result in food poisoning. </a:t>
            </a:r>
          </a:p>
          <a:p>
            <a:pPr marL="985838" lvl="2" indent="-385763"/>
            <a:r>
              <a:rPr lang="en-US" sz="1875" dirty="0"/>
              <a:t>Clearly defined Issue and Impact</a:t>
            </a:r>
          </a:p>
          <a:p>
            <a:pPr marL="685800" lvl="1" indent="-385763">
              <a:buFont typeface="+mj-lt"/>
              <a:buAutoNum type="arabicPeriod"/>
            </a:pPr>
            <a:endParaRPr lang="en-US" sz="2550" dirty="0"/>
          </a:p>
          <a:p>
            <a:pPr marL="857250" lvl="1" indent="-557213">
              <a:buFont typeface="+mj-lt"/>
              <a:buAutoNum type="alphaLcParenR"/>
            </a:pPr>
            <a:endParaRPr lang="en-US" sz="2550" dirty="0"/>
          </a:p>
          <a:p>
            <a:endParaRPr lang="en-US" sz="2850" dirty="0"/>
          </a:p>
          <a:p>
            <a:pPr marL="557213" indent="-557213">
              <a:buFont typeface="+mj-lt"/>
              <a:buAutoNum type="arabicPeriod"/>
            </a:pPr>
            <a:endParaRPr lang="en-US" sz="2850" dirty="0"/>
          </a:p>
          <a:p>
            <a:pPr lvl="1"/>
            <a:endParaRPr lang="en-US" dirty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638"/>
            <a:ext cx="856145" cy="37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05442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Categorizing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2057400"/>
            <a:ext cx="6286500" cy="371475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300" b="1" dirty="0"/>
              <a:t>Organizational Risks</a:t>
            </a:r>
            <a:r>
              <a:rPr lang="en-US" sz="3300" dirty="0"/>
              <a:t>: result of people’s actions—what they do and don't do—and the way they are organized. </a:t>
            </a:r>
          </a:p>
          <a:p>
            <a:pPr marL="0" indent="0">
              <a:buNone/>
            </a:pPr>
            <a:r>
              <a:rPr lang="en-US" sz="3300" b="1" dirty="0"/>
              <a:t>Technical Risks</a:t>
            </a:r>
            <a:r>
              <a:rPr lang="en-US" sz="3300" dirty="0"/>
              <a:t>: result from technical issues—potential difficulties caused by specific hardware and software problems.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3300" b="1" dirty="0"/>
              <a:t>Organizational Examples:</a:t>
            </a:r>
          </a:p>
          <a:p>
            <a:r>
              <a:rPr lang="en-US" sz="2700" dirty="0"/>
              <a:t>Since the project is on a very tight deadline with less than needed number of developers there is a possibility of it not finishing on time resulting in additional costs and loss of future business.</a:t>
            </a:r>
          </a:p>
          <a:p>
            <a:r>
              <a:rPr lang="en-US" sz="2700" dirty="0"/>
              <a:t>Development team does not have enough experienced developers which may result in the project deliverable being lower in quality. </a:t>
            </a:r>
          </a:p>
          <a:p>
            <a:pPr marL="0" indent="0">
              <a:buNone/>
            </a:pPr>
            <a:endParaRPr lang="en-US" sz="3300" b="1" dirty="0"/>
          </a:p>
          <a:p>
            <a:pPr marL="0" indent="0">
              <a:buNone/>
            </a:pPr>
            <a:r>
              <a:rPr lang="en-US" sz="3300" b="1" dirty="0"/>
              <a:t>Technical Risk Examples:</a:t>
            </a:r>
          </a:p>
          <a:p>
            <a:r>
              <a:rPr lang="en-US" sz="2700" dirty="0"/>
              <a:t>Since application requires backwards compatibility with flash, this may result in limitations of platforms which can be used.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255" y="939353"/>
            <a:ext cx="856145" cy="37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47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3700" dirty="0"/>
              <a:t>Project Identification</a:t>
            </a:r>
            <a:br>
              <a:rPr lang="en-US" sz="3700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5252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Business need: responding to emerging technology and market trends, to decrease cost or to increase profit.  </a:t>
            </a:r>
          </a:p>
          <a:p>
            <a:r>
              <a:rPr lang="en-US" dirty="0"/>
              <a:t>Support business operations.</a:t>
            </a:r>
          </a:p>
          <a:p>
            <a:r>
              <a:rPr lang="en-US" dirty="0"/>
              <a:t>Improve process efficiency and adding additional features for usability.</a:t>
            </a:r>
          </a:p>
          <a:p>
            <a:r>
              <a:rPr lang="en-US" dirty="0"/>
              <a:t>Improve system performance or update technology of existing systems.</a:t>
            </a:r>
          </a:p>
          <a:p>
            <a:r>
              <a:rPr lang="en-US" dirty="0"/>
              <a:t>Introduce additional control and security to comply with business and government regulations.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25400"/>
            <a:ext cx="1141526" cy="5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7140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720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Prioritizing Risks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74638"/>
            <a:ext cx="856145" cy="37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457324" y="1998031"/>
          <a:ext cx="6115055" cy="2136326"/>
        </p:xfrm>
        <a:graphic>
          <a:graphicData uri="http://schemas.openxmlformats.org/drawingml/2006/table">
            <a:tbl>
              <a:tblPr/>
              <a:tblGrid>
                <a:gridCol w="315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6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06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2857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No.</a:t>
                      </a:r>
                    </a:p>
                  </a:txBody>
                  <a:tcPr marL="47146" marR="47146" marT="23573" marB="23573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Title</a:t>
                      </a:r>
                    </a:p>
                  </a:txBody>
                  <a:tcPr marL="47146" marR="47146" marT="23573" marB="23573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Estimated likelihood of occurring </a:t>
                      </a:r>
                      <a:r>
                        <a:rPr lang="en-US" sz="900" dirty="0">
                          <a:effectLst/>
                        </a:rPr>
                        <a:t>(L: 1-10 with 1 lowest likelihood)</a:t>
                      </a:r>
                    </a:p>
                  </a:txBody>
                  <a:tcPr marL="47146" marR="47146" marT="23573" marB="23573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Estimated impact </a:t>
                      </a:r>
                      <a:r>
                        <a:rPr lang="en-US" sz="900" dirty="0">
                          <a:effectLst/>
                        </a:rPr>
                        <a:t>(I: 1-10 with 1 lowest impact)</a:t>
                      </a:r>
                    </a:p>
                  </a:txBody>
                  <a:tcPr marL="47146" marR="47146" marT="23573" marB="23573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Estimated cost of managing </a:t>
                      </a:r>
                      <a:r>
                        <a:rPr lang="en-US" sz="900" dirty="0">
                          <a:effectLst/>
                        </a:rPr>
                        <a:t>(M: 1-10 with 1 lowest cost)</a:t>
                      </a:r>
                    </a:p>
                  </a:txBody>
                  <a:tcPr marL="47146" marR="47146" marT="23573" marB="23573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Priority number </a:t>
                      </a:r>
                      <a:r>
                        <a:rPr lang="en-US" sz="900" dirty="0">
                          <a:effectLst/>
                        </a:rPr>
                        <a:t>(</a:t>
                      </a:r>
                      <a:r>
                        <a:rPr lang="en-US" sz="900" b="1" u="sng" dirty="0">
                          <a:effectLst/>
                        </a:rPr>
                        <a:t>lowest number handled first</a:t>
                      </a:r>
                      <a:r>
                        <a:rPr lang="en-US" sz="900" dirty="0">
                          <a:effectLst/>
                        </a:rPr>
                        <a:t>) (11-L) *(11-I)*M</a:t>
                      </a:r>
                    </a:p>
                  </a:txBody>
                  <a:tcPr marL="47146" marR="47146" marT="23573" marB="23573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217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47146" marR="47146" marT="23573" marB="23573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Deadlines</a:t>
                      </a:r>
                    </a:p>
                  </a:txBody>
                  <a:tcPr marL="47146" marR="47146" marT="23573" marB="23573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8</a:t>
                      </a:r>
                    </a:p>
                  </a:txBody>
                  <a:tcPr marL="47146" marR="47146" marT="23573" marB="23573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9</a:t>
                      </a:r>
                    </a:p>
                  </a:txBody>
                  <a:tcPr marL="47146" marR="47146" marT="23573" marB="23573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9</a:t>
                      </a:r>
                    </a:p>
                  </a:txBody>
                  <a:tcPr marL="47146" marR="47146" marT="23573" marB="23573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3*2*9=54</a:t>
                      </a:r>
                    </a:p>
                  </a:txBody>
                  <a:tcPr marL="47146" marR="47146" marT="23573" marB="23573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126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2</a:t>
                      </a:r>
                    </a:p>
                  </a:txBody>
                  <a:tcPr marL="47146" marR="47146" marT="23573" marB="2357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Team Experience</a:t>
                      </a:r>
                    </a:p>
                  </a:txBody>
                  <a:tcPr marL="47146" marR="47146" marT="23573" marB="2357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8</a:t>
                      </a:r>
                    </a:p>
                  </a:txBody>
                  <a:tcPr marL="47146" marR="47146" marT="23573" marB="2357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8</a:t>
                      </a:r>
                    </a:p>
                  </a:txBody>
                  <a:tcPr marL="47146" marR="47146" marT="23573" marB="2357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9</a:t>
                      </a:r>
                    </a:p>
                  </a:txBody>
                  <a:tcPr marL="47146" marR="47146" marT="23573" marB="2357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3*3*9=81</a:t>
                      </a:r>
                    </a:p>
                  </a:txBody>
                  <a:tcPr marL="47146" marR="47146" marT="23573" marB="2357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126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3</a:t>
                      </a:r>
                    </a:p>
                  </a:txBody>
                  <a:tcPr marL="47146" marR="47146" marT="23573" marB="2357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Backwards compatibility</a:t>
                      </a:r>
                    </a:p>
                  </a:txBody>
                  <a:tcPr marL="47146" marR="47146" marT="23573" marB="2357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4</a:t>
                      </a:r>
                    </a:p>
                  </a:txBody>
                  <a:tcPr marL="47146" marR="47146" marT="23573" marB="2357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7</a:t>
                      </a:r>
                    </a:p>
                  </a:txBody>
                  <a:tcPr marL="47146" marR="47146" marT="23573" marB="2357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4</a:t>
                      </a:r>
                    </a:p>
                  </a:txBody>
                  <a:tcPr marL="47146" marR="47146" marT="23573" marB="2357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7*4*4=112</a:t>
                      </a:r>
                    </a:p>
                  </a:txBody>
                  <a:tcPr marL="47146" marR="47146" marT="23573" marB="2357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73985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371600" y="4134357"/>
            <a:ext cx="6286500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350" dirty="0"/>
          </a:p>
          <a:p>
            <a:r>
              <a:rPr lang="en-US" sz="1350" dirty="0"/>
              <a:t>Note: Reason why 11- Likelihood and 11-Imact is to show</a:t>
            </a:r>
            <a:r>
              <a:rPr lang="en-US" sz="1350" b="1" dirty="0"/>
              <a:t> lower values represent higher urgency</a:t>
            </a:r>
          </a:p>
          <a:p>
            <a:endParaRPr lang="nn-NO" sz="1350" b="1" dirty="0"/>
          </a:p>
          <a:p>
            <a:r>
              <a:rPr lang="nn-NO" sz="1350" b="1" dirty="0"/>
              <a:t>Calculating Priority </a:t>
            </a:r>
            <a:r>
              <a:rPr lang="nn-NO" sz="1350" dirty="0"/>
              <a:t>= (11 – Likelihood) * (11 – Impact) * cost of Managing</a:t>
            </a:r>
            <a:endParaRPr lang="en-US" sz="1350" dirty="0"/>
          </a:p>
          <a:p>
            <a:endParaRPr lang="en-US" sz="1350" dirty="0"/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8549715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Mitigation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2057400"/>
            <a:ext cx="3200400" cy="337185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Conquest: </a:t>
            </a:r>
            <a:r>
              <a:rPr lang="en-US" dirty="0"/>
              <a:t>Face it head on and ensure that it cannot occur.  Do this by addressing specific risk factors.</a:t>
            </a:r>
          </a:p>
          <a:p>
            <a:endParaRPr lang="en-US" dirty="0"/>
          </a:p>
          <a:p>
            <a:r>
              <a:rPr lang="en-US" b="1" dirty="0"/>
              <a:t>Avoidance: </a:t>
            </a:r>
            <a:r>
              <a:rPr lang="en-US" dirty="0"/>
              <a:t>Seek an alternate course of action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08" y="2228850"/>
            <a:ext cx="2878142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856145" cy="37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95144" y="5657851"/>
            <a:ext cx="3479414" cy="279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350" dirty="0"/>
              <a:t>Module 2 CS682: Strategies for Managing Risks</a:t>
            </a:r>
            <a:endParaRPr lang="en-US" altLang="en-US" sz="900" dirty="0"/>
          </a:p>
        </p:txBody>
      </p:sp>
    </p:spTree>
    <p:extLst>
      <p:ext uri="{BB962C8B-B14F-4D97-AF65-F5344CB8AC3E}">
        <p14:creationId xmlns:p14="http://schemas.microsoft.com/office/powerpoint/2010/main" val="7328856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063228"/>
            <a:ext cx="6172200" cy="594122"/>
          </a:xfrm>
        </p:spPr>
        <p:txBody>
          <a:bodyPr>
            <a:normAutofit/>
          </a:bodyPr>
          <a:lstStyle/>
          <a:p>
            <a:r>
              <a:rPr lang="en-US" sz="3000" dirty="0"/>
              <a:t>Mitigating Risk Examples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55" y="652961"/>
            <a:ext cx="856145" cy="37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400175" y="2057400"/>
            <a:ext cx="63436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We can manage the “Backwards Compatibility” risk by </a:t>
            </a:r>
            <a:r>
              <a:rPr lang="en-US" sz="1500" b="1" dirty="0"/>
              <a:t>avoidance</a:t>
            </a:r>
            <a:r>
              <a:rPr lang="en-US" sz="1500" dirty="0"/>
              <a:t>:  </a:t>
            </a:r>
          </a:p>
          <a:p>
            <a:endParaRPr lang="en-US" sz="1500" dirty="0"/>
          </a:p>
          <a:p>
            <a:r>
              <a:rPr lang="en-US" sz="1500" dirty="0"/>
              <a:t>Decide that </a:t>
            </a:r>
            <a:r>
              <a:rPr lang="en-US" sz="1500" i="1" dirty="0" err="1"/>
              <a:t>quickMessage</a:t>
            </a:r>
            <a:r>
              <a:rPr lang="en-US" sz="1500" dirty="0"/>
              <a:t> will not be compatible with Flash and code strictly for new and upcoming OS standards. </a:t>
            </a:r>
            <a:endParaRPr lang="en-US" dirty="0"/>
          </a:p>
          <a:p>
            <a:r>
              <a:rPr lang="en-US" dirty="0"/>
              <a:t>----------------------------------------------------------------------------------------</a:t>
            </a:r>
            <a:r>
              <a:rPr lang="en-US" sz="1500" dirty="0"/>
              <a:t>We can manage the “Deadlines” risk by </a:t>
            </a:r>
            <a:r>
              <a:rPr lang="en-US" sz="1500" b="1" dirty="0"/>
              <a:t>conquest</a:t>
            </a:r>
            <a:r>
              <a:rPr lang="en-US" sz="1500" dirty="0"/>
              <a:t>: </a:t>
            </a:r>
          </a:p>
          <a:p>
            <a:endParaRPr lang="en-US" sz="1500" dirty="0"/>
          </a:p>
          <a:p>
            <a:r>
              <a:rPr lang="en-US" sz="1500" dirty="0"/>
              <a:t>Since the deadline is not movable, use timeboxing to insure most important features are completed with quality in mind, moving non-essential features to the next sprint.  This will also help residual risk, keep pushing features to the next sprint.</a:t>
            </a:r>
          </a:p>
        </p:txBody>
      </p:sp>
    </p:spTree>
    <p:extLst>
      <p:ext uri="{BB962C8B-B14F-4D97-AF65-F5344CB8AC3E}">
        <p14:creationId xmlns:p14="http://schemas.microsoft.com/office/powerpoint/2010/main" val="15660107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Risk Credibility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828800"/>
            <a:ext cx="6172200" cy="4000500"/>
          </a:xfrm>
        </p:spPr>
        <p:txBody>
          <a:bodyPr>
            <a:normAutofit fontScale="77500" lnSpcReduction="20000"/>
          </a:bodyPr>
          <a:lstStyle/>
          <a:p>
            <a:pPr marL="642938" lvl="1" indent="-342900"/>
            <a:r>
              <a:rPr lang="en-US" sz="2550" dirty="0"/>
              <a:t>Researching and Identifying Risks…</a:t>
            </a:r>
          </a:p>
          <a:p>
            <a:pPr marL="642938" lvl="1" indent="-342900"/>
            <a:r>
              <a:rPr lang="en-US" sz="2550" dirty="0"/>
              <a:t>Is your risk real?  This is where research comes in.</a:t>
            </a:r>
          </a:p>
          <a:p>
            <a:pPr marL="642938" lvl="1" indent="-342900"/>
            <a:r>
              <a:rPr lang="en-US" sz="2550" dirty="0"/>
              <a:t>Turns out that purchasing expired milk at the store and getting food poisoning has low likelihood.</a:t>
            </a:r>
          </a:p>
          <a:p>
            <a:pPr marL="642938" lvl="1" indent="-342900"/>
            <a:r>
              <a:rPr lang="en-US" sz="2550" dirty="0"/>
              <a:t>Most poisoning from drinking milk comes from drinking raw unpasteurized milk.</a:t>
            </a:r>
          </a:p>
          <a:p>
            <a:pPr marL="642938" lvl="1" indent="-342900"/>
            <a:r>
              <a:rPr lang="en-US" sz="2550" u="sng" dirty="0"/>
              <a:t>Make your risks realistic…</a:t>
            </a:r>
          </a:p>
          <a:p>
            <a:pPr marL="642938" lvl="1" indent="-342900"/>
            <a:r>
              <a:rPr lang="en-US" sz="2550" u="sng" dirty="0"/>
              <a:t>Likelihood, Cost of Impact, Cost of Managing</a:t>
            </a:r>
          </a:p>
          <a:p>
            <a:pPr marL="300038" lvl="1" indent="0">
              <a:buNone/>
            </a:pPr>
            <a:r>
              <a:rPr lang="en-US" sz="2700" dirty="0"/>
              <a:t>“</a:t>
            </a:r>
            <a:r>
              <a:rPr lang="en-US" sz="2400" dirty="0"/>
              <a:t>Cases of </a:t>
            </a:r>
            <a:r>
              <a:rPr lang="en-US" sz="2400" i="1" dirty="0"/>
              <a:t>Campylobacter</a:t>
            </a:r>
            <a:r>
              <a:rPr lang="en-US" sz="2400" dirty="0"/>
              <a:t>, which can thrive in raw milk and poultry, grew by 14 percent over the last five years, a government study found.”</a:t>
            </a:r>
            <a:endParaRPr lang="en-US" sz="2550" dirty="0"/>
          </a:p>
          <a:p>
            <a:pPr marL="300038" lvl="1" indent="0">
              <a:buNone/>
            </a:pPr>
            <a:r>
              <a:rPr lang="en-US" sz="2400" dirty="0">
                <a:hlinkClick r:id="rId2"/>
              </a:rPr>
              <a:t>http://www.cbsnews.com/8301-204_162-57580471/food-poisoning-from-bacteria-found-in-raw-milk-poultry-and-shellfish-on-the-rise/</a:t>
            </a:r>
            <a:endParaRPr lang="en-US" sz="2400" dirty="0"/>
          </a:p>
          <a:p>
            <a:pPr marL="300038" lvl="1" indent="0">
              <a:buNone/>
            </a:pPr>
            <a:endParaRPr lang="en-US" sz="2550" dirty="0"/>
          </a:p>
          <a:p>
            <a:pPr marL="685800" lvl="1" indent="-385763">
              <a:buFont typeface="+mj-lt"/>
              <a:buAutoNum type="arabicPeriod"/>
            </a:pPr>
            <a:endParaRPr lang="en-US" sz="2550" dirty="0"/>
          </a:p>
          <a:p>
            <a:pPr marL="857250" lvl="1" indent="-557213">
              <a:buFont typeface="+mj-lt"/>
              <a:buAutoNum type="alphaLcParenR"/>
            </a:pPr>
            <a:endParaRPr lang="en-US" sz="2550" dirty="0"/>
          </a:p>
          <a:p>
            <a:endParaRPr lang="en-US" sz="2850" dirty="0"/>
          </a:p>
          <a:p>
            <a:pPr marL="557213" indent="-557213">
              <a:buFont typeface="+mj-lt"/>
              <a:buAutoNum type="arabicPeriod"/>
            </a:pPr>
            <a:endParaRPr lang="en-US" sz="2850" dirty="0"/>
          </a:p>
          <a:p>
            <a:pPr lvl="1"/>
            <a:endParaRPr lang="en-US" dirty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28191"/>
            <a:ext cx="856145" cy="37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67344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534400" cy="2895600"/>
          </a:xfrm>
        </p:spPr>
        <p:txBody>
          <a:bodyPr>
            <a:normAutofit fontScale="25000" lnSpcReduction="20000"/>
          </a:bodyPr>
          <a:lstStyle/>
          <a:p>
            <a:r>
              <a:rPr lang="en-US" sz="5400" dirty="0" err="1"/>
              <a:t>Braude</a:t>
            </a:r>
            <a:r>
              <a:rPr lang="en-US" sz="5400" dirty="0"/>
              <a:t>, E. </a:t>
            </a:r>
            <a:r>
              <a:rPr lang="en-US" sz="5400" dirty="0" err="1"/>
              <a:t>Polnar</a:t>
            </a:r>
            <a:r>
              <a:rPr lang="en-US" sz="5400" dirty="0"/>
              <a:t> J (2018). </a:t>
            </a:r>
            <a:r>
              <a:rPr lang="en-US" sz="5400" i="1" dirty="0"/>
              <a:t>Module 2 IT Systems &amp; Introduction to Process</a:t>
            </a:r>
            <a:r>
              <a:rPr lang="en-US" sz="5400" dirty="0"/>
              <a:t>. Metropolitan College, Boston University, Boston, MA.</a:t>
            </a:r>
          </a:p>
          <a:p>
            <a:r>
              <a:rPr lang="en-US" sz="5400" dirty="0"/>
              <a:t>Whitten, B. (2007). </a:t>
            </a:r>
            <a:r>
              <a:rPr lang="en-US" sz="5400" i="1" dirty="0"/>
              <a:t>Systems analysis &amp; design methods</a:t>
            </a:r>
            <a:r>
              <a:rPr lang="en-US" sz="5400" dirty="0"/>
              <a:t>. (7th ed.). New York, NY: McGraw-Hill Irwin.</a:t>
            </a:r>
          </a:p>
          <a:p>
            <a:r>
              <a:rPr lang="en-US" sz="5400" dirty="0"/>
              <a:t>Dennis, A., Wixom, B. H., </a:t>
            </a:r>
            <a:r>
              <a:rPr lang="en-US" sz="5400" dirty="0" err="1"/>
              <a:t>Tegarden</a:t>
            </a:r>
            <a:r>
              <a:rPr lang="en-US" sz="5400" dirty="0"/>
              <a:t>, D. (02/2015). </a:t>
            </a:r>
            <a:r>
              <a:rPr lang="en-US" sz="5400" i="1" dirty="0"/>
              <a:t>Systems Analysis and Design: An Object Oriented Approach with UML, 5th Edition</a:t>
            </a:r>
            <a:endParaRPr lang="en-US" sz="5400" dirty="0"/>
          </a:p>
          <a:p>
            <a:r>
              <a:rPr lang="en-US" sz="5400" i="1" dirty="0"/>
              <a:t>Manifesto for agile software development</a:t>
            </a:r>
            <a:r>
              <a:rPr lang="en-US" sz="5400" dirty="0"/>
              <a:t>. (2001). Retrieved from http://agilemanifesto.org/</a:t>
            </a:r>
          </a:p>
          <a:p>
            <a:r>
              <a:rPr lang="en-US" sz="5400" i="1" dirty="0"/>
              <a:t>Defining refactoring</a:t>
            </a:r>
            <a:r>
              <a:rPr lang="en-US" sz="5400" dirty="0"/>
              <a:t>. (</a:t>
            </a:r>
            <a:r>
              <a:rPr lang="en-US" sz="5400" dirty="0" err="1"/>
              <a:t>n.d.</a:t>
            </a:r>
            <a:r>
              <a:rPr lang="en-US" sz="5400" dirty="0"/>
              <a:t>). Retrieved from http://sourcemaking.com/refactoring/defining-refactoring</a:t>
            </a:r>
          </a:p>
          <a:p>
            <a:r>
              <a:rPr lang="en-US" sz="5400" dirty="0" err="1"/>
              <a:t>Schwaber</a:t>
            </a:r>
            <a:r>
              <a:rPr lang="en-US" sz="5400" dirty="0"/>
              <a:t>, K., &amp; Sutherland, J. (2013). </a:t>
            </a:r>
            <a:r>
              <a:rPr lang="en-US" sz="5400" i="1" dirty="0"/>
              <a:t>The scrum </a:t>
            </a:r>
            <a:r>
              <a:rPr lang="en-US" sz="5400" i="1" dirty="0" err="1"/>
              <a:t>guid</a:t>
            </a:r>
            <a:r>
              <a:rPr lang="en-US" sz="5400" dirty="0"/>
              <a:t>. Scrum.org. Retrieved from https://www.scrum.org/Portals/0/Documents/Scrum Guides/2013/Scrum-Guide.pdf</a:t>
            </a:r>
            <a:endParaRPr lang="en-US" sz="5400" i="1" dirty="0"/>
          </a:p>
          <a:p>
            <a:r>
              <a:rPr lang="en-US" sz="5400" i="1" dirty="0"/>
              <a:t>Scrum</a:t>
            </a:r>
            <a:r>
              <a:rPr lang="en-US" sz="5400" dirty="0"/>
              <a:t> (Collins English Dictionary) Retrieved from http://www.thefreedictionary.com/scrum</a:t>
            </a:r>
          </a:p>
          <a:p>
            <a:r>
              <a:rPr lang="en-US" sz="5400" dirty="0"/>
              <a:t>Scrum Alliance. (Designer). Scrum Explained [Web Graphic]. Retrieved from http://www.scrumalliance.org/why-scrum</a:t>
            </a:r>
          </a:p>
          <a:p>
            <a:r>
              <a:rPr lang="en-US" sz="5400" dirty="0" err="1"/>
              <a:t>Barrau</a:t>
            </a:r>
            <a:r>
              <a:rPr lang="en-US" sz="5400" dirty="0"/>
              <a:t>, G. (Photographer). (2010, 05 30). A scrum is formed in the Final of the French Elite Championship in 2009. FCL v PIA [Web Photo]. </a:t>
            </a:r>
          </a:p>
          <a:p>
            <a:endParaRPr lang="en-US" sz="4800" dirty="0"/>
          </a:p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endParaRPr lang="en-US" sz="2700" dirty="0"/>
          </a:p>
          <a:p>
            <a:endParaRPr lang="en-US" sz="2625" b="1" dirty="0"/>
          </a:p>
          <a:p>
            <a:endParaRPr lang="en-US" dirty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1000"/>
            <a:ext cx="856145" cy="37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3B4386-B514-E8DD-5D5A-0E93AE3BE77F}"/>
              </a:ext>
            </a:extLst>
          </p:cNvPr>
          <p:cNvSpPr txBox="1">
            <a:spLocks/>
          </p:cNvSpPr>
          <p:nvPr/>
        </p:nvSpPr>
        <p:spPr>
          <a:xfrm>
            <a:off x="304800" y="4572000"/>
            <a:ext cx="83820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i="1" dirty="0"/>
              <a:t>What is Lean </a:t>
            </a:r>
            <a:r>
              <a:rPr lang="en-US" sz="1400" dirty="0"/>
              <a:t>Retrieved from </a:t>
            </a:r>
            <a:r>
              <a:rPr lang="en-US" sz="1400" dirty="0">
                <a:hlinkClick r:id="rId3"/>
              </a:rPr>
              <a:t>https://www.lean.org/WhatsLean/</a:t>
            </a:r>
            <a:endParaRPr lang="en-US" sz="1400" dirty="0">
              <a:hlinkClick r:id="rId4"/>
            </a:endParaRPr>
          </a:p>
          <a:p>
            <a:r>
              <a:rPr lang="en-US" sz="1400" i="1" dirty="0"/>
              <a:t>Scaled Agile Framework (</a:t>
            </a:r>
            <a:r>
              <a:rPr lang="en-US" sz="1400" i="1" dirty="0" err="1"/>
              <a:t>SAFe</a:t>
            </a:r>
            <a:r>
              <a:rPr lang="en-US" sz="1400" i="1" dirty="0"/>
              <a:t>) </a:t>
            </a:r>
            <a:r>
              <a:rPr lang="en-US" sz="1400" dirty="0"/>
              <a:t>Retrieved from </a:t>
            </a:r>
            <a:r>
              <a:rPr lang="en-US" sz="1400" dirty="0">
                <a:hlinkClick r:id="rId4"/>
              </a:rPr>
              <a:t>http://www.scaledagileframework.com/</a:t>
            </a:r>
            <a:endParaRPr lang="en-US" sz="1400" dirty="0"/>
          </a:p>
          <a:p>
            <a:r>
              <a:rPr lang="en-US" sz="1400" i="1" dirty="0"/>
              <a:t>What is Kanban </a:t>
            </a:r>
            <a:r>
              <a:rPr lang="en-US" sz="1400" dirty="0"/>
              <a:t>Retrieved from </a:t>
            </a:r>
            <a:r>
              <a:rPr lang="en-US" sz="1400" dirty="0">
                <a:hlinkClick r:id="rId5"/>
              </a:rPr>
              <a:t>https://leankit.com/learn/kanban/what-is-kanban/</a:t>
            </a:r>
            <a:endParaRPr lang="en-US" sz="1400" dirty="0"/>
          </a:p>
          <a:p>
            <a:pPr marL="0" indent="0">
              <a:buFont typeface="Arial" pitchFamily="34" charset="0"/>
              <a:buNone/>
            </a:pPr>
            <a:endParaRPr lang="en-US" sz="1400" dirty="0"/>
          </a:p>
          <a:p>
            <a:endParaRPr lang="en-US" sz="1400" dirty="0"/>
          </a:p>
          <a:p>
            <a:pPr marL="0" indent="0">
              <a:buFont typeface="Arial" pitchFamily="34" charset="0"/>
              <a:buNone/>
            </a:pPr>
            <a:endParaRPr lang="en-US" sz="1400" dirty="0"/>
          </a:p>
          <a:p>
            <a:pPr marL="0" indent="0">
              <a:buFont typeface="Arial" pitchFamily="34" charset="0"/>
              <a:buNone/>
            </a:pPr>
            <a:endParaRPr lang="en-US" sz="1400" dirty="0"/>
          </a:p>
          <a:p>
            <a:pPr marL="0" indent="0">
              <a:buFont typeface="Arial" pitchFamily="34" charset="0"/>
              <a:buNone/>
            </a:pPr>
            <a:endParaRPr lang="en-US" sz="1400" dirty="0"/>
          </a:p>
          <a:p>
            <a:endParaRPr lang="en-US" sz="1400" b="1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87546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Waterfall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4" y="109469"/>
            <a:ext cx="1141526" cy="5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3DEDFB-C9DC-40C4-826A-EE0FAD7C3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838" y="2324827"/>
            <a:ext cx="6664362" cy="40681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DD748B-856E-46F1-A53E-8D0060071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218" y="3558656"/>
            <a:ext cx="2923658" cy="19142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2B7652-07F5-4F4E-80CF-83B1867D5E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2209800"/>
            <a:ext cx="1895920" cy="17956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B5DDEA-AE51-4033-9900-1C0D0E87BB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2147" y="4658489"/>
            <a:ext cx="2099050" cy="16287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4B04FA-BC54-44EE-9952-1F50D0B631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0400" y="3325249"/>
            <a:ext cx="2031849" cy="155155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9E6F737-E1B3-4AC9-98B2-32FEBAF18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199231"/>
            <a:ext cx="8153400" cy="1143000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Perform phases in a structured step-by-step </a:t>
            </a:r>
            <a:r>
              <a:rPr lang="en-US" sz="2200" u="sng" dirty="0"/>
              <a:t>single sequence</a:t>
            </a:r>
            <a:r>
              <a:rPr lang="en-US" sz="2200" dirty="0"/>
              <a:t>.</a:t>
            </a:r>
          </a:p>
          <a:p>
            <a:r>
              <a:rPr lang="en-US" altLang="en-US" sz="2200" dirty="0"/>
              <a:t>Completes each phase </a:t>
            </a:r>
            <a:r>
              <a:rPr lang="en-US" altLang="en-US" sz="2200" u="sng" dirty="0"/>
              <a:t>one after another </a:t>
            </a:r>
            <a:r>
              <a:rPr lang="en-US" altLang="en-US" sz="2200" dirty="0"/>
              <a:t>(or minor overlap) and </a:t>
            </a:r>
            <a:r>
              <a:rPr lang="en-US" altLang="en-US" sz="2200" u="sng" dirty="0"/>
              <a:t>only once  </a:t>
            </a:r>
            <a:r>
              <a:rPr lang="en-US" sz="2200" dirty="0"/>
              <a:t>(Whitten, 2007)</a:t>
            </a:r>
            <a:endParaRPr lang="en-US" sz="2200" u="sn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7594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Advantages of Waterfall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Best suited to stable requirements and systems whose scope is well understood</a:t>
            </a:r>
            <a:endParaRPr lang="en-US" dirty="0"/>
          </a:p>
          <a:p>
            <a:pPr lvl="1"/>
            <a:r>
              <a:rPr lang="en-US" dirty="0"/>
              <a:t>Requirements defined up-front before programming begins.</a:t>
            </a:r>
          </a:p>
          <a:p>
            <a:pPr lvl="1"/>
            <a:r>
              <a:rPr lang="en-US" dirty="0"/>
              <a:t>Minimize changes in scope of requirements.</a:t>
            </a:r>
          </a:p>
          <a:p>
            <a:r>
              <a:rPr lang="en-US" b="1" dirty="0"/>
              <a:t>Easier to understand, and relatively easy to manage.</a:t>
            </a:r>
            <a:endParaRPr lang="en-US" dirty="0"/>
          </a:p>
          <a:p>
            <a:pPr lvl="1"/>
            <a:r>
              <a:rPr lang="en-US" dirty="0"/>
              <a:t>Original planning covers the entire project.</a:t>
            </a:r>
          </a:p>
          <a:p>
            <a:pPr lvl="1"/>
            <a:r>
              <a:rPr lang="en-US" dirty="0"/>
              <a:t>Produces Extensive Documentation.</a:t>
            </a:r>
          </a:p>
          <a:p>
            <a:pPr lvl="1"/>
            <a:r>
              <a:rPr lang="en-US" dirty="0"/>
              <a:t>Well geared to offshore and or unskilled labor who have to follow specific documentation.</a:t>
            </a:r>
          </a:p>
          <a:p>
            <a:r>
              <a:rPr lang="en-US" b="1" dirty="0"/>
              <a:t>Specific set deadlines</a:t>
            </a:r>
            <a:endParaRPr lang="en-US" dirty="0"/>
          </a:p>
          <a:p>
            <a:pPr lvl="1"/>
            <a:r>
              <a:rPr lang="en-US" dirty="0"/>
              <a:t>Easier to estimate effort based on past experiences of similar systems.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4" y="109469"/>
            <a:ext cx="1141526" cy="5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807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696" y="228600"/>
            <a:ext cx="8099104" cy="1084129"/>
          </a:xfrm>
        </p:spPr>
        <p:txBody>
          <a:bodyPr>
            <a:noAutofit/>
          </a:bodyPr>
          <a:lstStyle/>
          <a:p>
            <a:r>
              <a:rPr lang="en-US" sz="3600" dirty="0"/>
              <a:t>Challenges of Gathering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41" y="1600200"/>
            <a:ext cx="4912659" cy="4648200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Customers are seldom sure of what they want</a:t>
            </a:r>
          </a:p>
          <a:p>
            <a:pPr marL="0" lvl="0" indent="0">
              <a:buNone/>
            </a:pPr>
            <a:endParaRPr lang="en-US" sz="2800" dirty="0"/>
          </a:p>
          <a:p>
            <a:pPr lvl="0"/>
            <a:r>
              <a:rPr lang="en-US" sz="2800" dirty="0"/>
              <a:t>Customers provide incomplete or conflicting requirements</a:t>
            </a:r>
          </a:p>
          <a:p>
            <a:pPr marL="0" lvl="0" indent="0">
              <a:buNone/>
            </a:pPr>
            <a:endParaRPr lang="en-US" sz="2800" dirty="0"/>
          </a:p>
          <a:p>
            <a:pPr lvl="0"/>
            <a:r>
              <a:rPr lang="en-US" sz="2800" dirty="0"/>
              <a:t>How do we know when we have achieved “sufficient” requirements? </a:t>
            </a:r>
          </a:p>
          <a:p>
            <a:pPr lvl="1"/>
            <a:r>
              <a:rPr lang="en-US" sz="2400" dirty="0"/>
              <a:t>no intermediate versions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25400"/>
            <a:ext cx="1141526" cy="5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33FB47-5891-46F3-9684-FC6FF20F0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679" y="2209800"/>
            <a:ext cx="1940196" cy="36780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6AD886-9727-4166-A129-23B815939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4876" y="2133998"/>
            <a:ext cx="1924436" cy="375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696" y="228600"/>
            <a:ext cx="8099104" cy="1143000"/>
          </a:xfrm>
        </p:spPr>
        <p:txBody>
          <a:bodyPr>
            <a:noAutofit/>
          </a:bodyPr>
          <a:lstStyle/>
          <a:p>
            <a:r>
              <a:rPr lang="en-US" sz="3600" dirty="0"/>
              <a:t>Challenges of Delivering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40" y="1219200"/>
            <a:ext cx="5446059" cy="5410200"/>
          </a:xfrm>
        </p:spPr>
        <p:txBody>
          <a:bodyPr>
            <a:noAutofit/>
          </a:bodyPr>
          <a:lstStyle/>
          <a:p>
            <a:pPr lvl="0"/>
            <a:r>
              <a:rPr lang="en-US" sz="2600" dirty="0"/>
              <a:t>Process </a:t>
            </a:r>
            <a:r>
              <a:rPr lang="en-US" sz="2600" b="1" dirty="0"/>
              <a:t>takes too long </a:t>
            </a:r>
            <a:r>
              <a:rPr lang="en-US" sz="2600" dirty="0"/>
              <a:t>to deliver a product to realize it’s </a:t>
            </a:r>
            <a:r>
              <a:rPr lang="en-US" sz="2600" b="1" dirty="0"/>
              <a:t>value</a:t>
            </a:r>
          </a:p>
          <a:p>
            <a:pPr marL="0" lvl="0" indent="0">
              <a:buNone/>
            </a:pPr>
            <a:endParaRPr lang="en-US" sz="2600" dirty="0"/>
          </a:p>
          <a:p>
            <a:pPr lvl="0"/>
            <a:r>
              <a:rPr lang="en-US" sz="2600" b="1" dirty="0"/>
              <a:t>Hard to estimate </a:t>
            </a:r>
            <a:r>
              <a:rPr lang="en-US" sz="2600" dirty="0"/>
              <a:t>up front the magnitude of the effort required</a:t>
            </a:r>
          </a:p>
          <a:p>
            <a:pPr marL="0" lvl="0" indent="0">
              <a:buNone/>
            </a:pPr>
            <a:endParaRPr lang="en-US" sz="2600" dirty="0"/>
          </a:p>
          <a:p>
            <a:pPr lvl="0"/>
            <a:r>
              <a:rPr lang="en-US" sz="2600" dirty="0"/>
              <a:t>Motivation: </a:t>
            </a:r>
          </a:p>
          <a:p>
            <a:pPr lvl="1"/>
            <a:r>
              <a:rPr lang="en-US" sz="2200" dirty="0"/>
              <a:t>It is not easy to maintain constructive </a:t>
            </a:r>
            <a:r>
              <a:rPr lang="en-US" sz="2200" b="1" dirty="0"/>
              <a:t>interpersonal team dynamics </a:t>
            </a:r>
            <a:r>
              <a:rPr lang="en-US" sz="2200" dirty="0"/>
              <a:t>with differing opinions and priorities.</a:t>
            </a:r>
          </a:p>
          <a:p>
            <a:pPr lvl="1"/>
            <a:r>
              <a:rPr lang="en-US" sz="2200" b="1" dirty="0"/>
              <a:t>Experienced developers </a:t>
            </a:r>
            <a:r>
              <a:rPr lang="en-US" sz="2200" dirty="0"/>
              <a:t>not having input</a:t>
            </a:r>
          </a:p>
          <a:p>
            <a:pPr marL="0" indent="0">
              <a:buNone/>
            </a:pPr>
            <a:r>
              <a:rPr lang="en-US" sz="1800" dirty="0"/>
              <a:t>					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25400"/>
            <a:ext cx="1141526" cy="5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6071A5-FAB0-4E9C-9C5C-DEA91A9A6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764" y="1201554"/>
            <a:ext cx="1781195" cy="34381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5FAFEB-B662-4973-BE95-CE9AFD8C7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2609" y="3428999"/>
            <a:ext cx="1711017" cy="325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58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Waterfall Methodology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4" y="109469"/>
            <a:ext cx="1141526" cy="5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19200"/>
            <a:ext cx="7208836" cy="455453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6019800"/>
            <a:ext cx="883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000" dirty="0"/>
              <a:t>Distinct Subprojects which are designed and implemented in parallel – integrated at the end. (Dennis, A., Wixom, B. H., </a:t>
            </a:r>
            <a:r>
              <a:rPr lang="en-US" altLang="en-US" sz="2000" dirty="0" err="1"/>
              <a:t>Tegarden</a:t>
            </a:r>
            <a:r>
              <a:rPr lang="en-US" altLang="en-US" sz="2000" dirty="0"/>
              <a:t>, D. 2015)</a:t>
            </a:r>
          </a:p>
        </p:txBody>
      </p:sp>
    </p:spTree>
    <p:extLst>
      <p:ext uri="{BB962C8B-B14F-4D97-AF65-F5344CB8AC3E}">
        <p14:creationId xmlns:p14="http://schemas.microsoft.com/office/powerpoint/2010/main" val="3830652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18278</TotalTime>
  <Words>3286</Words>
  <Application>Microsoft Office PowerPoint</Application>
  <PresentationFormat>On-screen Show (4:3)</PresentationFormat>
  <Paragraphs>461</Paragraphs>
  <Slides>44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Times New Roman</vt:lpstr>
      <vt:lpstr>Verdana</vt:lpstr>
      <vt:lpstr>Office Theme</vt:lpstr>
      <vt:lpstr>Supplementary Live Session Week 2</vt:lpstr>
      <vt:lpstr>Agenda</vt:lpstr>
      <vt:lpstr>Systems Development Process</vt:lpstr>
      <vt:lpstr>Project Identification </vt:lpstr>
      <vt:lpstr>Waterfall</vt:lpstr>
      <vt:lpstr>Key Advantages of Waterfall</vt:lpstr>
      <vt:lpstr>Challenges of Gathering Requirements</vt:lpstr>
      <vt:lpstr>Challenges of Delivering Requirements</vt:lpstr>
      <vt:lpstr>Parallel Waterfall Methodology</vt:lpstr>
      <vt:lpstr>Shifting software paradigm</vt:lpstr>
      <vt:lpstr>Rapid Application Development Process</vt:lpstr>
      <vt:lpstr>Phased Development</vt:lpstr>
      <vt:lpstr>Prototyping</vt:lpstr>
      <vt:lpstr>Prototyping Development</vt:lpstr>
      <vt:lpstr>Spiral- Throwaway Prototyping</vt:lpstr>
      <vt:lpstr>SDLC Methodologies</vt:lpstr>
      <vt:lpstr>System Development  Process Tradeoffs</vt:lpstr>
      <vt:lpstr>Agile Process</vt:lpstr>
      <vt:lpstr>Agile Process Characteristics</vt:lpstr>
      <vt:lpstr>Agile Process Characteristics</vt:lpstr>
      <vt:lpstr>Agile Process Concerns </vt:lpstr>
      <vt:lpstr>Agile Practices and Methods</vt:lpstr>
      <vt:lpstr>Extreme Programming (XP)</vt:lpstr>
      <vt:lpstr>Scrum Framework</vt:lpstr>
      <vt:lpstr>Scrum Framework</vt:lpstr>
      <vt:lpstr>You are already Agile!</vt:lpstr>
      <vt:lpstr>Scrum Team</vt:lpstr>
      <vt:lpstr>Kanban</vt:lpstr>
      <vt:lpstr>Scaled Agile Framework (SAFe)</vt:lpstr>
      <vt:lpstr>PowerPoint Presentation</vt:lpstr>
      <vt:lpstr>Scaled Agile Framework (SAFe)</vt:lpstr>
      <vt:lpstr>Selecting a Process</vt:lpstr>
      <vt:lpstr>Selecting Methodology</vt:lpstr>
      <vt:lpstr>PowerPoint Presentation</vt:lpstr>
      <vt:lpstr>Risk Assessment</vt:lpstr>
      <vt:lpstr>Risk Management Activities</vt:lpstr>
      <vt:lpstr>Considering Issues for Risks</vt:lpstr>
      <vt:lpstr>Risk Issue vs. clearly defined Risk</vt:lpstr>
      <vt:lpstr>Categorizing Risks</vt:lpstr>
      <vt:lpstr>Prioritizing Risks</vt:lpstr>
      <vt:lpstr>Risk Mitigation Strategy</vt:lpstr>
      <vt:lpstr>Mitigating Risk Examples</vt:lpstr>
      <vt:lpstr>Risk Credibility</vt:lpstr>
      <vt:lpstr>References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Logistics  &amp;  Week 1 Assignment</dc:title>
  <dc:creator>Jack Polnar</dc:creator>
  <cp:lastModifiedBy>Lee</cp:lastModifiedBy>
  <cp:revision>232</cp:revision>
  <cp:lastPrinted>2018-05-15T22:03:21Z</cp:lastPrinted>
  <dcterms:created xsi:type="dcterms:W3CDTF">2011-11-01T22:53:33Z</dcterms:created>
  <dcterms:modified xsi:type="dcterms:W3CDTF">2024-01-23T21:48:17Z</dcterms:modified>
</cp:coreProperties>
</file>