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378" r:id="rId4"/>
    <p:sldId id="422" r:id="rId5"/>
    <p:sldId id="423" r:id="rId6"/>
    <p:sldId id="424" r:id="rId7"/>
    <p:sldId id="425" r:id="rId8"/>
    <p:sldId id="348" r:id="rId9"/>
    <p:sldId id="349" r:id="rId10"/>
    <p:sldId id="350" r:id="rId11"/>
    <p:sldId id="381" r:id="rId12"/>
    <p:sldId id="430" r:id="rId13"/>
    <p:sldId id="332" r:id="rId14"/>
    <p:sldId id="311" r:id="rId15"/>
    <p:sldId id="322" r:id="rId16"/>
    <p:sldId id="416" r:id="rId17"/>
    <p:sldId id="351" r:id="rId18"/>
    <p:sldId id="331" r:id="rId19"/>
    <p:sldId id="333" r:id="rId20"/>
    <p:sldId id="335" r:id="rId21"/>
    <p:sldId id="417" r:id="rId22"/>
    <p:sldId id="418" r:id="rId23"/>
    <p:sldId id="379" r:id="rId24"/>
    <p:sldId id="352" r:id="rId25"/>
    <p:sldId id="339" r:id="rId26"/>
    <p:sldId id="340" r:id="rId27"/>
    <p:sldId id="403" r:id="rId28"/>
    <p:sldId id="407" r:id="rId29"/>
    <p:sldId id="408" r:id="rId30"/>
    <p:sldId id="344" r:id="rId31"/>
    <p:sldId id="415" r:id="rId32"/>
    <p:sldId id="414" r:id="rId33"/>
    <p:sldId id="411" r:id="rId34"/>
    <p:sldId id="412" r:id="rId35"/>
    <p:sldId id="413" r:id="rId36"/>
    <p:sldId id="435" r:id="rId37"/>
    <p:sldId id="386" r:id="rId38"/>
    <p:sldId id="419" r:id="rId39"/>
    <p:sldId id="409" r:id="rId40"/>
    <p:sldId id="387" r:id="rId41"/>
    <p:sldId id="410" r:id="rId42"/>
    <p:sldId id="388" r:id="rId43"/>
    <p:sldId id="397" r:id="rId44"/>
    <p:sldId id="398" r:id="rId45"/>
    <p:sldId id="426" r:id="rId46"/>
    <p:sldId id="374" r:id="rId47"/>
    <p:sldId id="429" r:id="rId48"/>
    <p:sldId id="30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70" autoAdjust="0"/>
    <p:restoredTop sz="94660"/>
  </p:normalViewPr>
  <p:slideViewPr>
    <p:cSldViewPr>
      <p:cViewPr varScale="1">
        <p:scale>
          <a:sx n="83" d="100"/>
          <a:sy n="83" d="100"/>
        </p:scale>
        <p:origin x="115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C0D84A-8EC6-4BA5-8483-391EE73D02A4}" type="datetimeFigureOut">
              <a:rPr lang="en-US" smtClean="0"/>
              <a:t>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7ECC1-730B-4E41-B7AC-49190E435A9B}" type="slidenum">
              <a:rPr lang="en-US" smtClean="0"/>
              <a:t>‹#›</a:t>
            </a:fld>
            <a:endParaRPr lang="en-US"/>
          </a:p>
        </p:txBody>
      </p:sp>
    </p:spTree>
    <p:extLst>
      <p:ext uri="{BB962C8B-B14F-4D97-AF65-F5344CB8AC3E}">
        <p14:creationId xmlns:p14="http://schemas.microsoft.com/office/powerpoint/2010/main" val="384656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8</a:t>
            </a:fld>
            <a:endParaRPr lang="en-US"/>
          </a:p>
        </p:txBody>
      </p:sp>
    </p:spTree>
    <p:extLst>
      <p:ext uri="{BB962C8B-B14F-4D97-AF65-F5344CB8AC3E}">
        <p14:creationId xmlns:p14="http://schemas.microsoft.com/office/powerpoint/2010/main" val="159895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9</a:t>
            </a:fld>
            <a:endParaRPr lang="en-US"/>
          </a:p>
        </p:txBody>
      </p:sp>
    </p:spTree>
    <p:extLst>
      <p:ext uri="{BB962C8B-B14F-4D97-AF65-F5344CB8AC3E}">
        <p14:creationId xmlns:p14="http://schemas.microsoft.com/office/powerpoint/2010/main" val="202448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10</a:t>
            </a:fld>
            <a:endParaRPr lang="en-US"/>
          </a:p>
        </p:txBody>
      </p:sp>
    </p:spTree>
    <p:extLst>
      <p:ext uri="{BB962C8B-B14F-4D97-AF65-F5344CB8AC3E}">
        <p14:creationId xmlns:p14="http://schemas.microsoft.com/office/powerpoint/2010/main" val="170258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7ECC1-730B-4E41-B7AC-49190E435A9B}" type="slidenum">
              <a:rPr lang="en-US" smtClean="0"/>
              <a:t>11</a:t>
            </a:fld>
            <a:endParaRPr lang="en-US"/>
          </a:p>
        </p:txBody>
      </p:sp>
    </p:spTree>
    <p:extLst>
      <p:ext uri="{BB962C8B-B14F-4D97-AF65-F5344CB8AC3E}">
        <p14:creationId xmlns:p14="http://schemas.microsoft.com/office/powerpoint/2010/main" val="58042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90A92E-B9DE-4867-B8E8-653174495FA0}"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269051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0A92E-B9DE-4867-B8E8-653174495FA0}"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341006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0A92E-B9DE-4867-B8E8-653174495FA0}"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207419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0A92E-B9DE-4867-B8E8-653174495FA0}"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49882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0A92E-B9DE-4867-B8E8-653174495FA0}"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334363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90A92E-B9DE-4867-B8E8-653174495FA0}"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332148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90A92E-B9DE-4867-B8E8-653174495FA0}"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332337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90A92E-B9DE-4867-B8E8-653174495FA0}"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154333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0A92E-B9DE-4867-B8E8-653174495FA0}"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165024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0A92E-B9DE-4867-B8E8-653174495FA0}"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279829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0A92E-B9DE-4867-B8E8-653174495FA0}"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07F9C-64DD-4128-8535-A5234AC70C3C}" type="slidenum">
              <a:rPr lang="en-US" smtClean="0"/>
              <a:t>‹#›</a:t>
            </a:fld>
            <a:endParaRPr lang="en-US"/>
          </a:p>
        </p:txBody>
      </p:sp>
    </p:spTree>
    <p:extLst>
      <p:ext uri="{BB962C8B-B14F-4D97-AF65-F5344CB8AC3E}">
        <p14:creationId xmlns:p14="http://schemas.microsoft.com/office/powerpoint/2010/main" val="408817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0A92E-B9DE-4867-B8E8-653174495FA0}" type="datetimeFigureOut">
              <a:rPr lang="en-US" smtClean="0"/>
              <a:t>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07F9C-64DD-4128-8535-A5234AC70C3C}" type="slidenum">
              <a:rPr lang="en-US" smtClean="0"/>
              <a:t>‹#›</a:t>
            </a:fld>
            <a:endParaRPr lang="en-US"/>
          </a:p>
        </p:txBody>
      </p:sp>
    </p:spTree>
    <p:extLst>
      <p:ext uri="{BB962C8B-B14F-4D97-AF65-F5344CB8AC3E}">
        <p14:creationId xmlns:p14="http://schemas.microsoft.com/office/powerpoint/2010/main" val="1183207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ode.org/"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onlinecampus.bu.edu/bbcswebdav/pid-7024750-dt-content-rid-30690009_1/courses/19sum2metcs682so2/course/media/metcs682_M4L1T15_PuttingItAllTogether01.pn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lego.com/en-us/themes/creatorexpert/products/tower-bridge-1021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shop.lego.com/en-US/King-s-Castle-7040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Supplementary Live Session</a:t>
            </a:r>
            <a:br>
              <a:rPr lang="en-US" dirty="0"/>
            </a:br>
            <a:r>
              <a:rPr lang="en-US" dirty="0"/>
              <a:t>Week 4</a:t>
            </a:r>
            <a:br>
              <a:rPr lang="en-US" dirty="0"/>
            </a:br>
            <a:endParaRPr lang="en-US" dirty="0"/>
          </a:p>
        </p:txBody>
      </p:sp>
      <p:sp>
        <p:nvSpPr>
          <p:cNvPr id="3" name="Subtitle 2"/>
          <p:cNvSpPr>
            <a:spLocks noGrp="1"/>
          </p:cNvSpPr>
          <p:nvPr>
            <p:ph type="subTitle" idx="1"/>
          </p:nvPr>
        </p:nvSpPr>
        <p:spPr>
          <a:xfrm>
            <a:off x="1371600" y="4267200"/>
            <a:ext cx="6400800" cy="1752600"/>
          </a:xfrm>
        </p:spPr>
        <p:txBody>
          <a:bodyPr>
            <a:normAutofit fontScale="85000" lnSpcReduction="20000"/>
          </a:bodyPr>
          <a:lstStyle/>
          <a:p>
            <a:r>
              <a:rPr lang="en-US" dirty="0"/>
              <a:t>MET CS 682 </a:t>
            </a:r>
          </a:p>
          <a:p>
            <a:r>
              <a:rPr lang="en-US" dirty="0"/>
              <a:t>Information Systems </a:t>
            </a:r>
          </a:p>
          <a:p>
            <a:r>
              <a:rPr lang="en-US" dirty="0"/>
              <a:t>Analysis and Design</a:t>
            </a:r>
          </a:p>
          <a:p>
            <a:r>
              <a:rPr lang="en-US" dirty="0"/>
              <a:t>Professor Williams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674" y="761999"/>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btitle 2"/>
          <p:cNvSpPr txBox="1">
            <a:spLocks/>
          </p:cNvSpPr>
          <p:nvPr/>
        </p:nvSpPr>
        <p:spPr>
          <a:xfrm>
            <a:off x="7086600" y="6248400"/>
            <a:ext cx="1752600" cy="381000"/>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a:t>Last Updated 2/3/2024</a:t>
            </a:r>
          </a:p>
          <a:p>
            <a:endParaRPr lang="en-US" sz="1400" dirty="0"/>
          </a:p>
          <a:p>
            <a:endParaRPr lang="en-US" sz="1400" dirty="0"/>
          </a:p>
        </p:txBody>
      </p:sp>
    </p:spTree>
    <p:extLst>
      <p:ext uri="{BB962C8B-B14F-4D97-AF65-F5344CB8AC3E}">
        <p14:creationId xmlns:p14="http://schemas.microsoft.com/office/powerpoint/2010/main" val="299688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UML 2.5 Diagrams</a:t>
            </a:r>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5486400" y="3810000"/>
            <a:ext cx="3134833" cy="307777"/>
          </a:xfrm>
          <a:prstGeom prst="rect">
            <a:avLst/>
          </a:prstGeom>
        </p:spPr>
        <p:txBody>
          <a:bodyPr wrap="none">
            <a:spAutoFit/>
          </a:bodyPr>
          <a:lstStyle/>
          <a:p>
            <a:r>
              <a:rPr lang="en-US" sz="1400" dirty="0"/>
              <a:t>Figure 10-9 Page 382 Whitten, B. (2007).</a:t>
            </a:r>
          </a:p>
        </p:txBody>
      </p:sp>
      <p:sp>
        <p:nvSpPr>
          <p:cNvPr id="3" name="AutoShape 2" descr="https://onlinecampus.bu.edu/bbcswebdav/pid-1751422-dt-content-rid-5536244_1/courses/14sprgmetcs682_ol/course_images/metcs682_media112.gi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ttps://onlinecampus.bu.edu/bbcswebdav/pid-1751422-dt-content-rid-5536244_1/courses/14sprgmetcs682_ol/course_images/metcs682_media112.gi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985493"/>
            <a:ext cx="2190008" cy="1746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0" y="4814672"/>
            <a:ext cx="3448050" cy="158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2" name="Table 11">
            <a:extLst>
              <a:ext uri="{FF2B5EF4-FFF2-40B4-BE49-F238E27FC236}">
                <a16:creationId xmlns:a16="http://schemas.microsoft.com/office/drawing/2014/main" id="{7AA09FBC-3E1D-4A58-9119-E1FA36C848EC}"/>
              </a:ext>
            </a:extLst>
          </p:cNvPr>
          <p:cNvGraphicFramePr>
            <a:graphicFrameLocks noGrp="1"/>
          </p:cNvGraphicFramePr>
          <p:nvPr>
            <p:extLst>
              <p:ext uri="{D42A27DB-BD31-4B8C-83A1-F6EECF244321}">
                <p14:modId xmlns:p14="http://schemas.microsoft.com/office/powerpoint/2010/main" val="1306344789"/>
              </p:ext>
            </p:extLst>
          </p:nvPr>
        </p:nvGraphicFramePr>
        <p:xfrm>
          <a:off x="307975" y="1141860"/>
          <a:ext cx="8683625" cy="3529357"/>
        </p:xfrm>
        <a:graphic>
          <a:graphicData uri="http://schemas.openxmlformats.org/drawingml/2006/table">
            <a:tbl>
              <a:tblPr firstRow="1" firstCol="1" bandRow="1">
                <a:tableStyleId>{B301B821-A1FF-4177-AEE7-76D212191A09}</a:tableStyleId>
              </a:tblPr>
              <a:tblGrid>
                <a:gridCol w="1771650">
                  <a:extLst>
                    <a:ext uri="{9D8B030D-6E8A-4147-A177-3AD203B41FA5}">
                      <a16:colId xmlns:a16="http://schemas.microsoft.com/office/drawing/2014/main" val="1431876760"/>
                    </a:ext>
                  </a:extLst>
                </a:gridCol>
                <a:gridCol w="5866724">
                  <a:extLst>
                    <a:ext uri="{9D8B030D-6E8A-4147-A177-3AD203B41FA5}">
                      <a16:colId xmlns:a16="http://schemas.microsoft.com/office/drawing/2014/main" val="2295972752"/>
                    </a:ext>
                  </a:extLst>
                </a:gridCol>
                <a:gridCol w="1045251">
                  <a:extLst>
                    <a:ext uri="{9D8B030D-6E8A-4147-A177-3AD203B41FA5}">
                      <a16:colId xmlns:a16="http://schemas.microsoft.com/office/drawing/2014/main" val="1409441782"/>
                    </a:ext>
                  </a:extLst>
                </a:gridCol>
              </a:tblGrid>
              <a:tr h="0">
                <a:tc>
                  <a:txBody>
                    <a:bodyPr/>
                    <a:lstStyle/>
                    <a:p>
                      <a:pPr marL="0" marR="0" algn="ctr">
                        <a:lnSpc>
                          <a:spcPts val="2160"/>
                        </a:lnSpc>
                        <a:spcBef>
                          <a:spcPts val="2400"/>
                        </a:spcBef>
                        <a:spcAft>
                          <a:spcPts val="2400"/>
                        </a:spcAft>
                      </a:pPr>
                      <a:r>
                        <a:rPr lang="en-US" sz="1200" dirty="0">
                          <a:effectLst/>
                        </a:rPr>
                        <a:t>Diagram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tc>
                  <a:txBody>
                    <a:bodyPr/>
                    <a:lstStyle/>
                    <a:p>
                      <a:pPr marL="0" marR="0" algn="ctr">
                        <a:lnSpc>
                          <a:spcPts val="2160"/>
                        </a:lnSpc>
                        <a:spcBef>
                          <a:spcPts val="2400"/>
                        </a:spcBef>
                        <a:spcAft>
                          <a:spcPts val="2400"/>
                        </a:spcAft>
                      </a:pPr>
                      <a:r>
                        <a:rPr lang="en-US" sz="1200" dirty="0">
                          <a:effectLst/>
                        </a:rPr>
                        <a:t>Description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tc>
                  <a:txBody>
                    <a:bodyPr/>
                    <a:lstStyle/>
                    <a:p>
                      <a:pPr marL="0" marR="0" algn="ctr">
                        <a:lnSpc>
                          <a:spcPts val="2160"/>
                        </a:lnSpc>
                        <a:spcBef>
                          <a:spcPts val="2400"/>
                        </a:spcBef>
                        <a:spcAft>
                          <a:spcPts val="2400"/>
                        </a:spcAft>
                      </a:pPr>
                      <a:r>
                        <a:rPr lang="en-US" sz="1200">
                          <a:effectLst/>
                        </a:rPr>
                        <a:t>Module Introduced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extLst>
                  <a:ext uri="{0D108BD9-81ED-4DB2-BD59-A6C34878D82A}">
                    <a16:rowId xmlns:a16="http://schemas.microsoft.com/office/drawing/2014/main" val="205879640"/>
                  </a:ext>
                </a:extLst>
              </a:tr>
              <a:tr h="935138">
                <a:tc>
                  <a:txBody>
                    <a:bodyPr/>
                    <a:lstStyle/>
                    <a:p>
                      <a:pPr marL="0" marR="0">
                        <a:lnSpc>
                          <a:spcPts val="2160"/>
                        </a:lnSpc>
                        <a:spcBef>
                          <a:spcPts val="0"/>
                        </a:spcBef>
                      </a:pPr>
                      <a:r>
                        <a:rPr lang="en-US" sz="1300" b="1" dirty="0">
                          <a:effectLst/>
                          <a:latin typeface="Calibri" panose="020F0502020204030204" pitchFamily="34" charset="0"/>
                          <a:ea typeface="Times New Roman" panose="02020603050405020304" pitchFamily="18" charset="0"/>
                          <a:cs typeface="Times New Roman" panose="02020603050405020304" pitchFamily="18" charset="0"/>
                        </a:rPr>
                        <a:t>Package</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ts val="2160"/>
                        </a:lnSpc>
                        <a:spcBef>
                          <a:spcPts val="0"/>
                        </a:spcBef>
                      </a:pPr>
                      <a:r>
                        <a:rPr lang="en-US" sz="1300" dirty="0">
                          <a:effectLst/>
                          <a:latin typeface="Calibri" panose="020F0502020204030204" pitchFamily="34" charset="0"/>
                          <a:ea typeface="Times New Roman" panose="02020603050405020304" pitchFamily="18" charset="0"/>
                          <a:cs typeface="Times New Roman" panose="02020603050405020304" pitchFamily="18" charset="0"/>
                        </a:rPr>
                        <a:t>(Structural Model)</a:t>
                      </a:r>
                    </a:p>
                  </a:txBody>
                  <a:tcPr marL="106680" marR="106680" marT="106680" marB="106680"/>
                </a:tc>
                <a:tc>
                  <a:txBody>
                    <a:bodyPr/>
                    <a:lstStyle/>
                    <a:p>
                      <a:pPr marL="0" marR="0">
                        <a:lnSpc>
                          <a:spcPts val="216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Depicts how classes or other UML constructs are organized into packages (corresponding to Java packages) and the dependencies of those packages.</a:t>
                      </a:r>
                    </a:p>
                  </a:txBody>
                  <a:tcPr marL="106680" marR="106680" marT="106680" marB="106680"/>
                </a:tc>
                <a:tc>
                  <a:txBody>
                    <a:bodyPr/>
                    <a:lstStyle/>
                    <a:p>
                      <a:pPr marL="0" marR="0">
                        <a:lnSpc>
                          <a:spcPts val="216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Module 5</a:t>
                      </a:r>
                    </a:p>
                  </a:txBody>
                  <a:tcPr marL="106680" marR="106680" marT="106680" marB="106680"/>
                </a:tc>
                <a:extLst>
                  <a:ext uri="{0D108BD9-81ED-4DB2-BD59-A6C34878D82A}">
                    <a16:rowId xmlns:a16="http://schemas.microsoft.com/office/drawing/2014/main" val="777673428"/>
                  </a:ext>
                </a:extLst>
              </a:tr>
              <a:tr h="458202">
                <a:tc>
                  <a:txBody>
                    <a:bodyPr/>
                    <a:lstStyle/>
                    <a:p>
                      <a:pPr marL="0" marR="0">
                        <a:lnSpc>
                          <a:spcPts val="2160"/>
                        </a:lnSpc>
                        <a:spcBef>
                          <a:spcPts val="0"/>
                        </a:spcBef>
                      </a:pPr>
                      <a:r>
                        <a:rPr lang="en-US" sz="1300" b="1" dirty="0">
                          <a:effectLst/>
                          <a:latin typeface="Calibri" panose="020F0502020204030204" pitchFamily="34" charset="0"/>
                          <a:ea typeface="Times New Roman" panose="02020603050405020304" pitchFamily="18" charset="0"/>
                          <a:cs typeface="Times New Roman" panose="02020603050405020304" pitchFamily="18" charset="0"/>
                        </a:rPr>
                        <a:t>Data Flow</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ts val="2160"/>
                        </a:lnSpc>
                        <a:spcBef>
                          <a:spcPts val="0"/>
                        </a:spcBef>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(Behavior &amp; Structural Model)</a:t>
                      </a:r>
                    </a:p>
                  </a:txBody>
                  <a:tcPr marL="106680" marR="106680" marT="106680" marB="106680"/>
                </a:tc>
                <a:tc>
                  <a:txBody>
                    <a:bodyPr/>
                    <a:lstStyle/>
                    <a:p>
                      <a:pPr marL="0" marR="0">
                        <a:lnSpc>
                          <a:spcPts val="2160"/>
                        </a:lnSpc>
                        <a:spcBef>
                          <a:spcPts val="0"/>
                        </a:spcBef>
                      </a:pPr>
                      <a:r>
                        <a:rPr lang="en-US" sz="1400">
                          <a:effectLst/>
                          <a:latin typeface="Calibri" panose="020F0502020204030204" pitchFamily="34" charset="0"/>
                          <a:ea typeface="Times New Roman" panose="02020603050405020304" pitchFamily="18" charset="0"/>
                          <a:cs typeface="Times New Roman" panose="02020603050405020304" pitchFamily="18" charset="0"/>
                        </a:rPr>
                        <a:t>Depicts the flow of data through a system and the work or processing performed by the system.</a:t>
                      </a:r>
                    </a:p>
                  </a:txBody>
                  <a:tcPr marL="106680" marR="106680" marT="106680" marB="106680"/>
                </a:tc>
                <a:tc>
                  <a:txBody>
                    <a:bodyPr/>
                    <a:lstStyle/>
                    <a:p>
                      <a:pPr marL="0" marR="0">
                        <a:lnSpc>
                          <a:spcPts val="216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Module 5</a:t>
                      </a:r>
                    </a:p>
                  </a:txBody>
                  <a:tcPr marL="106680" marR="106680" marT="106680" marB="106680"/>
                </a:tc>
                <a:extLst>
                  <a:ext uri="{0D108BD9-81ED-4DB2-BD59-A6C34878D82A}">
                    <a16:rowId xmlns:a16="http://schemas.microsoft.com/office/drawing/2014/main" val="36462295"/>
                  </a:ext>
                </a:extLst>
              </a:tr>
              <a:tr h="948485">
                <a:tc>
                  <a:txBody>
                    <a:bodyPr/>
                    <a:lstStyle/>
                    <a:p>
                      <a:pPr marL="0" marR="0">
                        <a:lnSpc>
                          <a:spcPts val="2160"/>
                        </a:lnSpc>
                        <a:spcBef>
                          <a:spcPts val="0"/>
                        </a:spcBef>
                      </a:pPr>
                      <a:r>
                        <a:rPr lang="en-US" sz="1300" b="1" dirty="0">
                          <a:effectLst/>
                          <a:latin typeface="Calibri" panose="020F0502020204030204" pitchFamily="34" charset="0"/>
                          <a:ea typeface="Times New Roman" panose="02020603050405020304" pitchFamily="18" charset="0"/>
                          <a:cs typeface="Times New Roman" panose="02020603050405020304" pitchFamily="18" charset="0"/>
                        </a:rPr>
                        <a:t>Network Architecture</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ts val="2160"/>
                        </a:lnSpc>
                        <a:spcBef>
                          <a:spcPts val="0"/>
                        </a:spcBef>
                      </a:pPr>
                      <a:r>
                        <a:rPr lang="en-US" sz="1300" dirty="0">
                          <a:effectLst/>
                          <a:latin typeface="Calibri" panose="020F0502020204030204" pitchFamily="34" charset="0"/>
                          <a:ea typeface="Times New Roman" panose="02020603050405020304" pitchFamily="18" charset="0"/>
                          <a:cs typeface="Times New Roman" panose="02020603050405020304" pitchFamily="18" charset="0"/>
                        </a:rPr>
                        <a:t>(Structural Model)</a:t>
                      </a:r>
                    </a:p>
                  </a:txBody>
                  <a:tcPr marL="106680" marR="106680" marT="106680" marB="106680"/>
                </a:tc>
                <a:tc>
                  <a:txBody>
                    <a:bodyPr/>
                    <a:lstStyle/>
                    <a:p>
                      <a:pPr marL="0" marR="0">
                        <a:lnSpc>
                          <a:spcPts val="216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 type of physical data flow diagram that allocates processors and devices to a network showing their connectivity.</a:t>
                      </a:r>
                    </a:p>
                  </a:txBody>
                  <a:tcPr marL="106680" marR="106680" marT="106680" marB="106680"/>
                </a:tc>
                <a:tc>
                  <a:txBody>
                    <a:bodyPr/>
                    <a:lstStyle/>
                    <a:p>
                      <a:pPr marL="0" marR="0">
                        <a:lnSpc>
                          <a:spcPts val="216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Module 5</a:t>
                      </a:r>
                    </a:p>
                  </a:txBody>
                  <a:tcPr marL="106680" marR="106680" marT="106680" marB="106680"/>
                </a:tc>
                <a:extLst>
                  <a:ext uri="{0D108BD9-81ED-4DB2-BD59-A6C34878D82A}">
                    <a16:rowId xmlns:a16="http://schemas.microsoft.com/office/drawing/2014/main" val="3292585009"/>
                  </a:ext>
                </a:extLst>
              </a:tr>
            </a:tbl>
          </a:graphicData>
        </a:graphic>
      </p:graphicFrame>
    </p:spTree>
    <p:extLst>
      <p:ext uri="{BB962C8B-B14F-4D97-AF65-F5344CB8AC3E}">
        <p14:creationId xmlns:p14="http://schemas.microsoft.com/office/powerpoint/2010/main" val="81333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UML Text</a:t>
            </a:r>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Content Placeholder 6">
            <a:extLst>
              <a:ext uri="{FF2B5EF4-FFF2-40B4-BE49-F238E27FC236}">
                <a16:creationId xmlns:a16="http://schemas.microsoft.com/office/drawing/2014/main" id="{0AE176F4-0F2B-4F93-AD29-399E0F9D5E81}"/>
              </a:ext>
            </a:extLst>
          </p:cNvPr>
          <p:cNvPicPr>
            <a:picLocks noGrp="1" noChangeAspect="1"/>
          </p:cNvPicPr>
          <p:nvPr>
            <p:ph idx="1"/>
          </p:nvPr>
        </p:nvPicPr>
        <p:blipFill>
          <a:blip r:embed="rId4"/>
          <a:stretch>
            <a:fillRect/>
          </a:stretch>
        </p:blipFill>
        <p:spPr>
          <a:xfrm>
            <a:off x="307975" y="1080663"/>
            <a:ext cx="2121778" cy="2760593"/>
          </a:xfrm>
          <a:prstGeom prst="rect">
            <a:avLst/>
          </a:prstGeom>
        </p:spPr>
      </p:pic>
      <p:sp>
        <p:nvSpPr>
          <p:cNvPr id="10" name="TextBox 9">
            <a:extLst>
              <a:ext uri="{FF2B5EF4-FFF2-40B4-BE49-F238E27FC236}">
                <a16:creationId xmlns:a16="http://schemas.microsoft.com/office/drawing/2014/main" id="{BBFA6E5C-DB53-4140-A1CB-34BD1F8BBF5F}"/>
              </a:ext>
            </a:extLst>
          </p:cNvPr>
          <p:cNvSpPr txBox="1"/>
          <p:nvPr/>
        </p:nvSpPr>
        <p:spPr>
          <a:xfrm>
            <a:off x="2667000" y="1905000"/>
            <a:ext cx="6285760" cy="3970318"/>
          </a:xfrm>
          <a:prstGeom prst="rect">
            <a:avLst/>
          </a:prstGeom>
          <a:noFill/>
        </p:spPr>
        <p:txBody>
          <a:bodyPr wrap="none" rtlCol="0">
            <a:spAutoFit/>
          </a:bodyPr>
          <a:lstStyle/>
          <a:p>
            <a:r>
              <a:rPr lang="en-US" b="1" dirty="0"/>
              <a:t>The Unified Modeling Language User Guide (2nd Edition)</a:t>
            </a:r>
          </a:p>
          <a:p>
            <a:r>
              <a:rPr lang="en-US" b="1" dirty="0"/>
              <a:t>ISBN-13:</a:t>
            </a:r>
            <a:r>
              <a:rPr lang="en-US" dirty="0"/>
              <a:t> 978-0321267979</a:t>
            </a:r>
            <a:r>
              <a:rPr lang="en-US" b="1" dirty="0"/>
              <a:t> </a:t>
            </a:r>
          </a:p>
          <a:p>
            <a:r>
              <a:rPr lang="en-US" dirty="0" err="1"/>
              <a:t>Booch</a:t>
            </a:r>
            <a:r>
              <a:rPr lang="en-US" dirty="0"/>
              <a:t> G, Rumbaugh, J, Jacobson I</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The Unified Modeling Language Reference Manual (2nd Edition)</a:t>
            </a:r>
          </a:p>
          <a:p>
            <a:r>
              <a:rPr lang="en-US" b="1" dirty="0"/>
              <a:t>ISBN-13:</a:t>
            </a:r>
            <a:r>
              <a:rPr lang="en-US" dirty="0"/>
              <a:t> 978-0321245625</a:t>
            </a:r>
            <a:endParaRPr lang="en-US" b="1" dirty="0"/>
          </a:p>
          <a:p>
            <a:r>
              <a:rPr lang="en-US" dirty="0"/>
              <a:t>Rumbaugh J,‎ Jacobson  I‎, </a:t>
            </a:r>
            <a:r>
              <a:rPr lang="en-US" dirty="0" err="1"/>
              <a:t>Booch</a:t>
            </a:r>
            <a:r>
              <a:rPr lang="en-US" dirty="0"/>
              <a:t>  G</a:t>
            </a:r>
          </a:p>
        </p:txBody>
      </p:sp>
      <p:pic>
        <p:nvPicPr>
          <p:cNvPr id="11" name="Picture 10">
            <a:extLst>
              <a:ext uri="{FF2B5EF4-FFF2-40B4-BE49-F238E27FC236}">
                <a16:creationId xmlns:a16="http://schemas.microsoft.com/office/drawing/2014/main" id="{E57F7DCB-20CE-4DC3-B9A8-F3E8B03C0E1E}"/>
              </a:ext>
            </a:extLst>
          </p:cNvPr>
          <p:cNvPicPr>
            <a:picLocks noChangeAspect="1"/>
          </p:cNvPicPr>
          <p:nvPr/>
        </p:nvPicPr>
        <p:blipFill>
          <a:blip r:embed="rId5"/>
          <a:stretch>
            <a:fillRect/>
          </a:stretch>
        </p:blipFill>
        <p:spPr>
          <a:xfrm>
            <a:off x="309455" y="4028658"/>
            <a:ext cx="2120298" cy="2585543"/>
          </a:xfrm>
          <a:prstGeom prst="rect">
            <a:avLst/>
          </a:prstGeom>
        </p:spPr>
      </p:pic>
    </p:spTree>
    <p:extLst>
      <p:ext uri="{BB962C8B-B14F-4D97-AF65-F5344CB8AC3E}">
        <p14:creationId xmlns:p14="http://schemas.microsoft.com/office/powerpoint/2010/main" val="2967928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a:t>Software Modeling</a:t>
            </a:r>
          </a:p>
        </p:txBody>
      </p:sp>
      <p:sp>
        <p:nvSpPr>
          <p:cNvPr id="3" name="Content Placeholder 2"/>
          <p:cNvSpPr>
            <a:spLocks noGrp="1"/>
          </p:cNvSpPr>
          <p:nvPr>
            <p:ph idx="1"/>
          </p:nvPr>
        </p:nvSpPr>
        <p:spPr>
          <a:xfrm>
            <a:off x="457200" y="1295400"/>
            <a:ext cx="5820311" cy="4953000"/>
          </a:xfrm>
        </p:spPr>
        <p:txBody>
          <a:bodyPr>
            <a:normAutofit fontScale="92500" lnSpcReduction="20000"/>
          </a:bodyPr>
          <a:lstStyle/>
          <a:p>
            <a:r>
              <a:rPr lang="en-US" sz="2800" b="1" dirty="0"/>
              <a:t>Algorithmic modeling -</a:t>
            </a:r>
            <a:r>
              <a:rPr lang="en-US" sz="2800" dirty="0"/>
              <a:t>traditional approach a procedure or a function is the focus </a:t>
            </a:r>
          </a:p>
          <a:p>
            <a:pPr marL="533400" indent="-533400">
              <a:buFontTx/>
              <a:buNone/>
            </a:pPr>
            <a:r>
              <a:rPr lang="en-US" sz="2800" dirty="0"/>
              <a:t>	(i.e. BASIC, Pascal, COBOL, Fortran)</a:t>
            </a:r>
            <a:endParaRPr lang="en-US" altLang="en-US" sz="2800" dirty="0"/>
          </a:p>
          <a:p>
            <a:endParaRPr lang="en-US" sz="2800" b="1" dirty="0"/>
          </a:p>
          <a:p>
            <a:r>
              <a:rPr lang="en-US" sz="2800" b="1" dirty="0"/>
              <a:t>Object-oriented</a:t>
            </a:r>
            <a:r>
              <a:rPr lang="en-US" sz="2800" dirty="0"/>
              <a:t> modeling- envision everything as a set of objects and these objects put together will function as a software system.</a:t>
            </a:r>
          </a:p>
          <a:p>
            <a:endParaRPr lang="en-US" sz="2800" dirty="0"/>
          </a:p>
          <a:p>
            <a:r>
              <a:rPr lang="en-US" sz="2800" b="1" dirty="0"/>
              <a:t>What’s the advantage?</a:t>
            </a:r>
          </a:p>
          <a:p>
            <a:pPr lvl="1"/>
            <a:r>
              <a:rPr lang="en-US" dirty="0"/>
              <a:t>Represents real world</a:t>
            </a:r>
          </a:p>
          <a:p>
            <a:pPr lvl="1"/>
            <a:r>
              <a:rPr lang="en-US" dirty="0"/>
              <a:t>Focus on reusability, modification</a:t>
            </a:r>
          </a:p>
          <a:p>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1E4A21B0-D80A-4709-AFA7-B716AD6D3A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70209" y="1696560"/>
            <a:ext cx="2552700" cy="2990850"/>
          </a:xfrm>
          <a:prstGeom prst="rect">
            <a:avLst/>
          </a:prstGeom>
          <a:noFill/>
          <a:ln>
            <a:noFill/>
          </a:ln>
        </p:spPr>
      </p:pic>
      <p:sp>
        <p:nvSpPr>
          <p:cNvPr id="6" name="Rectangle 5">
            <a:extLst>
              <a:ext uri="{FF2B5EF4-FFF2-40B4-BE49-F238E27FC236}">
                <a16:creationId xmlns:a16="http://schemas.microsoft.com/office/drawing/2014/main" id="{AC668EE1-859A-4B4D-AB53-933B1D4AA6FB}"/>
              </a:ext>
            </a:extLst>
          </p:cNvPr>
          <p:cNvSpPr/>
          <p:nvPr/>
        </p:nvSpPr>
        <p:spPr>
          <a:xfrm>
            <a:off x="6323120" y="4724400"/>
            <a:ext cx="1992853" cy="373757"/>
          </a:xfrm>
          <a:prstGeom prst="rect">
            <a:avLst/>
          </a:prstGeom>
        </p:spPr>
        <p:txBody>
          <a:bodyPr wrap="none">
            <a:spAutoFit/>
          </a:bodyPr>
          <a:lstStyle/>
          <a:p>
            <a:pPr>
              <a:lnSpc>
                <a:spcPct val="107000"/>
              </a:lnSpc>
              <a:spcAft>
                <a:spcPts val="800"/>
              </a:spcAft>
            </a:pPr>
            <a:r>
              <a:rPr lang="en-US" dirty="0">
                <a:solidFill>
                  <a:srgbClr val="000000"/>
                </a:solidFill>
                <a:latin typeface="Helvetica" panose="020B0604020202020204" pitchFamily="34" charset="0"/>
                <a:ea typeface="Calibri" panose="020F0502020204030204" pitchFamily="34" charset="0"/>
                <a:cs typeface="Times New Roman" panose="02020603050405020304" pitchFamily="18" charset="0"/>
              </a:rPr>
              <a:t>Source: </a:t>
            </a:r>
            <a:r>
              <a:rPr lang="en-US" u="sng" dirty="0">
                <a:solidFill>
                  <a:srgbClr val="00578A"/>
                </a:solidFill>
                <a:latin typeface="Helvetica" panose="020B0604020202020204" pitchFamily="34" charset="0"/>
                <a:ea typeface="Calibri" panose="020F0502020204030204" pitchFamily="34" charset="0"/>
                <a:cs typeface="Times New Roman" panose="02020603050405020304" pitchFamily="18" charset="0"/>
                <a:hlinkClick r:id="rId4"/>
              </a:rPr>
              <a:t>Code.org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374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a:t>Object Oriented (OO)</a:t>
            </a:r>
            <a:br>
              <a:rPr lang="en-US" dirty="0"/>
            </a:br>
            <a:r>
              <a:rPr lang="en-US" dirty="0"/>
              <a:t>Analysis, Modeling &amp; Design</a:t>
            </a:r>
          </a:p>
        </p:txBody>
      </p:sp>
      <p:sp>
        <p:nvSpPr>
          <p:cNvPr id="3" name="Content Placeholder 2"/>
          <p:cNvSpPr>
            <a:spLocks noGrp="1"/>
          </p:cNvSpPr>
          <p:nvPr>
            <p:ph idx="1"/>
          </p:nvPr>
        </p:nvSpPr>
        <p:spPr>
          <a:xfrm>
            <a:off x="457200" y="1295400"/>
            <a:ext cx="8229600" cy="5410200"/>
          </a:xfrm>
        </p:spPr>
        <p:txBody>
          <a:bodyPr>
            <a:normAutofit fontScale="32500" lnSpcReduction="20000"/>
          </a:bodyPr>
          <a:lstStyle/>
          <a:p>
            <a:pPr marL="533400" indent="-533400">
              <a:buFontTx/>
              <a:buNone/>
            </a:pPr>
            <a:r>
              <a:rPr lang="en-US" altLang="en-US" sz="6800" b="1" dirty="0"/>
              <a:t>Object-oriented analysis (OOA)</a:t>
            </a:r>
            <a:r>
              <a:rPr lang="en-US" altLang="en-US" sz="6800" dirty="0"/>
              <a:t> – an approach used to </a:t>
            </a:r>
          </a:p>
          <a:p>
            <a:pPr marL="914400" lvl="1" indent="-457200">
              <a:buFontTx/>
              <a:buAutoNum type="arabicPeriod"/>
            </a:pPr>
            <a:r>
              <a:rPr lang="en-US" altLang="en-US" sz="6800" dirty="0"/>
              <a:t>study existing objects to see if they can be reused or adapted for new uses</a:t>
            </a:r>
          </a:p>
          <a:p>
            <a:pPr marL="914400" lvl="1" indent="-457200">
              <a:buFontTx/>
              <a:buAutoNum type="arabicPeriod"/>
            </a:pPr>
            <a:r>
              <a:rPr lang="en-US" altLang="en-US" sz="6800" dirty="0"/>
              <a:t>define new or modified objects that will be combined with existing objects into a useful business computing application (Whitten, 2007)</a:t>
            </a:r>
            <a:br>
              <a:rPr lang="en-US" altLang="en-US" sz="6800" dirty="0"/>
            </a:br>
            <a:endParaRPr lang="en-US" altLang="en-US" sz="6800" dirty="0"/>
          </a:p>
          <a:p>
            <a:pPr marL="533400" indent="-533400">
              <a:buNone/>
            </a:pPr>
            <a:r>
              <a:rPr lang="en-US" altLang="en-US" sz="6800" b="1" dirty="0"/>
              <a:t>Object modeling</a:t>
            </a:r>
            <a:r>
              <a:rPr lang="en-US" altLang="en-US" sz="6800" dirty="0"/>
              <a:t> – a technique for identifying objects within the systems environment and the relationships between those objects. (Whitten, 2007)</a:t>
            </a:r>
          </a:p>
          <a:p>
            <a:pPr marL="533400" indent="-533400">
              <a:buFontTx/>
              <a:buNone/>
            </a:pPr>
            <a:endParaRPr lang="en-US" altLang="en-US" sz="6800" b="1" dirty="0"/>
          </a:p>
          <a:p>
            <a:pPr>
              <a:buNone/>
            </a:pPr>
            <a:r>
              <a:rPr lang="en-US" altLang="en-US" sz="6800" b="1" dirty="0"/>
              <a:t>Object-oriented design (OOD)</a:t>
            </a:r>
            <a:r>
              <a:rPr lang="en-US" altLang="en-US" sz="6800" dirty="0"/>
              <a:t> – an approach used to specify the software solution in terms of collaborating objects, their attributes, and their methods. (Whitten, 2007)</a:t>
            </a:r>
          </a:p>
          <a:p>
            <a:pPr>
              <a:buFontTx/>
              <a:buNone/>
            </a:pPr>
            <a:endParaRPr lang="en-US" altLang="en-US" sz="6800" dirty="0"/>
          </a:p>
          <a:p>
            <a:pPr>
              <a:buNone/>
            </a:pPr>
            <a:r>
              <a:rPr lang="en-US" altLang="en-US" sz="6800" b="1" dirty="0">
                <a:cs typeface="Times New Roman" pitchFamily="18" charset="0"/>
              </a:rPr>
              <a:t>Unified Modeling Language</a:t>
            </a:r>
            <a:r>
              <a:rPr lang="en-US" altLang="en-US" sz="6800" dirty="0">
                <a:cs typeface="Times New Roman" pitchFamily="18" charset="0"/>
              </a:rPr>
              <a:t> </a:t>
            </a:r>
            <a:r>
              <a:rPr lang="en-US" altLang="en-US" sz="6800" b="1" dirty="0">
                <a:cs typeface="Times New Roman" pitchFamily="18" charset="0"/>
              </a:rPr>
              <a:t>(UML) </a:t>
            </a:r>
            <a:r>
              <a:rPr lang="en-US" altLang="en-US" sz="6800" dirty="0">
                <a:cs typeface="Times New Roman" pitchFamily="18" charset="0"/>
              </a:rPr>
              <a:t>– a set of modeling conventions that is used to specify or describe a software system in terms of objects. </a:t>
            </a:r>
            <a:r>
              <a:rPr lang="en-US" altLang="en-US" sz="6800" dirty="0"/>
              <a:t>(Whitten, 2007)</a:t>
            </a:r>
          </a:p>
          <a:p>
            <a:pPr>
              <a:buNone/>
            </a:pPr>
            <a:endParaRPr lang="en-US" altLang="en-US" sz="3400" dirty="0">
              <a:cs typeface="Times New Roman" pitchFamily="18" charset="0"/>
            </a:endParaRPr>
          </a:p>
          <a:p>
            <a:pPr>
              <a:buFontTx/>
              <a:buNone/>
            </a:pPr>
            <a:endParaRPr lang="en-US" altLang="en-US" dirty="0"/>
          </a:p>
          <a:p>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53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Entities &amp; Objects</a:t>
            </a:r>
          </a:p>
        </p:txBody>
      </p:sp>
      <p:sp>
        <p:nvSpPr>
          <p:cNvPr id="3" name="Content Placeholder 2"/>
          <p:cNvSpPr>
            <a:spLocks noGrp="1"/>
          </p:cNvSpPr>
          <p:nvPr>
            <p:ph idx="1"/>
          </p:nvPr>
        </p:nvSpPr>
        <p:spPr>
          <a:xfrm>
            <a:off x="604837" y="1371599"/>
            <a:ext cx="8229600" cy="5029200"/>
          </a:xfrm>
        </p:spPr>
        <p:txBody>
          <a:bodyPr>
            <a:normAutofit fontScale="77500" lnSpcReduction="20000"/>
          </a:bodyPr>
          <a:lstStyle/>
          <a:p>
            <a:r>
              <a:rPr lang="en-US" sz="2900" b="1" dirty="0"/>
              <a:t>Entity: </a:t>
            </a:r>
            <a:r>
              <a:rPr lang="en-US" sz="2900" dirty="0"/>
              <a:t>A class of persons, places, objects, events or concepts about which we need to capture and store data.</a:t>
            </a:r>
            <a:r>
              <a:rPr lang="en-US" altLang="en-US" sz="2900" dirty="0"/>
              <a:t> (Whitten, 2007)</a:t>
            </a:r>
            <a:endParaRPr lang="en-US" sz="2900" dirty="0"/>
          </a:p>
          <a:p>
            <a:pPr lvl="1"/>
            <a:r>
              <a:rPr lang="en-US" sz="2700" dirty="0"/>
              <a:t>Person, house, vehicle, book (concrete physical entities)</a:t>
            </a:r>
          </a:p>
          <a:p>
            <a:pPr lvl="1"/>
            <a:r>
              <a:rPr lang="en-US" sz="2700" dirty="0"/>
              <a:t>Bank account (abstract entity)</a:t>
            </a:r>
          </a:p>
          <a:p>
            <a:pPr marL="457200" lvl="1" indent="0">
              <a:buNone/>
            </a:pPr>
            <a:endParaRPr lang="en-US" b="1" dirty="0"/>
          </a:p>
          <a:p>
            <a:pPr marL="457200" lvl="1" indent="0">
              <a:buNone/>
            </a:pPr>
            <a:r>
              <a:rPr lang="en-US" b="1" dirty="0"/>
              <a:t>Entity</a:t>
            </a:r>
            <a:r>
              <a:rPr lang="en-US" altLang="en-US" b="1" dirty="0"/>
              <a:t> 			Object</a:t>
            </a:r>
          </a:p>
          <a:p>
            <a:pPr marL="457200" lvl="1" indent="0">
              <a:buNone/>
            </a:pPr>
            <a:r>
              <a:rPr lang="en-US" altLang="en-US" sz="2700" b="1" dirty="0"/>
              <a:t>				Instance</a:t>
            </a:r>
            <a:endParaRPr lang="en-US" altLang="en-US" sz="2700" dirty="0"/>
          </a:p>
          <a:p>
            <a:endParaRPr lang="en-US" altLang="en-US" sz="2900" b="1" dirty="0"/>
          </a:p>
          <a:p>
            <a:endParaRPr lang="en-US" altLang="en-US" sz="2900" b="1" dirty="0"/>
          </a:p>
          <a:p>
            <a:r>
              <a:rPr lang="en-US" altLang="en-US" sz="2900" b="1" dirty="0"/>
              <a:t>Object: </a:t>
            </a:r>
            <a:r>
              <a:rPr lang="en-US" altLang="en-US" sz="2900" dirty="0"/>
              <a:t>Something specific that is or is capable of being seen, touched, or otherwise sensed, and about which users </a:t>
            </a:r>
            <a:r>
              <a:rPr lang="en-US" altLang="en-US" sz="2900" u="sng" dirty="0"/>
              <a:t>store data </a:t>
            </a:r>
            <a:r>
              <a:rPr lang="en-US" altLang="en-US" sz="2900" dirty="0"/>
              <a:t>and </a:t>
            </a:r>
            <a:r>
              <a:rPr lang="en-US" altLang="en-US" sz="2900" u="sng" dirty="0"/>
              <a:t>associate behavior</a:t>
            </a:r>
            <a:r>
              <a:rPr lang="en-US" altLang="en-US" sz="2900" dirty="0"/>
              <a:t>. (Whitten, 2007)</a:t>
            </a:r>
          </a:p>
          <a:p>
            <a:pPr lvl="1"/>
            <a:r>
              <a:rPr lang="en-US" altLang="en-US" sz="2700" dirty="0"/>
              <a:t>Bob Smith, The White House, Toyota Corolla, “Information Systems Analysis and Design”, Bank account “17346”</a:t>
            </a:r>
            <a:endParaRPr lang="en-US" sz="2700" dirty="0"/>
          </a:p>
          <a:p>
            <a:pPr lvl="1"/>
            <a:r>
              <a:rPr lang="en-US" sz="2700" b="1" dirty="0"/>
              <a:t>Object</a:t>
            </a:r>
            <a:r>
              <a:rPr lang="en-US" sz="2700" dirty="0"/>
              <a:t> is a unique and identifiable </a:t>
            </a:r>
            <a:r>
              <a:rPr lang="en-US" sz="2700" b="1" dirty="0"/>
              <a:t>instance</a:t>
            </a:r>
            <a:r>
              <a:rPr lang="en-US" sz="2700" dirty="0"/>
              <a:t> of entity (class). </a:t>
            </a:r>
            <a:r>
              <a:rPr lang="en-US" dirty="0"/>
              <a:t>Dennis, A., Wixom, B. H., &amp; </a:t>
            </a:r>
            <a:r>
              <a:rPr lang="en-US" dirty="0" err="1"/>
              <a:t>Tegarden</a:t>
            </a:r>
            <a:r>
              <a:rPr lang="en-US" dirty="0"/>
              <a:t>, D. (2015). </a:t>
            </a:r>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Home buying process in California | Real Estate Services Company OC CA">
            <a:extLst>
              <a:ext uri="{FF2B5EF4-FFF2-40B4-BE49-F238E27FC236}">
                <a16:creationId xmlns:a16="http://schemas.microsoft.com/office/drawing/2014/main" id="{BA8623A8-C96E-4202-9BF9-DE768A723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572" y="2952749"/>
            <a:ext cx="2150719" cy="933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 Involved | The White House">
            <a:extLst>
              <a:ext uri="{FF2B5EF4-FFF2-40B4-BE49-F238E27FC236}">
                <a16:creationId xmlns:a16="http://schemas.microsoft.com/office/drawing/2014/main" id="{84D9F535-B11D-48EC-B950-366C7A1381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917978"/>
            <a:ext cx="2857776" cy="106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13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6718"/>
          </a:xfrm>
        </p:spPr>
        <p:txBody>
          <a:bodyPr>
            <a:normAutofit/>
          </a:bodyPr>
          <a:lstStyle/>
          <a:p>
            <a:r>
              <a:rPr lang="en-US" sz="4000" dirty="0"/>
              <a:t>Entity Class</a:t>
            </a:r>
          </a:p>
        </p:txBody>
      </p:sp>
      <p:sp>
        <p:nvSpPr>
          <p:cNvPr id="3" name="Content Placeholder 2"/>
          <p:cNvSpPr>
            <a:spLocks noGrp="1"/>
          </p:cNvSpPr>
          <p:nvPr>
            <p:ph idx="1"/>
          </p:nvPr>
        </p:nvSpPr>
        <p:spPr>
          <a:xfrm>
            <a:off x="533400" y="1153140"/>
            <a:ext cx="8229600" cy="2362200"/>
          </a:xfrm>
        </p:spPr>
        <p:txBody>
          <a:bodyPr>
            <a:normAutofit fontScale="62500" lnSpcReduction="20000"/>
          </a:bodyPr>
          <a:lstStyle/>
          <a:p>
            <a:pPr>
              <a:spcBef>
                <a:spcPct val="0"/>
              </a:spcBef>
            </a:pPr>
            <a:r>
              <a:rPr lang="en-US" altLang="en-US" sz="5300" dirty="0"/>
              <a:t>An </a:t>
            </a:r>
            <a:r>
              <a:rPr lang="en-US" altLang="en-US" sz="5300" b="1" dirty="0"/>
              <a:t>Entity Class </a:t>
            </a:r>
            <a:r>
              <a:rPr lang="en-US" altLang="en-US" sz="5300" dirty="0"/>
              <a:t>is a set of </a:t>
            </a:r>
            <a:r>
              <a:rPr lang="en-US" altLang="en-US" sz="5300" u="sng" dirty="0"/>
              <a:t>object</a:t>
            </a:r>
            <a:r>
              <a:rPr lang="en-US" altLang="en-US" sz="5300" dirty="0"/>
              <a:t> </a:t>
            </a:r>
            <a:r>
              <a:rPr lang="en-US" altLang="en-US" sz="5300" b="1" dirty="0"/>
              <a:t>instances</a:t>
            </a:r>
            <a:r>
              <a:rPr lang="en-US" altLang="en-US" sz="5300" dirty="0"/>
              <a:t> that share common attributes and behavior (methods). </a:t>
            </a:r>
          </a:p>
          <a:p>
            <a:pPr>
              <a:spcBef>
                <a:spcPct val="0"/>
              </a:spcBef>
            </a:pPr>
            <a:r>
              <a:rPr lang="en-US" sz="4900" dirty="0"/>
              <a:t>Example: “Systems Analysis and Design” Object is an </a:t>
            </a:r>
            <a:r>
              <a:rPr lang="en-US" sz="4900" b="1" dirty="0"/>
              <a:t>Instance</a:t>
            </a:r>
            <a:r>
              <a:rPr lang="en-US" sz="4900" dirty="0"/>
              <a:t> of an </a:t>
            </a:r>
            <a:r>
              <a:rPr lang="en-US" sz="4900" b="1" dirty="0"/>
              <a:t>Entity</a:t>
            </a:r>
            <a:r>
              <a:rPr lang="en-US" sz="4900" dirty="0"/>
              <a:t> class “</a:t>
            </a:r>
            <a:r>
              <a:rPr lang="en-US" sz="4900" dirty="0" err="1"/>
              <a:t>TextBook</a:t>
            </a:r>
            <a:r>
              <a:rPr lang="en-US" sz="4900" dirty="0"/>
              <a:t>”</a:t>
            </a:r>
          </a:p>
          <a:p>
            <a:pPr>
              <a:spcBef>
                <a:spcPct val="0"/>
              </a:spcBef>
            </a:pPr>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AA5828C-5BFD-4C6A-AC19-3146385CD86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264038"/>
            <a:ext cx="7010400" cy="3517762"/>
          </a:xfrm>
          <a:prstGeom prst="rect">
            <a:avLst/>
          </a:prstGeom>
          <a:noFill/>
          <a:ln>
            <a:noFill/>
          </a:ln>
        </p:spPr>
      </p:pic>
    </p:spTree>
    <p:extLst>
      <p:ext uri="{BB962C8B-B14F-4D97-AF65-F5344CB8AC3E}">
        <p14:creationId xmlns:p14="http://schemas.microsoft.com/office/powerpoint/2010/main" val="2250515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8F8D7661-0CAC-4992-85ED-0B3E269ECD37}"/>
              </a:ext>
            </a:extLst>
          </p:cNvPr>
          <p:cNvPicPr>
            <a:picLocks noChangeAspect="1"/>
          </p:cNvPicPr>
          <p:nvPr/>
        </p:nvPicPr>
        <p:blipFill>
          <a:blip r:embed="rId3"/>
          <a:stretch>
            <a:fillRect/>
          </a:stretch>
        </p:blipFill>
        <p:spPr>
          <a:xfrm>
            <a:off x="1371600" y="0"/>
            <a:ext cx="7236521" cy="6705600"/>
          </a:xfrm>
          <a:prstGeom prst="rect">
            <a:avLst/>
          </a:prstGeom>
        </p:spPr>
      </p:pic>
    </p:spTree>
    <p:extLst>
      <p:ext uri="{BB962C8B-B14F-4D97-AF65-F5344CB8AC3E}">
        <p14:creationId xmlns:p14="http://schemas.microsoft.com/office/powerpoint/2010/main" val="1582354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Visibility &amp; Encapsulation </a:t>
            </a:r>
            <a:br>
              <a:rPr lang="en-US" dirty="0"/>
            </a:br>
            <a:r>
              <a:rPr lang="en-US" dirty="0"/>
              <a:t>Between Classes</a:t>
            </a:r>
          </a:p>
        </p:txBody>
      </p:sp>
      <p:graphicFrame>
        <p:nvGraphicFramePr>
          <p:cNvPr id="4" name="Table 3"/>
          <p:cNvGraphicFramePr>
            <a:graphicFrameLocks noGrp="1"/>
          </p:cNvGraphicFramePr>
          <p:nvPr/>
        </p:nvGraphicFramePr>
        <p:xfrm>
          <a:off x="1214761" y="1600200"/>
          <a:ext cx="6858001" cy="2992120"/>
        </p:xfrm>
        <a:graphic>
          <a:graphicData uri="http://schemas.openxmlformats.org/drawingml/2006/table">
            <a:tbl>
              <a:tblPr firstRow="1" bandRow="1">
                <a:tableStyleId>{BC89EF96-8CEA-46FF-86C4-4CE0E7609802}</a:tableStyleId>
              </a:tblPr>
              <a:tblGrid>
                <a:gridCol w="1824606">
                  <a:extLst>
                    <a:ext uri="{9D8B030D-6E8A-4147-A177-3AD203B41FA5}">
                      <a16:colId xmlns:a16="http://schemas.microsoft.com/office/drawing/2014/main" val="20000"/>
                    </a:ext>
                  </a:extLst>
                </a:gridCol>
                <a:gridCol w="1451994">
                  <a:extLst>
                    <a:ext uri="{9D8B030D-6E8A-4147-A177-3AD203B41FA5}">
                      <a16:colId xmlns:a16="http://schemas.microsoft.com/office/drawing/2014/main" val="20001"/>
                    </a:ext>
                  </a:extLst>
                </a:gridCol>
                <a:gridCol w="3581401">
                  <a:extLst>
                    <a:ext uri="{9D8B030D-6E8A-4147-A177-3AD203B41FA5}">
                      <a16:colId xmlns:a16="http://schemas.microsoft.com/office/drawing/2014/main" val="20002"/>
                    </a:ext>
                  </a:extLst>
                </a:gridCol>
              </a:tblGrid>
              <a:tr h="701040">
                <a:tc>
                  <a:txBody>
                    <a:bodyPr/>
                    <a:lstStyle/>
                    <a:p>
                      <a:r>
                        <a:rPr lang="en-US" sz="2000" b="1" i="0" u="none" strike="noStrike" kern="1200" baseline="0" dirty="0">
                          <a:solidFill>
                            <a:schemeClr val="tx1"/>
                          </a:solidFill>
                          <a:latin typeface="+mn-lt"/>
                          <a:ea typeface="+mn-ea"/>
                          <a:cs typeface="+mn-cs"/>
                        </a:rPr>
                        <a:t>Visibility Category</a:t>
                      </a:r>
                      <a:endParaRPr lang="en-US" sz="2000" b="1" dirty="0"/>
                    </a:p>
                  </a:txBody>
                  <a:tcPr/>
                </a:tc>
                <a:tc>
                  <a:txBody>
                    <a:bodyPr/>
                    <a:lstStyle/>
                    <a:p>
                      <a:r>
                        <a:rPr lang="en-US" sz="2000" b="1"/>
                        <a:t>Symbol</a:t>
                      </a:r>
                      <a:endParaRPr lang="en-US" sz="2000" b="1" dirty="0"/>
                    </a:p>
                  </a:txBody>
                  <a:tcPr/>
                </a:tc>
                <a:tc>
                  <a:txBody>
                    <a:bodyPr/>
                    <a:lstStyle/>
                    <a:p>
                      <a:r>
                        <a:rPr lang="en-US" sz="1800" b="1" i="0" u="none" strike="noStrike" kern="1200" baseline="0" dirty="0">
                          <a:solidFill>
                            <a:schemeClr val="tx1"/>
                          </a:solidFill>
                          <a:latin typeface="+mn-lt"/>
                          <a:ea typeface="+mn-ea"/>
                          <a:cs typeface="+mn-cs"/>
                        </a:rPr>
                        <a:t>What Methods can Access Members of this Category</a:t>
                      </a:r>
                      <a:endParaRPr lang="en-US" b="1" dirty="0"/>
                    </a:p>
                  </a:txBody>
                  <a:tcPr/>
                </a:tc>
                <a:extLst>
                  <a:ext uri="{0D108BD9-81ED-4DB2-BD59-A6C34878D82A}">
                    <a16:rowId xmlns:a16="http://schemas.microsoft.com/office/drawing/2014/main" val="10000"/>
                  </a:ext>
                </a:extLst>
              </a:tr>
              <a:tr h="370840">
                <a:tc>
                  <a:txBody>
                    <a:bodyPr/>
                    <a:lstStyle/>
                    <a:p>
                      <a:r>
                        <a:rPr lang="en-US" sz="1800" b="0" i="0" u="none" strike="noStrike" kern="1200" baseline="0" dirty="0">
                          <a:solidFill>
                            <a:schemeClr val="tx1"/>
                          </a:solidFill>
                          <a:latin typeface="+mn-lt"/>
                          <a:ea typeface="+mn-ea"/>
                          <a:cs typeface="+mn-cs"/>
                        </a:rPr>
                        <a:t>Private</a:t>
                      </a:r>
                      <a:endParaRPr lang="en-US" dirty="0"/>
                    </a:p>
                  </a:txBody>
                  <a:tcPr/>
                </a:tc>
                <a:tc>
                  <a:txBody>
                    <a:bodyPr/>
                    <a:lstStyle/>
                    <a:p>
                      <a:r>
                        <a:rPr lang="en-US" dirty="0"/>
                        <a:t>-</a:t>
                      </a:r>
                    </a:p>
                  </a:txBody>
                  <a:tcPr/>
                </a:tc>
                <a:tc>
                  <a:txBody>
                    <a:bodyPr/>
                    <a:lstStyle/>
                    <a:p>
                      <a:r>
                        <a:rPr lang="en-US" sz="1800" b="0" i="0" u="none" strike="noStrike" kern="1200" baseline="0" dirty="0">
                          <a:solidFill>
                            <a:schemeClr val="tx1"/>
                          </a:solidFill>
                          <a:latin typeface="+mn-lt"/>
                          <a:ea typeface="+mn-ea"/>
                          <a:cs typeface="+mn-cs"/>
                        </a:rPr>
                        <a:t>Only visible to methods in the class</a:t>
                      </a:r>
                      <a:endParaRPr lang="en-US" dirty="0"/>
                    </a:p>
                  </a:txBody>
                  <a:tcPr/>
                </a:tc>
                <a:extLst>
                  <a:ext uri="{0D108BD9-81ED-4DB2-BD59-A6C34878D82A}">
                    <a16:rowId xmlns:a16="http://schemas.microsoft.com/office/drawing/2014/main" val="10001"/>
                  </a:ext>
                </a:extLst>
              </a:tr>
              <a:tr h="640080">
                <a:tc>
                  <a:txBody>
                    <a:bodyPr/>
                    <a:lstStyle/>
                    <a:p>
                      <a:r>
                        <a:rPr lang="en-US" sz="1800" b="0" i="0" u="none" strike="noStrike" kern="1200" baseline="0" dirty="0">
                          <a:solidFill>
                            <a:schemeClr val="tx1"/>
                          </a:solidFill>
                          <a:latin typeface="+mn-lt"/>
                          <a:ea typeface="+mn-ea"/>
                          <a:cs typeface="+mn-cs"/>
                        </a:rPr>
                        <a:t>Protected</a:t>
                      </a:r>
                      <a:endParaRPr lang="en-US" dirty="0"/>
                    </a:p>
                  </a:txBody>
                  <a:tcPr/>
                </a:tc>
                <a:tc>
                  <a:txBody>
                    <a:bodyPr/>
                    <a:lstStyle/>
                    <a:p>
                      <a:r>
                        <a:rPr lang="en-US" dirty="0"/>
                        <a:t>#</a:t>
                      </a:r>
                    </a:p>
                  </a:txBody>
                  <a:tcPr/>
                </a:tc>
                <a:tc>
                  <a:txBody>
                    <a:bodyPr/>
                    <a:lstStyle/>
                    <a:p>
                      <a:r>
                        <a:rPr lang="en-US" sz="1800" b="0" i="0" u="none" strike="noStrike" kern="1200" baseline="0" dirty="0">
                          <a:solidFill>
                            <a:schemeClr val="tx1"/>
                          </a:solidFill>
                          <a:latin typeface="+mn-lt"/>
                          <a:ea typeface="+mn-ea"/>
                          <a:cs typeface="+mn-cs"/>
                        </a:rPr>
                        <a:t>Only visible to methods in the class and subclasses.</a:t>
                      </a:r>
                      <a:endParaRPr lang="en-US" dirty="0"/>
                    </a:p>
                  </a:txBody>
                  <a:tcPr/>
                </a:tc>
                <a:extLst>
                  <a:ext uri="{0D108BD9-81ED-4DB2-BD59-A6C34878D82A}">
                    <a16:rowId xmlns:a16="http://schemas.microsoft.com/office/drawing/2014/main" val="10002"/>
                  </a:ext>
                </a:extLst>
              </a:tr>
              <a:tr h="640080">
                <a:tc>
                  <a:txBody>
                    <a:bodyPr/>
                    <a:lstStyle/>
                    <a:p>
                      <a:r>
                        <a:rPr lang="en-US" sz="1800" b="0" i="0" u="none" strike="noStrike" kern="1200" baseline="0" dirty="0">
                          <a:solidFill>
                            <a:schemeClr val="tx1"/>
                          </a:solidFill>
                          <a:latin typeface="+mn-lt"/>
                          <a:ea typeface="+mn-ea"/>
                          <a:cs typeface="+mn-cs"/>
                        </a:rPr>
                        <a:t>Package scope</a:t>
                      </a:r>
                      <a:endParaRPr lang="en-US" dirty="0"/>
                    </a:p>
                  </a:txBody>
                  <a:tcPr/>
                </a:tc>
                <a:tc>
                  <a:txBody>
                    <a:bodyPr/>
                    <a:lstStyle/>
                    <a:p>
                      <a:r>
                        <a:rPr lang="en-US" dirty="0"/>
                        <a:t>~</a:t>
                      </a:r>
                    </a:p>
                  </a:txBody>
                  <a:tcPr/>
                </a:tc>
                <a:tc>
                  <a:txBody>
                    <a:bodyPr/>
                    <a:lstStyle/>
                    <a:p>
                      <a:r>
                        <a:rPr lang="en-US" sz="1800" b="0" i="0" u="none" strike="noStrike" kern="1200" baseline="0" dirty="0">
                          <a:solidFill>
                            <a:schemeClr val="tx1"/>
                          </a:solidFill>
                          <a:latin typeface="+mn-lt"/>
                          <a:ea typeface="+mn-ea"/>
                          <a:cs typeface="+mn-cs"/>
                        </a:rPr>
                        <a:t>Only visible to methods in classes in the package</a:t>
                      </a:r>
                      <a:endParaRPr lang="en-US" dirty="0"/>
                    </a:p>
                  </a:txBody>
                  <a:tcPr/>
                </a:tc>
                <a:extLst>
                  <a:ext uri="{0D108BD9-81ED-4DB2-BD59-A6C34878D82A}">
                    <a16:rowId xmlns:a16="http://schemas.microsoft.com/office/drawing/2014/main" val="10003"/>
                  </a:ext>
                </a:extLst>
              </a:tr>
              <a:tr h="640080">
                <a:tc>
                  <a:txBody>
                    <a:bodyPr/>
                    <a:lstStyle/>
                    <a:p>
                      <a:r>
                        <a:rPr lang="en-US" sz="1800" b="0" i="0" u="none" strike="noStrike" kern="1200" baseline="0" dirty="0">
                          <a:solidFill>
                            <a:schemeClr val="tx1"/>
                          </a:solidFill>
                          <a:latin typeface="+mn-lt"/>
                          <a:ea typeface="+mn-ea"/>
                          <a:cs typeface="+mn-cs"/>
                        </a:rPr>
                        <a:t>Public</a:t>
                      </a:r>
                      <a:endParaRPr lang="en-US" dirty="0"/>
                    </a:p>
                  </a:txBody>
                  <a:tcPr/>
                </a:tc>
                <a:tc>
                  <a:txBody>
                    <a:bodyPr/>
                    <a:lstStyle/>
                    <a:p>
                      <a:r>
                        <a:rPr lang="en-US" dirty="0"/>
                        <a:t>+</a:t>
                      </a:r>
                    </a:p>
                  </a:txBody>
                  <a:tcPr/>
                </a:tc>
                <a:tc>
                  <a:txBody>
                    <a:bodyPr/>
                    <a:lstStyle/>
                    <a:p>
                      <a:r>
                        <a:rPr lang="en-US" sz="1800" b="0" i="0" u="none" strike="noStrike" kern="1200" baseline="0" dirty="0">
                          <a:solidFill>
                            <a:schemeClr val="tx1"/>
                          </a:solidFill>
                          <a:latin typeface="+mn-lt"/>
                          <a:ea typeface="+mn-ea"/>
                          <a:cs typeface="+mn-cs"/>
                        </a:rPr>
                        <a:t>Visible to any method that knows the name of the member</a:t>
                      </a:r>
                      <a:endParaRPr lang="en-US" dirty="0"/>
                    </a:p>
                  </a:txBody>
                  <a:tcPr/>
                </a:tc>
                <a:extLst>
                  <a:ext uri="{0D108BD9-81ED-4DB2-BD59-A6C34878D82A}">
                    <a16:rowId xmlns:a16="http://schemas.microsoft.com/office/drawing/2014/main" val="10004"/>
                  </a:ext>
                </a:extLst>
              </a:tr>
            </a:tbl>
          </a:graphicData>
        </a:graphic>
      </p:graphicFrame>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0C8FDBEC-DCF7-4BEB-9D77-81814B164F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66788" y="4689799"/>
            <a:ext cx="4610423" cy="2159323"/>
          </a:xfrm>
          <a:prstGeom prst="rect">
            <a:avLst/>
          </a:prstGeom>
          <a:noFill/>
          <a:ln>
            <a:noFill/>
          </a:ln>
        </p:spPr>
      </p:pic>
    </p:spTree>
    <p:extLst>
      <p:ext uri="{BB962C8B-B14F-4D97-AF65-F5344CB8AC3E}">
        <p14:creationId xmlns:p14="http://schemas.microsoft.com/office/powerpoint/2010/main" val="198953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228600"/>
            <a:ext cx="8229600" cy="1143000"/>
          </a:xfrm>
        </p:spPr>
        <p:txBody>
          <a:bodyPr>
            <a:normAutofit/>
          </a:bodyPr>
          <a:lstStyle/>
          <a:p>
            <a:r>
              <a:rPr lang="en-US" sz="3600" dirty="0"/>
              <a:t>Types of Classes</a:t>
            </a:r>
            <a:endParaRPr lang="en-US" dirty="0"/>
          </a:p>
        </p:txBody>
      </p:sp>
      <p:sp>
        <p:nvSpPr>
          <p:cNvPr id="12" name="Rectangle 11"/>
          <p:cNvSpPr/>
          <p:nvPr/>
        </p:nvSpPr>
        <p:spPr>
          <a:xfrm>
            <a:off x="304800" y="1341834"/>
            <a:ext cx="8382000" cy="5607689"/>
          </a:xfrm>
          <a:prstGeom prst="rect">
            <a:avLst/>
          </a:prstGeom>
        </p:spPr>
        <p:txBody>
          <a:bodyPr wrap="square">
            <a:spAutoFit/>
          </a:bodyPr>
          <a:lstStyle/>
          <a:p>
            <a:pPr>
              <a:lnSpc>
                <a:spcPct val="90000"/>
              </a:lnSpc>
              <a:spcBef>
                <a:spcPct val="40000"/>
              </a:spcBef>
            </a:pPr>
            <a:r>
              <a:rPr lang="en-US" altLang="en-US" sz="2000" b="1" dirty="0"/>
              <a:t>Types of classes to focus on in CS682</a:t>
            </a:r>
          </a:p>
          <a:p>
            <a:pPr>
              <a:lnSpc>
                <a:spcPct val="90000"/>
              </a:lnSpc>
              <a:spcBef>
                <a:spcPct val="40000"/>
              </a:spcBef>
            </a:pPr>
            <a:r>
              <a:rPr lang="en-US" altLang="en-US" sz="2000" b="1" dirty="0"/>
              <a:t>Entity/Business Class</a:t>
            </a:r>
            <a:r>
              <a:rPr lang="en-US" altLang="en-US" sz="2000" dirty="0"/>
              <a:t> - contains business related information and implements analysis classes.  </a:t>
            </a:r>
            <a:r>
              <a:rPr lang="en-US" altLang="en-US" sz="2000" b="1" u="sng" dirty="0"/>
              <a:t>Entity classes should be your main focus.</a:t>
            </a:r>
          </a:p>
          <a:p>
            <a:pPr>
              <a:lnSpc>
                <a:spcPct val="90000"/>
              </a:lnSpc>
              <a:spcBef>
                <a:spcPct val="40000"/>
              </a:spcBef>
            </a:pPr>
            <a:r>
              <a:rPr lang="en-US" altLang="en-US" sz="2000" b="1" dirty="0"/>
              <a:t>Design Class</a:t>
            </a:r>
            <a:r>
              <a:rPr lang="en-US" altLang="en-US" sz="2000" dirty="0"/>
              <a:t> - provides the means by which an actor interacts with the system.</a:t>
            </a:r>
          </a:p>
          <a:p>
            <a:pPr lvl="1">
              <a:lnSpc>
                <a:spcPct val="90000"/>
              </a:lnSpc>
            </a:pPr>
            <a:r>
              <a:rPr lang="en-US" altLang="en-US" sz="2000" dirty="0"/>
              <a:t>A window, dialog box, or screen.</a:t>
            </a:r>
          </a:p>
          <a:p>
            <a:pPr>
              <a:lnSpc>
                <a:spcPct val="90000"/>
              </a:lnSpc>
            </a:pPr>
            <a:r>
              <a:rPr lang="en-US" altLang="en-US" sz="2000" b="1" dirty="0"/>
              <a:t>Interface Classes </a:t>
            </a:r>
            <a:r>
              <a:rPr lang="en-US" altLang="en-US" sz="2000" dirty="0"/>
              <a:t>– </a:t>
            </a:r>
            <a:r>
              <a:rPr lang="en-US" dirty="0"/>
              <a:t>handles communication with other systems</a:t>
            </a:r>
            <a:r>
              <a:rPr lang="en-US" b="1" dirty="0"/>
              <a:t> </a:t>
            </a:r>
            <a:r>
              <a:rPr lang="en-US" dirty="0"/>
              <a:t>(these are sometimes called application program interfaces API)</a:t>
            </a:r>
          </a:p>
          <a:p>
            <a:pPr>
              <a:lnSpc>
                <a:spcPct val="90000"/>
              </a:lnSpc>
            </a:pPr>
            <a:endParaRPr lang="en-US" dirty="0"/>
          </a:p>
          <a:p>
            <a:pPr>
              <a:lnSpc>
                <a:spcPct val="90000"/>
              </a:lnSpc>
            </a:pPr>
            <a:r>
              <a:rPr lang="en-US" altLang="en-US" sz="2000" b="1" dirty="0"/>
              <a:t>Control Class</a:t>
            </a:r>
            <a:r>
              <a:rPr lang="en-US" altLang="en-US" sz="2000" dirty="0"/>
              <a:t> - contains application logic.</a:t>
            </a:r>
          </a:p>
          <a:p>
            <a:pPr>
              <a:lnSpc>
                <a:spcPct val="90000"/>
              </a:lnSpc>
            </a:pPr>
            <a:endParaRPr lang="en-US" altLang="en-US" sz="2000" dirty="0"/>
          </a:p>
          <a:p>
            <a:pPr lvl="1">
              <a:lnSpc>
                <a:spcPct val="90000"/>
              </a:lnSpc>
            </a:pPr>
            <a:endParaRPr lang="en-US" altLang="en-US" sz="2000" b="1" dirty="0"/>
          </a:p>
          <a:p>
            <a:pPr lvl="1">
              <a:lnSpc>
                <a:spcPct val="90000"/>
              </a:lnSpc>
            </a:pPr>
            <a:endParaRPr lang="en-US" altLang="en-US" sz="2000" b="1" dirty="0"/>
          </a:p>
          <a:p>
            <a:pPr>
              <a:lnSpc>
                <a:spcPct val="90000"/>
              </a:lnSpc>
              <a:spcBef>
                <a:spcPct val="40000"/>
              </a:spcBef>
            </a:pPr>
            <a:r>
              <a:rPr lang="en-US" altLang="en-US" sz="2000" b="1" dirty="0"/>
              <a:t>Types of classes out of scope for CS682 – please avoid these in your solutions</a:t>
            </a:r>
          </a:p>
          <a:p>
            <a:pPr>
              <a:lnSpc>
                <a:spcPct val="90000"/>
              </a:lnSpc>
              <a:spcBef>
                <a:spcPct val="40000"/>
              </a:spcBef>
            </a:pPr>
            <a:r>
              <a:rPr lang="en-US" altLang="en-US" sz="2000" b="1" dirty="0"/>
              <a:t>Persistence Class</a:t>
            </a:r>
            <a:r>
              <a:rPr lang="en-US" altLang="en-US" sz="2000" dirty="0"/>
              <a:t> - provides functionality to read and write to a database.</a:t>
            </a:r>
          </a:p>
          <a:p>
            <a:pPr>
              <a:lnSpc>
                <a:spcPct val="90000"/>
              </a:lnSpc>
              <a:spcBef>
                <a:spcPct val="40000"/>
              </a:spcBef>
            </a:pPr>
            <a:r>
              <a:rPr lang="en-US" altLang="en-US" sz="2000" b="1" dirty="0"/>
              <a:t>System Class</a:t>
            </a:r>
            <a:r>
              <a:rPr lang="en-US" altLang="en-US" sz="2000" dirty="0"/>
              <a:t> - handles operating system-specific functionality.</a:t>
            </a:r>
          </a:p>
          <a:p>
            <a:pPr>
              <a:lnSpc>
                <a:spcPct val="90000"/>
              </a:lnSpc>
              <a:spcBef>
                <a:spcPct val="40000"/>
              </a:spcBef>
            </a:pPr>
            <a:r>
              <a:rPr lang="en-US" sz="2000" dirty="0"/>
              <a:t>(Whitten, 2007) </a:t>
            </a:r>
          </a:p>
          <a:p>
            <a:pPr>
              <a:lnSpc>
                <a:spcPct val="90000"/>
              </a:lnSpc>
              <a:spcBef>
                <a:spcPct val="40000"/>
              </a:spcBef>
            </a:pPr>
            <a:endParaRPr lang="en-US" altLang="en-US" sz="2000" dirty="0"/>
          </a:p>
        </p:txBody>
      </p:sp>
      <p:sp>
        <p:nvSpPr>
          <p:cNvPr id="3" name="Rectangle 2"/>
          <p:cNvSpPr/>
          <p:nvPr/>
        </p:nvSpPr>
        <p:spPr>
          <a:xfrm>
            <a:off x="228601" y="1295399"/>
            <a:ext cx="8686799" cy="2971801"/>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0438" y="4876800"/>
            <a:ext cx="8686799" cy="17860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238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a:solidFill>
                  <a:srgbClr val="FF0000"/>
                </a:solidFill>
              </a:rPr>
              <a:t>Ok… But Where do We start?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381000" y="2277532"/>
            <a:ext cx="8229600" cy="427566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Arial" panose="020B0604020202020204" pitchFamily="34" charset="0"/>
              <a:buChar char="•"/>
            </a:pPr>
            <a:endParaRPr lang="en-US" altLang="en-US" dirty="0"/>
          </a:p>
        </p:txBody>
      </p:sp>
      <p:sp>
        <p:nvSpPr>
          <p:cNvPr id="3" name="Rectangle 2"/>
          <p:cNvSpPr/>
          <p:nvPr/>
        </p:nvSpPr>
        <p:spPr>
          <a:xfrm>
            <a:off x="381000" y="1741503"/>
            <a:ext cx="8280400" cy="4832092"/>
          </a:xfrm>
          <a:prstGeom prst="rect">
            <a:avLst/>
          </a:prstGeom>
        </p:spPr>
        <p:txBody>
          <a:bodyPr wrap="square">
            <a:spAutoFit/>
          </a:bodyPr>
          <a:lstStyle/>
          <a:p>
            <a:pPr marL="914400" lvl="1" indent="-457200">
              <a:lnSpc>
                <a:spcPct val="90000"/>
              </a:lnSpc>
              <a:spcBef>
                <a:spcPct val="40000"/>
              </a:spcBef>
              <a:buFontTx/>
              <a:buAutoNum type="arabicPeriod"/>
            </a:pPr>
            <a:r>
              <a:rPr lang="en-US" altLang="en-US" sz="2800" dirty="0"/>
              <a:t>Document system analysis </a:t>
            </a:r>
            <a:r>
              <a:rPr lang="en-US" altLang="en-US" sz="2800" b="1" dirty="0"/>
              <a:t>Use-Case</a:t>
            </a:r>
            <a:r>
              <a:rPr lang="en-US" altLang="en-US" sz="2800" dirty="0"/>
              <a:t> narratives.</a:t>
            </a:r>
          </a:p>
          <a:p>
            <a:pPr marL="914400" lvl="1" indent="-457200">
              <a:lnSpc>
                <a:spcPct val="90000"/>
              </a:lnSpc>
              <a:spcBef>
                <a:spcPct val="40000"/>
              </a:spcBef>
              <a:buFontTx/>
              <a:buAutoNum type="arabicPeriod"/>
            </a:pPr>
            <a:r>
              <a:rPr lang="en-US" altLang="en-US" sz="2800" dirty="0"/>
              <a:t>Find and identify the business objects, attributes and methods (</a:t>
            </a:r>
            <a:r>
              <a:rPr lang="en-US" altLang="en-US" sz="2800" b="1" dirty="0"/>
              <a:t>Class</a:t>
            </a:r>
            <a:r>
              <a:rPr lang="en-US" altLang="en-US" sz="2800" dirty="0"/>
              <a:t>).</a:t>
            </a:r>
          </a:p>
          <a:p>
            <a:pPr marL="1371600" lvl="2" indent="-457200">
              <a:lnSpc>
                <a:spcPct val="90000"/>
              </a:lnSpc>
              <a:spcBef>
                <a:spcPct val="40000"/>
              </a:spcBef>
              <a:buFont typeface="Arial" panose="020B0604020202020204" pitchFamily="34" charset="0"/>
              <a:buChar char="•"/>
            </a:pPr>
            <a:r>
              <a:rPr lang="en-US" altLang="en-US" sz="2800" dirty="0"/>
              <a:t>Nouns: Objects, Attributes (i.e. Person)</a:t>
            </a:r>
          </a:p>
          <a:p>
            <a:pPr marL="1371600" lvl="2" indent="-457200">
              <a:lnSpc>
                <a:spcPct val="90000"/>
              </a:lnSpc>
              <a:spcBef>
                <a:spcPct val="40000"/>
              </a:spcBef>
              <a:buFont typeface="Arial" panose="020B0604020202020204" pitchFamily="34" charset="0"/>
              <a:buChar char="•"/>
            </a:pPr>
            <a:r>
              <a:rPr lang="en-US" altLang="en-US" sz="2800" dirty="0"/>
              <a:t>Verbs: Methods (i.e. Sleep(), Eat())</a:t>
            </a:r>
          </a:p>
          <a:p>
            <a:pPr marL="914400" lvl="1" indent="-457200">
              <a:lnSpc>
                <a:spcPct val="90000"/>
              </a:lnSpc>
              <a:spcBef>
                <a:spcPct val="40000"/>
              </a:spcBef>
              <a:buFontTx/>
              <a:buAutoNum type="arabicPeriod"/>
            </a:pPr>
            <a:r>
              <a:rPr lang="en-US" altLang="en-US" sz="2800" dirty="0"/>
              <a:t>Go back and forth iteratively between Use-Case and Sequence Diagram, consider what’s missing and keep refining the diagram.</a:t>
            </a:r>
          </a:p>
          <a:p>
            <a:pPr marL="914400" lvl="1" indent="-457200">
              <a:lnSpc>
                <a:spcPct val="90000"/>
              </a:lnSpc>
              <a:spcBef>
                <a:spcPct val="40000"/>
              </a:spcBef>
              <a:buFontTx/>
              <a:buAutoNum type="arabicPeriod"/>
            </a:pPr>
            <a:r>
              <a:rPr lang="en-US" altLang="en-US" sz="2800" dirty="0"/>
              <a:t>Consider Listing the steps of the Use Case within the sequence diagram.</a:t>
            </a:r>
          </a:p>
        </p:txBody>
      </p:sp>
    </p:spTree>
    <p:extLst>
      <p:ext uri="{BB962C8B-B14F-4D97-AF65-F5344CB8AC3E}">
        <p14:creationId xmlns:p14="http://schemas.microsoft.com/office/powerpoint/2010/main" val="257976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Agenda</a:t>
            </a:r>
            <a:endParaRPr lang="en-US" sz="4000" dirty="0"/>
          </a:p>
        </p:txBody>
      </p:sp>
      <p:sp>
        <p:nvSpPr>
          <p:cNvPr id="3" name="Content Placeholder 2"/>
          <p:cNvSpPr>
            <a:spLocks noGrp="1"/>
          </p:cNvSpPr>
          <p:nvPr>
            <p:ph idx="1"/>
          </p:nvPr>
        </p:nvSpPr>
        <p:spPr>
          <a:xfrm>
            <a:off x="304800" y="825287"/>
            <a:ext cx="8382000" cy="5410200"/>
          </a:xfrm>
        </p:spPr>
        <p:txBody>
          <a:bodyPr>
            <a:noAutofit/>
          </a:bodyPr>
          <a:lstStyle/>
          <a:p>
            <a:r>
              <a:rPr lang="en-US" dirty="0"/>
              <a:t>Purpose of Modeling</a:t>
            </a:r>
          </a:p>
          <a:p>
            <a:r>
              <a:rPr lang="en-US" dirty="0"/>
              <a:t>Object Oriented Concepts Review</a:t>
            </a:r>
          </a:p>
          <a:p>
            <a:r>
              <a:rPr lang="en-US" dirty="0"/>
              <a:t>UML Models</a:t>
            </a:r>
          </a:p>
          <a:p>
            <a:pPr lvl="1"/>
            <a:r>
              <a:rPr lang="en-US" dirty="0"/>
              <a:t>Picking Classes </a:t>
            </a:r>
          </a:p>
          <a:p>
            <a:pPr lvl="1"/>
            <a:r>
              <a:rPr lang="en-US" dirty="0"/>
              <a:t>Sequence Diagrams</a:t>
            </a:r>
          </a:p>
          <a:p>
            <a:pPr lvl="1"/>
            <a:r>
              <a:rPr lang="en-US" dirty="0"/>
              <a:t>Class Model - components, </a:t>
            </a:r>
          </a:p>
          <a:p>
            <a:pPr lvl="1"/>
            <a:r>
              <a:rPr lang="en-US" dirty="0"/>
              <a:t>Class Model (Start to discuss Relationships)</a:t>
            </a:r>
          </a:p>
          <a:p>
            <a:pPr lvl="1"/>
            <a:r>
              <a:rPr lang="en-US" dirty="0"/>
              <a:t>Sequence Diagrams</a:t>
            </a:r>
          </a:p>
          <a:p>
            <a:pPr lvl="1"/>
            <a:r>
              <a:rPr lang="en-US" dirty="0"/>
              <a:t>Class Model (components, relationships)</a:t>
            </a:r>
          </a:p>
          <a:p>
            <a:pPr lvl="1"/>
            <a:r>
              <a:rPr lang="en-US" dirty="0"/>
              <a:t>Developing a Class Model</a:t>
            </a:r>
          </a:p>
          <a:p>
            <a:pPr marL="457200" lvl="1" indent="0">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5312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Finding &amp; Identifying </a:t>
            </a:r>
            <a:br>
              <a:rPr lang="en-US" sz="4000" dirty="0"/>
            </a:br>
            <a:r>
              <a:rPr lang="en-US" sz="4000" dirty="0"/>
              <a:t>Business Objects</a:t>
            </a:r>
          </a:p>
        </p:txBody>
      </p:sp>
      <p:sp>
        <p:nvSpPr>
          <p:cNvPr id="3" name="Content Placeholder 2"/>
          <p:cNvSpPr>
            <a:spLocks noGrp="1"/>
          </p:cNvSpPr>
          <p:nvPr>
            <p:ph idx="1"/>
          </p:nvPr>
        </p:nvSpPr>
        <p:spPr>
          <a:xfrm>
            <a:off x="381000" y="1447800"/>
            <a:ext cx="8305800" cy="5334000"/>
          </a:xfrm>
        </p:spPr>
        <p:txBody>
          <a:bodyPr>
            <a:normAutofit/>
          </a:bodyPr>
          <a:lstStyle/>
          <a:p>
            <a:pPr marL="533400" indent="-533400">
              <a:buFontTx/>
              <a:buAutoNum type="arabicPeriod"/>
            </a:pPr>
            <a:r>
              <a:rPr lang="en-US" altLang="en-US" sz="2800" dirty="0"/>
              <a:t>Find the Potential Objects</a:t>
            </a:r>
          </a:p>
          <a:p>
            <a:pPr marL="914400" lvl="1" indent="-457200"/>
            <a:r>
              <a:rPr lang="en-US" altLang="en-US" sz="2400" dirty="0"/>
              <a:t>Review each use case to find nouns that correspond to business entities or events.</a:t>
            </a:r>
          </a:p>
          <a:p>
            <a:pPr marL="533400" indent="-533400">
              <a:buFontTx/>
              <a:buAutoNum type="arabicPeriod"/>
            </a:pPr>
            <a:r>
              <a:rPr lang="en-US" altLang="en-US" sz="2800" dirty="0"/>
              <a:t>Select the Proposed Objects</a:t>
            </a:r>
          </a:p>
          <a:p>
            <a:pPr marL="914400" lvl="1" indent="-457200"/>
            <a:r>
              <a:rPr lang="en-US" altLang="en-US" sz="2400" dirty="0"/>
              <a:t>Not all nouns represent business objects.</a:t>
            </a:r>
          </a:p>
          <a:p>
            <a:pPr marL="1295400" lvl="2" indent="-381000"/>
            <a:r>
              <a:rPr lang="en-US" altLang="en-US" sz="2200" dirty="0"/>
              <a:t>Is it a synonym of another object?</a:t>
            </a:r>
          </a:p>
          <a:p>
            <a:pPr marL="1295400" lvl="2" indent="-381000"/>
            <a:r>
              <a:rPr lang="en-US" altLang="en-US" sz="2200" dirty="0"/>
              <a:t>Is it outside the scope of the system?</a:t>
            </a:r>
          </a:p>
          <a:p>
            <a:pPr marL="1295400" lvl="2" indent="-381000"/>
            <a:r>
              <a:rPr lang="en-US" altLang="en-US" sz="2200" dirty="0"/>
              <a:t>Is it a role without unique behavior, or an external role?</a:t>
            </a:r>
          </a:p>
          <a:p>
            <a:pPr marL="1295400" lvl="2" indent="-381000"/>
            <a:r>
              <a:rPr lang="en-US" altLang="en-US" sz="2200" dirty="0"/>
              <a:t>Is it unclear or in need of focus?</a:t>
            </a:r>
          </a:p>
          <a:p>
            <a:pPr marL="1295400" lvl="2" indent="-381000"/>
            <a:r>
              <a:rPr lang="en-US" altLang="en-US" sz="2200" dirty="0"/>
              <a:t>Is it an action or an attribute that describes another object?</a:t>
            </a:r>
          </a:p>
          <a:p>
            <a:pPr marL="114300" indent="0">
              <a:buNone/>
            </a:pPr>
            <a:endParaRPr lang="en-US" altLang="en-US" sz="3000" dirty="0"/>
          </a:p>
          <a:p>
            <a:pPr lvl="0">
              <a:lnSpc>
                <a:spcPct val="90000"/>
              </a:lnSpc>
              <a:spcBef>
                <a:spcPct val="0"/>
              </a:spcBef>
            </a:pPr>
            <a:endParaRPr lang="en-US" altLang="en-US" sz="3600" dirty="0">
              <a:ea typeface="Times New Roman" pitchFamily="18" charset="0"/>
              <a:cs typeface="Arial" pitchFamily="34" charset="0"/>
            </a:endParaRPr>
          </a:p>
          <a:p>
            <a:pPr>
              <a:lnSpc>
                <a:spcPct val="90000"/>
              </a:lnSpc>
              <a:spcBef>
                <a:spcPct val="0"/>
              </a:spcBef>
            </a:pPr>
            <a:endParaRPr lang="en-US" altLang="en-US" sz="3400" dirty="0"/>
          </a:p>
          <a:p>
            <a:pPr>
              <a:lnSpc>
                <a:spcPct val="90000"/>
              </a:lnSpc>
              <a:spcBef>
                <a:spcPct val="0"/>
              </a:spcBef>
            </a:pPr>
            <a:endParaRPr lang="en-US" altLang="en-US" dirty="0"/>
          </a:p>
          <a:p>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943600" y="6477000"/>
            <a:ext cx="3092834" cy="369332"/>
          </a:xfrm>
          <a:prstGeom prst="rect">
            <a:avLst/>
          </a:prstGeom>
        </p:spPr>
        <p:txBody>
          <a:bodyPr wrap="none">
            <a:spAutoFit/>
          </a:bodyPr>
          <a:lstStyle/>
          <a:p>
            <a:pPr>
              <a:spcBef>
                <a:spcPts val="600"/>
              </a:spcBef>
            </a:pPr>
            <a:r>
              <a:rPr lang="en-US" dirty="0"/>
              <a:t>(Whitten pages 396-406, 2007)</a:t>
            </a:r>
          </a:p>
        </p:txBody>
      </p:sp>
    </p:spTree>
    <p:extLst>
      <p:ext uri="{BB962C8B-B14F-4D97-AF65-F5344CB8AC3E}">
        <p14:creationId xmlns:p14="http://schemas.microsoft.com/office/powerpoint/2010/main" val="4230132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a:t>Use Case for Finding a Book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381000" y="2277532"/>
            <a:ext cx="8229600" cy="427566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Arial" panose="020B0604020202020204" pitchFamily="34" charset="0"/>
              <a:buChar char="•"/>
            </a:pPr>
            <a:endParaRPr lang="en-US" altLang="en-US" dirty="0"/>
          </a:p>
        </p:txBody>
      </p:sp>
      <p:graphicFrame>
        <p:nvGraphicFramePr>
          <p:cNvPr id="7" name="Table 6">
            <a:extLst>
              <a:ext uri="{FF2B5EF4-FFF2-40B4-BE49-F238E27FC236}">
                <a16:creationId xmlns:a16="http://schemas.microsoft.com/office/drawing/2014/main" id="{DD2F7E4F-4270-4DD1-8EA2-72960525DF92}"/>
              </a:ext>
            </a:extLst>
          </p:cNvPr>
          <p:cNvGraphicFramePr>
            <a:graphicFrameLocks noGrp="1"/>
          </p:cNvGraphicFramePr>
          <p:nvPr/>
        </p:nvGraphicFramePr>
        <p:xfrm>
          <a:off x="762000" y="1371601"/>
          <a:ext cx="7620000" cy="4953002"/>
        </p:xfrm>
        <a:graphic>
          <a:graphicData uri="http://schemas.openxmlformats.org/drawingml/2006/table">
            <a:tbl>
              <a:tblPr firstRow="1" firstCol="1" bandRow="1" bandCol="1"/>
              <a:tblGrid>
                <a:gridCol w="1510549">
                  <a:extLst>
                    <a:ext uri="{9D8B030D-6E8A-4147-A177-3AD203B41FA5}">
                      <a16:colId xmlns:a16="http://schemas.microsoft.com/office/drawing/2014/main" val="2413399036"/>
                    </a:ext>
                  </a:extLst>
                </a:gridCol>
                <a:gridCol w="2847807">
                  <a:extLst>
                    <a:ext uri="{9D8B030D-6E8A-4147-A177-3AD203B41FA5}">
                      <a16:colId xmlns:a16="http://schemas.microsoft.com/office/drawing/2014/main" val="1879189243"/>
                    </a:ext>
                  </a:extLst>
                </a:gridCol>
                <a:gridCol w="3261644">
                  <a:extLst>
                    <a:ext uri="{9D8B030D-6E8A-4147-A177-3AD203B41FA5}">
                      <a16:colId xmlns:a16="http://schemas.microsoft.com/office/drawing/2014/main" val="177886833"/>
                    </a:ext>
                  </a:extLst>
                </a:gridCol>
              </a:tblGrid>
              <a:tr h="259445">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Use-Case 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80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Find Book and its location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55487980"/>
                  </a:ext>
                </a:extLst>
              </a:tr>
              <a:tr h="259445">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Actor: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80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Librarian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53044588"/>
                  </a:ext>
                </a:extLst>
              </a:tr>
              <a:tr h="621708">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80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use case describes the event of a Librarian searching for a book based on key words, selecting a specific book and finding its location.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169195380"/>
                  </a:ext>
                </a:extLst>
              </a:tr>
              <a:tr h="259445">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Precondition: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80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displaying search screen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00956017"/>
                  </a:ext>
                </a:extLst>
              </a:tr>
              <a:tr h="259445">
                <a:tc>
                  <a:txBody>
                    <a:bodyPr/>
                    <a:lstStyle/>
                    <a:p>
                      <a:pPr marL="0" marR="0">
                        <a:lnSpc>
                          <a:spcPct val="107000"/>
                        </a:lnSpc>
                        <a:spcBef>
                          <a:spcPts val="0"/>
                        </a:spcBef>
                        <a:spcAft>
                          <a:spcPts val="800"/>
                        </a:spcAft>
                      </a:pPr>
                      <a:r>
                        <a:rPr lang="en-US" sz="1400" b="1">
                          <a:solidFill>
                            <a:srgbClr val="000000"/>
                          </a:solidFill>
                          <a:effectLst/>
                          <a:highlight>
                            <a:srgbClr val="D3D3D3"/>
                          </a:highlight>
                          <a:latin typeface="Calibri" panose="020F0502020204030204" pitchFamily="34" charset="0"/>
                          <a:ea typeface="Calibri" panose="020F0502020204030204" pitchFamily="34" charset="0"/>
                          <a:cs typeface="Calibri" panose="020F0502020204030204" pitchFamily="34" charset="0"/>
                        </a:rPr>
                        <a:t>Step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b="1">
                          <a:solidFill>
                            <a:srgbClr val="000000"/>
                          </a:solidFill>
                          <a:effectLst/>
                          <a:highlight>
                            <a:srgbClr val="D3D3D3"/>
                          </a:highlight>
                          <a:latin typeface="Calibri" panose="020F0502020204030204" pitchFamily="34" charset="0"/>
                          <a:ea typeface="Calibri" panose="020F0502020204030204" pitchFamily="34" charset="0"/>
                          <a:cs typeface="Calibri" panose="020F0502020204030204" pitchFamily="34" charset="0"/>
                        </a:rPr>
                        <a:t>Actor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b="1">
                          <a:solidFill>
                            <a:srgbClr val="000000"/>
                          </a:solidFill>
                          <a:effectLst/>
                          <a:highlight>
                            <a:srgbClr val="D3D3D3"/>
                          </a:highlight>
                          <a:latin typeface="Calibri" panose="020F0502020204030204" pitchFamily="34" charset="0"/>
                          <a:ea typeface="Calibri" panose="020F0502020204030204" pitchFamily="34" charset="0"/>
                          <a:cs typeface="Calibri" panose="020F0502020204030204" pitchFamily="34" charset="0"/>
                        </a:rPr>
                        <a:t>System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8379162"/>
                  </a:ext>
                </a:extLst>
              </a:tr>
              <a:tr h="530902">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Librarian enters key words for the book and clicks on Search button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performs a search for potential matches.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4913017"/>
                  </a:ext>
                </a:extLst>
              </a:tr>
              <a:tr h="530902">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displays a list of potential matches ranked by most relevant results.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8051974"/>
                  </a:ext>
                </a:extLst>
              </a:tr>
              <a:tr h="530902">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Librarian selects a specific book by clicking on its name (a link)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displays selected book information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013711"/>
                  </a:ext>
                </a:extLst>
              </a:tr>
              <a:tr h="530902">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Librarian clicks on a link for book location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displays book location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362612"/>
                  </a:ext>
                </a:extLst>
              </a:tr>
              <a:tr h="530902">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Alternate Courses: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Alt Step #2 (System) System displays no matching results.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a:solidFill>
                            <a:srgbClr val="000000"/>
                          </a:solidFill>
                          <a:effectLst/>
                          <a:latin typeface="Calibri" panose="020F0502020204030204" pitchFamily="34" charset="0"/>
                          <a:ea typeface="Calibri" panose="020F0502020204030204" pitchFamily="34" charset="0"/>
                          <a:cs typeface="Calibri" panose="020F0502020204030204" pitchFamily="34" charset="0"/>
                        </a:rPr>
                        <a:t>Alt Step #3 (Actor)– Actor clicks on back button to start new search.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92570686"/>
                  </a:ext>
                </a:extLst>
              </a:tr>
              <a:tr h="639004">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Implementation Constraints: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342900" marR="0" lvl="0" indent="-342900">
                        <a:lnSpc>
                          <a:spcPct val="107000"/>
                        </a:lnSpc>
                        <a:spcBef>
                          <a:spcPts val="0"/>
                        </a:spcBef>
                        <a:spcAft>
                          <a:spcPts val="800"/>
                        </a:spcAft>
                        <a:buFont typeface="+mj-lt"/>
                        <a:buAutoNum type="arabicPeriod"/>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System shall not take more than one second to find and display results.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45744656"/>
                  </a:ext>
                </a:extLst>
              </a:tr>
            </a:tbl>
          </a:graphicData>
        </a:graphic>
      </p:graphicFrame>
    </p:spTree>
    <p:extLst>
      <p:ext uri="{BB962C8B-B14F-4D97-AF65-F5344CB8AC3E}">
        <p14:creationId xmlns:p14="http://schemas.microsoft.com/office/powerpoint/2010/main" val="3967711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000" dirty="0"/>
              <a:t>Determining Classes/Attributes/Methods</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381000" y="2277532"/>
            <a:ext cx="8229600" cy="427566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lgn="l">
              <a:buFont typeface="Arial" panose="020B0604020202020204" pitchFamily="34" charset="0"/>
              <a:buChar char="•"/>
            </a:pPr>
            <a:endParaRPr lang="en-US" altLang="en-US" dirty="0"/>
          </a:p>
        </p:txBody>
      </p:sp>
      <p:graphicFrame>
        <p:nvGraphicFramePr>
          <p:cNvPr id="7" name="Table 6">
            <a:extLst>
              <a:ext uri="{FF2B5EF4-FFF2-40B4-BE49-F238E27FC236}">
                <a16:creationId xmlns:a16="http://schemas.microsoft.com/office/drawing/2014/main" id="{DD2F7E4F-4270-4DD1-8EA2-72960525DF92}"/>
              </a:ext>
            </a:extLst>
          </p:cNvPr>
          <p:cNvGraphicFramePr>
            <a:graphicFrameLocks noGrp="1"/>
          </p:cNvGraphicFramePr>
          <p:nvPr>
            <p:extLst>
              <p:ext uri="{D42A27DB-BD31-4B8C-83A1-F6EECF244321}">
                <p14:modId xmlns:p14="http://schemas.microsoft.com/office/powerpoint/2010/main" val="1432322184"/>
              </p:ext>
            </p:extLst>
          </p:nvPr>
        </p:nvGraphicFramePr>
        <p:xfrm>
          <a:off x="685800" y="2237853"/>
          <a:ext cx="7620000" cy="4570874"/>
        </p:xfrm>
        <a:graphic>
          <a:graphicData uri="http://schemas.openxmlformats.org/drawingml/2006/table">
            <a:tbl>
              <a:tblPr firstRow="1" firstCol="1" bandRow="1" bandCol="1"/>
              <a:tblGrid>
                <a:gridCol w="1510549">
                  <a:extLst>
                    <a:ext uri="{9D8B030D-6E8A-4147-A177-3AD203B41FA5}">
                      <a16:colId xmlns:a16="http://schemas.microsoft.com/office/drawing/2014/main" val="2413399036"/>
                    </a:ext>
                  </a:extLst>
                </a:gridCol>
                <a:gridCol w="2847807">
                  <a:extLst>
                    <a:ext uri="{9D8B030D-6E8A-4147-A177-3AD203B41FA5}">
                      <a16:colId xmlns:a16="http://schemas.microsoft.com/office/drawing/2014/main" val="1879189243"/>
                    </a:ext>
                  </a:extLst>
                </a:gridCol>
                <a:gridCol w="3261644">
                  <a:extLst>
                    <a:ext uri="{9D8B030D-6E8A-4147-A177-3AD203B41FA5}">
                      <a16:colId xmlns:a16="http://schemas.microsoft.com/office/drawing/2014/main" val="177886833"/>
                    </a:ext>
                  </a:extLst>
                </a:gridCol>
              </a:tblGrid>
              <a:tr h="228585">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Use-Case 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800"/>
                        </a:spcAft>
                      </a:pP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Find</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Book</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its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location</a:t>
                      </a:r>
                      <a:endParaRPr lang="en-US" sz="1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55487980"/>
                  </a:ext>
                </a:extLst>
              </a:tr>
              <a:tr h="228585">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Actor: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800"/>
                        </a:spcAft>
                      </a:pP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Librarian</a:t>
                      </a:r>
                      <a:endParaRPr lang="en-US" sz="14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53044588"/>
                  </a:ext>
                </a:extLst>
              </a:tr>
              <a:tr h="547760">
                <a:tc>
                  <a:txBody>
                    <a:bodyPr/>
                    <a:lstStyle/>
                    <a:p>
                      <a:pPr marL="0" marR="0">
                        <a:lnSpc>
                          <a:spcPct val="107000"/>
                        </a:lnSpc>
                        <a:spcBef>
                          <a:spcPts val="0"/>
                        </a:spcBef>
                        <a:spcAft>
                          <a:spcPts val="800"/>
                        </a:spcAf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Description: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80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use case describes the event of a </a:t>
                      </a: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Librarian</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searching</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a </a:t>
                      </a: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book</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based on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key words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selecting</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specific </a:t>
                      </a: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book</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finding</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its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location</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169195380"/>
                  </a:ext>
                </a:extLst>
              </a:tr>
              <a:tr h="228585">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Precondition: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800"/>
                        </a:spcAft>
                      </a:pP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System</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displaying</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search </a:t>
                      </a: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screen</a:t>
                      </a:r>
                      <a:endParaRPr lang="en-US"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00956017"/>
                  </a:ext>
                </a:extLst>
              </a:tr>
              <a:tr h="228585">
                <a:tc>
                  <a:txBody>
                    <a:bodyPr/>
                    <a:lstStyle/>
                    <a:p>
                      <a:pPr marL="0" marR="0">
                        <a:lnSpc>
                          <a:spcPct val="107000"/>
                        </a:lnSpc>
                        <a:spcBef>
                          <a:spcPts val="0"/>
                        </a:spcBef>
                        <a:spcAft>
                          <a:spcPts val="800"/>
                        </a:spcAft>
                      </a:pPr>
                      <a:r>
                        <a:rPr lang="en-US" sz="1400" b="1">
                          <a:solidFill>
                            <a:srgbClr val="000000"/>
                          </a:solidFill>
                          <a:effectLst/>
                          <a:highlight>
                            <a:srgbClr val="D3D3D3"/>
                          </a:highlight>
                          <a:latin typeface="Calibri" panose="020F0502020204030204" pitchFamily="34" charset="0"/>
                          <a:ea typeface="Calibri" panose="020F0502020204030204" pitchFamily="34" charset="0"/>
                          <a:cs typeface="Calibri" panose="020F0502020204030204" pitchFamily="34" charset="0"/>
                        </a:rPr>
                        <a:t>Step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b="1" dirty="0">
                          <a:solidFill>
                            <a:srgbClr val="000000"/>
                          </a:solidFill>
                          <a:effectLst/>
                          <a:highlight>
                            <a:srgbClr val="D3D3D3"/>
                          </a:highlight>
                          <a:latin typeface="Calibri" panose="020F0502020204030204" pitchFamily="34" charset="0"/>
                          <a:ea typeface="Calibri" panose="020F0502020204030204" pitchFamily="34" charset="0"/>
                          <a:cs typeface="Calibri" panose="020F0502020204030204" pitchFamily="34" charset="0"/>
                        </a:rPr>
                        <a:t>Actor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b="1">
                          <a:solidFill>
                            <a:srgbClr val="000000"/>
                          </a:solidFill>
                          <a:effectLst/>
                          <a:highlight>
                            <a:srgbClr val="D3D3D3"/>
                          </a:highlight>
                          <a:latin typeface="Calibri" panose="020F0502020204030204" pitchFamily="34" charset="0"/>
                          <a:ea typeface="Calibri" panose="020F0502020204030204" pitchFamily="34" charset="0"/>
                          <a:cs typeface="Calibri" panose="020F0502020204030204" pitchFamily="34" charset="0"/>
                        </a:rPr>
                        <a:t>System</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8379162"/>
                  </a:ext>
                </a:extLst>
              </a:tr>
              <a:tr h="467756">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Librarian</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enters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key words </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the </a:t>
                      </a: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book</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clicks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Search</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button</a:t>
                      </a:r>
                      <a:endParaRPr lang="en-US"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System</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performs</a:t>
                      </a:r>
                      <a:r>
                        <a:rPr lang="en-US" sz="1400" dirty="0">
                          <a:effectLst/>
                          <a:latin typeface="Calibri" panose="020F0502020204030204" pitchFamily="34" charset="0"/>
                          <a:ea typeface="Calibri" panose="020F0502020204030204" pitchFamily="34" charset="0"/>
                          <a:cs typeface="Times New Roman" panose="02020603050405020304" pitchFamily="18" charset="0"/>
                        </a:rPr>
                        <a:t> a search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within </a:t>
                      </a:r>
                      <a:r>
                        <a:rPr lang="en-US" sz="1400" b="1" i="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library</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 </a:t>
                      </a:r>
                      <a:r>
                        <a:rPr lang="en-US" sz="1400" b="1" i="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catalog</a:t>
                      </a:r>
                      <a:r>
                        <a:rPr lang="en-US" sz="1400" b="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for </a:t>
                      </a:r>
                      <a:r>
                        <a:rPr lang="en-US" sz="1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potential</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matches</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4913017"/>
                  </a:ext>
                </a:extLst>
              </a:tr>
              <a:tr h="467756">
                <a:tc>
                  <a:txBody>
                    <a:bodyPr/>
                    <a:lstStyle/>
                    <a:p>
                      <a:pPr marL="0" marR="0">
                        <a:lnSpc>
                          <a:spcPct val="107000"/>
                        </a:lnSpc>
                        <a:spcBef>
                          <a:spcPts val="0"/>
                        </a:spcBef>
                        <a:spcAft>
                          <a:spcPts val="800"/>
                        </a:spcAf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System</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displays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list of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potential</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matches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ranked</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by most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relevant</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results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8051974"/>
                  </a:ext>
                </a:extLst>
              </a:tr>
              <a:tr h="467756">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Librarian</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selects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specific </a:t>
                      </a: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book</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by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clicking</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 its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name</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a:t>
                      </a: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link</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System</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displays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selected book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information</a:t>
                      </a:r>
                      <a:endParaRPr lang="en-US" sz="1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7013711"/>
                  </a:ext>
                </a:extLst>
              </a:tr>
              <a:tr h="647825">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Librarian</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clicks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 a </a:t>
                      </a: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link</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a:t>
                      </a: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book</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location</a:t>
                      </a:r>
                      <a:endParaRPr lang="en-US" sz="1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System</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b="1" i="1"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determines</a:t>
                      </a:r>
                      <a:r>
                        <a:rPr lang="en-US" sz="14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which </a:t>
                      </a:r>
                      <a:r>
                        <a:rPr lang="en-US" sz="1400" b="1" i="1"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bookshelf</a:t>
                      </a:r>
                      <a:r>
                        <a:rPr lang="en-US" sz="14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t>
                      </a:r>
                      <a:r>
                        <a:rPr lang="en-US" sz="1400" b="1" i="1"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book</a:t>
                      </a:r>
                      <a:r>
                        <a:rPr lang="en-US" sz="14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t>
                      </a:r>
                      <a:r>
                        <a:rPr lang="en-US" sz="1400" b="1" i="1"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located</a:t>
                      </a:r>
                      <a:r>
                        <a:rPr lang="en-US" sz="14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 </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displays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book</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location</a:t>
                      </a:r>
                      <a:endParaRPr lang="en-US" sz="14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362612"/>
                  </a:ext>
                </a:extLst>
              </a:tr>
              <a:tr h="467756">
                <a:tc>
                  <a:txBody>
                    <a:bodyPr/>
                    <a:lstStyle/>
                    <a:p>
                      <a:pPr marL="0" marR="0">
                        <a:lnSpc>
                          <a:spcPct val="107000"/>
                        </a:lnSpc>
                        <a:spcBef>
                          <a:spcPts val="0"/>
                        </a:spcBef>
                        <a:spcAft>
                          <a:spcPts val="800"/>
                        </a:spcAft>
                      </a:pPr>
                      <a:r>
                        <a:rPr lang="en-US" sz="1400" b="1">
                          <a:solidFill>
                            <a:srgbClr val="000000"/>
                          </a:solidFill>
                          <a:effectLst/>
                          <a:latin typeface="Calibri" panose="020F0502020204030204" pitchFamily="34" charset="0"/>
                          <a:ea typeface="Calibri" panose="020F0502020204030204" pitchFamily="34" charset="0"/>
                          <a:cs typeface="Calibri" panose="020F0502020204030204" pitchFamily="34" charset="0"/>
                        </a:rPr>
                        <a:t>Alternate Courses: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Alt Step #2 (System) </a:t>
                      </a: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System</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displays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 matching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results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Alt Step #3 (Actor)–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Actor</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clicks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 </a:t>
                      </a: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back button </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start</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new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search</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992570686"/>
                  </a:ext>
                </a:extLst>
              </a:tr>
              <a:tr h="562999">
                <a:tc>
                  <a:txBody>
                    <a:bodyPr/>
                    <a:lstStyle/>
                    <a:p>
                      <a:pPr marL="0" marR="0">
                        <a:lnSpc>
                          <a:spcPct val="107000"/>
                        </a:lnSpc>
                        <a:spcBef>
                          <a:spcPts val="0"/>
                        </a:spcBef>
                        <a:spcAft>
                          <a:spcPts val="800"/>
                        </a:spcAft>
                      </a:pPr>
                      <a:r>
                        <a:rPr lang="en-US" sz="14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Implementation Constraints: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342900" marR="0" lvl="0" indent="-342900">
                        <a:lnSpc>
                          <a:spcPct val="107000"/>
                        </a:lnSpc>
                        <a:spcBef>
                          <a:spcPts val="0"/>
                        </a:spcBef>
                        <a:spcAft>
                          <a:spcPts val="800"/>
                        </a:spcAft>
                        <a:buFont typeface="+mj-lt"/>
                        <a:buAutoNum type="arabicPeriod"/>
                      </a:pPr>
                      <a:r>
                        <a:rPr lang="en-US" sz="140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System</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shall not take more than one second to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find</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display</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results</a:t>
                      </a:r>
                      <a:r>
                        <a:rPr lang="en-US"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45744656"/>
                  </a:ext>
                </a:extLst>
              </a:tr>
            </a:tbl>
          </a:graphicData>
        </a:graphic>
      </p:graphicFrame>
      <p:sp>
        <p:nvSpPr>
          <p:cNvPr id="3" name="Rectangle 2">
            <a:extLst>
              <a:ext uri="{FF2B5EF4-FFF2-40B4-BE49-F238E27FC236}">
                <a16:creationId xmlns:a16="http://schemas.microsoft.com/office/drawing/2014/main" id="{D7F21EB3-888B-4037-A93A-1E8E16063313}"/>
              </a:ext>
            </a:extLst>
          </p:cNvPr>
          <p:cNvSpPr/>
          <p:nvPr/>
        </p:nvSpPr>
        <p:spPr>
          <a:xfrm>
            <a:off x="787400" y="902368"/>
            <a:ext cx="7740650" cy="1367234"/>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Added detail to the use case to provide a bit more technical information for the sequence diagram. </a:t>
            </a:r>
          </a:p>
          <a:p>
            <a:pPr marL="285750" indent="-285750">
              <a:lnSpc>
                <a:spcPct val="107000"/>
              </a:lnSpc>
              <a:spcAft>
                <a:spcPts val="800"/>
              </a:spcAft>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Highlighted potential </a:t>
            </a:r>
            <a:r>
              <a:rPr lang="en-US" dirty="0">
                <a:solidFill>
                  <a:srgbClr val="00B0F0"/>
                </a:solidFill>
                <a:latin typeface="Calibri" panose="020F0502020204030204" pitchFamily="34" charset="0"/>
                <a:ea typeface="Calibri" panose="020F0502020204030204" pitchFamily="34" charset="0"/>
                <a:cs typeface="Calibri" panose="020F0502020204030204" pitchFamily="34" charset="0"/>
              </a:rPr>
              <a:t>entity classes in blue, </a:t>
            </a:r>
            <a:r>
              <a:rPr lang="en-US" dirty="0">
                <a:solidFill>
                  <a:srgbClr val="92D050"/>
                </a:solidFill>
                <a:latin typeface="Calibri" panose="020F0502020204030204" pitchFamily="34" charset="0"/>
                <a:ea typeface="Calibri" panose="020F0502020204030204" pitchFamily="34" charset="0"/>
                <a:cs typeface="Calibri" panose="020F0502020204030204" pitchFamily="34" charset="0"/>
              </a:rPr>
              <a:t>non-entity in green</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attributes in orange</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methods purple</a:t>
            </a:r>
            <a:endParaRPr lang="en-US"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13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Class Diagram</a:t>
            </a:r>
          </a:p>
        </p:txBody>
      </p:sp>
      <p:sp>
        <p:nvSpPr>
          <p:cNvPr id="3" name="Content Placeholder 2"/>
          <p:cNvSpPr>
            <a:spLocks noGrp="1"/>
          </p:cNvSpPr>
          <p:nvPr>
            <p:ph idx="1"/>
          </p:nvPr>
        </p:nvSpPr>
        <p:spPr>
          <a:xfrm>
            <a:off x="381000" y="1295400"/>
            <a:ext cx="8305800" cy="5334000"/>
          </a:xfrm>
        </p:spPr>
        <p:txBody>
          <a:bodyPr>
            <a:normAutofit fontScale="92500" lnSpcReduction="10000"/>
          </a:bodyPr>
          <a:lstStyle/>
          <a:p>
            <a:pPr>
              <a:lnSpc>
                <a:spcPct val="90000"/>
              </a:lnSpc>
              <a:spcBef>
                <a:spcPct val="0"/>
              </a:spcBef>
            </a:pPr>
            <a:r>
              <a:rPr lang="en-US" altLang="en-US" b="1" dirty="0">
                <a:ea typeface="Times New Roman" pitchFamily="18" charset="0"/>
                <a:cs typeface="Arial" pitchFamily="34" charset="0"/>
              </a:rPr>
              <a:t>Class Diagram- </a:t>
            </a:r>
            <a:r>
              <a:rPr lang="en-US" altLang="en-US" dirty="0"/>
              <a:t>graphical depiction of a system’s static object structure, showing</a:t>
            </a:r>
            <a:r>
              <a:rPr lang="en-US" altLang="en-US" b="1" dirty="0"/>
              <a:t> object classes</a:t>
            </a:r>
            <a:r>
              <a:rPr lang="en-US" altLang="en-US" dirty="0"/>
              <a:t> that the system is composed of as well as the </a:t>
            </a:r>
            <a:r>
              <a:rPr lang="en-US" altLang="en-US" b="1" dirty="0"/>
              <a:t>relationships</a:t>
            </a:r>
            <a:r>
              <a:rPr lang="en-US" altLang="en-US" dirty="0"/>
              <a:t> between those object classes. (Whitten, 2007)</a:t>
            </a:r>
          </a:p>
          <a:p>
            <a:pPr marL="0" indent="0">
              <a:lnSpc>
                <a:spcPct val="90000"/>
              </a:lnSpc>
              <a:spcBef>
                <a:spcPct val="0"/>
              </a:spcBef>
              <a:buNone/>
            </a:pPr>
            <a:endParaRPr lang="en-US" altLang="en-US" dirty="0"/>
          </a:p>
          <a:p>
            <a:pPr marL="0" indent="0">
              <a:lnSpc>
                <a:spcPct val="90000"/>
              </a:lnSpc>
              <a:spcBef>
                <a:spcPct val="0"/>
              </a:spcBef>
              <a:buNone/>
            </a:pPr>
            <a:r>
              <a:rPr lang="en-US" b="1" dirty="0">
                <a:latin typeface="Calibri" panose="020F0502020204030204" pitchFamily="34" charset="0"/>
                <a:ea typeface="Calibri" panose="020F0502020204030204" pitchFamily="34" charset="0"/>
                <a:cs typeface="Calibri" panose="020F0502020204030204" pitchFamily="34" charset="0"/>
              </a:rPr>
              <a:t>Key Note: </a:t>
            </a:r>
            <a:r>
              <a:rPr lang="en-US" dirty="0">
                <a:latin typeface="Calibri" panose="020F0502020204030204" pitchFamily="34" charset="0"/>
                <a:ea typeface="Calibri" panose="020F0502020204030204" pitchFamily="34" charset="0"/>
                <a:cs typeface="Calibri" panose="020F0502020204030204" pitchFamily="34" charset="0"/>
              </a:rPr>
              <a:t>Not all of the attributes and operations need be specified in the class model. </a:t>
            </a:r>
          </a:p>
          <a:p>
            <a:pPr>
              <a:lnSpc>
                <a:spcPct val="90000"/>
              </a:lnSpc>
              <a:spcBef>
                <a:spcPct val="0"/>
              </a:spcBef>
            </a:pPr>
            <a:r>
              <a:rPr lang="en-US" u="sng" dirty="0">
                <a:latin typeface="Calibri" panose="020F0502020204030204" pitchFamily="34" charset="0"/>
                <a:ea typeface="Calibri" panose="020F0502020204030204" pitchFamily="34" charset="0"/>
                <a:cs typeface="Calibri" panose="020F0502020204030204" pitchFamily="34" charset="0"/>
              </a:rPr>
              <a:t>We show as much detail as needed—no more</a:t>
            </a:r>
            <a:r>
              <a:rPr lang="en-US" dirty="0">
                <a:latin typeface="Calibri" panose="020F0502020204030204" pitchFamily="34" charset="0"/>
                <a:ea typeface="Calibri" panose="020F0502020204030204" pitchFamily="34" charset="0"/>
                <a:cs typeface="Calibri" panose="020F0502020204030204" pitchFamily="34" charset="0"/>
              </a:rPr>
              <a:t>. </a:t>
            </a:r>
          </a:p>
          <a:p>
            <a:pPr>
              <a:lnSpc>
                <a:spcPct val="90000"/>
              </a:lnSpc>
              <a:spcBef>
                <a:spcPct val="0"/>
              </a:spcBef>
            </a:pPr>
            <a:r>
              <a:rPr lang="en-US" dirty="0">
                <a:latin typeface="Calibri" panose="020F0502020204030204" pitchFamily="34" charset="0"/>
                <a:ea typeface="Calibri" panose="020F0502020204030204" pitchFamily="34" charset="0"/>
                <a:cs typeface="Calibri" panose="020F0502020204030204" pitchFamily="34" charset="0"/>
              </a:rPr>
              <a:t>Showing more detail clutters a diagram and can make it harder to understand. </a:t>
            </a:r>
          </a:p>
          <a:p>
            <a:pPr>
              <a:lnSpc>
                <a:spcPct val="90000"/>
              </a:lnSpc>
              <a:spcBef>
                <a:spcPct val="0"/>
              </a:spcBef>
            </a:pPr>
            <a:r>
              <a:rPr lang="en-US" dirty="0">
                <a:latin typeface="Calibri" panose="020F0502020204030204" pitchFamily="34" charset="0"/>
                <a:ea typeface="Calibri" panose="020F0502020204030204" pitchFamily="34" charset="0"/>
                <a:cs typeface="Calibri" panose="020F0502020204030204" pitchFamily="34" charset="0"/>
              </a:rPr>
              <a:t>Some required attributes are left to the discretion of the implementers.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Bef>
                <a:spcPct val="0"/>
              </a:spcBef>
            </a:pPr>
            <a:endParaRPr lang="en-US" altLang="en-US" dirty="0"/>
          </a:p>
          <a:p>
            <a:pPr lvl="0">
              <a:lnSpc>
                <a:spcPct val="90000"/>
              </a:lnSpc>
              <a:spcBef>
                <a:spcPct val="0"/>
              </a:spcBef>
            </a:pPr>
            <a:endParaRPr lang="en-US" altLang="en-US" sz="3600" dirty="0">
              <a:ea typeface="Times New Roman" pitchFamily="18" charset="0"/>
              <a:cs typeface="Arial" pitchFamily="34" charset="0"/>
            </a:endParaRPr>
          </a:p>
          <a:p>
            <a:pPr>
              <a:lnSpc>
                <a:spcPct val="90000"/>
              </a:lnSpc>
              <a:spcBef>
                <a:spcPct val="0"/>
              </a:spcBef>
            </a:pPr>
            <a:endParaRPr lang="en-US" altLang="en-US" sz="3400" dirty="0"/>
          </a:p>
          <a:p>
            <a:pPr>
              <a:lnSpc>
                <a:spcPct val="90000"/>
              </a:lnSpc>
              <a:spcBef>
                <a:spcPct val="0"/>
              </a:spcBef>
            </a:pPr>
            <a:endParaRPr lang="en-US" altLang="en-US" dirty="0"/>
          </a:p>
          <a:p>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4752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38200" y="1616076"/>
            <a:ext cx="7696200" cy="3970318"/>
          </a:xfrm>
          <a:prstGeom prst="rect">
            <a:avLst/>
          </a:prstGeom>
        </p:spPr>
        <p:txBody>
          <a:bodyPr wrap="square">
            <a:spAutoFit/>
          </a:bodyPr>
          <a:lstStyle/>
          <a:p>
            <a:pPr marL="342900" indent="-342900">
              <a:buFont typeface="Arial" panose="020B0604020202020204" pitchFamily="34" charset="0"/>
              <a:buChar char="•"/>
            </a:pPr>
            <a:r>
              <a:rPr lang="en-US" sz="2400" b="1" dirty="0"/>
              <a:t>Inheritance-Generalization-Specialization</a:t>
            </a:r>
          </a:p>
          <a:p>
            <a:pPr marL="800100" lvl="1" indent="-342900">
              <a:buFont typeface="Arial" panose="020B0604020202020204" pitchFamily="34" charset="0"/>
              <a:buChar char="•"/>
            </a:pPr>
            <a:r>
              <a:rPr lang="en-US" sz="2000" dirty="0"/>
              <a:t>One Class is </a:t>
            </a:r>
            <a:r>
              <a:rPr lang="en-US" sz="2000" b="1" dirty="0"/>
              <a:t>a type </a:t>
            </a:r>
            <a:r>
              <a:rPr lang="en-US" sz="2000" dirty="0"/>
              <a:t>of another class: </a:t>
            </a:r>
            <a:r>
              <a:rPr lang="en-US" sz="2000" dirty="0" err="1"/>
              <a:t>Superclasses</a:t>
            </a:r>
            <a:r>
              <a:rPr lang="en-US" sz="2000" dirty="0"/>
              <a:t> &amp; Subclasses</a:t>
            </a:r>
          </a:p>
          <a:p>
            <a:pPr marL="1257300" lvl="2" indent="-342900">
              <a:buFont typeface="Arial" panose="020B0604020202020204" pitchFamily="34" charset="0"/>
              <a:buChar char="•"/>
            </a:pPr>
            <a:r>
              <a:rPr lang="en-US" sz="2000" dirty="0"/>
              <a:t>Example: People Superclass, Student &amp; Teacher Subclasses</a:t>
            </a:r>
          </a:p>
          <a:p>
            <a:pPr lvl="2"/>
            <a:endParaRPr lang="en-US" sz="2000" dirty="0"/>
          </a:p>
          <a:p>
            <a:pPr marL="342900" indent="-342900">
              <a:buFont typeface="Arial" panose="020B0604020202020204" pitchFamily="34" charset="0"/>
              <a:buChar char="•"/>
            </a:pPr>
            <a:r>
              <a:rPr lang="en-US" sz="2400" b="1" dirty="0"/>
              <a:t>Association- Aggregation – Composition</a:t>
            </a:r>
          </a:p>
          <a:p>
            <a:pPr marL="800100" lvl="1" indent="-342900">
              <a:buFont typeface="Arial" panose="020B0604020202020204" pitchFamily="34" charset="0"/>
              <a:buChar char="•"/>
            </a:pPr>
            <a:r>
              <a:rPr lang="en-US" sz="2000" dirty="0"/>
              <a:t>One class </a:t>
            </a:r>
            <a:r>
              <a:rPr lang="en-US" sz="2000" b="1" dirty="0"/>
              <a:t>part of/has </a:t>
            </a:r>
            <a:r>
              <a:rPr lang="en-US" sz="2000" dirty="0"/>
              <a:t>another class</a:t>
            </a:r>
          </a:p>
          <a:p>
            <a:pPr marL="1257300" lvl="2" indent="-342900">
              <a:buFont typeface="Arial" panose="020B0604020202020204" pitchFamily="34" charset="0"/>
              <a:buChar char="•"/>
            </a:pPr>
            <a:r>
              <a:rPr lang="en-US" sz="2000" dirty="0"/>
              <a:t>Example: Book is part of a Library</a:t>
            </a:r>
          </a:p>
          <a:p>
            <a:pPr lvl="2"/>
            <a:endParaRPr lang="en-US" sz="2000" dirty="0"/>
          </a:p>
          <a:p>
            <a:pPr marL="342900" indent="-342900">
              <a:buFont typeface="Arial" panose="020B0604020202020204" pitchFamily="34" charset="0"/>
              <a:buChar char="•"/>
            </a:pPr>
            <a:r>
              <a:rPr lang="en-US" sz="2400" b="1" dirty="0"/>
              <a:t>Dependencies</a:t>
            </a:r>
          </a:p>
          <a:p>
            <a:pPr marL="800100" lvl="1" indent="-342900">
              <a:buFont typeface="Arial" panose="020B0604020202020204" pitchFamily="34" charset="0"/>
              <a:buChar char="•"/>
            </a:pPr>
            <a:r>
              <a:rPr lang="en-US" sz="2000" dirty="0"/>
              <a:t>One class </a:t>
            </a:r>
            <a:r>
              <a:rPr lang="en-US" sz="2000" b="1" dirty="0"/>
              <a:t>uses</a:t>
            </a:r>
            <a:r>
              <a:rPr lang="en-US" sz="2000" dirty="0"/>
              <a:t> another class</a:t>
            </a:r>
          </a:p>
          <a:p>
            <a:pPr marL="1257300" lvl="2" indent="-342900">
              <a:buFont typeface="Arial" panose="020B0604020202020204" pitchFamily="34" charset="0"/>
              <a:buChar char="•"/>
            </a:pPr>
            <a:r>
              <a:rPr lang="en-US" sz="2000" dirty="0"/>
              <a:t>Example: Search depends on (uses) Book</a:t>
            </a:r>
          </a:p>
          <a:p>
            <a:pPr lvl="2"/>
            <a:endParaRPr lang="en-US" sz="2000" dirty="0"/>
          </a:p>
        </p:txBody>
      </p:sp>
    </p:spTree>
    <p:extLst>
      <p:ext uri="{BB962C8B-B14F-4D97-AF65-F5344CB8AC3E}">
        <p14:creationId xmlns:p14="http://schemas.microsoft.com/office/powerpoint/2010/main" val="3972190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Sequence Diagrams</a:t>
            </a:r>
          </a:p>
        </p:txBody>
      </p:sp>
      <p:sp>
        <p:nvSpPr>
          <p:cNvPr id="3" name="Content Placeholder 2"/>
          <p:cNvSpPr>
            <a:spLocks noGrp="1"/>
          </p:cNvSpPr>
          <p:nvPr>
            <p:ph idx="1"/>
          </p:nvPr>
        </p:nvSpPr>
        <p:spPr>
          <a:xfrm>
            <a:off x="381000" y="1447800"/>
            <a:ext cx="8305800" cy="5334000"/>
          </a:xfrm>
        </p:spPr>
        <p:txBody>
          <a:bodyPr>
            <a:normAutofit fontScale="85000" lnSpcReduction="10000"/>
          </a:bodyPr>
          <a:lstStyle/>
          <a:p>
            <a:pPr marL="457200" lvl="1" indent="-457200">
              <a:buFont typeface="Arial" panose="020B0604020202020204" pitchFamily="34" charset="0"/>
              <a:buChar char="•"/>
            </a:pPr>
            <a:r>
              <a:rPr lang="en-US" sz="3100" b="1" dirty="0"/>
              <a:t>Sequence Diagram </a:t>
            </a:r>
            <a:r>
              <a:rPr lang="en-US" altLang="en-US" sz="3100" dirty="0"/>
              <a:t>depicts the interaction between an actor and the system for a use case scenario. </a:t>
            </a:r>
            <a:r>
              <a:rPr lang="en-US" sz="3100" dirty="0"/>
              <a:t>(Whitten, 2007)</a:t>
            </a:r>
          </a:p>
          <a:p>
            <a:pPr marL="457200" lvl="1" indent="-457200">
              <a:buFont typeface="Arial" panose="020B0604020202020204" pitchFamily="34" charset="0"/>
              <a:buChar char="•"/>
            </a:pPr>
            <a:r>
              <a:rPr lang="en-US" sz="3100" dirty="0"/>
              <a:t>Graphical representations of control flow and are particularly useful for describing executions that involve objects of several classes participating in the use case. </a:t>
            </a:r>
          </a:p>
          <a:p>
            <a:pPr marL="457200" lvl="1" indent="-457200">
              <a:buFont typeface="Arial" panose="020B0604020202020204" pitchFamily="34" charset="0"/>
              <a:buChar char="•"/>
            </a:pPr>
            <a:r>
              <a:rPr lang="en-US" sz="3100" dirty="0"/>
              <a:t>Where Use cases are limited:</a:t>
            </a:r>
          </a:p>
          <a:p>
            <a:pPr lvl="1"/>
            <a:r>
              <a:rPr lang="en-US" sz="3100" dirty="0"/>
              <a:t>Use Cases need to be developed into more technical forms.</a:t>
            </a:r>
          </a:p>
          <a:p>
            <a:pPr lvl="1"/>
            <a:r>
              <a:rPr lang="en-US" sz="3100" dirty="0"/>
              <a:t>Detailed sequences of actions that applications need to be designed for, but which are not in use cases.</a:t>
            </a:r>
          </a:p>
          <a:p>
            <a:pPr marL="342900" lvl="1" indent="-342900">
              <a:buFont typeface="Arial" pitchFamily="34" charset="0"/>
              <a:buChar char="•"/>
            </a:pPr>
            <a:r>
              <a:rPr lang="en-US" sz="3100" dirty="0"/>
              <a:t>Sequence diagrams require us to think in terms of </a:t>
            </a:r>
            <a:r>
              <a:rPr lang="en-US" sz="3100" b="1" dirty="0"/>
              <a:t>objects</a:t>
            </a:r>
            <a:r>
              <a:rPr lang="en-US" sz="3100" dirty="0"/>
              <a:t> and </a:t>
            </a:r>
            <a:r>
              <a:rPr lang="en-US" sz="3100" b="1" dirty="0"/>
              <a:t>methods </a:t>
            </a:r>
            <a:r>
              <a:rPr lang="en-US" sz="3100" dirty="0"/>
              <a:t>(and messages). </a:t>
            </a:r>
          </a:p>
          <a:p>
            <a:endParaRPr lang="en-US" dirty="0"/>
          </a:p>
          <a:p>
            <a:pPr lvl="1"/>
            <a:endParaRPr lang="en-US" altLang="en-US" dirty="0"/>
          </a:p>
          <a:p>
            <a:pPr marL="628650" indent="-514350">
              <a:buFont typeface="+mj-lt"/>
              <a:buAutoNum type="arabicPeriod"/>
            </a:pPr>
            <a:endParaRPr lang="en-US" altLang="en-US" sz="3000" dirty="0"/>
          </a:p>
          <a:p>
            <a:pPr lvl="0">
              <a:lnSpc>
                <a:spcPct val="90000"/>
              </a:lnSpc>
              <a:spcBef>
                <a:spcPct val="0"/>
              </a:spcBef>
            </a:pPr>
            <a:endParaRPr lang="en-US" altLang="en-US" sz="3600" dirty="0">
              <a:ea typeface="Times New Roman" pitchFamily="18" charset="0"/>
              <a:cs typeface="Arial" pitchFamily="34" charset="0"/>
            </a:endParaRPr>
          </a:p>
          <a:p>
            <a:pPr>
              <a:lnSpc>
                <a:spcPct val="90000"/>
              </a:lnSpc>
              <a:spcBef>
                <a:spcPct val="0"/>
              </a:spcBef>
            </a:pPr>
            <a:endParaRPr lang="en-US" altLang="en-US" sz="3400" dirty="0"/>
          </a:p>
          <a:p>
            <a:pPr>
              <a:lnSpc>
                <a:spcPct val="90000"/>
              </a:lnSpc>
              <a:spcBef>
                <a:spcPct val="0"/>
              </a:spcBef>
            </a:pPr>
            <a:endParaRPr lang="en-US" altLang="en-US" dirty="0"/>
          </a:p>
          <a:p>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354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CB072B-CFC8-4205-B56F-88F6E2F62692}"/>
              </a:ext>
            </a:extLst>
          </p:cNvPr>
          <p:cNvPicPr>
            <a:picLocks noChangeAspect="1"/>
          </p:cNvPicPr>
          <p:nvPr/>
        </p:nvPicPr>
        <p:blipFill>
          <a:blip r:embed="rId2"/>
          <a:stretch>
            <a:fillRect/>
          </a:stretch>
        </p:blipFill>
        <p:spPr>
          <a:xfrm>
            <a:off x="4612396" y="4572000"/>
            <a:ext cx="4088355" cy="1944945"/>
          </a:xfrm>
          <a:prstGeom prst="rect">
            <a:avLst/>
          </a:prstGeom>
        </p:spPr>
      </p:pic>
      <p:sp>
        <p:nvSpPr>
          <p:cNvPr id="2" name="Title 1"/>
          <p:cNvSpPr>
            <a:spLocks noGrp="1"/>
          </p:cNvSpPr>
          <p:nvPr>
            <p:ph type="title"/>
          </p:nvPr>
        </p:nvSpPr>
        <p:spPr/>
        <p:txBody>
          <a:bodyPr>
            <a:normAutofit/>
          </a:bodyPr>
          <a:lstStyle/>
          <a:p>
            <a:r>
              <a:rPr lang="en-US" sz="4000" dirty="0"/>
              <a:t>Messages</a:t>
            </a:r>
          </a:p>
        </p:txBody>
      </p:sp>
      <p:sp>
        <p:nvSpPr>
          <p:cNvPr id="3" name="Content Placeholder 2"/>
          <p:cNvSpPr>
            <a:spLocks noGrp="1"/>
          </p:cNvSpPr>
          <p:nvPr>
            <p:ph idx="1"/>
          </p:nvPr>
        </p:nvSpPr>
        <p:spPr>
          <a:xfrm>
            <a:off x="381000" y="1447800"/>
            <a:ext cx="8305800" cy="5334000"/>
          </a:xfrm>
        </p:spPr>
        <p:txBody>
          <a:bodyPr>
            <a:normAutofit/>
          </a:bodyPr>
          <a:lstStyle/>
          <a:p>
            <a:pPr marL="0" indent="0">
              <a:lnSpc>
                <a:spcPct val="90000"/>
              </a:lnSpc>
              <a:buFontTx/>
              <a:buNone/>
            </a:pPr>
            <a:r>
              <a:rPr lang="en-US" altLang="en-US" sz="2800" b="1" dirty="0"/>
              <a:t>Message</a:t>
            </a:r>
            <a:r>
              <a:rPr lang="en-US" altLang="en-US" sz="2800" dirty="0"/>
              <a:t> – communication that occurs when one object invokes another object’s method (behavior) to request information or some action (Whitten, 2007)</a:t>
            </a:r>
          </a:p>
          <a:p>
            <a:endParaRPr lang="en-US" dirty="0"/>
          </a:p>
          <a:p>
            <a:pPr lvl="1"/>
            <a:endParaRPr lang="en-US" altLang="en-US" dirty="0"/>
          </a:p>
          <a:p>
            <a:pPr marL="628650" indent="-514350">
              <a:buFont typeface="+mj-lt"/>
              <a:buAutoNum type="arabicPeriod"/>
            </a:pPr>
            <a:endParaRPr lang="en-US" altLang="en-US" sz="3000" dirty="0"/>
          </a:p>
          <a:p>
            <a:pPr lvl="0">
              <a:lnSpc>
                <a:spcPct val="90000"/>
              </a:lnSpc>
              <a:spcBef>
                <a:spcPct val="0"/>
              </a:spcBef>
            </a:pPr>
            <a:endParaRPr lang="en-US" altLang="en-US" sz="3600" dirty="0">
              <a:ea typeface="Times New Roman" pitchFamily="18" charset="0"/>
              <a:cs typeface="Arial" pitchFamily="34" charset="0"/>
            </a:endParaRPr>
          </a:p>
          <a:p>
            <a:pPr>
              <a:lnSpc>
                <a:spcPct val="90000"/>
              </a:lnSpc>
              <a:spcBef>
                <a:spcPct val="0"/>
              </a:spcBef>
            </a:pPr>
            <a:endParaRPr lang="en-US" altLang="en-US" sz="3400" dirty="0"/>
          </a:p>
          <a:p>
            <a:pPr>
              <a:lnSpc>
                <a:spcPct val="90000"/>
              </a:lnSpc>
              <a:spcBef>
                <a:spcPct val="0"/>
              </a:spcBef>
            </a:pPr>
            <a:endParaRPr lang="en-US" altLang="en-US" dirty="0"/>
          </a:p>
          <a:p>
            <a:endParaRPr lang="en-US" dirty="0"/>
          </a:p>
          <a:p>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563635CC-27E7-40F4-939E-3469D02F5AB2}"/>
              </a:ext>
            </a:extLst>
          </p:cNvPr>
          <p:cNvPicPr>
            <a:picLocks noChangeAspect="1"/>
          </p:cNvPicPr>
          <p:nvPr/>
        </p:nvPicPr>
        <p:blipFill>
          <a:blip r:embed="rId4"/>
          <a:stretch>
            <a:fillRect/>
          </a:stretch>
        </p:blipFill>
        <p:spPr>
          <a:xfrm>
            <a:off x="367049" y="2608374"/>
            <a:ext cx="4763271" cy="2118834"/>
          </a:xfrm>
          <a:prstGeom prst="rect">
            <a:avLst/>
          </a:prstGeom>
        </p:spPr>
      </p:pic>
    </p:spTree>
    <p:extLst>
      <p:ext uri="{BB962C8B-B14F-4D97-AF65-F5344CB8AC3E}">
        <p14:creationId xmlns:p14="http://schemas.microsoft.com/office/powerpoint/2010/main" val="740366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31838"/>
          </a:xfrm>
        </p:spPr>
        <p:txBody>
          <a:bodyPr>
            <a:normAutofit/>
          </a:bodyPr>
          <a:lstStyle/>
          <a:p>
            <a:r>
              <a:rPr lang="en-US" sz="3600" dirty="0"/>
              <a:t>Sequence Diagram</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txBox="1">
            <a:spLocks noChangeArrowheads="1"/>
          </p:cNvSpPr>
          <p:nvPr/>
        </p:nvSpPr>
        <p:spPr>
          <a:xfrm>
            <a:off x="472736" y="2438400"/>
            <a:ext cx="2438399"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US" altLang="en-US" sz="1800" dirty="0"/>
              <a:t>Actor/Object</a:t>
            </a:r>
          </a:p>
          <a:p>
            <a:pPr>
              <a:lnSpc>
                <a:spcPct val="80000"/>
              </a:lnSpc>
            </a:pPr>
            <a:r>
              <a:rPr lang="en-US" altLang="en-US" sz="1800" dirty="0"/>
              <a:t>Object “Instance”</a:t>
            </a:r>
          </a:p>
          <a:p>
            <a:pPr>
              <a:lnSpc>
                <a:spcPct val="80000"/>
              </a:lnSpc>
            </a:pPr>
            <a:r>
              <a:rPr lang="en-US" altLang="en-US" sz="1800" dirty="0"/>
              <a:t>Lifelines</a:t>
            </a:r>
          </a:p>
          <a:p>
            <a:pPr>
              <a:lnSpc>
                <a:spcPct val="80000"/>
              </a:lnSpc>
            </a:pPr>
            <a:r>
              <a:rPr lang="en-US" altLang="en-US" sz="1800" dirty="0"/>
              <a:t>Activation Bars</a:t>
            </a:r>
          </a:p>
          <a:p>
            <a:pPr>
              <a:lnSpc>
                <a:spcPct val="80000"/>
              </a:lnSpc>
            </a:pPr>
            <a:r>
              <a:rPr lang="en-US" altLang="en-US" sz="1800" dirty="0"/>
              <a:t>Input Messages</a:t>
            </a:r>
          </a:p>
          <a:p>
            <a:pPr>
              <a:lnSpc>
                <a:spcPct val="80000"/>
              </a:lnSpc>
            </a:pPr>
            <a:r>
              <a:rPr lang="en-US" altLang="en-US" sz="1800" dirty="0"/>
              <a:t>Output Messages</a:t>
            </a:r>
          </a:p>
          <a:p>
            <a:pPr>
              <a:lnSpc>
                <a:spcPct val="80000"/>
              </a:lnSpc>
              <a:buFontTx/>
              <a:buAutoNum type="arabicPeriod"/>
            </a:pPr>
            <a:endParaRPr lang="en-US" altLang="en-US" sz="1800" dirty="0"/>
          </a:p>
        </p:txBody>
      </p:sp>
      <p:pic>
        <p:nvPicPr>
          <p:cNvPr id="7" name="Picture 6">
            <a:extLst>
              <a:ext uri="{FF2B5EF4-FFF2-40B4-BE49-F238E27FC236}">
                <a16:creationId xmlns:a16="http://schemas.microsoft.com/office/drawing/2014/main" id="{3F4DC1E1-6462-4C01-B731-85FCD49D9BF3}"/>
              </a:ext>
            </a:extLst>
          </p:cNvPr>
          <p:cNvPicPr/>
          <p:nvPr/>
        </p:nvPicPr>
        <p:blipFill>
          <a:blip r:embed="rId3"/>
          <a:stretch>
            <a:fillRect/>
          </a:stretch>
        </p:blipFill>
        <p:spPr>
          <a:xfrm>
            <a:off x="2514600" y="808038"/>
            <a:ext cx="5943600" cy="5526405"/>
          </a:xfrm>
          <a:prstGeom prst="rect">
            <a:avLst/>
          </a:prstGeom>
        </p:spPr>
      </p:pic>
    </p:spTree>
    <p:extLst>
      <p:ext uri="{BB962C8B-B14F-4D97-AF65-F5344CB8AC3E}">
        <p14:creationId xmlns:p14="http://schemas.microsoft.com/office/powerpoint/2010/main" val="3225639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D0B671-97E5-4174-B204-674980E45BF1}"/>
              </a:ext>
            </a:extLst>
          </p:cNvPr>
          <p:cNvPicPr>
            <a:picLocks noChangeAspect="1"/>
          </p:cNvPicPr>
          <p:nvPr/>
        </p:nvPicPr>
        <p:blipFill>
          <a:blip r:embed="rId2"/>
          <a:stretch>
            <a:fillRect/>
          </a:stretch>
        </p:blipFill>
        <p:spPr>
          <a:xfrm>
            <a:off x="2209800" y="762000"/>
            <a:ext cx="5536591" cy="5980664"/>
          </a:xfrm>
          <a:prstGeom prst="rect">
            <a:avLst/>
          </a:prstGeom>
        </p:spPr>
      </p:pic>
      <p:sp>
        <p:nvSpPr>
          <p:cNvPr id="5" name="Rectangle 4">
            <a:extLst>
              <a:ext uri="{FF2B5EF4-FFF2-40B4-BE49-F238E27FC236}">
                <a16:creationId xmlns:a16="http://schemas.microsoft.com/office/drawing/2014/main" id="{4C165F16-AEC1-41E4-84F7-663555A2391B}"/>
              </a:ext>
            </a:extLst>
          </p:cNvPr>
          <p:cNvSpPr/>
          <p:nvPr/>
        </p:nvSpPr>
        <p:spPr>
          <a:xfrm>
            <a:off x="2286000" y="228600"/>
            <a:ext cx="5334000" cy="523220"/>
          </a:xfrm>
          <a:prstGeom prst="rect">
            <a:avLst/>
          </a:prstGeom>
        </p:spPr>
        <p:txBody>
          <a:bodyPr wrap="square">
            <a:spAutoFit/>
          </a:bodyPr>
          <a:lstStyle/>
          <a:p>
            <a:pPr algn="ctr"/>
            <a:r>
              <a:rPr lang="en-US" altLang="en-US" sz="2800" dirty="0"/>
              <a:t>Sequence Diagram Components</a:t>
            </a:r>
            <a:endParaRPr lang="en-US" sz="2800" dirty="0"/>
          </a:p>
        </p:txBody>
      </p:sp>
      <p:pic>
        <p:nvPicPr>
          <p:cNvPr id="6" name="Picture 5">
            <a:extLst>
              <a:ext uri="{FF2B5EF4-FFF2-40B4-BE49-F238E27FC236}">
                <a16:creationId xmlns:a16="http://schemas.microsoft.com/office/drawing/2014/main" id="{65CD2E44-26EA-457D-89C1-3C583DE06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999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165F16-AEC1-41E4-84F7-663555A2391B}"/>
              </a:ext>
            </a:extLst>
          </p:cNvPr>
          <p:cNvSpPr/>
          <p:nvPr/>
        </p:nvSpPr>
        <p:spPr>
          <a:xfrm>
            <a:off x="2286000" y="228600"/>
            <a:ext cx="5334000" cy="523220"/>
          </a:xfrm>
          <a:prstGeom prst="rect">
            <a:avLst/>
          </a:prstGeom>
        </p:spPr>
        <p:txBody>
          <a:bodyPr wrap="square">
            <a:spAutoFit/>
          </a:bodyPr>
          <a:lstStyle/>
          <a:p>
            <a:pPr algn="ctr"/>
            <a:r>
              <a:rPr lang="en-US" altLang="en-US" sz="2800" dirty="0"/>
              <a:t>Sequence Diagram Components</a:t>
            </a:r>
            <a:endParaRPr lang="en-US" sz="2800" dirty="0"/>
          </a:p>
        </p:txBody>
      </p:sp>
      <p:pic>
        <p:nvPicPr>
          <p:cNvPr id="6" name="Picture 5">
            <a:extLst>
              <a:ext uri="{FF2B5EF4-FFF2-40B4-BE49-F238E27FC236}">
                <a16:creationId xmlns:a16="http://schemas.microsoft.com/office/drawing/2014/main" id="{65CD2E44-26EA-457D-89C1-3C583DE06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D33550D7-0C6E-4086-A418-88168880EDDC}"/>
              </a:ext>
            </a:extLst>
          </p:cNvPr>
          <p:cNvPicPr>
            <a:picLocks noChangeAspect="1"/>
          </p:cNvPicPr>
          <p:nvPr/>
        </p:nvPicPr>
        <p:blipFill>
          <a:blip r:embed="rId3"/>
          <a:stretch>
            <a:fillRect/>
          </a:stretch>
        </p:blipFill>
        <p:spPr>
          <a:xfrm>
            <a:off x="2057400" y="844555"/>
            <a:ext cx="6144481" cy="5804439"/>
          </a:xfrm>
          <a:prstGeom prst="rect">
            <a:avLst/>
          </a:prstGeom>
        </p:spPr>
      </p:pic>
    </p:spTree>
    <p:extLst>
      <p:ext uri="{BB962C8B-B14F-4D97-AF65-F5344CB8AC3E}">
        <p14:creationId xmlns:p14="http://schemas.microsoft.com/office/powerpoint/2010/main" val="202806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Where are we?</a:t>
            </a:r>
            <a:br>
              <a:rPr lang="en-US" dirty="0"/>
            </a:br>
            <a:r>
              <a:rPr lang="en-US" dirty="0"/>
              <a:t>Main Phases of Software Process</a:t>
            </a:r>
          </a:p>
        </p:txBody>
      </p:sp>
      <p:sp>
        <p:nvSpPr>
          <p:cNvPr id="3" name="Content Placeholder 2"/>
          <p:cNvSpPr>
            <a:spLocks noGrp="1"/>
          </p:cNvSpPr>
          <p:nvPr>
            <p:ph idx="1"/>
          </p:nvPr>
        </p:nvSpPr>
        <p:spPr>
          <a:xfrm>
            <a:off x="457200" y="1600200"/>
            <a:ext cx="8229600" cy="5232400"/>
          </a:xfrm>
        </p:spPr>
        <p:txBody>
          <a:bodyPr>
            <a:normAutofit fontScale="62500" lnSpcReduction="20000"/>
          </a:bodyPr>
          <a:lstStyle/>
          <a:p>
            <a:r>
              <a:rPr lang="en-US" sz="4400" dirty="0"/>
              <a:t>Initiation/Planning</a:t>
            </a:r>
          </a:p>
          <a:p>
            <a:pPr lvl="1"/>
            <a:r>
              <a:rPr lang="en-US" sz="4000" dirty="0"/>
              <a:t>Identifying problem &amp; opportunity, outlining project</a:t>
            </a:r>
          </a:p>
          <a:p>
            <a:r>
              <a:rPr lang="en-US" sz="4400" dirty="0"/>
              <a:t>Requirements Analysis</a:t>
            </a:r>
          </a:p>
          <a:p>
            <a:pPr lvl="1"/>
            <a:r>
              <a:rPr lang="en-US" sz="4000" dirty="0"/>
              <a:t>Specification of application</a:t>
            </a:r>
          </a:p>
          <a:p>
            <a:r>
              <a:rPr lang="en-US" sz="5100" b="1" dirty="0"/>
              <a:t>Design</a:t>
            </a:r>
          </a:p>
          <a:p>
            <a:pPr lvl="1"/>
            <a:r>
              <a:rPr lang="en-US" sz="4500" b="1" dirty="0"/>
              <a:t>Specification, Design of parts</a:t>
            </a:r>
          </a:p>
          <a:p>
            <a:r>
              <a:rPr lang="en-US" sz="4400" dirty="0"/>
              <a:t>Implementation</a:t>
            </a:r>
          </a:p>
          <a:p>
            <a:pPr lvl="1"/>
            <a:r>
              <a:rPr lang="en-US" sz="4000" dirty="0"/>
              <a:t>Coding, Installation, Integration</a:t>
            </a:r>
          </a:p>
          <a:p>
            <a:r>
              <a:rPr lang="en-US" sz="4400" dirty="0"/>
              <a:t>Testing</a:t>
            </a:r>
          </a:p>
          <a:p>
            <a:pPr lvl="1"/>
            <a:r>
              <a:rPr lang="en-US" sz="4000" dirty="0"/>
              <a:t>Does it do what it’s supposed to</a:t>
            </a:r>
          </a:p>
          <a:p>
            <a:r>
              <a:rPr lang="en-US" sz="4400" dirty="0"/>
              <a:t>Maintenance</a:t>
            </a:r>
          </a:p>
          <a:p>
            <a:pPr lvl="1"/>
            <a:r>
              <a:rPr lang="en-US" sz="4000" dirty="0"/>
              <a:t>Defect repair, minor modifications/extensions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 y="2540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535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000" dirty="0"/>
              <a:t>Guidelines for </a:t>
            </a:r>
            <a:br>
              <a:rPr lang="en-US" altLang="en-US" sz="4000" dirty="0"/>
            </a:br>
            <a:r>
              <a:rPr lang="en-US" altLang="en-US" sz="4000" dirty="0"/>
              <a:t>Constructing Sequence Diagrams</a:t>
            </a:r>
            <a:endParaRPr lang="en-US" sz="4000" dirty="0"/>
          </a:p>
        </p:txBody>
      </p:sp>
      <p:sp>
        <p:nvSpPr>
          <p:cNvPr id="3" name="Content Placeholder 2"/>
          <p:cNvSpPr>
            <a:spLocks noGrp="1"/>
          </p:cNvSpPr>
          <p:nvPr>
            <p:ph idx="1"/>
          </p:nvPr>
        </p:nvSpPr>
        <p:spPr>
          <a:xfrm>
            <a:off x="381000" y="1417638"/>
            <a:ext cx="8305800" cy="5364162"/>
          </a:xfrm>
        </p:spPr>
        <p:txBody>
          <a:bodyPr>
            <a:normAutofit fontScale="92500" lnSpcReduction="10000"/>
          </a:bodyPr>
          <a:lstStyle/>
          <a:p>
            <a:pPr lvl="0"/>
            <a:r>
              <a:rPr lang="en-US" sz="2000" dirty="0"/>
              <a:t>Identify the scope of the sequence diagram, whether entire use-case scenario or one step.</a:t>
            </a:r>
          </a:p>
          <a:p>
            <a:pPr lvl="0"/>
            <a:r>
              <a:rPr lang="en-US" sz="2000" dirty="0"/>
              <a:t>Draw actor and design class if scope includes that.</a:t>
            </a:r>
          </a:p>
          <a:p>
            <a:pPr lvl="0"/>
            <a:r>
              <a:rPr lang="en-US" sz="2000" dirty="0"/>
              <a:t>List use-case steps down the left-hand side.</a:t>
            </a:r>
          </a:p>
          <a:p>
            <a:pPr lvl="0"/>
            <a:r>
              <a:rPr lang="en-US" sz="2000" dirty="0"/>
              <a:t>Add non-entity classes if scope includes that.</a:t>
            </a:r>
          </a:p>
          <a:p>
            <a:pPr lvl="0"/>
            <a:r>
              <a:rPr lang="en-US" sz="2000" dirty="0"/>
              <a:t>Add entity classes.</a:t>
            </a:r>
          </a:p>
          <a:p>
            <a:pPr lvl="0"/>
            <a:r>
              <a:rPr lang="en-US" sz="2000" dirty="0"/>
              <a:t>Draw messages and point each to class that will fulfill the responsibility.</a:t>
            </a:r>
          </a:p>
          <a:p>
            <a:pPr lvl="0"/>
            <a:r>
              <a:rPr lang="en-US" sz="2000" dirty="0"/>
              <a:t>An object can send a message to itself – this can be indicated by a self-call.</a:t>
            </a:r>
          </a:p>
          <a:p>
            <a:pPr lvl="0"/>
            <a:r>
              <a:rPr lang="en-US" sz="2000" dirty="0"/>
              <a:t>Messages need to cascade down to show a sequence within a timeframe.</a:t>
            </a:r>
          </a:p>
          <a:p>
            <a:pPr lvl="0"/>
            <a:r>
              <a:rPr lang="en-US" sz="2000" dirty="0"/>
              <a:t>Add activation bars to indicate object instance lifetimes.</a:t>
            </a:r>
          </a:p>
          <a:p>
            <a:pPr lvl="0"/>
            <a:r>
              <a:rPr lang="en-US" sz="2000" dirty="0"/>
              <a:t>Add return messages </a:t>
            </a:r>
            <a:r>
              <a:rPr lang="en-US" sz="2000" u="sng" dirty="0"/>
              <a:t>as needed </a:t>
            </a:r>
            <a:r>
              <a:rPr lang="en-US" sz="2000" dirty="0"/>
              <a:t>for clarity.</a:t>
            </a:r>
          </a:p>
          <a:p>
            <a:pPr lvl="0"/>
            <a:r>
              <a:rPr lang="en-US" sz="2000" dirty="0"/>
              <a:t>Avoid adding alternate steps – sequence diagrams are not well suited at representing these</a:t>
            </a:r>
          </a:p>
          <a:p>
            <a:pPr lvl="0"/>
            <a:r>
              <a:rPr lang="en-US" sz="2000" dirty="0"/>
              <a:t>Add frames for loops, optional steps, </a:t>
            </a:r>
            <a:r>
              <a:rPr lang="en-US" sz="2000" dirty="0" err="1"/>
              <a:t>etc</a:t>
            </a:r>
            <a:r>
              <a:rPr lang="en-US" sz="2000" dirty="0"/>
              <a:t> if scope includes that.</a:t>
            </a:r>
          </a:p>
          <a:p>
            <a:pPr lvl="0"/>
            <a:r>
              <a:rPr lang="en-US" sz="2000" dirty="0"/>
              <a:t>Verify the sequence diagram consistency by checking against class model and use case.</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852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17FA6C4F-7329-43E3-8288-EA482D64F652}"/>
              </a:ext>
            </a:extLst>
          </p:cNvPr>
          <p:cNvSpPr>
            <a:spLocks noGrp="1"/>
          </p:cNvSpPr>
          <p:nvPr>
            <p:ph type="title"/>
          </p:nvPr>
        </p:nvSpPr>
        <p:spPr>
          <a:xfrm>
            <a:off x="457200" y="274638"/>
            <a:ext cx="8229600" cy="639762"/>
          </a:xfrm>
        </p:spPr>
        <p:txBody>
          <a:bodyPr>
            <a:normAutofit fontScale="90000"/>
          </a:bodyPr>
          <a:lstStyle/>
          <a:p>
            <a:r>
              <a:rPr lang="en-US" dirty="0"/>
              <a:t>Library Sequence Diagram</a:t>
            </a:r>
          </a:p>
        </p:txBody>
      </p:sp>
      <p:pic>
        <p:nvPicPr>
          <p:cNvPr id="2" name="Picture 1">
            <a:extLst>
              <a:ext uri="{FF2B5EF4-FFF2-40B4-BE49-F238E27FC236}">
                <a16:creationId xmlns:a16="http://schemas.microsoft.com/office/drawing/2014/main" id="{798235E0-D265-465A-830B-789C4CDF5C6D}"/>
              </a:ext>
            </a:extLst>
          </p:cNvPr>
          <p:cNvPicPr>
            <a:picLocks noChangeAspect="1"/>
          </p:cNvPicPr>
          <p:nvPr/>
        </p:nvPicPr>
        <p:blipFill>
          <a:blip r:embed="rId3"/>
          <a:stretch>
            <a:fillRect/>
          </a:stretch>
        </p:blipFill>
        <p:spPr>
          <a:xfrm>
            <a:off x="0" y="1251857"/>
            <a:ext cx="9144000" cy="4354286"/>
          </a:xfrm>
          <a:prstGeom prst="rect">
            <a:avLst/>
          </a:prstGeom>
        </p:spPr>
      </p:pic>
    </p:spTree>
    <p:extLst>
      <p:ext uri="{BB962C8B-B14F-4D97-AF65-F5344CB8AC3E}">
        <p14:creationId xmlns:p14="http://schemas.microsoft.com/office/powerpoint/2010/main" val="1881151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4B4614A6-4E68-4249-ABE0-F38B4C6183D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 y="838200"/>
            <a:ext cx="8077200" cy="5745162"/>
          </a:xfrm>
          <a:prstGeom prst="rect">
            <a:avLst/>
          </a:prstGeom>
          <a:noFill/>
          <a:ln>
            <a:noFill/>
          </a:ln>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17FA6C4F-7329-43E3-8288-EA482D64F652}"/>
              </a:ext>
            </a:extLst>
          </p:cNvPr>
          <p:cNvSpPr>
            <a:spLocks noGrp="1"/>
          </p:cNvSpPr>
          <p:nvPr>
            <p:ph type="title"/>
          </p:nvPr>
        </p:nvSpPr>
        <p:spPr>
          <a:xfrm>
            <a:off x="457200" y="274638"/>
            <a:ext cx="8229600" cy="639762"/>
          </a:xfrm>
        </p:spPr>
        <p:txBody>
          <a:bodyPr>
            <a:normAutofit fontScale="90000"/>
          </a:bodyPr>
          <a:lstStyle/>
          <a:p>
            <a:r>
              <a:rPr lang="en-US" dirty="0"/>
              <a:t>Library Class Model</a:t>
            </a:r>
          </a:p>
        </p:txBody>
      </p:sp>
    </p:spTree>
    <p:extLst>
      <p:ext uri="{BB962C8B-B14F-4D97-AF65-F5344CB8AC3E}">
        <p14:creationId xmlns:p14="http://schemas.microsoft.com/office/powerpoint/2010/main" val="3430875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Class Diagram Components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977F43B-DABE-4B71-9D07-0D46E291D440}"/>
              </a:ext>
            </a:extLst>
          </p:cNvPr>
          <p:cNvPicPr>
            <a:picLocks noChangeAspect="1"/>
          </p:cNvPicPr>
          <p:nvPr/>
        </p:nvPicPr>
        <p:blipFill>
          <a:blip r:embed="rId3"/>
          <a:stretch>
            <a:fillRect/>
          </a:stretch>
        </p:blipFill>
        <p:spPr>
          <a:xfrm>
            <a:off x="1905000" y="916577"/>
            <a:ext cx="5905500" cy="5829572"/>
          </a:xfrm>
          <a:prstGeom prst="rect">
            <a:avLst/>
          </a:prstGeom>
        </p:spPr>
      </p:pic>
    </p:spTree>
    <p:extLst>
      <p:ext uri="{BB962C8B-B14F-4D97-AF65-F5344CB8AC3E}">
        <p14:creationId xmlns:p14="http://schemas.microsoft.com/office/powerpoint/2010/main" val="3957443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Class Diagram Components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E84F1D4D-9D52-4F22-A89A-6DD8F72ADC3A}"/>
              </a:ext>
            </a:extLst>
          </p:cNvPr>
          <p:cNvPicPr>
            <a:picLocks noChangeAspect="1"/>
          </p:cNvPicPr>
          <p:nvPr/>
        </p:nvPicPr>
        <p:blipFill>
          <a:blip r:embed="rId3"/>
          <a:stretch>
            <a:fillRect/>
          </a:stretch>
        </p:blipFill>
        <p:spPr>
          <a:xfrm>
            <a:off x="1143000" y="1066800"/>
            <a:ext cx="6715125" cy="1343025"/>
          </a:xfrm>
          <a:prstGeom prst="rect">
            <a:avLst/>
          </a:prstGeom>
        </p:spPr>
      </p:pic>
      <p:pic>
        <p:nvPicPr>
          <p:cNvPr id="5" name="Picture 4">
            <a:extLst>
              <a:ext uri="{FF2B5EF4-FFF2-40B4-BE49-F238E27FC236}">
                <a16:creationId xmlns:a16="http://schemas.microsoft.com/office/drawing/2014/main" id="{BB4F391F-72A5-4391-ACFA-3FEB1FCFF42B}"/>
              </a:ext>
            </a:extLst>
          </p:cNvPr>
          <p:cNvPicPr>
            <a:picLocks noChangeAspect="1"/>
          </p:cNvPicPr>
          <p:nvPr/>
        </p:nvPicPr>
        <p:blipFill>
          <a:blip r:embed="rId4"/>
          <a:stretch>
            <a:fillRect/>
          </a:stretch>
        </p:blipFill>
        <p:spPr>
          <a:xfrm>
            <a:off x="1143000" y="2486343"/>
            <a:ext cx="6886575" cy="4048125"/>
          </a:xfrm>
          <a:prstGeom prst="rect">
            <a:avLst/>
          </a:prstGeom>
        </p:spPr>
      </p:pic>
    </p:spTree>
    <p:extLst>
      <p:ext uri="{BB962C8B-B14F-4D97-AF65-F5344CB8AC3E}">
        <p14:creationId xmlns:p14="http://schemas.microsoft.com/office/powerpoint/2010/main" val="565059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Class Diagram Components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BDDD5D3-7465-40D4-888E-80C36DFC9001}"/>
              </a:ext>
            </a:extLst>
          </p:cNvPr>
          <p:cNvPicPr>
            <a:picLocks noChangeAspect="1"/>
          </p:cNvPicPr>
          <p:nvPr/>
        </p:nvPicPr>
        <p:blipFill>
          <a:blip r:embed="rId3"/>
          <a:stretch>
            <a:fillRect/>
          </a:stretch>
        </p:blipFill>
        <p:spPr>
          <a:xfrm>
            <a:off x="1204912" y="1112838"/>
            <a:ext cx="6734175" cy="4886325"/>
          </a:xfrm>
          <a:prstGeom prst="rect">
            <a:avLst/>
          </a:prstGeom>
        </p:spPr>
      </p:pic>
    </p:spTree>
    <p:extLst>
      <p:ext uri="{BB962C8B-B14F-4D97-AF65-F5344CB8AC3E}">
        <p14:creationId xmlns:p14="http://schemas.microsoft.com/office/powerpoint/2010/main" val="1848759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38200" y="1616076"/>
            <a:ext cx="7696200" cy="3970318"/>
          </a:xfrm>
          <a:prstGeom prst="rect">
            <a:avLst/>
          </a:prstGeom>
        </p:spPr>
        <p:txBody>
          <a:bodyPr wrap="square">
            <a:spAutoFit/>
          </a:bodyPr>
          <a:lstStyle/>
          <a:p>
            <a:pPr marL="342900" indent="-342900">
              <a:buFont typeface="Arial" panose="020B0604020202020204" pitchFamily="34" charset="0"/>
              <a:buChar char="•"/>
            </a:pPr>
            <a:r>
              <a:rPr lang="en-US" sz="2400" b="1" dirty="0"/>
              <a:t>Inheritance-Generalization-Specialization</a:t>
            </a:r>
          </a:p>
          <a:p>
            <a:pPr marL="800100" lvl="1" indent="-342900">
              <a:buFont typeface="Arial" panose="020B0604020202020204" pitchFamily="34" charset="0"/>
              <a:buChar char="•"/>
            </a:pPr>
            <a:r>
              <a:rPr lang="en-US" sz="2000" dirty="0"/>
              <a:t>One Class is </a:t>
            </a:r>
            <a:r>
              <a:rPr lang="en-US" sz="2000" b="1" dirty="0"/>
              <a:t>a type </a:t>
            </a:r>
            <a:r>
              <a:rPr lang="en-US" sz="2000" dirty="0"/>
              <a:t>of another class: </a:t>
            </a:r>
            <a:r>
              <a:rPr lang="en-US" sz="2000" dirty="0" err="1"/>
              <a:t>Superclasses</a:t>
            </a:r>
            <a:r>
              <a:rPr lang="en-US" sz="2000" dirty="0"/>
              <a:t> &amp; Subclasses</a:t>
            </a:r>
          </a:p>
          <a:p>
            <a:pPr marL="1257300" lvl="2" indent="-342900">
              <a:buFont typeface="Arial" panose="020B0604020202020204" pitchFamily="34" charset="0"/>
              <a:buChar char="•"/>
            </a:pPr>
            <a:r>
              <a:rPr lang="en-US" sz="2000" dirty="0"/>
              <a:t>Example: People Superclass, Student &amp; Teacher Subclasses</a:t>
            </a:r>
          </a:p>
          <a:p>
            <a:pPr lvl="2"/>
            <a:endParaRPr lang="en-US" sz="2000" dirty="0"/>
          </a:p>
          <a:p>
            <a:pPr marL="342900" indent="-342900">
              <a:buFont typeface="Arial" panose="020B0604020202020204" pitchFamily="34" charset="0"/>
              <a:buChar char="•"/>
            </a:pPr>
            <a:r>
              <a:rPr lang="en-US" sz="2400" b="1" dirty="0"/>
              <a:t>Association- Aggregation – Composition</a:t>
            </a:r>
          </a:p>
          <a:p>
            <a:pPr marL="800100" lvl="1" indent="-342900">
              <a:buFont typeface="Arial" panose="020B0604020202020204" pitchFamily="34" charset="0"/>
              <a:buChar char="•"/>
            </a:pPr>
            <a:r>
              <a:rPr lang="en-US" sz="2000" dirty="0"/>
              <a:t>One class </a:t>
            </a:r>
            <a:r>
              <a:rPr lang="en-US" sz="2000" b="1" dirty="0"/>
              <a:t>part of/has </a:t>
            </a:r>
            <a:r>
              <a:rPr lang="en-US" sz="2000" dirty="0"/>
              <a:t>another class</a:t>
            </a:r>
          </a:p>
          <a:p>
            <a:pPr marL="1257300" lvl="2" indent="-342900">
              <a:buFont typeface="Arial" panose="020B0604020202020204" pitchFamily="34" charset="0"/>
              <a:buChar char="•"/>
            </a:pPr>
            <a:r>
              <a:rPr lang="en-US" sz="2000" dirty="0"/>
              <a:t>Example: Book is part of a Library</a:t>
            </a:r>
          </a:p>
          <a:p>
            <a:pPr lvl="2"/>
            <a:endParaRPr lang="en-US" sz="2000" dirty="0"/>
          </a:p>
          <a:p>
            <a:pPr marL="342900" indent="-342900">
              <a:buFont typeface="Arial" panose="020B0604020202020204" pitchFamily="34" charset="0"/>
              <a:buChar char="•"/>
            </a:pPr>
            <a:r>
              <a:rPr lang="en-US" sz="2400" b="1" dirty="0"/>
              <a:t>Dependencies</a:t>
            </a:r>
          </a:p>
          <a:p>
            <a:pPr marL="800100" lvl="1" indent="-342900">
              <a:buFont typeface="Arial" panose="020B0604020202020204" pitchFamily="34" charset="0"/>
              <a:buChar char="•"/>
            </a:pPr>
            <a:r>
              <a:rPr lang="en-US" sz="2000" dirty="0"/>
              <a:t>One class </a:t>
            </a:r>
            <a:r>
              <a:rPr lang="en-US" sz="2000" b="1" dirty="0"/>
              <a:t>uses</a:t>
            </a:r>
            <a:r>
              <a:rPr lang="en-US" sz="2000" dirty="0"/>
              <a:t> another class</a:t>
            </a:r>
          </a:p>
          <a:p>
            <a:pPr marL="1257300" lvl="2" indent="-342900">
              <a:buFont typeface="Arial" panose="020B0604020202020204" pitchFamily="34" charset="0"/>
              <a:buChar char="•"/>
            </a:pPr>
            <a:r>
              <a:rPr lang="en-US" sz="2000" dirty="0"/>
              <a:t>Example: Search depends on (uses) Book</a:t>
            </a:r>
          </a:p>
          <a:p>
            <a:pPr lvl="2"/>
            <a:endParaRPr lang="en-US" sz="2000" dirty="0"/>
          </a:p>
        </p:txBody>
      </p:sp>
    </p:spTree>
    <p:extLst>
      <p:ext uri="{BB962C8B-B14F-4D97-AF65-F5344CB8AC3E}">
        <p14:creationId xmlns:p14="http://schemas.microsoft.com/office/powerpoint/2010/main" val="2655333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Inheritance:</a:t>
            </a:r>
            <a:br>
              <a:rPr lang="en-US" sz="4000" dirty="0"/>
            </a:br>
            <a:r>
              <a:rPr lang="en-US" sz="4000" dirty="0"/>
              <a:t>Generalization/Specialization</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D379318-6520-4A06-BCF1-FE30ADC8A090}"/>
              </a:ext>
            </a:extLst>
          </p:cNvPr>
          <p:cNvPicPr>
            <a:picLocks noChangeAspect="1"/>
          </p:cNvPicPr>
          <p:nvPr/>
        </p:nvPicPr>
        <p:blipFill>
          <a:blip r:embed="rId3"/>
          <a:stretch>
            <a:fillRect/>
          </a:stretch>
        </p:blipFill>
        <p:spPr>
          <a:xfrm>
            <a:off x="1066800" y="1616076"/>
            <a:ext cx="7286625" cy="4533900"/>
          </a:xfrm>
          <a:prstGeom prst="rect">
            <a:avLst/>
          </a:prstGeom>
        </p:spPr>
      </p:pic>
    </p:spTree>
    <p:extLst>
      <p:ext uri="{BB962C8B-B14F-4D97-AF65-F5344CB8AC3E}">
        <p14:creationId xmlns:p14="http://schemas.microsoft.com/office/powerpoint/2010/main" val="111471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2400" y="838200"/>
            <a:ext cx="2463800" cy="3231654"/>
          </a:xfrm>
          <a:prstGeom prst="rect">
            <a:avLst/>
          </a:prstGeom>
        </p:spPr>
        <p:txBody>
          <a:bodyPr wrap="square">
            <a:spAutoFit/>
          </a:bodyPr>
          <a:lstStyle/>
          <a:p>
            <a:r>
              <a:rPr lang="en-US" altLang="en-US" sz="3200" b="1" dirty="0"/>
              <a:t>Object Class</a:t>
            </a:r>
            <a:r>
              <a:rPr lang="en-US" altLang="en-US" sz="3200" dirty="0"/>
              <a:t> </a:t>
            </a:r>
            <a:r>
              <a:rPr lang="en-US" altLang="en-US" sz="3200" b="1" dirty="0"/>
              <a:t>Relationships</a:t>
            </a:r>
          </a:p>
          <a:p>
            <a:r>
              <a:rPr lang="en-US" altLang="en-US" sz="2000" dirty="0"/>
              <a:t>Natural business </a:t>
            </a:r>
            <a:r>
              <a:rPr lang="en-US" altLang="en-US" sz="2600" b="1" u="sng" dirty="0"/>
              <a:t>Association</a:t>
            </a:r>
            <a:r>
              <a:rPr lang="en-US" altLang="en-US" sz="2000" dirty="0"/>
              <a:t> that exists between one or more objects and classes. </a:t>
            </a:r>
          </a:p>
          <a:p>
            <a:endParaRPr lang="en-US" altLang="en-US" sz="3200" dirty="0"/>
          </a:p>
        </p:txBody>
      </p:sp>
      <p:sp>
        <p:nvSpPr>
          <p:cNvPr id="5" name="Rectangle 4"/>
          <p:cNvSpPr/>
          <p:nvPr/>
        </p:nvSpPr>
        <p:spPr>
          <a:xfrm>
            <a:off x="152400" y="4113074"/>
            <a:ext cx="2514599" cy="2646878"/>
          </a:xfrm>
          <a:prstGeom prst="rect">
            <a:avLst/>
          </a:prstGeom>
        </p:spPr>
        <p:txBody>
          <a:bodyPr wrap="square">
            <a:spAutoFit/>
          </a:bodyPr>
          <a:lstStyle/>
          <a:p>
            <a:r>
              <a:rPr lang="en-US" altLang="en-US" sz="2600" b="1" u="sng" dirty="0"/>
              <a:t>Multiplicity</a:t>
            </a:r>
            <a:r>
              <a:rPr lang="en-US" altLang="en-US" sz="2600" u="sng" dirty="0"/>
              <a:t> </a:t>
            </a:r>
            <a:r>
              <a:rPr lang="en-US" altLang="en-US" dirty="0"/>
              <a:t>– </a:t>
            </a:r>
            <a:r>
              <a:rPr lang="en-US" altLang="en-US" sz="2000" dirty="0"/>
              <a:t>the minimum and maximum number of occurrences of one object/class for a single occurrence of the related object/class.</a:t>
            </a:r>
          </a:p>
        </p:txBody>
      </p:sp>
      <p:sp>
        <p:nvSpPr>
          <p:cNvPr id="6" name="Rectangle 5"/>
          <p:cNvSpPr/>
          <p:nvPr/>
        </p:nvSpPr>
        <p:spPr>
          <a:xfrm>
            <a:off x="2849582" y="6550223"/>
            <a:ext cx="3134833" cy="307777"/>
          </a:xfrm>
          <a:prstGeom prst="rect">
            <a:avLst/>
          </a:prstGeom>
        </p:spPr>
        <p:txBody>
          <a:bodyPr wrap="none">
            <a:spAutoFit/>
          </a:bodyPr>
          <a:lstStyle/>
          <a:p>
            <a:r>
              <a:rPr lang="en-US" sz="1400" dirty="0"/>
              <a:t>Figure 10-5 Page 377 Whitten, B. (2007).</a:t>
            </a:r>
          </a:p>
        </p:txBody>
      </p:sp>
      <p:pic>
        <p:nvPicPr>
          <p:cNvPr id="7" name="Picture 6">
            <a:extLst>
              <a:ext uri="{FF2B5EF4-FFF2-40B4-BE49-F238E27FC236}">
                <a16:creationId xmlns:a16="http://schemas.microsoft.com/office/drawing/2014/main" id="{C6218153-96F5-4977-9D4F-37EB4282D830}"/>
              </a:ext>
            </a:extLst>
          </p:cNvPr>
          <p:cNvPicPr>
            <a:picLocks noChangeAspect="1"/>
          </p:cNvPicPr>
          <p:nvPr/>
        </p:nvPicPr>
        <p:blipFill>
          <a:blip r:embed="rId3"/>
          <a:stretch>
            <a:fillRect/>
          </a:stretch>
        </p:blipFill>
        <p:spPr>
          <a:xfrm>
            <a:off x="2819400" y="299200"/>
            <a:ext cx="6148909" cy="6172200"/>
          </a:xfrm>
          <a:prstGeom prst="rect">
            <a:avLst/>
          </a:prstGeom>
        </p:spPr>
      </p:pic>
    </p:spTree>
    <p:extLst>
      <p:ext uri="{BB962C8B-B14F-4D97-AF65-F5344CB8AC3E}">
        <p14:creationId xmlns:p14="http://schemas.microsoft.com/office/powerpoint/2010/main" val="1765706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2BDC28-AD8B-47F9-A0BE-7906BFF16D0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667000"/>
            <a:ext cx="5562600" cy="3969194"/>
          </a:xfrm>
          <a:prstGeom prst="rect">
            <a:avLst/>
          </a:prstGeom>
          <a:noFill/>
          <a:ln>
            <a:noFill/>
          </a:ln>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9F5AE4CE-F83F-4C44-97CA-A652F8D237E4}"/>
              </a:ext>
            </a:extLst>
          </p:cNvPr>
          <p:cNvSpPr>
            <a:spLocks noGrp="1"/>
          </p:cNvSpPr>
          <p:nvPr>
            <p:ph type="title"/>
          </p:nvPr>
        </p:nvSpPr>
        <p:spPr>
          <a:xfrm>
            <a:off x="761999" y="152400"/>
            <a:ext cx="8229600" cy="1143000"/>
          </a:xfrm>
        </p:spPr>
        <p:txBody>
          <a:bodyPr/>
          <a:lstStyle/>
          <a:p>
            <a:r>
              <a:rPr lang="en-US" dirty="0"/>
              <a:t>Association</a:t>
            </a:r>
          </a:p>
        </p:txBody>
      </p:sp>
      <p:sp>
        <p:nvSpPr>
          <p:cNvPr id="10" name="Rectangle 9">
            <a:extLst>
              <a:ext uri="{FF2B5EF4-FFF2-40B4-BE49-F238E27FC236}">
                <a16:creationId xmlns:a16="http://schemas.microsoft.com/office/drawing/2014/main" id="{C77A240B-2230-4D76-910A-D1A6D70422CF}"/>
              </a:ext>
            </a:extLst>
          </p:cNvPr>
          <p:cNvSpPr/>
          <p:nvPr/>
        </p:nvSpPr>
        <p:spPr>
          <a:xfrm>
            <a:off x="381000" y="1143000"/>
            <a:ext cx="8229600" cy="1766189"/>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Associations are useful in the early stages of building class model </a:t>
            </a: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 know a pair of objects to be related but are postponing the ultimate specification of the relationship such as our Library example above.  </a:t>
            </a:r>
          </a:p>
          <a:p>
            <a:pPr marL="285750" indent="-285750">
              <a:lnSpc>
                <a:spcPct val="107000"/>
              </a:lnSpc>
              <a:spcAft>
                <a:spcPts val="800"/>
              </a:spcAft>
              <a:buFont typeface="Arial" panose="020B0604020202020204" pitchFamily="34" charset="0"/>
              <a:buChar char="•"/>
            </a:pPr>
            <a:r>
              <a:rPr lang="en-US" b="1" u="sng" dirty="0">
                <a:latin typeface="Calibri" panose="020F0502020204030204" pitchFamily="34" charset="0"/>
                <a:ea typeface="Calibri" panose="020F0502020204030204" pitchFamily="34" charset="0"/>
                <a:cs typeface="Times New Roman" panose="02020603050405020304" pitchFamily="18" charset="0"/>
              </a:rPr>
              <a:t>However, we should look to replace associations with aggregation, composition or dependency.</a:t>
            </a: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759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Importance of Design and Modeling</a:t>
            </a:r>
            <a:endParaRPr lang="en-US" dirty="0"/>
          </a:p>
        </p:txBody>
      </p:sp>
      <p:sp>
        <p:nvSpPr>
          <p:cNvPr id="3" name="Content Placeholder 2"/>
          <p:cNvSpPr>
            <a:spLocks noGrp="1"/>
          </p:cNvSpPr>
          <p:nvPr>
            <p:ph idx="1"/>
          </p:nvPr>
        </p:nvSpPr>
        <p:spPr>
          <a:xfrm>
            <a:off x="457200" y="1295400"/>
            <a:ext cx="8229600" cy="5537200"/>
          </a:xfrm>
        </p:spPr>
        <p:txBody>
          <a:bodyPr>
            <a:normAutofit fontScale="70000" lnSpcReduction="20000"/>
          </a:bodyPr>
          <a:lstStyle/>
          <a:p>
            <a:r>
              <a:rPr lang="en-US" b="1" dirty="0"/>
              <a:t>“We build models of complex systems because we cannot comprehend such a system in its entirety”</a:t>
            </a:r>
            <a:endParaRPr lang="en-US" dirty="0"/>
          </a:p>
          <a:p>
            <a:pPr marL="0" indent="0">
              <a:buNone/>
            </a:pPr>
            <a:r>
              <a:rPr lang="en-US" dirty="0"/>
              <a:t>(</a:t>
            </a:r>
            <a:r>
              <a:rPr lang="en-US" dirty="0" err="1"/>
              <a:t>Booch</a:t>
            </a:r>
            <a:r>
              <a:rPr lang="en-US" dirty="0"/>
              <a:t>, G., Rumbaugh, J., Jacobson I. 2005).  </a:t>
            </a:r>
          </a:p>
          <a:p>
            <a:endParaRPr lang="en-US" dirty="0"/>
          </a:p>
          <a:p>
            <a:pPr lvl="0"/>
            <a:r>
              <a:rPr lang="en-US" b="1" dirty="0"/>
              <a:t>Visualize</a:t>
            </a:r>
            <a:r>
              <a:rPr lang="en-US" dirty="0"/>
              <a:t> desired structure and behavior of the system</a:t>
            </a:r>
          </a:p>
          <a:p>
            <a:pPr lvl="0"/>
            <a:r>
              <a:rPr lang="en-US" b="1" dirty="0"/>
              <a:t>Decompose</a:t>
            </a:r>
            <a:r>
              <a:rPr lang="en-US" dirty="0"/>
              <a:t> technical details into comprehendible parts</a:t>
            </a:r>
          </a:p>
          <a:p>
            <a:pPr lvl="0"/>
            <a:r>
              <a:rPr lang="en-US" dirty="0"/>
              <a:t>Gain deeper</a:t>
            </a:r>
            <a:r>
              <a:rPr lang="en-US" b="1" dirty="0"/>
              <a:t> understanding </a:t>
            </a:r>
            <a:r>
              <a:rPr lang="en-US" dirty="0"/>
              <a:t>of the technical</a:t>
            </a:r>
            <a:r>
              <a:rPr lang="en-US" b="1" dirty="0"/>
              <a:t> </a:t>
            </a:r>
            <a:r>
              <a:rPr lang="en-US" dirty="0"/>
              <a:t>details which may be hard to grasp</a:t>
            </a:r>
          </a:p>
          <a:p>
            <a:pPr lvl="0"/>
            <a:r>
              <a:rPr lang="en-US" b="1" dirty="0"/>
              <a:t>Communicate</a:t>
            </a:r>
            <a:r>
              <a:rPr lang="en-US" dirty="0"/>
              <a:t> desired structure and behavior of the system to system builders</a:t>
            </a:r>
          </a:p>
          <a:p>
            <a:pPr lvl="0"/>
            <a:r>
              <a:rPr lang="en-US" dirty="0"/>
              <a:t>Strive to realize</a:t>
            </a:r>
            <a:r>
              <a:rPr lang="en-US" b="1" dirty="0"/>
              <a:t> Design goals </a:t>
            </a:r>
            <a:r>
              <a:rPr lang="en-US" dirty="0"/>
              <a:t>such as:</a:t>
            </a:r>
          </a:p>
          <a:p>
            <a:pPr lvl="1"/>
            <a:r>
              <a:rPr lang="en-US" dirty="0"/>
              <a:t>Sufficiency (build what was requested)</a:t>
            </a:r>
          </a:p>
          <a:p>
            <a:pPr lvl="1"/>
            <a:r>
              <a:rPr lang="en-US" dirty="0"/>
              <a:t>Reusability (in another project) </a:t>
            </a:r>
          </a:p>
          <a:p>
            <a:pPr lvl="1"/>
            <a:r>
              <a:rPr lang="en-US" dirty="0"/>
              <a:t>Flexibility (make modifications easily after the initial build)</a:t>
            </a:r>
          </a:p>
          <a:p>
            <a:r>
              <a:rPr lang="en-US" dirty="0"/>
              <a:t>Provide</a:t>
            </a:r>
            <a:r>
              <a:rPr lang="en-US" b="1" dirty="0"/>
              <a:t> </a:t>
            </a:r>
            <a:r>
              <a:rPr lang="en-US" dirty="0"/>
              <a:t>a</a:t>
            </a:r>
            <a:r>
              <a:rPr lang="en-US" b="1" dirty="0"/>
              <a:t> Guide </a:t>
            </a:r>
            <a:r>
              <a:rPr lang="en-US" dirty="0"/>
              <a:t>of the</a:t>
            </a:r>
            <a:r>
              <a:rPr lang="en-US" b="1" dirty="0"/>
              <a:t> </a:t>
            </a:r>
            <a:r>
              <a:rPr lang="en-US" dirty="0"/>
              <a:t>desired structure and behavior to system builders during implementation</a:t>
            </a:r>
            <a:endParaRPr lang="en-US" sz="8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 y="2540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261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81000" y="1066800"/>
            <a:ext cx="8001000" cy="1172629"/>
          </a:xfrm>
          <a:prstGeom prst="rect">
            <a:avLst/>
          </a:prstGeom>
        </p:spPr>
        <p:txBody>
          <a:bodyPr wrap="square">
            <a:spAutoFit/>
          </a:bodyPr>
          <a:lstStyle/>
          <a:p>
            <a:pPr marL="342900" indent="-342900">
              <a:lnSpc>
                <a:spcPct val="90000"/>
              </a:lnSpc>
              <a:buFont typeface="Arial" panose="020B0604020202020204" pitchFamily="34" charset="0"/>
              <a:buChar char="•"/>
            </a:pPr>
            <a:r>
              <a:rPr lang="en-US" altLang="en-US" sz="2400" b="1" dirty="0"/>
              <a:t>Aggregation</a:t>
            </a:r>
            <a:r>
              <a:rPr lang="en-US" altLang="en-US" sz="2400" dirty="0"/>
              <a:t> </a:t>
            </a:r>
            <a:r>
              <a:rPr lang="en-US" dirty="0"/>
              <a:t>indicates the structural inclusion of objects of one class by an object of another class, in other words, one object </a:t>
            </a:r>
            <a:r>
              <a:rPr lang="en-US" b="1" dirty="0"/>
              <a:t>is part of</a:t>
            </a:r>
            <a:r>
              <a:rPr lang="en-US" dirty="0"/>
              <a:t> another object. </a:t>
            </a:r>
          </a:p>
          <a:p>
            <a:pPr marL="285750" indent="-285750">
              <a:lnSpc>
                <a:spcPct val="90000"/>
              </a:lnSpc>
              <a:buFont typeface="Arial" panose="020B0604020202020204" pitchFamily="34" charset="0"/>
              <a:buChar char="•"/>
            </a:pPr>
            <a:r>
              <a:rPr lang="en-US" dirty="0"/>
              <a:t>In Aggregation relationships the object which is part of another object (or aggregates) can exist on its own. </a:t>
            </a:r>
            <a:endParaRPr lang="en-US" altLang="en-US" sz="2400" dirty="0"/>
          </a:p>
        </p:txBody>
      </p:sp>
      <p:sp>
        <p:nvSpPr>
          <p:cNvPr id="8" name="Title 1"/>
          <p:cNvSpPr>
            <a:spLocks noGrp="1"/>
          </p:cNvSpPr>
          <p:nvPr>
            <p:ph type="title"/>
          </p:nvPr>
        </p:nvSpPr>
        <p:spPr>
          <a:xfrm>
            <a:off x="457200" y="-76200"/>
            <a:ext cx="8229600" cy="1143000"/>
          </a:xfrm>
        </p:spPr>
        <p:txBody>
          <a:bodyPr/>
          <a:lstStyle/>
          <a:p>
            <a:r>
              <a:rPr lang="en-US" sz="4000" dirty="0"/>
              <a:t>Aggregation</a:t>
            </a:r>
            <a:endParaRPr lang="en-US" dirty="0"/>
          </a:p>
        </p:txBody>
      </p:sp>
      <p:pic>
        <p:nvPicPr>
          <p:cNvPr id="3" name="Picture 2">
            <a:extLst>
              <a:ext uri="{FF2B5EF4-FFF2-40B4-BE49-F238E27FC236}">
                <a16:creationId xmlns:a16="http://schemas.microsoft.com/office/drawing/2014/main" id="{DA28E890-FD97-425A-9E9A-B4F9E68941E3}"/>
              </a:ext>
            </a:extLst>
          </p:cNvPr>
          <p:cNvPicPr>
            <a:picLocks noChangeAspect="1"/>
          </p:cNvPicPr>
          <p:nvPr/>
        </p:nvPicPr>
        <p:blipFill>
          <a:blip r:embed="rId3"/>
          <a:stretch>
            <a:fillRect/>
          </a:stretch>
        </p:blipFill>
        <p:spPr>
          <a:xfrm>
            <a:off x="426720" y="2239429"/>
            <a:ext cx="4721941" cy="2103971"/>
          </a:xfrm>
          <a:prstGeom prst="rect">
            <a:avLst/>
          </a:prstGeom>
        </p:spPr>
      </p:pic>
      <p:pic>
        <p:nvPicPr>
          <p:cNvPr id="7" name="Picture 6">
            <a:extLst>
              <a:ext uri="{FF2B5EF4-FFF2-40B4-BE49-F238E27FC236}">
                <a16:creationId xmlns:a16="http://schemas.microsoft.com/office/drawing/2014/main" id="{F7C7CF35-8822-4BF8-BDB2-26C223EB5DB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69831" y="3272919"/>
            <a:ext cx="4191000" cy="3171825"/>
          </a:xfrm>
          <a:prstGeom prst="rect">
            <a:avLst/>
          </a:prstGeom>
          <a:noFill/>
          <a:ln>
            <a:noFill/>
          </a:ln>
        </p:spPr>
      </p:pic>
    </p:spTree>
    <p:extLst>
      <p:ext uri="{BB962C8B-B14F-4D97-AF65-F5344CB8AC3E}">
        <p14:creationId xmlns:p14="http://schemas.microsoft.com/office/powerpoint/2010/main" val="1917925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457200" y="-76200"/>
            <a:ext cx="8229600" cy="1143000"/>
          </a:xfrm>
        </p:spPr>
        <p:txBody>
          <a:bodyPr/>
          <a:lstStyle/>
          <a:p>
            <a:r>
              <a:rPr lang="en-US" sz="4000" dirty="0"/>
              <a:t>Aggregation</a:t>
            </a:r>
            <a:endParaRPr lang="en-US" dirty="0"/>
          </a:p>
        </p:txBody>
      </p:sp>
      <p:pic>
        <p:nvPicPr>
          <p:cNvPr id="2" name="Picture 1">
            <a:extLst>
              <a:ext uri="{FF2B5EF4-FFF2-40B4-BE49-F238E27FC236}">
                <a16:creationId xmlns:a16="http://schemas.microsoft.com/office/drawing/2014/main" id="{FEAD5510-EA4B-4644-9098-269A0087D1C8}"/>
              </a:ext>
            </a:extLst>
          </p:cNvPr>
          <p:cNvPicPr>
            <a:picLocks noChangeAspect="1"/>
          </p:cNvPicPr>
          <p:nvPr/>
        </p:nvPicPr>
        <p:blipFill>
          <a:blip r:embed="rId3"/>
          <a:stretch>
            <a:fillRect/>
          </a:stretch>
        </p:blipFill>
        <p:spPr>
          <a:xfrm>
            <a:off x="990600" y="1337890"/>
            <a:ext cx="6440672" cy="4710341"/>
          </a:xfrm>
          <a:prstGeom prst="rect">
            <a:avLst/>
          </a:prstGeom>
        </p:spPr>
      </p:pic>
    </p:spTree>
    <p:extLst>
      <p:ext uri="{BB962C8B-B14F-4D97-AF65-F5344CB8AC3E}">
        <p14:creationId xmlns:p14="http://schemas.microsoft.com/office/powerpoint/2010/main" val="2413356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81000" y="1066800"/>
            <a:ext cx="8229600" cy="1920526"/>
          </a:xfrm>
          <a:prstGeom prst="rect">
            <a:avLst/>
          </a:prstGeom>
        </p:spPr>
        <p:txBody>
          <a:bodyPr wrap="square">
            <a:spAutoFit/>
          </a:bodyPr>
          <a:lstStyle/>
          <a:p>
            <a:pPr>
              <a:lnSpc>
                <a:spcPct val="90000"/>
              </a:lnSpc>
            </a:pPr>
            <a:r>
              <a:rPr lang="en-US" altLang="en-US" sz="2300" b="1" dirty="0"/>
              <a:t>Composition</a:t>
            </a:r>
            <a:r>
              <a:rPr lang="en-US" altLang="en-US" sz="2300" dirty="0"/>
              <a:t> –</a:t>
            </a:r>
            <a:r>
              <a:rPr lang="en-US" sz="2000" dirty="0"/>
              <a:t>is a stronger form of aggregation in which the aggregated object exists only during the lifetime (and for the benefit of) the composing object: No other object may reference it. </a:t>
            </a:r>
            <a:endParaRPr lang="en-US" altLang="en-US" sz="2400" dirty="0"/>
          </a:p>
          <a:p>
            <a:pPr>
              <a:lnSpc>
                <a:spcPct val="90000"/>
              </a:lnSpc>
            </a:pPr>
            <a:endParaRPr lang="en-US" altLang="en-US" sz="2300" dirty="0"/>
          </a:p>
          <a:p>
            <a:pPr>
              <a:lnSpc>
                <a:spcPct val="90000"/>
              </a:lnSpc>
            </a:pPr>
            <a:r>
              <a:rPr lang="en-US" altLang="en-US" sz="2300" dirty="0"/>
              <a:t>If the “whole” were to die, the “part” would die with it.</a:t>
            </a:r>
          </a:p>
          <a:p>
            <a:pPr>
              <a:lnSpc>
                <a:spcPct val="90000"/>
              </a:lnSpc>
            </a:pPr>
            <a:endParaRPr lang="en-US" altLang="en-US" sz="2300" dirty="0"/>
          </a:p>
        </p:txBody>
      </p:sp>
      <p:sp>
        <p:nvSpPr>
          <p:cNvPr id="8" name="Title 1"/>
          <p:cNvSpPr>
            <a:spLocks noGrp="1"/>
          </p:cNvSpPr>
          <p:nvPr>
            <p:ph type="title"/>
          </p:nvPr>
        </p:nvSpPr>
        <p:spPr>
          <a:xfrm>
            <a:off x="457200" y="0"/>
            <a:ext cx="8229600" cy="1143000"/>
          </a:xfrm>
        </p:spPr>
        <p:txBody>
          <a:bodyPr>
            <a:normAutofit/>
          </a:bodyPr>
          <a:lstStyle/>
          <a:p>
            <a:r>
              <a:rPr lang="en-US" sz="4000" dirty="0"/>
              <a:t>Composition</a:t>
            </a:r>
            <a:endParaRPr lang="en-US" sz="4800" dirty="0"/>
          </a:p>
        </p:txBody>
      </p:sp>
      <p:pic>
        <p:nvPicPr>
          <p:cNvPr id="6" name="Picture 5">
            <a:extLst>
              <a:ext uri="{FF2B5EF4-FFF2-40B4-BE49-F238E27FC236}">
                <a16:creationId xmlns:a16="http://schemas.microsoft.com/office/drawing/2014/main" id="{1D34A40C-3364-4A75-AD1E-A44F1839916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95437" y="2743200"/>
            <a:ext cx="5953125" cy="3924300"/>
          </a:xfrm>
          <a:prstGeom prst="rect">
            <a:avLst/>
          </a:prstGeom>
          <a:noFill/>
          <a:ln>
            <a:noFill/>
          </a:ln>
        </p:spPr>
      </p:pic>
    </p:spTree>
    <p:extLst>
      <p:ext uri="{BB962C8B-B14F-4D97-AF65-F5344CB8AC3E}">
        <p14:creationId xmlns:p14="http://schemas.microsoft.com/office/powerpoint/2010/main" val="2941870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33400" y="1423683"/>
            <a:ext cx="8001000" cy="2246769"/>
          </a:xfrm>
          <a:prstGeom prst="rect">
            <a:avLst/>
          </a:prstGeom>
        </p:spPr>
        <p:txBody>
          <a:bodyPr wrap="square">
            <a:spAutoFit/>
          </a:bodyPr>
          <a:lstStyle/>
          <a:p>
            <a:pPr marL="342900" indent="-342900">
              <a:buFont typeface="Arial" panose="020B0604020202020204" pitchFamily="34" charset="0"/>
              <a:buChar char="•"/>
            </a:pPr>
            <a:r>
              <a:rPr lang="en-US" sz="2000" dirty="0"/>
              <a:t>Indicates that the Source class </a:t>
            </a:r>
            <a:r>
              <a:rPr lang="en-US" sz="2000" b="1" dirty="0"/>
              <a:t>Depends (uses)</a:t>
            </a:r>
            <a:r>
              <a:rPr lang="en-US" sz="2000" dirty="0"/>
              <a:t> the target class.  (</a:t>
            </a:r>
            <a:r>
              <a:rPr lang="en-US" sz="2000" b="1" dirty="0"/>
              <a:t>Note the “narrow” Arrow Tip style</a:t>
            </a:r>
            <a:r>
              <a:rPr lang="en-US" sz="2000" dirty="0"/>
              <a:t>)</a:t>
            </a:r>
          </a:p>
          <a:p>
            <a:pPr marL="342900" indent="-342900">
              <a:buFont typeface="Arial" panose="020B0604020202020204" pitchFamily="34" charset="0"/>
              <a:buChar char="•"/>
            </a:pPr>
            <a:r>
              <a:rPr lang="en-US" sz="2000" dirty="0"/>
              <a:t>Can be used to show relationships between design and entity classes.</a:t>
            </a:r>
          </a:p>
          <a:p>
            <a:pPr marL="342900" indent="-342900">
              <a:buFont typeface="Arial" panose="020B0604020202020204" pitchFamily="34" charset="0"/>
              <a:buChar char="•"/>
            </a:pPr>
            <a:r>
              <a:rPr lang="en-US" sz="2000" dirty="0">
                <a:solidFill>
                  <a:srgbClr val="111111"/>
                </a:solidFill>
              </a:rPr>
              <a:t>The UML User Guide defines stereotypes as a way to label similar classes within a particular domain, in affect creating a </a:t>
            </a:r>
            <a:r>
              <a:rPr lang="en-US" sz="2000" dirty="0" err="1">
                <a:solidFill>
                  <a:srgbClr val="111111"/>
                </a:solidFill>
              </a:rPr>
              <a:t>metatype</a:t>
            </a:r>
            <a:r>
              <a:rPr lang="en-US" sz="2000" dirty="0">
                <a:solidFill>
                  <a:srgbClr val="111111"/>
                </a:solidFill>
              </a:rPr>
              <a:t> (a type that defines other types). (</a:t>
            </a:r>
            <a:r>
              <a:rPr lang="en-US" sz="2000" dirty="0" err="1">
                <a:solidFill>
                  <a:srgbClr val="111111"/>
                </a:solidFill>
              </a:rPr>
              <a:t>Booch</a:t>
            </a:r>
            <a:r>
              <a:rPr lang="en-US" sz="2000" dirty="0">
                <a:solidFill>
                  <a:srgbClr val="111111"/>
                </a:solidFill>
              </a:rPr>
              <a:t>, Rumbaugh, Jacobson, 2014)  </a:t>
            </a:r>
          </a:p>
          <a:p>
            <a:pPr marL="342900" indent="-342900">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B6103030-717A-4EBE-B14F-32424111965F}"/>
              </a:ext>
            </a:extLst>
          </p:cNvPr>
          <p:cNvPicPr>
            <a:picLocks noChangeAspect="1"/>
          </p:cNvPicPr>
          <p:nvPr/>
        </p:nvPicPr>
        <p:blipFill>
          <a:blip r:embed="rId3"/>
          <a:stretch>
            <a:fillRect/>
          </a:stretch>
        </p:blipFill>
        <p:spPr>
          <a:xfrm>
            <a:off x="1676400" y="3409406"/>
            <a:ext cx="5448300" cy="2914650"/>
          </a:xfrm>
          <a:prstGeom prst="rect">
            <a:avLst/>
          </a:prstGeom>
        </p:spPr>
      </p:pic>
    </p:spTree>
    <p:extLst>
      <p:ext uri="{BB962C8B-B14F-4D97-AF65-F5344CB8AC3E}">
        <p14:creationId xmlns:p14="http://schemas.microsoft.com/office/powerpoint/2010/main" val="957243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or Dependency?</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7ECB3347-F701-4BE8-A211-26F2F0AB3E03}"/>
              </a:ext>
            </a:extLst>
          </p:cNvPr>
          <p:cNvPicPr/>
          <p:nvPr/>
        </p:nvPicPr>
        <p:blipFill>
          <a:blip r:embed="rId3"/>
          <a:stretch>
            <a:fillRect/>
          </a:stretch>
        </p:blipFill>
        <p:spPr>
          <a:xfrm>
            <a:off x="1257300" y="1524000"/>
            <a:ext cx="6629400" cy="4832350"/>
          </a:xfrm>
          <a:prstGeom prst="rect">
            <a:avLst/>
          </a:prstGeom>
        </p:spPr>
      </p:pic>
    </p:spTree>
    <p:extLst>
      <p:ext uri="{BB962C8B-B14F-4D97-AF65-F5344CB8AC3E}">
        <p14:creationId xmlns:p14="http://schemas.microsoft.com/office/powerpoint/2010/main" val="2865133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Class Diagram – what to model</a:t>
            </a:r>
          </a:p>
        </p:txBody>
      </p:sp>
      <p:sp>
        <p:nvSpPr>
          <p:cNvPr id="3" name="Content Placeholder 2"/>
          <p:cNvSpPr>
            <a:spLocks noGrp="1"/>
          </p:cNvSpPr>
          <p:nvPr>
            <p:ph idx="1"/>
          </p:nvPr>
        </p:nvSpPr>
        <p:spPr>
          <a:xfrm>
            <a:off x="381000" y="1295400"/>
            <a:ext cx="8305800" cy="5334000"/>
          </a:xfrm>
        </p:spPr>
        <p:txBody>
          <a:bodyPr>
            <a:normAutofit/>
          </a:bodyPr>
          <a:lstStyle/>
          <a:p>
            <a:pPr marL="0" indent="0">
              <a:lnSpc>
                <a:spcPct val="90000"/>
              </a:lnSpc>
              <a:spcBef>
                <a:spcPct val="0"/>
              </a:spcBef>
              <a:buNone/>
            </a:pPr>
            <a:endParaRPr lang="en-US" altLang="en-US" dirty="0"/>
          </a:p>
          <a:p>
            <a:pPr marL="0" indent="0">
              <a:lnSpc>
                <a:spcPct val="90000"/>
              </a:lnSpc>
              <a:spcBef>
                <a:spcPct val="0"/>
              </a:spcBef>
              <a:buNone/>
            </a:pPr>
            <a:r>
              <a:rPr lang="en-US" b="1" dirty="0">
                <a:latin typeface="Calibri" panose="020F0502020204030204" pitchFamily="34" charset="0"/>
                <a:ea typeface="Calibri" panose="020F0502020204030204" pitchFamily="34" charset="0"/>
                <a:cs typeface="Calibri" panose="020F0502020204030204" pitchFamily="34" charset="0"/>
              </a:rPr>
              <a:t>Key Note: </a:t>
            </a:r>
            <a:r>
              <a:rPr lang="en-US" dirty="0">
                <a:latin typeface="Calibri" panose="020F0502020204030204" pitchFamily="34" charset="0"/>
                <a:ea typeface="Calibri" panose="020F0502020204030204" pitchFamily="34" charset="0"/>
                <a:cs typeface="Calibri" panose="020F0502020204030204" pitchFamily="34" charset="0"/>
              </a:rPr>
              <a:t>Not all of the attributes and operations need be specified in the class model. </a:t>
            </a:r>
          </a:p>
          <a:p>
            <a:pPr>
              <a:lnSpc>
                <a:spcPct val="90000"/>
              </a:lnSpc>
              <a:spcBef>
                <a:spcPct val="0"/>
              </a:spcBef>
            </a:pPr>
            <a:r>
              <a:rPr lang="en-US" u="sng" dirty="0">
                <a:latin typeface="Calibri" panose="020F0502020204030204" pitchFamily="34" charset="0"/>
                <a:ea typeface="Calibri" panose="020F0502020204030204" pitchFamily="34" charset="0"/>
                <a:cs typeface="Calibri" panose="020F0502020204030204" pitchFamily="34" charset="0"/>
              </a:rPr>
              <a:t>We show as much detail as needed—no more</a:t>
            </a:r>
            <a:r>
              <a:rPr lang="en-US" dirty="0">
                <a:latin typeface="Calibri" panose="020F0502020204030204" pitchFamily="34" charset="0"/>
                <a:ea typeface="Calibri" panose="020F0502020204030204" pitchFamily="34" charset="0"/>
                <a:cs typeface="Calibri" panose="020F0502020204030204" pitchFamily="34" charset="0"/>
              </a:rPr>
              <a:t>. </a:t>
            </a:r>
          </a:p>
          <a:p>
            <a:pPr>
              <a:lnSpc>
                <a:spcPct val="90000"/>
              </a:lnSpc>
              <a:spcBef>
                <a:spcPct val="0"/>
              </a:spcBef>
            </a:pPr>
            <a:r>
              <a:rPr lang="en-US" dirty="0">
                <a:latin typeface="Calibri" panose="020F0502020204030204" pitchFamily="34" charset="0"/>
                <a:ea typeface="Calibri" panose="020F0502020204030204" pitchFamily="34" charset="0"/>
                <a:cs typeface="Calibri" panose="020F0502020204030204" pitchFamily="34" charset="0"/>
              </a:rPr>
              <a:t>Showing more detail clutters a diagram and can make it harder to understand. </a:t>
            </a:r>
          </a:p>
          <a:p>
            <a:pPr>
              <a:lnSpc>
                <a:spcPct val="90000"/>
              </a:lnSpc>
              <a:spcBef>
                <a:spcPct val="0"/>
              </a:spcBef>
            </a:pPr>
            <a:r>
              <a:rPr lang="en-US" dirty="0">
                <a:latin typeface="Calibri" panose="020F0502020204030204" pitchFamily="34" charset="0"/>
                <a:ea typeface="Calibri" panose="020F0502020204030204" pitchFamily="34" charset="0"/>
                <a:cs typeface="Calibri" panose="020F0502020204030204" pitchFamily="34" charset="0"/>
              </a:rPr>
              <a:t>Some required attributes are left to the discretion of the implementers.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Bef>
                <a:spcPct val="0"/>
              </a:spcBef>
            </a:pPr>
            <a:endParaRPr lang="en-US" altLang="en-US" dirty="0"/>
          </a:p>
          <a:p>
            <a:pPr lvl="0">
              <a:lnSpc>
                <a:spcPct val="90000"/>
              </a:lnSpc>
              <a:spcBef>
                <a:spcPct val="0"/>
              </a:spcBef>
            </a:pPr>
            <a:endParaRPr lang="en-US" altLang="en-US" sz="3600" dirty="0">
              <a:ea typeface="Times New Roman" pitchFamily="18" charset="0"/>
              <a:cs typeface="Arial" pitchFamily="34" charset="0"/>
            </a:endParaRPr>
          </a:p>
          <a:p>
            <a:pPr>
              <a:lnSpc>
                <a:spcPct val="90000"/>
              </a:lnSpc>
              <a:spcBef>
                <a:spcPct val="0"/>
              </a:spcBef>
            </a:pPr>
            <a:endParaRPr lang="en-US" altLang="en-US" sz="3400" dirty="0"/>
          </a:p>
          <a:p>
            <a:pPr>
              <a:lnSpc>
                <a:spcPct val="90000"/>
              </a:lnSpc>
              <a:spcBef>
                <a:spcPct val="0"/>
              </a:spcBef>
            </a:pPr>
            <a:endParaRPr lang="en-US" altLang="en-US" dirty="0"/>
          </a:p>
          <a:p>
            <a:endParaRPr lang="en-US" dirty="0"/>
          </a:p>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5713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example – Class Diagram</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7620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176" y="1295400"/>
            <a:ext cx="2800350"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295400"/>
            <a:ext cx="39433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3424237"/>
            <a:ext cx="1647825"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62000" y="6260068"/>
            <a:ext cx="6858000" cy="369332"/>
          </a:xfrm>
          <a:prstGeom prst="rect">
            <a:avLst/>
          </a:prstGeom>
        </p:spPr>
        <p:txBody>
          <a:bodyPr wrap="square">
            <a:spAutoFit/>
          </a:bodyPr>
          <a:lstStyle/>
          <a:p>
            <a:r>
              <a:rPr lang="en-US" dirty="0"/>
              <a:t>http://www.tutorialspoint.com/java/java_encapsulation.htm</a:t>
            </a:r>
          </a:p>
        </p:txBody>
      </p:sp>
      <p:pic>
        <p:nvPicPr>
          <p:cNvPr id="4" name="Picture 3"/>
          <p:cNvPicPr>
            <a:picLocks noChangeAspect="1"/>
          </p:cNvPicPr>
          <p:nvPr/>
        </p:nvPicPr>
        <p:blipFill>
          <a:blip r:embed="rId6"/>
          <a:stretch>
            <a:fillRect/>
          </a:stretch>
        </p:blipFill>
        <p:spPr>
          <a:xfrm>
            <a:off x="3787441" y="3777076"/>
            <a:ext cx="4493514" cy="2185431"/>
          </a:xfrm>
          <a:prstGeom prst="rect">
            <a:avLst/>
          </a:prstGeom>
        </p:spPr>
      </p:pic>
    </p:spTree>
    <p:extLst>
      <p:ext uri="{BB962C8B-B14F-4D97-AF65-F5344CB8AC3E}">
        <p14:creationId xmlns:p14="http://schemas.microsoft.com/office/powerpoint/2010/main" val="1821154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F3694B-8D77-4621-8730-510C0E9DE6E5}"/>
              </a:ext>
            </a:extLst>
          </p:cNvPr>
          <p:cNvPicPr/>
          <p:nvPr/>
        </p:nvPicPr>
        <p:blipFill>
          <a:blip r:embed="rId2"/>
          <a:stretch>
            <a:fillRect/>
          </a:stretch>
        </p:blipFill>
        <p:spPr>
          <a:xfrm>
            <a:off x="175154" y="228600"/>
            <a:ext cx="8283046" cy="6515470"/>
          </a:xfrm>
          <a:prstGeom prst="rect">
            <a:avLst/>
          </a:prstGeom>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1" y="113930"/>
            <a:ext cx="1066799" cy="467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382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3" name="Content Placeholder 2"/>
          <p:cNvSpPr>
            <a:spLocks noGrp="1"/>
          </p:cNvSpPr>
          <p:nvPr>
            <p:ph idx="1"/>
          </p:nvPr>
        </p:nvSpPr>
        <p:spPr>
          <a:xfrm>
            <a:off x="457200" y="1295400"/>
            <a:ext cx="8229600" cy="5181600"/>
          </a:xfrm>
        </p:spPr>
        <p:txBody>
          <a:bodyPr>
            <a:normAutofit/>
          </a:bodyPr>
          <a:lstStyle/>
          <a:p>
            <a:r>
              <a:rPr lang="en-US" sz="2000" dirty="0" err="1"/>
              <a:t>Braude</a:t>
            </a:r>
            <a:r>
              <a:rPr lang="en-US" sz="2000" dirty="0"/>
              <a:t>, E. Polnar J </a:t>
            </a:r>
            <a:r>
              <a:rPr lang="en-US" sz="2000"/>
              <a:t>(2019).</a:t>
            </a:r>
            <a:r>
              <a:rPr lang="en-US" sz="2000" dirty="0"/>
              <a:t> </a:t>
            </a:r>
            <a:r>
              <a:rPr lang="en-US" sz="2000" i="1" dirty="0"/>
              <a:t>Module 4 IT Systems &amp; Introduction to Process</a:t>
            </a:r>
            <a:r>
              <a:rPr lang="en-US" sz="2000" dirty="0"/>
              <a:t>. Metropolitan College, Boston University, Boston, MA.</a:t>
            </a:r>
          </a:p>
          <a:p>
            <a:r>
              <a:rPr lang="en-US" sz="2000" dirty="0"/>
              <a:t>Whitten, B. (2007). </a:t>
            </a:r>
            <a:r>
              <a:rPr lang="en-US" sz="2000" i="1" dirty="0"/>
              <a:t>Systems analysis &amp; design methods</a:t>
            </a:r>
            <a:r>
              <a:rPr lang="en-US" sz="2000" dirty="0"/>
              <a:t>. (7th ed.). New York, NY: McGraw-Hill Irwin.</a:t>
            </a:r>
          </a:p>
          <a:p>
            <a:r>
              <a:rPr lang="en-US" sz="2000" dirty="0" err="1"/>
              <a:t>Booch</a:t>
            </a:r>
            <a:r>
              <a:rPr lang="en-US" sz="2000" dirty="0"/>
              <a:t> G, Rumbaugh, J, Jacobson I (1999). </a:t>
            </a:r>
            <a:r>
              <a:rPr lang="en-US" sz="2000" i="1" dirty="0"/>
              <a:t>The Unified Modeling Language Reference Manual</a:t>
            </a:r>
            <a:r>
              <a:rPr lang="en-US" sz="2000" dirty="0"/>
              <a:t>. Upper Saddle River, NJ : Addison-Wesley.</a:t>
            </a:r>
          </a:p>
          <a:p>
            <a:r>
              <a:rPr lang="en-US" sz="2000" dirty="0" err="1"/>
              <a:t>Booch</a:t>
            </a:r>
            <a:r>
              <a:rPr lang="en-US" sz="2000" dirty="0"/>
              <a:t> G, Rumbaugh, J, Jacobson I (2014). </a:t>
            </a:r>
            <a:r>
              <a:rPr lang="en-US" sz="2000" i="1" dirty="0"/>
              <a:t>The Unified Modeling Language User Guide</a:t>
            </a:r>
            <a:r>
              <a:rPr lang="en-US" sz="2000" dirty="0"/>
              <a:t>. Upper Saddle River, NJ: Addison-Wesley.</a:t>
            </a:r>
          </a:p>
          <a:p>
            <a:r>
              <a:rPr lang="en-US" sz="2000" dirty="0"/>
              <a:t>Dennis, A., Wixom, B. H., &amp; </a:t>
            </a:r>
            <a:r>
              <a:rPr lang="en-US" sz="2000" dirty="0" err="1"/>
              <a:t>Tegarden</a:t>
            </a:r>
            <a:r>
              <a:rPr lang="en-US" sz="2000" dirty="0"/>
              <a:t>, D. (2015). Systems Analysis &amp; Design An Object-Oriented Approach with UML (5th ed.). Wiley.</a:t>
            </a:r>
            <a:endParaRPr lang="en-GB" sz="2000" dirty="0"/>
          </a:p>
          <a:p>
            <a:endParaRPr lang="en-US" sz="2000" dirty="0"/>
          </a:p>
          <a:p>
            <a:endParaRPr lang="en-US" sz="4200" dirty="0"/>
          </a:p>
          <a:p>
            <a:endParaRPr lang="en-US" sz="3600" dirty="0"/>
          </a:p>
          <a:p>
            <a:pPr marL="0" lvl="0" indent="0">
              <a:buNone/>
            </a:pPr>
            <a:endParaRPr lang="en-US" sz="3600" dirty="0"/>
          </a:p>
          <a:p>
            <a:pPr marL="0" indent="0">
              <a:buNone/>
            </a:pPr>
            <a:endParaRPr lang="en-US" sz="3600" dirty="0"/>
          </a:p>
          <a:p>
            <a:endParaRPr lang="en-US" sz="3500" b="1" dirty="0"/>
          </a:p>
          <a:p>
            <a:endParaRPr lang="en-US" dirty="0"/>
          </a:p>
          <a:p>
            <a:endParaRPr lang="en-US" sz="32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47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Principles of Modeling</a:t>
            </a:r>
            <a:endParaRPr lang="en-US" dirty="0"/>
          </a:p>
        </p:txBody>
      </p:sp>
      <p:sp>
        <p:nvSpPr>
          <p:cNvPr id="3" name="Content Placeholder 2"/>
          <p:cNvSpPr>
            <a:spLocks noGrp="1"/>
          </p:cNvSpPr>
          <p:nvPr>
            <p:ph idx="1"/>
          </p:nvPr>
        </p:nvSpPr>
        <p:spPr>
          <a:xfrm>
            <a:off x="457200" y="1295400"/>
            <a:ext cx="8229600" cy="5537200"/>
          </a:xfrm>
        </p:spPr>
        <p:txBody>
          <a:bodyPr>
            <a:normAutofit lnSpcReduction="10000"/>
          </a:bodyPr>
          <a:lstStyle/>
          <a:p>
            <a:r>
              <a:rPr lang="en-US" b="1" dirty="0"/>
              <a:t>Choose what to model</a:t>
            </a:r>
            <a:r>
              <a:rPr lang="en-US" dirty="0"/>
              <a:t> – focus on complex parts and decide which model will help visualize the design most effectively.</a:t>
            </a:r>
          </a:p>
          <a:p>
            <a:r>
              <a:rPr lang="en-US" b="1" dirty="0"/>
              <a:t>Decide who to model for</a:t>
            </a:r>
            <a:r>
              <a:rPr lang="en-US" dirty="0"/>
              <a:t> – who will read it and how they will use it.</a:t>
            </a:r>
          </a:p>
          <a:p>
            <a:r>
              <a:rPr lang="en-US" b="1" dirty="0"/>
              <a:t>Consider different levels of detail</a:t>
            </a:r>
            <a:r>
              <a:rPr lang="en-US" dirty="0"/>
              <a:t> – various models will complement each other and show how the system fits together from various points of view.</a:t>
            </a:r>
          </a:p>
          <a:p>
            <a:r>
              <a:rPr lang="en-US" b="1" dirty="0"/>
              <a:t>Apply standards</a:t>
            </a:r>
            <a:r>
              <a:rPr lang="en-US" dirty="0"/>
              <a:t> - models need to be consistent, comprehendible and maintainable.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 y="2540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1846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Models - Structural</a:t>
            </a:r>
            <a:endParaRPr lang="en-US" dirty="0"/>
          </a:p>
        </p:txBody>
      </p:sp>
      <p:sp>
        <p:nvSpPr>
          <p:cNvPr id="3" name="Content Placeholder 2"/>
          <p:cNvSpPr>
            <a:spLocks noGrp="1"/>
          </p:cNvSpPr>
          <p:nvPr>
            <p:ph idx="1"/>
          </p:nvPr>
        </p:nvSpPr>
        <p:spPr>
          <a:xfrm>
            <a:off x="457200" y="1295400"/>
            <a:ext cx="8229600" cy="5537200"/>
          </a:xfrm>
        </p:spPr>
        <p:txBody>
          <a:bodyPr>
            <a:normAutofit/>
          </a:bodyPr>
          <a:lstStyle/>
          <a:p>
            <a:pPr marL="0" indent="0">
              <a:buNone/>
            </a:pPr>
            <a:r>
              <a:rPr lang="en-US" b="1" dirty="0"/>
              <a:t>Structural Models -</a:t>
            </a:r>
            <a:r>
              <a:rPr lang="en-US" dirty="0"/>
              <a:t>visualize and specify the structure of the system, it’s parts, and how it is to be assembled.</a:t>
            </a:r>
          </a:p>
          <a:p>
            <a:pPr marL="0" indent="0">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 y="2540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F7C9FFBA-C63E-4419-A0B9-434122D9641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505200" y="2454676"/>
            <a:ext cx="2743200" cy="3810000"/>
          </a:xfrm>
          <a:prstGeom prst="rect">
            <a:avLst/>
          </a:prstGeom>
        </p:spPr>
      </p:pic>
      <p:sp>
        <p:nvSpPr>
          <p:cNvPr id="6" name="Rectangle 5">
            <a:extLst>
              <a:ext uri="{FF2B5EF4-FFF2-40B4-BE49-F238E27FC236}">
                <a16:creationId xmlns:a16="http://schemas.microsoft.com/office/drawing/2014/main" id="{D7BB88D9-FA37-4EDA-9AA0-AA3895C38FC7}"/>
              </a:ext>
            </a:extLst>
          </p:cNvPr>
          <p:cNvSpPr/>
          <p:nvPr/>
        </p:nvSpPr>
        <p:spPr>
          <a:xfrm>
            <a:off x="685800" y="6297967"/>
            <a:ext cx="8001000" cy="375552"/>
          </a:xfrm>
          <a:prstGeom prst="rect">
            <a:avLst/>
          </a:prstGeom>
        </p:spPr>
        <p:txBody>
          <a:bodyPr wrap="square">
            <a:spAutoFit/>
          </a:bodyPr>
          <a:lstStyle/>
          <a:p>
            <a:pPr>
              <a:lnSpc>
                <a:spcPct val="107000"/>
              </a:lnSpc>
              <a:spcAft>
                <a:spcPts val="800"/>
              </a:spcAft>
            </a:pPr>
            <a:r>
              <a:rPr lang="en-US"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https://www.lego.com/en-us/themes/creatorexpert/products/tower-bridge-10214</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10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Models - Behavior</a:t>
            </a:r>
            <a:endParaRPr lang="en-US" dirty="0"/>
          </a:p>
        </p:txBody>
      </p:sp>
      <p:sp>
        <p:nvSpPr>
          <p:cNvPr id="3" name="Content Placeholder 2"/>
          <p:cNvSpPr>
            <a:spLocks noGrp="1"/>
          </p:cNvSpPr>
          <p:nvPr>
            <p:ph idx="1"/>
          </p:nvPr>
        </p:nvSpPr>
        <p:spPr>
          <a:xfrm>
            <a:off x="457200" y="1295400"/>
            <a:ext cx="8229600" cy="5537200"/>
          </a:xfrm>
        </p:spPr>
        <p:txBody>
          <a:bodyPr>
            <a:normAutofit/>
          </a:bodyPr>
          <a:lstStyle/>
          <a:p>
            <a:pPr marL="0" indent="0">
              <a:buNone/>
            </a:pPr>
            <a:r>
              <a:rPr lang="en-US" b="1" dirty="0"/>
              <a:t>Behavior Models </a:t>
            </a:r>
            <a:r>
              <a:rPr lang="en-US" dirty="0"/>
              <a:t>– visualize operational components of the system, how components will operate once constructed.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3" y="25400"/>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0F45855-ADE0-429B-9071-ED5A74C5B1A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57500" y="2815271"/>
            <a:ext cx="3429000" cy="3768091"/>
          </a:xfrm>
          <a:prstGeom prst="rect">
            <a:avLst/>
          </a:prstGeom>
        </p:spPr>
      </p:pic>
      <p:sp>
        <p:nvSpPr>
          <p:cNvPr id="6" name="Rectangle 5">
            <a:extLst>
              <a:ext uri="{FF2B5EF4-FFF2-40B4-BE49-F238E27FC236}">
                <a16:creationId xmlns:a16="http://schemas.microsoft.com/office/drawing/2014/main" id="{9442D96E-3FDD-4AAF-9B7A-5C9D5F89418C}"/>
              </a:ext>
            </a:extLst>
          </p:cNvPr>
          <p:cNvSpPr/>
          <p:nvPr/>
        </p:nvSpPr>
        <p:spPr>
          <a:xfrm>
            <a:off x="2857500" y="6551369"/>
            <a:ext cx="4000500" cy="281231"/>
          </a:xfrm>
          <a:prstGeom prst="rect">
            <a:avLst/>
          </a:prstGeom>
        </p:spPr>
        <p:txBody>
          <a:bodyPr wrap="square">
            <a:spAutoFit/>
          </a:bodyPr>
          <a:lstStyle/>
          <a:p>
            <a:pPr>
              <a:lnSpc>
                <a:spcPct val="107000"/>
              </a:lnSpc>
              <a:spcAft>
                <a:spcPts val="800"/>
              </a:spcAft>
            </a:pPr>
            <a:r>
              <a:rPr lang="en-US" sz="12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https://shop.lego.com/en-US/King-s-Castle-70404</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795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Unified Modeling Language (UML)</a:t>
            </a:r>
            <a:endParaRPr lang="en-US" sz="2800" dirty="0"/>
          </a:p>
        </p:txBody>
      </p:sp>
      <p:sp>
        <p:nvSpPr>
          <p:cNvPr id="3" name="Content Placeholder 2"/>
          <p:cNvSpPr>
            <a:spLocks noGrp="1"/>
          </p:cNvSpPr>
          <p:nvPr>
            <p:ph idx="1"/>
          </p:nvPr>
        </p:nvSpPr>
        <p:spPr>
          <a:xfrm>
            <a:off x="457200" y="1143000"/>
            <a:ext cx="7924800" cy="5562600"/>
          </a:xfrm>
        </p:spPr>
        <p:txBody>
          <a:bodyPr>
            <a:noAutofit/>
          </a:bodyPr>
          <a:lstStyle/>
          <a:p>
            <a:r>
              <a:rPr lang="en-US" sz="2200" dirty="0"/>
              <a:t>The Unified Modeling Language (UML) is a set of modeling conventions that is used to specify or describe a software system in terms of objects. </a:t>
            </a:r>
            <a:r>
              <a:rPr lang="en-US" sz="2000" dirty="0"/>
              <a:t>(Whitten, 2007)</a:t>
            </a:r>
            <a:endParaRPr lang="en-US" sz="2200" dirty="0"/>
          </a:p>
          <a:p>
            <a:r>
              <a:rPr lang="en-US" sz="2200" dirty="0"/>
              <a:t>Graphical notation for expressing object-oriented analysis and design. </a:t>
            </a:r>
          </a:p>
          <a:p>
            <a:r>
              <a:rPr lang="en-US" sz="2200" dirty="0"/>
              <a:t>Modern tool bag for systems analysis.</a:t>
            </a:r>
          </a:p>
          <a:p>
            <a:r>
              <a:rPr lang="en-US" sz="2200" dirty="0"/>
              <a:t>Easy to understand not only by system developers, but by customers as well. </a:t>
            </a:r>
          </a:p>
          <a:p>
            <a:pPr lvl="1"/>
            <a:r>
              <a:rPr lang="en-US" sz="2200" dirty="0"/>
              <a:t>“Is this what you want to be developed?” </a:t>
            </a:r>
          </a:p>
          <a:p>
            <a:r>
              <a:rPr lang="en-US" sz="2200" dirty="0"/>
              <a:t>Some parts of UML are accessible to the layman, others not.</a:t>
            </a:r>
          </a:p>
          <a:p>
            <a:r>
              <a:rPr lang="en-US" sz="2200" dirty="0"/>
              <a:t>Can be used to show varying degrees of complexity </a:t>
            </a:r>
          </a:p>
          <a:p>
            <a:pPr lvl="1"/>
            <a:r>
              <a:rPr lang="en-US" sz="2200" dirty="0"/>
              <a:t>verify and document application requirements </a:t>
            </a:r>
          </a:p>
          <a:p>
            <a:pPr lvl="1"/>
            <a:r>
              <a:rPr lang="en-US" sz="2200" dirty="0"/>
              <a:t>support a visual representation of an application design.</a:t>
            </a:r>
          </a:p>
          <a:p>
            <a:r>
              <a:rPr lang="en-US" sz="2200" dirty="0"/>
              <a:t>The level of detail and complexity should be appropriate to the anticipated audience. </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162800" y="6518451"/>
            <a:ext cx="1670650" cy="338554"/>
          </a:xfrm>
          <a:prstGeom prst="rect">
            <a:avLst/>
          </a:prstGeom>
        </p:spPr>
        <p:txBody>
          <a:bodyPr wrap="none">
            <a:spAutoFit/>
          </a:bodyPr>
          <a:lstStyle/>
          <a:p>
            <a:r>
              <a:rPr lang="en-US" sz="1600" dirty="0"/>
              <a:t>(CS682 Module 3)</a:t>
            </a:r>
          </a:p>
        </p:txBody>
      </p:sp>
    </p:spTree>
    <p:extLst>
      <p:ext uri="{BB962C8B-B14F-4D97-AF65-F5344CB8AC3E}">
        <p14:creationId xmlns:p14="http://schemas.microsoft.com/office/powerpoint/2010/main" val="385047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UML 2.5 Diagrams</a:t>
            </a:r>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 y="109469"/>
            <a:ext cx="1141526" cy="50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2" descr="https://onlinecampus.bu.edu/bbcswebdav/pid-1751420-dt-content-rid-5536161_1/courses/14sprgmetcs682_ol/course_images/metcs682_media70.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0" name="Content Placeholder 9">
            <a:extLst>
              <a:ext uri="{FF2B5EF4-FFF2-40B4-BE49-F238E27FC236}">
                <a16:creationId xmlns:a16="http://schemas.microsoft.com/office/drawing/2014/main" id="{3D3195DA-E45A-4629-8631-1B703136FD14}"/>
              </a:ext>
            </a:extLst>
          </p:cNvPr>
          <p:cNvGraphicFramePr>
            <a:graphicFrameLocks noGrp="1"/>
          </p:cNvGraphicFramePr>
          <p:nvPr>
            <p:ph idx="1"/>
            <p:extLst>
              <p:ext uri="{D42A27DB-BD31-4B8C-83A1-F6EECF244321}">
                <p14:modId xmlns:p14="http://schemas.microsoft.com/office/powerpoint/2010/main" val="2183345663"/>
              </p:ext>
            </p:extLst>
          </p:nvPr>
        </p:nvGraphicFramePr>
        <p:xfrm>
          <a:off x="230187" y="1204197"/>
          <a:ext cx="8683625" cy="5596969"/>
        </p:xfrm>
        <a:graphic>
          <a:graphicData uri="http://schemas.openxmlformats.org/drawingml/2006/table">
            <a:tbl>
              <a:tblPr firstRow="1" firstCol="1" bandRow="1">
                <a:tableStyleId>{B301B821-A1FF-4177-AEE7-76D212191A09}</a:tableStyleId>
              </a:tblPr>
              <a:tblGrid>
                <a:gridCol w="1366867">
                  <a:extLst>
                    <a:ext uri="{9D8B030D-6E8A-4147-A177-3AD203B41FA5}">
                      <a16:colId xmlns:a16="http://schemas.microsoft.com/office/drawing/2014/main" val="355234249"/>
                    </a:ext>
                  </a:extLst>
                </a:gridCol>
                <a:gridCol w="6271507">
                  <a:extLst>
                    <a:ext uri="{9D8B030D-6E8A-4147-A177-3AD203B41FA5}">
                      <a16:colId xmlns:a16="http://schemas.microsoft.com/office/drawing/2014/main" val="844085719"/>
                    </a:ext>
                  </a:extLst>
                </a:gridCol>
                <a:gridCol w="1045251">
                  <a:extLst>
                    <a:ext uri="{9D8B030D-6E8A-4147-A177-3AD203B41FA5}">
                      <a16:colId xmlns:a16="http://schemas.microsoft.com/office/drawing/2014/main" val="2928365976"/>
                    </a:ext>
                  </a:extLst>
                </a:gridCol>
              </a:tblGrid>
              <a:tr h="286774">
                <a:tc>
                  <a:txBody>
                    <a:bodyPr/>
                    <a:lstStyle/>
                    <a:p>
                      <a:pPr marL="0" marR="0" algn="ctr">
                        <a:lnSpc>
                          <a:spcPts val="2160"/>
                        </a:lnSpc>
                        <a:spcBef>
                          <a:spcPts val="2400"/>
                        </a:spcBef>
                        <a:spcAft>
                          <a:spcPts val="2400"/>
                        </a:spcAft>
                      </a:pPr>
                      <a:r>
                        <a:rPr lang="en-US" sz="1200" dirty="0">
                          <a:effectLst/>
                        </a:rPr>
                        <a:t>Diagram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tc>
                  <a:txBody>
                    <a:bodyPr/>
                    <a:lstStyle/>
                    <a:p>
                      <a:pPr marL="0" marR="0" algn="ctr">
                        <a:lnSpc>
                          <a:spcPts val="2160"/>
                        </a:lnSpc>
                        <a:spcBef>
                          <a:spcPts val="2400"/>
                        </a:spcBef>
                        <a:spcAft>
                          <a:spcPts val="2400"/>
                        </a:spcAft>
                      </a:pPr>
                      <a:r>
                        <a:rPr lang="en-US" sz="1200" dirty="0">
                          <a:effectLst/>
                        </a:rPr>
                        <a:t>Description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tc>
                  <a:txBody>
                    <a:bodyPr/>
                    <a:lstStyle/>
                    <a:p>
                      <a:pPr marL="0" marR="0" algn="ctr">
                        <a:lnSpc>
                          <a:spcPts val="2160"/>
                        </a:lnSpc>
                        <a:spcBef>
                          <a:spcPts val="2400"/>
                        </a:spcBef>
                        <a:spcAft>
                          <a:spcPts val="2400"/>
                        </a:spcAft>
                      </a:pPr>
                      <a:r>
                        <a:rPr lang="en-US" sz="1200">
                          <a:effectLst/>
                        </a:rPr>
                        <a:t>Module Introduced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nchor="ctr"/>
                </a:tc>
                <a:extLst>
                  <a:ext uri="{0D108BD9-81ED-4DB2-BD59-A6C34878D82A}">
                    <a16:rowId xmlns:a16="http://schemas.microsoft.com/office/drawing/2014/main" val="1263854209"/>
                  </a:ext>
                </a:extLst>
              </a:tr>
              <a:tr h="1397930">
                <a:tc>
                  <a:txBody>
                    <a:bodyPr/>
                    <a:lstStyle/>
                    <a:p>
                      <a:pPr marL="0" marR="0">
                        <a:lnSpc>
                          <a:spcPts val="2160"/>
                        </a:lnSpc>
                        <a:spcBef>
                          <a:spcPts val="0"/>
                        </a:spcBef>
                      </a:pPr>
                      <a:r>
                        <a:rPr lang="en-US" sz="1300" dirty="0">
                          <a:effectLst/>
                        </a:rPr>
                        <a:t>Use Case Model/Narrative</a:t>
                      </a:r>
                    </a:p>
                    <a:p>
                      <a:pPr marL="0" marR="0">
                        <a:lnSpc>
                          <a:spcPts val="2160"/>
                        </a:lnSpc>
                        <a:spcBef>
                          <a:spcPts val="0"/>
                        </a:spcBef>
                        <a:spcAft>
                          <a:spcPts val="800"/>
                        </a:spcAft>
                      </a:pPr>
                      <a:r>
                        <a:rPr lang="en-US" sz="1300" dirty="0">
                          <a:effectLst/>
                        </a:rPr>
                        <a:t>(Behavior Model)</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400" dirty="0">
                          <a:effectLst/>
                        </a:rPr>
                        <a:t>Depicts interactions between the system and external systems and users. Graphically depicts users who will use the system and in what ways the user expects to interact with the system. The use-case narrative is used in addition to a textual description of the sequence of steps of each interaction.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200" dirty="0">
                          <a:effectLst/>
                        </a:rPr>
                        <a:t>Module 1 and Module 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extLst>
                  <a:ext uri="{0D108BD9-81ED-4DB2-BD59-A6C34878D82A}">
                    <a16:rowId xmlns:a16="http://schemas.microsoft.com/office/drawing/2014/main" val="1427782890"/>
                  </a:ext>
                </a:extLst>
              </a:tr>
              <a:tr h="723763">
                <a:tc>
                  <a:txBody>
                    <a:bodyPr/>
                    <a:lstStyle/>
                    <a:p>
                      <a:pPr marL="0" marR="0">
                        <a:lnSpc>
                          <a:spcPts val="2160"/>
                        </a:lnSpc>
                        <a:spcBef>
                          <a:spcPts val="0"/>
                        </a:spcBef>
                      </a:pPr>
                      <a:r>
                        <a:rPr lang="en-US" sz="1300">
                          <a:effectLst/>
                        </a:rPr>
                        <a:t>Activity</a:t>
                      </a:r>
                    </a:p>
                    <a:p>
                      <a:pPr marL="0" marR="0">
                        <a:lnSpc>
                          <a:spcPts val="2160"/>
                        </a:lnSpc>
                        <a:spcBef>
                          <a:spcPts val="0"/>
                        </a:spcBef>
                      </a:pPr>
                      <a:r>
                        <a:rPr lang="en-US" sz="1300">
                          <a:effectLst/>
                        </a:rPr>
                        <a:t>(Behavior Model)</a:t>
                      </a:r>
                      <a:endParaRPr lang="en-US"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400" dirty="0">
                          <a:effectLst/>
                        </a:rPr>
                        <a:t>Depicts sequential flow of activities in a use case or business process at high level, or model logic within the system at a very detailed level.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200" dirty="0">
                          <a:effectLst/>
                        </a:rPr>
                        <a:t>Module 1 and Module 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extLst>
                  <a:ext uri="{0D108BD9-81ED-4DB2-BD59-A6C34878D82A}">
                    <a16:rowId xmlns:a16="http://schemas.microsoft.com/office/drawing/2014/main" val="1381917312"/>
                  </a:ext>
                </a:extLst>
              </a:tr>
              <a:tr h="948485">
                <a:tc>
                  <a:txBody>
                    <a:bodyPr/>
                    <a:lstStyle/>
                    <a:p>
                      <a:pPr marL="0" marR="0">
                        <a:lnSpc>
                          <a:spcPts val="2160"/>
                        </a:lnSpc>
                        <a:spcBef>
                          <a:spcPts val="0"/>
                        </a:spcBef>
                      </a:pPr>
                      <a:r>
                        <a:rPr lang="en-US" sz="1300" dirty="0">
                          <a:effectLst/>
                        </a:rPr>
                        <a:t>State Transition and State Machine</a:t>
                      </a:r>
                    </a:p>
                    <a:p>
                      <a:pPr marL="0" marR="0">
                        <a:lnSpc>
                          <a:spcPts val="2160"/>
                        </a:lnSpc>
                        <a:spcBef>
                          <a:spcPts val="0"/>
                        </a:spcBef>
                      </a:pPr>
                      <a:r>
                        <a:rPr lang="en-US" sz="1300" dirty="0">
                          <a:effectLst/>
                        </a:rPr>
                        <a:t>(Behavior Model)</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400" dirty="0">
                          <a:effectLst/>
                        </a:rPr>
                        <a:t>Models how events can change the state of an object (or a system) over its lifetime, showing both the various states that an object (or system) can assume and the transitions between those states.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200" dirty="0">
                          <a:effectLst/>
                        </a:rPr>
                        <a:t>Module 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extLst>
                  <a:ext uri="{0D108BD9-81ED-4DB2-BD59-A6C34878D82A}">
                    <a16:rowId xmlns:a16="http://schemas.microsoft.com/office/drawing/2014/main" val="2950423705"/>
                  </a:ext>
                </a:extLst>
              </a:tr>
              <a:tr h="948485">
                <a:tc>
                  <a:txBody>
                    <a:bodyPr/>
                    <a:lstStyle/>
                    <a:p>
                      <a:pPr marL="0" marR="0">
                        <a:lnSpc>
                          <a:spcPts val="2160"/>
                        </a:lnSpc>
                        <a:spcBef>
                          <a:spcPts val="0"/>
                        </a:spcBef>
                      </a:pPr>
                      <a:r>
                        <a:rPr lang="en-US" sz="1300">
                          <a:effectLst/>
                        </a:rPr>
                        <a:t>Sequence</a:t>
                      </a:r>
                    </a:p>
                    <a:p>
                      <a:pPr marL="0" marR="0">
                        <a:lnSpc>
                          <a:spcPts val="2160"/>
                        </a:lnSpc>
                        <a:spcBef>
                          <a:spcPts val="0"/>
                        </a:spcBef>
                      </a:pPr>
                      <a:r>
                        <a:rPr lang="en-US" sz="1300">
                          <a:effectLst/>
                        </a:rPr>
                        <a:t>(Behavior Model)</a:t>
                      </a:r>
                      <a:endParaRPr lang="en-US"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400">
                          <a:effectLst/>
                        </a:rPr>
                        <a:t>Graphically depicts how objects interact with each other via messages in the execution of a use case or operation. It illustrates how messages are sent and received between objects and in what sequence.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200">
                          <a:effectLst/>
                        </a:rPr>
                        <a:t>Module 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extLst>
                  <a:ext uri="{0D108BD9-81ED-4DB2-BD59-A6C34878D82A}">
                    <a16:rowId xmlns:a16="http://schemas.microsoft.com/office/drawing/2014/main" val="3737594312"/>
                  </a:ext>
                </a:extLst>
              </a:tr>
              <a:tr h="723763">
                <a:tc>
                  <a:txBody>
                    <a:bodyPr/>
                    <a:lstStyle/>
                    <a:p>
                      <a:pPr marL="0" marR="0">
                        <a:lnSpc>
                          <a:spcPts val="2160"/>
                        </a:lnSpc>
                        <a:spcBef>
                          <a:spcPts val="0"/>
                        </a:spcBef>
                      </a:pPr>
                      <a:r>
                        <a:rPr lang="en-US" sz="1300" dirty="0">
                          <a:effectLst/>
                        </a:rPr>
                        <a:t>Class</a:t>
                      </a:r>
                    </a:p>
                    <a:p>
                      <a:pPr marL="0" marR="0">
                        <a:lnSpc>
                          <a:spcPts val="2160"/>
                        </a:lnSpc>
                        <a:spcBef>
                          <a:spcPts val="0"/>
                        </a:spcBef>
                      </a:pPr>
                      <a:r>
                        <a:rPr lang="en-US" sz="1300" dirty="0">
                          <a:effectLst/>
                        </a:rPr>
                        <a:t>(Structural Model)</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627" marR="45627" marT="45627" marB="45627"/>
                </a:tc>
                <a:tc>
                  <a:txBody>
                    <a:bodyPr/>
                    <a:lstStyle/>
                    <a:p>
                      <a:pPr marL="0" marR="0">
                        <a:lnSpc>
                          <a:spcPts val="2160"/>
                        </a:lnSpc>
                        <a:spcBef>
                          <a:spcPts val="0"/>
                        </a:spcBef>
                      </a:pPr>
                      <a:r>
                        <a:rPr lang="en-US" sz="1400" dirty="0">
                          <a:effectLst/>
                        </a:rPr>
                        <a:t>Depicts the system's class structure. It shows the classes that the system is composed of as well as the relationships between those classes.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627" marR="45627" marT="45627" marB="45627"/>
                </a:tc>
                <a:tc>
                  <a:txBody>
                    <a:bodyPr/>
                    <a:lstStyle/>
                    <a:p>
                      <a:pPr marL="0" marR="0">
                        <a:lnSpc>
                          <a:spcPts val="2160"/>
                        </a:lnSpc>
                        <a:spcBef>
                          <a:spcPts val="0"/>
                        </a:spcBef>
                        <a:spcAft>
                          <a:spcPts val="800"/>
                        </a:spcAft>
                      </a:pPr>
                      <a:r>
                        <a:rPr lang="en-US" sz="1200" dirty="0">
                          <a:effectLst/>
                        </a:rPr>
                        <a:t>Module 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5627" marR="45627" marT="45627" marB="45627"/>
                </a:tc>
                <a:extLst>
                  <a:ext uri="{0D108BD9-81ED-4DB2-BD59-A6C34878D82A}">
                    <a16:rowId xmlns:a16="http://schemas.microsoft.com/office/drawing/2014/main" val="2853191418"/>
                  </a:ext>
                </a:extLst>
              </a:tr>
            </a:tbl>
          </a:graphicData>
        </a:graphic>
      </p:graphicFrame>
    </p:spTree>
    <p:extLst>
      <p:ext uri="{BB962C8B-B14F-4D97-AF65-F5344CB8AC3E}">
        <p14:creationId xmlns:p14="http://schemas.microsoft.com/office/powerpoint/2010/main" val="3900336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11117</TotalTime>
  <Words>3121</Words>
  <Application>Microsoft Office PowerPoint</Application>
  <PresentationFormat>On-screen Show (4:3)</PresentationFormat>
  <Paragraphs>405</Paragraphs>
  <Slides>48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Helvetica</vt:lpstr>
      <vt:lpstr>Times New Roman</vt:lpstr>
      <vt:lpstr>Office Theme</vt:lpstr>
      <vt:lpstr>Supplementary Live Session Week 4 </vt:lpstr>
      <vt:lpstr>Agenda</vt:lpstr>
      <vt:lpstr>Where are we? Main Phases of Software Process</vt:lpstr>
      <vt:lpstr>Importance of Design and Modeling</vt:lpstr>
      <vt:lpstr>Principles of Modeling</vt:lpstr>
      <vt:lpstr>Types of Models - Structural</vt:lpstr>
      <vt:lpstr>Types of Models - Behavior</vt:lpstr>
      <vt:lpstr>Unified Modeling Language (UML)</vt:lpstr>
      <vt:lpstr>UML 2.5 Diagrams</vt:lpstr>
      <vt:lpstr>UML 2.5 Diagrams</vt:lpstr>
      <vt:lpstr>UML Text</vt:lpstr>
      <vt:lpstr>Software Modeling</vt:lpstr>
      <vt:lpstr>Object Oriented (OO) Analysis, Modeling &amp; Design</vt:lpstr>
      <vt:lpstr>Entities &amp; Objects</vt:lpstr>
      <vt:lpstr>Entity Class</vt:lpstr>
      <vt:lpstr>PowerPoint Presentation</vt:lpstr>
      <vt:lpstr>Visibility &amp; Encapsulation  Between Classes</vt:lpstr>
      <vt:lpstr>Types of Classes</vt:lpstr>
      <vt:lpstr>Ok… But Where do We start?</vt:lpstr>
      <vt:lpstr>Finding &amp; Identifying  Business Objects</vt:lpstr>
      <vt:lpstr>Use Case for Finding a Book</vt:lpstr>
      <vt:lpstr>Determining Classes/Attributes/Methods</vt:lpstr>
      <vt:lpstr>Class Diagram</vt:lpstr>
      <vt:lpstr>Relationships</vt:lpstr>
      <vt:lpstr>Sequence Diagrams</vt:lpstr>
      <vt:lpstr>Messages</vt:lpstr>
      <vt:lpstr>Sequence Diagram</vt:lpstr>
      <vt:lpstr>PowerPoint Presentation</vt:lpstr>
      <vt:lpstr>PowerPoint Presentation</vt:lpstr>
      <vt:lpstr>Guidelines for  Constructing Sequence Diagrams</vt:lpstr>
      <vt:lpstr>Library Sequence Diagram</vt:lpstr>
      <vt:lpstr>Library Class Model</vt:lpstr>
      <vt:lpstr>Class Diagram Components</vt:lpstr>
      <vt:lpstr>Class Diagram Components</vt:lpstr>
      <vt:lpstr>Class Diagram Components</vt:lpstr>
      <vt:lpstr>Relationships</vt:lpstr>
      <vt:lpstr>Inheritance: Generalization/Specialization</vt:lpstr>
      <vt:lpstr>PowerPoint Presentation</vt:lpstr>
      <vt:lpstr>Association</vt:lpstr>
      <vt:lpstr>Aggregation</vt:lpstr>
      <vt:lpstr>Aggregation</vt:lpstr>
      <vt:lpstr>Composition</vt:lpstr>
      <vt:lpstr>Dependency</vt:lpstr>
      <vt:lpstr>Aggregation or Dependency?</vt:lpstr>
      <vt:lpstr>Class Diagram – what to model</vt:lpstr>
      <vt:lpstr>Java example – Class Diagram</vt:lpstr>
      <vt:lpstr>PowerPoint Presentation</vt:lpstr>
      <vt:lpstr>References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Logistics  &amp;  Week 1 Assignment</dc:title>
  <dc:creator>Jack Polnar</dc:creator>
  <cp:lastModifiedBy>Lee</cp:lastModifiedBy>
  <cp:revision>312</cp:revision>
  <dcterms:created xsi:type="dcterms:W3CDTF">2011-11-01T22:53:33Z</dcterms:created>
  <dcterms:modified xsi:type="dcterms:W3CDTF">2024-02-06T23:51:14Z</dcterms:modified>
</cp:coreProperties>
</file>