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7" r:id="rId2"/>
    <p:sldId id="352" r:id="rId3"/>
    <p:sldId id="347" r:id="rId4"/>
    <p:sldId id="377" r:id="rId5"/>
    <p:sldId id="378" r:id="rId6"/>
    <p:sldId id="383" r:id="rId7"/>
    <p:sldId id="349" r:id="rId8"/>
    <p:sldId id="350" r:id="rId9"/>
    <p:sldId id="381" r:id="rId10"/>
    <p:sldId id="339" r:id="rId11"/>
    <p:sldId id="407" r:id="rId12"/>
    <p:sldId id="385" r:id="rId13"/>
    <p:sldId id="341" r:id="rId14"/>
    <p:sldId id="389" r:id="rId15"/>
    <p:sldId id="390" r:id="rId16"/>
    <p:sldId id="391" r:id="rId17"/>
    <p:sldId id="386" r:id="rId18"/>
    <p:sldId id="387" r:id="rId19"/>
    <p:sldId id="388" r:id="rId20"/>
    <p:sldId id="409" r:id="rId21"/>
    <p:sldId id="410" r:id="rId22"/>
    <p:sldId id="411" r:id="rId23"/>
    <p:sldId id="412" r:id="rId24"/>
    <p:sldId id="413" r:id="rId25"/>
    <p:sldId id="405" r:id="rId26"/>
    <p:sldId id="414" r:id="rId27"/>
    <p:sldId id="415" r:id="rId28"/>
    <p:sldId id="416" r:id="rId29"/>
    <p:sldId id="417" r:id="rId30"/>
    <p:sldId id="418" r:id="rId31"/>
    <p:sldId id="372" r:id="rId32"/>
    <p:sldId id="369" r:id="rId33"/>
    <p:sldId id="370" r:id="rId34"/>
    <p:sldId id="419" r:id="rId35"/>
    <p:sldId id="30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 y="18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FB5888-DA5A-4943-B540-F7CFA591F7FF}" type="datetimeFigureOut">
              <a:rPr lang="en-US" smtClean="0"/>
              <a:t>2/20/2024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0DE803-758D-45BB-9B79-7C99AF9587CE}" type="slidenum">
              <a:rPr lang="en-US" smtClean="0"/>
              <a:t>‹#›</a:t>
            </a:fld>
            <a:endParaRPr lang="en-US"/>
          </a:p>
        </p:txBody>
      </p:sp>
    </p:spTree>
    <p:extLst>
      <p:ext uri="{BB962C8B-B14F-4D97-AF65-F5344CB8AC3E}">
        <p14:creationId xmlns:p14="http://schemas.microsoft.com/office/powerpoint/2010/main" val="1494395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F7ECC1-730B-4E41-B7AC-49190E435A9B}" type="slidenum">
              <a:rPr lang="en-US" smtClean="0"/>
              <a:t>7</a:t>
            </a:fld>
            <a:endParaRPr lang="en-US"/>
          </a:p>
        </p:txBody>
      </p:sp>
    </p:spTree>
    <p:extLst>
      <p:ext uri="{BB962C8B-B14F-4D97-AF65-F5344CB8AC3E}">
        <p14:creationId xmlns:p14="http://schemas.microsoft.com/office/powerpoint/2010/main" val="2024480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F7ECC1-730B-4E41-B7AC-49190E435A9B}" type="slidenum">
              <a:rPr lang="en-US" smtClean="0"/>
              <a:t>8</a:t>
            </a:fld>
            <a:endParaRPr lang="en-US"/>
          </a:p>
        </p:txBody>
      </p:sp>
    </p:spTree>
    <p:extLst>
      <p:ext uri="{BB962C8B-B14F-4D97-AF65-F5344CB8AC3E}">
        <p14:creationId xmlns:p14="http://schemas.microsoft.com/office/powerpoint/2010/main" val="1702588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86825-27B4-4040-B438-9E36557F81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358066-4281-4BB5-9638-1BCF2F60E0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0B8CC5D-7E58-4D55-B73B-6EBFFCA26929}"/>
              </a:ext>
            </a:extLst>
          </p:cNvPr>
          <p:cNvSpPr>
            <a:spLocks noGrp="1"/>
          </p:cNvSpPr>
          <p:nvPr>
            <p:ph type="dt" sz="half" idx="10"/>
          </p:nvPr>
        </p:nvSpPr>
        <p:spPr/>
        <p:txBody>
          <a:bodyPr/>
          <a:lstStyle/>
          <a:p>
            <a:fld id="{2033D04C-F66B-42F6-8898-6FA6F629D165}" type="datetimeFigureOut">
              <a:rPr lang="en-US" smtClean="0"/>
              <a:t>2/20/2024</a:t>
            </a:fld>
            <a:endParaRPr lang="en-US"/>
          </a:p>
        </p:txBody>
      </p:sp>
      <p:sp>
        <p:nvSpPr>
          <p:cNvPr id="5" name="Footer Placeholder 4">
            <a:extLst>
              <a:ext uri="{FF2B5EF4-FFF2-40B4-BE49-F238E27FC236}">
                <a16:creationId xmlns:a16="http://schemas.microsoft.com/office/drawing/2014/main" id="{3E74D675-C897-4F9C-9A45-4391EEF3D1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EADC8D-D1A3-4DBD-BD37-83DF59436033}"/>
              </a:ext>
            </a:extLst>
          </p:cNvPr>
          <p:cNvSpPr>
            <a:spLocks noGrp="1"/>
          </p:cNvSpPr>
          <p:nvPr>
            <p:ph type="sldNum" sz="quarter" idx="12"/>
          </p:nvPr>
        </p:nvSpPr>
        <p:spPr/>
        <p:txBody>
          <a:bodyPr/>
          <a:lstStyle/>
          <a:p>
            <a:fld id="{538806B6-DBD8-46DB-8123-2D927F13515C}" type="slidenum">
              <a:rPr lang="en-US" smtClean="0"/>
              <a:t>‹#›</a:t>
            </a:fld>
            <a:endParaRPr lang="en-US"/>
          </a:p>
        </p:txBody>
      </p:sp>
    </p:spTree>
    <p:extLst>
      <p:ext uri="{BB962C8B-B14F-4D97-AF65-F5344CB8AC3E}">
        <p14:creationId xmlns:p14="http://schemas.microsoft.com/office/powerpoint/2010/main" val="3873237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67602-12EA-4C11-AABC-B77D861E47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25C09E-1AFA-4C57-ACC0-E72E8EA9B0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DAAC0E-AD4E-47B0-AA7B-D17261C3F1C5}"/>
              </a:ext>
            </a:extLst>
          </p:cNvPr>
          <p:cNvSpPr>
            <a:spLocks noGrp="1"/>
          </p:cNvSpPr>
          <p:nvPr>
            <p:ph type="dt" sz="half" idx="10"/>
          </p:nvPr>
        </p:nvSpPr>
        <p:spPr/>
        <p:txBody>
          <a:bodyPr/>
          <a:lstStyle/>
          <a:p>
            <a:fld id="{2033D04C-F66B-42F6-8898-6FA6F629D165}" type="datetimeFigureOut">
              <a:rPr lang="en-US" smtClean="0"/>
              <a:t>2/20/2024</a:t>
            </a:fld>
            <a:endParaRPr lang="en-US"/>
          </a:p>
        </p:txBody>
      </p:sp>
      <p:sp>
        <p:nvSpPr>
          <p:cNvPr id="5" name="Footer Placeholder 4">
            <a:extLst>
              <a:ext uri="{FF2B5EF4-FFF2-40B4-BE49-F238E27FC236}">
                <a16:creationId xmlns:a16="http://schemas.microsoft.com/office/drawing/2014/main" id="{FAC48471-D7DB-497E-912C-F08BDE1D30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17E0F2-7DD8-4129-A25B-DA247052CE25}"/>
              </a:ext>
            </a:extLst>
          </p:cNvPr>
          <p:cNvSpPr>
            <a:spLocks noGrp="1"/>
          </p:cNvSpPr>
          <p:nvPr>
            <p:ph type="sldNum" sz="quarter" idx="12"/>
          </p:nvPr>
        </p:nvSpPr>
        <p:spPr/>
        <p:txBody>
          <a:bodyPr/>
          <a:lstStyle/>
          <a:p>
            <a:fld id="{538806B6-DBD8-46DB-8123-2D927F13515C}" type="slidenum">
              <a:rPr lang="en-US" smtClean="0"/>
              <a:t>‹#›</a:t>
            </a:fld>
            <a:endParaRPr lang="en-US"/>
          </a:p>
        </p:txBody>
      </p:sp>
    </p:spTree>
    <p:extLst>
      <p:ext uri="{BB962C8B-B14F-4D97-AF65-F5344CB8AC3E}">
        <p14:creationId xmlns:p14="http://schemas.microsoft.com/office/powerpoint/2010/main" val="3538035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57672A-DE3F-4F3B-A0AF-EAF02DB28EA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965F8E2-5EF4-46C8-BED8-4E293AA5A4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19322B-D92C-481F-A8BA-D6A834C64234}"/>
              </a:ext>
            </a:extLst>
          </p:cNvPr>
          <p:cNvSpPr>
            <a:spLocks noGrp="1"/>
          </p:cNvSpPr>
          <p:nvPr>
            <p:ph type="dt" sz="half" idx="10"/>
          </p:nvPr>
        </p:nvSpPr>
        <p:spPr/>
        <p:txBody>
          <a:bodyPr/>
          <a:lstStyle/>
          <a:p>
            <a:fld id="{2033D04C-F66B-42F6-8898-6FA6F629D165}" type="datetimeFigureOut">
              <a:rPr lang="en-US" smtClean="0"/>
              <a:t>2/20/2024</a:t>
            </a:fld>
            <a:endParaRPr lang="en-US"/>
          </a:p>
        </p:txBody>
      </p:sp>
      <p:sp>
        <p:nvSpPr>
          <p:cNvPr id="5" name="Footer Placeholder 4">
            <a:extLst>
              <a:ext uri="{FF2B5EF4-FFF2-40B4-BE49-F238E27FC236}">
                <a16:creationId xmlns:a16="http://schemas.microsoft.com/office/drawing/2014/main" id="{13E98EAF-CE16-4857-8A13-96F3019FAE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EC955F-DD8B-40E6-A7E8-8B21EB4B0CCC}"/>
              </a:ext>
            </a:extLst>
          </p:cNvPr>
          <p:cNvSpPr>
            <a:spLocks noGrp="1"/>
          </p:cNvSpPr>
          <p:nvPr>
            <p:ph type="sldNum" sz="quarter" idx="12"/>
          </p:nvPr>
        </p:nvSpPr>
        <p:spPr/>
        <p:txBody>
          <a:bodyPr/>
          <a:lstStyle/>
          <a:p>
            <a:fld id="{538806B6-DBD8-46DB-8123-2D927F13515C}" type="slidenum">
              <a:rPr lang="en-US" smtClean="0"/>
              <a:t>‹#›</a:t>
            </a:fld>
            <a:endParaRPr lang="en-US"/>
          </a:p>
        </p:txBody>
      </p:sp>
    </p:spTree>
    <p:extLst>
      <p:ext uri="{BB962C8B-B14F-4D97-AF65-F5344CB8AC3E}">
        <p14:creationId xmlns:p14="http://schemas.microsoft.com/office/powerpoint/2010/main" val="2102888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19A25-9BE7-48D9-A5AE-553106F426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1DC3C0-A81B-4D80-BFDA-D54C3D4719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136F2B-8CD2-4C5A-8062-EB5C69849A4E}"/>
              </a:ext>
            </a:extLst>
          </p:cNvPr>
          <p:cNvSpPr>
            <a:spLocks noGrp="1"/>
          </p:cNvSpPr>
          <p:nvPr>
            <p:ph type="dt" sz="half" idx="10"/>
          </p:nvPr>
        </p:nvSpPr>
        <p:spPr/>
        <p:txBody>
          <a:bodyPr/>
          <a:lstStyle/>
          <a:p>
            <a:fld id="{2033D04C-F66B-42F6-8898-6FA6F629D165}" type="datetimeFigureOut">
              <a:rPr lang="en-US" smtClean="0"/>
              <a:t>2/20/2024</a:t>
            </a:fld>
            <a:endParaRPr lang="en-US"/>
          </a:p>
        </p:txBody>
      </p:sp>
      <p:sp>
        <p:nvSpPr>
          <p:cNvPr id="5" name="Footer Placeholder 4">
            <a:extLst>
              <a:ext uri="{FF2B5EF4-FFF2-40B4-BE49-F238E27FC236}">
                <a16:creationId xmlns:a16="http://schemas.microsoft.com/office/drawing/2014/main" id="{D15FF010-4CAF-4EBC-801F-A68AFB5B23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39DA07-27DD-48DD-A580-7C419DD198D8}"/>
              </a:ext>
            </a:extLst>
          </p:cNvPr>
          <p:cNvSpPr>
            <a:spLocks noGrp="1"/>
          </p:cNvSpPr>
          <p:nvPr>
            <p:ph type="sldNum" sz="quarter" idx="12"/>
          </p:nvPr>
        </p:nvSpPr>
        <p:spPr/>
        <p:txBody>
          <a:bodyPr/>
          <a:lstStyle/>
          <a:p>
            <a:fld id="{538806B6-DBD8-46DB-8123-2D927F13515C}" type="slidenum">
              <a:rPr lang="en-US" smtClean="0"/>
              <a:t>‹#›</a:t>
            </a:fld>
            <a:endParaRPr lang="en-US"/>
          </a:p>
        </p:txBody>
      </p:sp>
    </p:spTree>
    <p:extLst>
      <p:ext uri="{BB962C8B-B14F-4D97-AF65-F5344CB8AC3E}">
        <p14:creationId xmlns:p14="http://schemas.microsoft.com/office/powerpoint/2010/main" val="2790349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8C10B-AE81-4356-9741-1427D89C35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2A6D27B-DEA0-4153-8F9D-14F7278B5B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C4BB43-9BB7-49FD-BA5C-4FDE857D4D5C}"/>
              </a:ext>
            </a:extLst>
          </p:cNvPr>
          <p:cNvSpPr>
            <a:spLocks noGrp="1"/>
          </p:cNvSpPr>
          <p:nvPr>
            <p:ph type="dt" sz="half" idx="10"/>
          </p:nvPr>
        </p:nvSpPr>
        <p:spPr/>
        <p:txBody>
          <a:bodyPr/>
          <a:lstStyle/>
          <a:p>
            <a:fld id="{2033D04C-F66B-42F6-8898-6FA6F629D165}" type="datetimeFigureOut">
              <a:rPr lang="en-US" smtClean="0"/>
              <a:t>2/20/2024</a:t>
            </a:fld>
            <a:endParaRPr lang="en-US"/>
          </a:p>
        </p:txBody>
      </p:sp>
      <p:sp>
        <p:nvSpPr>
          <p:cNvPr id="5" name="Footer Placeholder 4">
            <a:extLst>
              <a:ext uri="{FF2B5EF4-FFF2-40B4-BE49-F238E27FC236}">
                <a16:creationId xmlns:a16="http://schemas.microsoft.com/office/drawing/2014/main" id="{D210BC71-FF92-4FDD-A78A-A57F84136D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1C6E5E-E305-4CA2-9E3E-116278226795}"/>
              </a:ext>
            </a:extLst>
          </p:cNvPr>
          <p:cNvSpPr>
            <a:spLocks noGrp="1"/>
          </p:cNvSpPr>
          <p:nvPr>
            <p:ph type="sldNum" sz="quarter" idx="12"/>
          </p:nvPr>
        </p:nvSpPr>
        <p:spPr/>
        <p:txBody>
          <a:bodyPr/>
          <a:lstStyle/>
          <a:p>
            <a:fld id="{538806B6-DBD8-46DB-8123-2D927F13515C}" type="slidenum">
              <a:rPr lang="en-US" smtClean="0"/>
              <a:t>‹#›</a:t>
            </a:fld>
            <a:endParaRPr lang="en-US"/>
          </a:p>
        </p:txBody>
      </p:sp>
    </p:spTree>
    <p:extLst>
      <p:ext uri="{BB962C8B-B14F-4D97-AF65-F5344CB8AC3E}">
        <p14:creationId xmlns:p14="http://schemas.microsoft.com/office/powerpoint/2010/main" val="1804978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146B0-1E3B-45EC-BF2E-1ED056E26B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D10200-7A0C-4C1F-980E-72E82AC446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08905F-C7C0-4164-8B07-BB42263C0D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A610DB-513E-4F64-86D5-D258FA69587B}"/>
              </a:ext>
            </a:extLst>
          </p:cNvPr>
          <p:cNvSpPr>
            <a:spLocks noGrp="1"/>
          </p:cNvSpPr>
          <p:nvPr>
            <p:ph type="dt" sz="half" idx="10"/>
          </p:nvPr>
        </p:nvSpPr>
        <p:spPr/>
        <p:txBody>
          <a:bodyPr/>
          <a:lstStyle/>
          <a:p>
            <a:fld id="{2033D04C-F66B-42F6-8898-6FA6F629D165}" type="datetimeFigureOut">
              <a:rPr lang="en-US" smtClean="0"/>
              <a:t>2/20/2024</a:t>
            </a:fld>
            <a:endParaRPr lang="en-US"/>
          </a:p>
        </p:txBody>
      </p:sp>
      <p:sp>
        <p:nvSpPr>
          <p:cNvPr id="6" name="Footer Placeholder 5">
            <a:extLst>
              <a:ext uri="{FF2B5EF4-FFF2-40B4-BE49-F238E27FC236}">
                <a16:creationId xmlns:a16="http://schemas.microsoft.com/office/drawing/2014/main" id="{6BF8D550-C178-4583-AF25-60F6853790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38388E-574D-4C47-81C1-625A2914AEA5}"/>
              </a:ext>
            </a:extLst>
          </p:cNvPr>
          <p:cNvSpPr>
            <a:spLocks noGrp="1"/>
          </p:cNvSpPr>
          <p:nvPr>
            <p:ph type="sldNum" sz="quarter" idx="12"/>
          </p:nvPr>
        </p:nvSpPr>
        <p:spPr/>
        <p:txBody>
          <a:bodyPr/>
          <a:lstStyle/>
          <a:p>
            <a:fld id="{538806B6-DBD8-46DB-8123-2D927F13515C}" type="slidenum">
              <a:rPr lang="en-US" smtClean="0"/>
              <a:t>‹#›</a:t>
            </a:fld>
            <a:endParaRPr lang="en-US"/>
          </a:p>
        </p:txBody>
      </p:sp>
    </p:spTree>
    <p:extLst>
      <p:ext uri="{BB962C8B-B14F-4D97-AF65-F5344CB8AC3E}">
        <p14:creationId xmlns:p14="http://schemas.microsoft.com/office/powerpoint/2010/main" val="3958248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C1B35-DC27-4E53-AC3C-2593BF3668F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89F573E-588A-4959-A6C9-1052AA771A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36F2D6-3607-4517-8F9A-9C11176284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2049D4D-9B99-4CB4-B13E-AB36C34436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CB8489-C288-4912-AD71-FDC47624BD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C1D2927-B270-4C93-8B5D-9B1DBD58306D}"/>
              </a:ext>
            </a:extLst>
          </p:cNvPr>
          <p:cNvSpPr>
            <a:spLocks noGrp="1"/>
          </p:cNvSpPr>
          <p:nvPr>
            <p:ph type="dt" sz="half" idx="10"/>
          </p:nvPr>
        </p:nvSpPr>
        <p:spPr/>
        <p:txBody>
          <a:bodyPr/>
          <a:lstStyle/>
          <a:p>
            <a:fld id="{2033D04C-F66B-42F6-8898-6FA6F629D165}" type="datetimeFigureOut">
              <a:rPr lang="en-US" smtClean="0"/>
              <a:t>2/20/2024</a:t>
            </a:fld>
            <a:endParaRPr lang="en-US"/>
          </a:p>
        </p:txBody>
      </p:sp>
      <p:sp>
        <p:nvSpPr>
          <p:cNvPr id="8" name="Footer Placeholder 7">
            <a:extLst>
              <a:ext uri="{FF2B5EF4-FFF2-40B4-BE49-F238E27FC236}">
                <a16:creationId xmlns:a16="http://schemas.microsoft.com/office/drawing/2014/main" id="{188C361F-368B-446B-ADF2-E02D11F207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FA70EA-7003-4407-81DA-EBD3A02A0BC1}"/>
              </a:ext>
            </a:extLst>
          </p:cNvPr>
          <p:cNvSpPr>
            <a:spLocks noGrp="1"/>
          </p:cNvSpPr>
          <p:nvPr>
            <p:ph type="sldNum" sz="quarter" idx="12"/>
          </p:nvPr>
        </p:nvSpPr>
        <p:spPr/>
        <p:txBody>
          <a:bodyPr/>
          <a:lstStyle/>
          <a:p>
            <a:fld id="{538806B6-DBD8-46DB-8123-2D927F13515C}" type="slidenum">
              <a:rPr lang="en-US" smtClean="0"/>
              <a:t>‹#›</a:t>
            </a:fld>
            <a:endParaRPr lang="en-US"/>
          </a:p>
        </p:txBody>
      </p:sp>
    </p:spTree>
    <p:extLst>
      <p:ext uri="{BB962C8B-B14F-4D97-AF65-F5344CB8AC3E}">
        <p14:creationId xmlns:p14="http://schemas.microsoft.com/office/powerpoint/2010/main" val="3091697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DD6C7-D9B1-43C5-A284-D4D73D52006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BF54A-3EBA-467D-8A7D-2DD2F7A8421A}"/>
              </a:ext>
            </a:extLst>
          </p:cNvPr>
          <p:cNvSpPr>
            <a:spLocks noGrp="1"/>
          </p:cNvSpPr>
          <p:nvPr>
            <p:ph type="dt" sz="half" idx="10"/>
          </p:nvPr>
        </p:nvSpPr>
        <p:spPr/>
        <p:txBody>
          <a:bodyPr/>
          <a:lstStyle/>
          <a:p>
            <a:fld id="{2033D04C-F66B-42F6-8898-6FA6F629D165}" type="datetimeFigureOut">
              <a:rPr lang="en-US" smtClean="0"/>
              <a:t>2/20/2024</a:t>
            </a:fld>
            <a:endParaRPr lang="en-US"/>
          </a:p>
        </p:txBody>
      </p:sp>
      <p:sp>
        <p:nvSpPr>
          <p:cNvPr id="4" name="Footer Placeholder 3">
            <a:extLst>
              <a:ext uri="{FF2B5EF4-FFF2-40B4-BE49-F238E27FC236}">
                <a16:creationId xmlns:a16="http://schemas.microsoft.com/office/drawing/2014/main" id="{D656719D-F970-4B8A-B2C8-451E72CBBD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7166570-AE2A-47B5-B25C-A4A712966C9C}"/>
              </a:ext>
            </a:extLst>
          </p:cNvPr>
          <p:cNvSpPr>
            <a:spLocks noGrp="1"/>
          </p:cNvSpPr>
          <p:nvPr>
            <p:ph type="sldNum" sz="quarter" idx="12"/>
          </p:nvPr>
        </p:nvSpPr>
        <p:spPr/>
        <p:txBody>
          <a:bodyPr/>
          <a:lstStyle/>
          <a:p>
            <a:fld id="{538806B6-DBD8-46DB-8123-2D927F13515C}" type="slidenum">
              <a:rPr lang="en-US" smtClean="0"/>
              <a:t>‹#›</a:t>
            </a:fld>
            <a:endParaRPr lang="en-US"/>
          </a:p>
        </p:txBody>
      </p:sp>
    </p:spTree>
    <p:extLst>
      <p:ext uri="{BB962C8B-B14F-4D97-AF65-F5344CB8AC3E}">
        <p14:creationId xmlns:p14="http://schemas.microsoft.com/office/powerpoint/2010/main" val="1818071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1F4B49-D1A4-41A9-82B5-C29427A7AE1D}"/>
              </a:ext>
            </a:extLst>
          </p:cNvPr>
          <p:cNvSpPr>
            <a:spLocks noGrp="1"/>
          </p:cNvSpPr>
          <p:nvPr>
            <p:ph type="dt" sz="half" idx="10"/>
          </p:nvPr>
        </p:nvSpPr>
        <p:spPr/>
        <p:txBody>
          <a:bodyPr/>
          <a:lstStyle/>
          <a:p>
            <a:fld id="{2033D04C-F66B-42F6-8898-6FA6F629D165}" type="datetimeFigureOut">
              <a:rPr lang="en-US" smtClean="0"/>
              <a:t>2/20/2024</a:t>
            </a:fld>
            <a:endParaRPr lang="en-US"/>
          </a:p>
        </p:txBody>
      </p:sp>
      <p:sp>
        <p:nvSpPr>
          <p:cNvPr id="3" name="Footer Placeholder 2">
            <a:extLst>
              <a:ext uri="{FF2B5EF4-FFF2-40B4-BE49-F238E27FC236}">
                <a16:creationId xmlns:a16="http://schemas.microsoft.com/office/drawing/2014/main" id="{A833A3D2-2464-457A-A20D-D41DB07BF9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639E8DD-B332-4FE7-BF5C-A3FE25C60DD5}"/>
              </a:ext>
            </a:extLst>
          </p:cNvPr>
          <p:cNvSpPr>
            <a:spLocks noGrp="1"/>
          </p:cNvSpPr>
          <p:nvPr>
            <p:ph type="sldNum" sz="quarter" idx="12"/>
          </p:nvPr>
        </p:nvSpPr>
        <p:spPr/>
        <p:txBody>
          <a:bodyPr/>
          <a:lstStyle/>
          <a:p>
            <a:fld id="{538806B6-DBD8-46DB-8123-2D927F13515C}" type="slidenum">
              <a:rPr lang="en-US" smtClean="0"/>
              <a:t>‹#›</a:t>
            </a:fld>
            <a:endParaRPr lang="en-US"/>
          </a:p>
        </p:txBody>
      </p:sp>
    </p:spTree>
    <p:extLst>
      <p:ext uri="{BB962C8B-B14F-4D97-AF65-F5344CB8AC3E}">
        <p14:creationId xmlns:p14="http://schemas.microsoft.com/office/powerpoint/2010/main" val="3585367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CADF0-D006-44E1-89C0-83F97A15B4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FB41764-AF77-4424-95D1-60DE7E4B5F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7382322-8720-4607-986C-723BD10977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C388BC-00A4-4740-9247-BFDEF6944788}"/>
              </a:ext>
            </a:extLst>
          </p:cNvPr>
          <p:cNvSpPr>
            <a:spLocks noGrp="1"/>
          </p:cNvSpPr>
          <p:nvPr>
            <p:ph type="dt" sz="half" idx="10"/>
          </p:nvPr>
        </p:nvSpPr>
        <p:spPr/>
        <p:txBody>
          <a:bodyPr/>
          <a:lstStyle/>
          <a:p>
            <a:fld id="{2033D04C-F66B-42F6-8898-6FA6F629D165}" type="datetimeFigureOut">
              <a:rPr lang="en-US" smtClean="0"/>
              <a:t>2/20/2024</a:t>
            </a:fld>
            <a:endParaRPr lang="en-US"/>
          </a:p>
        </p:txBody>
      </p:sp>
      <p:sp>
        <p:nvSpPr>
          <p:cNvPr id="6" name="Footer Placeholder 5">
            <a:extLst>
              <a:ext uri="{FF2B5EF4-FFF2-40B4-BE49-F238E27FC236}">
                <a16:creationId xmlns:a16="http://schemas.microsoft.com/office/drawing/2014/main" id="{905E4E24-D429-48A6-A9F2-0155073EB8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6BA825-1457-4399-A864-6A2037CE81EB}"/>
              </a:ext>
            </a:extLst>
          </p:cNvPr>
          <p:cNvSpPr>
            <a:spLocks noGrp="1"/>
          </p:cNvSpPr>
          <p:nvPr>
            <p:ph type="sldNum" sz="quarter" idx="12"/>
          </p:nvPr>
        </p:nvSpPr>
        <p:spPr/>
        <p:txBody>
          <a:bodyPr/>
          <a:lstStyle/>
          <a:p>
            <a:fld id="{538806B6-DBD8-46DB-8123-2D927F13515C}" type="slidenum">
              <a:rPr lang="en-US" smtClean="0"/>
              <a:t>‹#›</a:t>
            </a:fld>
            <a:endParaRPr lang="en-US"/>
          </a:p>
        </p:txBody>
      </p:sp>
    </p:spTree>
    <p:extLst>
      <p:ext uri="{BB962C8B-B14F-4D97-AF65-F5344CB8AC3E}">
        <p14:creationId xmlns:p14="http://schemas.microsoft.com/office/powerpoint/2010/main" val="1367948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AA061-7A1D-40C4-A974-50B857A3DD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152F4A3-1639-482E-B38C-D00A5DF8BD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95B5B4-AB84-46A8-B34D-B10512A7D0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BC610A-DA70-49D9-8428-3C715C392A8C}"/>
              </a:ext>
            </a:extLst>
          </p:cNvPr>
          <p:cNvSpPr>
            <a:spLocks noGrp="1"/>
          </p:cNvSpPr>
          <p:nvPr>
            <p:ph type="dt" sz="half" idx="10"/>
          </p:nvPr>
        </p:nvSpPr>
        <p:spPr/>
        <p:txBody>
          <a:bodyPr/>
          <a:lstStyle/>
          <a:p>
            <a:fld id="{2033D04C-F66B-42F6-8898-6FA6F629D165}" type="datetimeFigureOut">
              <a:rPr lang="en-US" smtClean="0"/>
              <a:t>2/20/2024</a:t>
            </a:fld>
            <a:endParaRPr lang="en-US"/>
          </a:p>
        </p:txBody>
      </p:sp>
      <p:sp>
        <p:nvSpPr>
          <p:cNvPr id="6" name="Footer Placeholder 5">
            <a:extLst>
              <a:ext uri="{FF2B5EF4-FFF2-40B4-BE49-F238E27FC236}">
                <a16:creationId xmlns:a16="http://schemas.microsoft.com/office/drawing/2014/main" id="{A32E4D01-07AB-48CB-A4BF-43CDE7D29D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593831-A95F-4DBC-81E3-383FE62183F8}"/>
              </a:ext>
            </a:extLst>
          </p:cNvPr>
          <p:cNvSpPr>
            <a:spLocks noGrp="1"/>
          </p:cNvSpPr>
          <p:nvPr>
            <p:ph type="sldNum" sz="quarter" idx="12"/>
          </p:nvPr>
        </p:nvSpPr>
        <p:spPr/>
        <p:txBody>
          <a:bodyPr/>
          <a:lstStyle/>
          <a:p>
            <a:fld id="{538806B6-DBD8-46DB-8123-2D927F13515C}" type="slidenum">
              <a:rPr lang="en-US" smtClean="0"/>
              <a:t>‹#›</a:t>
            </a:fld>
            <a:endParaRPr lang="en-US"/>
          </a:p>
        </p:txBody>
      </p:sp>
    </p:spTree>
    <p:extLst>
      <p:ext uri="{BB962C8B-B14F-4D97-AF65-F5344CB8AC3E}">
        <p14:creationId xmlns:p14="http://schemas.microsoft.com/office/powerpoint/2010/main" val="1455637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CF388A-E920-4D7B-BEBC-E5FEF55B6C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20EBD0B-AB15-46BC-92E5-993C708CCB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E2680E-7AEB-4327-B8D4-70355455E4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33D04C-F66B-42F6-8898-6FA6F629D165}" type="datetimeFigureOut">
              <a:rPr lang="en-US" smtClean="0"/>
              <a:t>2/20/2024</a:t>
            </a:fld>
            <a:endParaRPr lang="en-US"/>
          </a:p>
        </p:txBody>
      </p:sp>
      <p:sp>
        <p:nvSpPr>
          <p:cNvPr id="5" name="Footer Placeholder 4">
            <a:extLst>
              <a:ext uri="{FF2B5EF4-FFF2-40B4-BE49-F238E27FC236}">
                <a16:creationId xmlns:a16="http://schemas.microsoft.com/office/drawing/2014/main" id="{87E43447-B90F-4E0C-BF27-CBE0375C78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FCD5023-D258-45F6-B3D0-094AE44974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8806B6-DBD8-46DB-8123-2D927F13515C}" type="slidenum">
              <a:rPr lang="en-US" smtClean="0"/>
              <a:t>‹#›</a:t>
            </a:fld>
            <a:endParaRPr lang="en-US"/>
          </a:p>
        </p:txBody>
      </p:sp>
    </p:spTree>
    <p:extLst>
      <p:ext uri="{BB962C8B-B14F-4D97-AF65-F5344CB8AC3E}">
        <p14:creationId xmlns:p14="http://schemas.microsoft.com/office/powerpoint/2010/main" val="1597841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atlassian.com/software/jira"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mountaingoatsoftware.com/" TargetMode="External"/><Relationship Id="rId7" Type="http://schemas.openxmlformats.org/officeDocument/2006/relationships/image" Target="../media/image1.png"/><Relationship Id="rId2" Type="http://schemas.openxmlformats.org/officeDocument/2006/relationships/hyperlink" Target="http://csse.usc.edu/csse/research/COCOMOII/cocomo_main.html" TargetMode="External"/><Relationship Id="rId1" Type="http://schemas.openxmlformats.org/officeDocument/2006/relationships/slideLayout" Target="../slideLayouts/slideLayout2.xml"/><Relationship Id="rId6" Type="http://schemas.openxmlformats.org/officeDocument/2006/relationships/hyperlink" Target="http://www.agileadvice.com/2015/04/15/referenceinformation/summary-of-user-stories-the-three-cs-and-invest/" TargetMode="External"/><Relationship Id="rId5" Type="http://schemas.openxmlformats.org/officeDocument/2006/relationships/hyperlink" Target="https://www.braintrustgroup.com/product/user-story-cards/" TargetMode="External"/><Relationship Id="rId4" Type="http://schemas.openxmlformats.org/officeDocument/2006/relationships/hyperlink" Target="http://agileforall.com/new-to-agile-invest-in-good-user-storie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Supplementary Live Session</a:t>
            </a:r>
            <a:br>
              <a:rPr lang="en-US" dirty="0"/>
            </a:br>
            <a:r>
              <a:rPr lang="en-US" dirty="0"/>
              <a:t>Week 6 </a:t>
            </a:r>
          </a:p>
        </p:txBody>
      </p:sp>
      <p:sp>
        <p:nvSpPr>
          <p:cNvPr id="3" name="Subtitle 2"/>
          <p:cNvSpPr>
            <a:spLocks noGrp="1"/>
          </p:cNvSpPr>
          <p:nvPr>
            <p:ph type="subTitle" idx="1"/>
          </p:nvPr>
        </p:nvSpPr>
        <p:spPr>
          <a:xfrm>
            <a:off x="2895600" y="4249616"/>
            <a:ext cx="6400800" cy="1752600"/>
          </a:xfrm>
        </p:spPr>
        <p:txBody>
          <a:bodyPr>
            <a:normAutofit lnSpcReduction="10000"/>
          </a:bodyPr>
          <a:lstStyle/>
          <a:p>
            <a:r>
              <a:rPr lang="en-US" dirty="0"/>
              <a:t>MET CS 682 </a:t>
            </a:r>
          </a:p>
          <a:p>
            <a:r>
              <a:rPr lang="en-US" dirty="0"/>
              <a:t>Information Systems </a:t>
            </a:r>
          </a:p>
          <a:p>
            <a:r>
              <a:rPr lang="en-US" dirty="0"/>
              <a:t>Analysis and Design</a:t>
            </a:r>
          </a:p>
          <a:p>
            <a:r>
              <a:rPr lang="en-US" dirty="0"/>
              <a:t>Dawson Williams</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3050" y="261145"/>
            <a:ext cx="2065337"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8BF2DADD-52A5-3EC5-8559-FE0187F946A9}"/>
              </a:ext>
            </a:extLst>
          </p:cNvPr>
          <p:cNvSpPr txBox="1"/>
          <p:nvPr/>
        </p:nvSpPr>
        <p:spPr>
          <a:xfrm>
            <a:off x="8704385" y="5776546"/>
            <a:ext cx="1813510" cy="369332"/>
          </a:xfrm>
          <a:prstGeom prst="rect">
            <a:avLst/>
          </a:prstGeom>
          <a:noFill/>
        </p:spPr>
        <p:txBody>
          <a:bodyPr wrap="none" rtlCol="0">
            <a:spAutoFit/>
          </a:bodyPr>
          <a:lstStyle/>
          <a:p>
            <a:r>
              <a:rPr lang="en-US" dirty="0"/>
              <a:t>Updated 2/15/24</a:t>
            </a:r>
          </a:p>
        </p:txBody>
      </p:sp>
    </p:spTree>
    <p:extLst>
      <p:ext uri="{BB962C8B-B14F-4D97-AF65-F5344CB8AC3E}">
        <p14:creationId xmlns:p14="http://schemas.microsoft.com/office/powerpoint/2010/main" val="2996889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Managing the Process</a:t>
            </a:r>
          </a:p>
        </p:txBody>
      </p:sp>
      <p:sp>
        <p:nvSpPr>
          <p:cNvPr id="3" name="Content Placeholder 2"/>
          <p:cNvSpPr>
            <a:spLocks noGrp="1"/>
          </p:cNvSpPr>
          <p:nvPr>
            <p:ph idx="1"/>
          </p:nvPr>
        </p:nvSpPr>
        <p:spPr>
          <a:xfrm>
            <a:off x="1981200" y="1295400"/>
            <a:ext cx="8153400" cy="5486400"/>
          </a:xfrm>
        </p:spPr>
        <p:txBody>
          <a:bodyPr>
            <a:noAutofit/>
          </a:bodyPr>
          <a:lstStyle/>
          <a:p>
            <a:r>
              <a:rPr lang="en-US" sz="2700" dirty="0"/>
              <a:t>Arrange an orderly means for obtaining requirements </a:t>
            </a:r>
          </a:p>
          <a:p>
            <a:pPr lvl="1"/>
            <a:r>
              <a:rPr lang="en-US" sz="2700" dirty="0"/>
              <a:t>Agree in advance on how to freeze them</a:t>
            </a:r>
          </a:p>
          <a:p>
            <a:r>
              <a:rPr lang="en-US" sz="2700" dirty="0"/>
              <a:t>Make estimates using past experience on similar projects</a:t>
            </a:r>
          </a:p>
          <a:p>
            <a:r>
              <a:rPr lang="en-US" sz="2700" dirty="0"/>
              <a:t>Use Tools</a:t>
            </a:r>
          </a:p>
          <a:p>
            <a:r>
              <a:rPr lang="en-US" sz="2700" dirty="0"/>
              <a:t>Outline Tasks &amp; Due dates (WBS)</a:t>
            </a:r>
          </a:p>
          <a:p>
            <a:r>
              <a:rPr lang="en-US" sz="2700" dirty="0"/>
              <a:t>Outline Risks</a:t>
            </a:r>
          </a:p>
          <a:p>
            <a:pPr lvl="1"/>
            <a:r>
              <a:rPr lang="en-US" sz="2700" dirty="0"/>
              <a:t>Come up with mitigation plan</a:t>
            </a:r>
          </a:p>
          <a:p>
            <a:r>
              <a:rPr lang="en-US" sz="2700" dirty="0"/>
              <a:t>Use a clearly defined development process </a:t>
            </a:r>
          </a:p>
          <a:p>
            <a:r>
              <a:rPr lang="en-US" sz="2700" dirty="0"/>
              <a:t>Apply advice on team dynamics - Soft Skills</a:t>
            </a:r>
          </a:p>
          <a:p>
            <a:r>
              <a:rPr lang="en-US" sz="2700" dirty="0"/>
              <a:t>Balance schedule, cost, quality and functionality</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437" y="241354"/>
            <a:ext cx="1141526" cy="5001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9739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Tools-Work Breakdown Structure</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582" y="258939"/>
            <a:ext cx="1141526" cy="5001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3B5D059F-31E0-4D60-88C5-BA69F1BE190D}"/>
              </a:ext>
            </a:extLst>
          </p:cNvPr>
          <p:cNvPicPr>
            <a:picLocks noChangeAspect="1"/>
          </p:cNvPicPr>
          <p:nvPr/>
        </p:nvPicPr>
        <p:blipFill>
          <a:blip r:embed="rId3"/>
          <a:stretch>
            <a:fillRect/>
          </a:stretch>
        </p:blipFill>
        <p:spPr>
          <a:xfrm>
            <a:off x="1993038" y="1417638"/>
            <a:ext cx="8258175" cy="4648200"/>
          </a:xfrm>
          <a:prstGeom prst="rect">
            <a:avLst/>
          </a:prstGeom>
        </p:spPr>
      </p:pic>
    </p:spTree>
    <p:extLst>
      <p:ext uri="{BB962C8B-B14F-4D97-AF65-F5344CB8AC3E}">
        <p14:creationId xmlns:p14="http://schemas.microsoft.com/office/powerpoint/2010/main" val="878941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Tools-Gantt Chart</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437" y="115059"/>
            <a:ext cx="1141526" cy="5001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0DB185F6-0999-4A99-8716-BC1CAE2EFF8E}"/>
              </a:ext>
            </a:extLst>
          </p:cNvPr>
          <p:cNvPicPr>
            <a:picLocks noChangeAspect="1"/>
          </p:cNvPicPr>
          <p:nvPr/>
        </p:nvPicPr>
        <p:blipFill>
          <a:blip r:embed="rId3"/>
          <a:stretch>
            <a:fillRect/>
          </a:stretch>
        </p:blipFill>
        <p:spPr>
          <a:xfrm>
            <a:off x="1690688" y="1426516"/>
            <a:ext cx="8810625" cy="2933700"/>
          </a:xfrm>
          <a:prstGeom prst="rect">
            <a:avLst/>
          </a:prstGeom>
        </p:spPr>
      </p:pic>
      <p:sp>
        <p:nvSpPr>
          <p:cNvPr id="8" name="Rectangle 7">
            <a:extLst>
              <a:ext uri="{FF2B5EF4-FFF2-40B4-BE49-F238E27FC236}">
                <a16:creationId xmlns:a16="http://schemas.microsoft.com/office/drawing/2014/main" id="{771951B5-3F7D-4E8B-ABAF-78B3D423CA2E}"/>
              </a:ext>
            </a:extLst>
          </p:cNvPr>
          <p:cNvSpPr/>
          <p:nvPr/>
        </p:nvSpPr>
        <p:spPr>
          <a:xfrm>
            <a:off x="1958266" y="4572000"/>
            <a:ext cx="4572000" cy="1938992"/>
          </a:xfrm>
          <a:prstGeom prst="rect">
            <a:avLst/>
          </a:prstGeom>
        </p:spPr>
        <p:txBody>
          <a:bodyPr>
            <a:spAutoFit/>
          </a:bodyPr>
          <a:lstStyle/>
          <a:p>
            <a:r>
              <a:rPr lang="en-US" sz="2400" dirty="0"/>
              <a:t>Other tools:</a:t>
            </a:r>
          </a:p>
          <a:p>
            <a:pPr marL="285750" indent="-285750">
              <a:buFont typeface="Arial" panose="020B0604020202020204" pitchFamily="34" charset="0"/>
              <a:buChar char="•"/>
            </a:pPr>
            <a:r>
              <a:rPr lang="en-US" sz="2400" dirty="0"/>
              <a:t>Google Docs</a:t>
            </a:r>
          </a:p>
          <a:p>
            <a:pPr marL="285750" indent="-285750">
              <a:buFont typeface="Arial" panose="020B0604020202020204" pitchFamily="34" charset="0"/>
              <a:buChar char="•"/>
            </a:pPr>
            <a:r>
              <a:rPr lang="en-US" sz="2400" dirty="0"/>
              <a:t>Microsoft Project</a:t>
            </a:r>
          </a:p>
          <a:p>
            <a:pPr marL="285750" indent="-285750">
              <a:buFont typeface="Arial" panose="020B0604020202020204" pitchFamily="34" charset="0"/>
              <a:buChar char="•"/>
            </a:pPr>
            <a:r>
              <a:rPr lang="en-US" sz="2400" dirty="0"/>
              <a:t>Microsoft Office</a:t>
            </a:r>
          </a:p>
          <a:p>
            <a:pPr marL="285750" indent="-285750">
              <a:buFont typeface="Arial" panose="020B0604020202020204" pitchFamily="34" charset="0"/>
              <a:buChar char="•"/>
            </a:pPr>
            <a:r>
              <a:rPr lang="en-US" sz="2400" dirty="0"/>
              <a:t>JIRA</a:t>
            </a:r>
          </a:p>
        </p:txBody>
      </p:sp>
    </p:spTree>
    <p:extLst>
      <p:ext uri="{BB962C8B-B14F-4D97-AF65-F5344CB8AC3E}">
        <p14:creationId xmlns:p14="http://schemas.microsoft.com/office/powerpoint/2010/main" val="22425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09290A5-0B51-40DF-91E7-4C1512560A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0" y="4343401"/>
            <a:ext cx="3338436" cy="202149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838200" y="365125"/>
            <a:ext cx="10515600" cy="500131"/>
          </a:xfrm>
        </p:spPr>
        <p:txBody>
          <a:bodyPr>
            <a:normAutofit fontScale="90000"/>
          </a:bodyPr>
          <a:lstStyle/>
          <a:p>
            <a:r>
              <a:rPr lang="en-US" dirty="0"/>
              <a:t>Leadership &amp; Soft Skills</a:t>
            </a:r>
          </a:p>
        </p:txBody>
      </p:sp>
      <p:sp>
        <p:nvSpPr>
          <p:cNvPr id="3" name="Content Placeholder 2"/>
          <p:cNvSpPr>
            <a:spLocks noGrp="1"/>
          </p:cNvSpPr>
          <p:nvPr>
            <p:ph idx="1"/>
          </p:nvPr>
        </p:nvSpPr>
        <p:spPr>
          <a:xfrm>
            <a:off x="1234751" y="878500"/>
            <a:ext cx="8153400" cy="5486400"/>
          </a:xfrm>
        </p:spPr>
        <p:txBody>
          <a:bodyPr>
            <a:noAutofit/>
          </a:bodyPr>
          <a:lstStyle/>
          <a:p>
            <a:pPr marL="0" indent="0">
              <a:buNone/>
            </a:pPr>
            <a:r>
              <a:rPr lang="en-US" dirty="0"/>
              <a:t>“The secret sauce is the people, not the project”</a:t>
            </a:r>
          </a:p>
          <a:p>
            <a:r>
              <a:rPr lang="en-US" sz="2400" dirty="0"/>
              <a:t>It’s people that deliver- provide the environment for them to deliver.</a:t>
            </a:r>
          </a:p>
          <a:p>
            <a:r>
              <a:rPr lang="en-US" sz="2400" dirty="0"/>
              <a:t>Communication</a:t>
            </a:r>
          </a:p>
          <a:p>
            <a:r>
              <a:rPr lang="en-US" sz="2400" dirty="0"/>
              <a:t>Listening &amp; accepting feedback</a:t>
            </a:r>
          </a:p>
          <a:p>
            <a:r>
              <a:rPr lang="en-US" sz="2400" dirty="0"/>
              <a:t>Trust- don’t micromanage, trust skills, competencies</a:t>
            </a:r>
          </a:p>
          <a:p>
            <a:r>
              <a:rPr lang="en-US" sz="2400" dirty="0"/>
              <a:t>Ethics and doing the right thing</a:t>
            </a:r>
          </a:p>
          <a:p>
            <a:r>
              <a:rPr lang="en-US" sz="2400" dirty="0"/>
              <a:t>Internal politics awareness</a:t>
            </a:r>
          </a:p>
          <a:p>
            <a:r>
              <a:rPr lang="en-US" sz="2400" dirty="0"/>
              <a:t>Commitment - involve in decision making </a:t>
            </a:r>
          </a:p>
          <a:p>
            <a:r>
              <a:rPr lang="en-US" sz="2400" dirty="0"/>
              <a:t>Creativity &amp; Innovation – allow for risk</a:t>
            </a:r>
          </a:p>
          <a:p>
            <a:r>
              <a:rPr lang="en-US" sz="2400" dirty="0"/>
              <a:t>Tolerance of risk and failure</a:t>
            </a:r>
          </a:p>
          <a:p>
            <a:r>
              <a:rPr lang="en-US" sz="2400" dirty="0"/>
              <a:t>Empathy &amp; Emotional Intelligence </a:t>
            </a:r>
          </a:p>
          <a:p>
            <a:r>
              <a:rPr lang="en-US" sz="2400" dirty="0"/>
              <a:t>How to react and act fast, go with gut feeling</a:t>
            </a:r>
            <a:endParaRPr lang="en-US" dirty="0"/>
          </a:p>
          <a:p>
            <a:pPr marL="0" indent="0">
              <a:buNone/>
            </a:pPr>
            <a:endParaRPr lang="en-US" sz="2700"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19103" y="365125"/>
            <a:ext cx="1141526" cy="5001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1524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22238"/>
            <a:ext cx="8229600" cy="792162"/>
          </a:xfrm>
        </p:spPr>
        <p:txBody>
          <a:bodyPr>
            <a:noAutofit/>
          </a:bodyPr>
          <a:lstStyle/>
          <a:p>
            <a:r>
              <a:rPr lang="en-US" sz="3200" dirty="0"/>
              <a:t>Managing Scope</a:t>
            </a:r>
          </a:p>
        </p:txBody>
      </p:sp>
      <p:sp>
        <p:nvSpPr>
          <p:cNvPr id="3" name="Content Placeholder 2"/>
          <p:cNvSpPr>
            <a:spLocks noGrp="1"/>
          </p:cNvSpPr>
          <p:nvPr>
            <p:ph idx="1"/>
          </p:nvPr>
        </p:nvSpPr>
        <p:spPr>
          <a:xfrm>
            <a:off x="1752600" y="914400"/>
            <a:ext cx="8763000" cy="5943600"/>
          </a:xfrm>
        </p:spPr>
        <p:txBody>
          <a:bodyPr>
            <a:noAutofit/>
          </a:bodyPr>
          <a:lstStyle/>
          <a:p>
            <a:r>
              <a:rPr lang="en-US" dirty="0"/>
              <a:t>Why scope may change</a:t>
            </a:r>
          </a:p>
          <a:p>
            <a:pPr lvl="1"/>
            <a:r>
              <a:rPr lang="en-US" dirty="0"/>
              <a:t>Users realize a particular functionality was not defined and is missing half-way through the project.</a:t>
            </a:r>
          </a:p>
          <a:p>
            <a:pPr lvl="1"/>
            <a:r>
              <a:rPr lang="en-US" dirty="0"/>
              <a:t>Users realize that the functionality envisioned should be different.</a:t>
            </a:r>
          </a:p>
          <a:p>
            <a:pPr lvl="1"/>
            <a:r>
              <a:rPr lang="en-US" dirty="0"/>
              <a:t>Unforeseen complexity with selected technology and project.</a:t>
            </a:r>
          </a:p>
          <a:p>
            <a:pPr lvl="1"/>
            <a:r>
              <a:rPr lang="en-US" dirty="0"/>
              <a:t>New technology is available.</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95" y="122238"/>
            <a:ext cx="1141526" cy="50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6215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22238"/>
            <a:ext cx="8229600" cy="792162"/>
          </a:xfrm>
        </p:spPr>
        <p:txBody>
          <a:bodyPr>
            <a:noAutofit/>
          </a:bodyPr>
          <a:lstStyle/>
          <a:p>
            <a:r>
              <a:rPr lang="en-US" sz="3200" dirty="0"/>
              <a:t>Managing Scope Techniques</a:t>
            </a:r>
          </a:p>
        </p:txBody>
      </p:sp>
      <p:sp>
        <p:nvSpPr>
          <p:cNvPr id="3" name="Content Placeholder 2"/>
          <p:cNvSpPr>
            <a:spLocks noGrp="1"/>
          </p:cNvSpPr>
          <p:nvPr>
            <p:ph idx="1"/>
          </p:nvPr>
        </p:nvSpPr>
        <p:spPr>
          <a:xfrm>
            <a:off x="1752600" y="914400"/>
            <a:ext cx="8763000" cy="5943600"/>
          </a:xfrm>
        </p:spPr>
        <p:txBody>
          <a:bodyPr>
            <a:noAutofit/>
          </a:bodyPr>
          <a:lstStyle/>
          <a:p>
            <a:r>
              <a:rPr lang="en-US" sz="2400" dirty="0"/>
              <a:t>MANAGING EXPECTATIONS!!!!</a:t>
            </a:r>
          </a:p>
          <a:p>
            <a:r>
              <a:rPr lang="en-US" sz="2400" dirty="0"/>
              <a:t>Place new feature suggestion into backlog.</a:t>
            </a:r>
          </a:p>
          <a:p>
            <a:r>
              <a:rPr lang="en-US" sz="2400" dirty="0"/>
              <a:t>Use the SDLC methodology to refine scope before requirements are finalized (i.e. throwaway prototyping).</a:t>
            </a:r>
          </a:p>
          <a:p>
            <a:r>
              <a:rPr lang="en-US" sz="2400" dirty="0"/>
              <a:t>Track change and its impact, including cost (i.e. change request process).</a:t>
            </a:r>
          </a:p>
          <a:p>
            <a:r>
              <a:rPr lang="en-US" sz="2400" dirty="0"/>
              <a:t>Use smaller sprints where only specific features are worked on and the scope is focused.</a:t>
            </a:r>
          </a:p>
          <a:p>
            <a:r>
              <a:rPr lang="en-US" sz="2400" dirty="0"/>
              <a:t>Build in buffers for unforeseen requirements.</a:t>
            </a:r>
          </a:p>
          <a:p>
            <a:r>
              <a:rPr lang="en-US" sz="2400" dirty="0"/>
              <a:t>Use Timeboxing – a fixed schedule with due date.  If during the timeboxed sprint it is determined that some features won’t make it in this release, postpone them to the next sprint. </a:t>
            </a:r>
            <a:r>
              <a:rPr lang="en-US" dirty="0"/>
              <a:t> </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678" y="122238"/>
            <a:ext cx="1141526" cy="50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0469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22238"/>
            <a:ext cx="8229600" cy="792162"/>
          </a:xfrm>
        </p:spPr>
        <p:txBody>
          <a:bodyPr>
            <a:noAutofit/>
          </a:bodyPr>
          <a:lstStyle/>
          <a:p>
            <a:r>
              <a:rPr lang="en-US" sz="3200" dirty="0"/>
              <a:t>Project Estimation</a:t>
            </a:r>
          </a:p>
        </p:txBody>
      </p:sp>
      <p:sp>
        <p:nvSpPr>
          <p:cNvPr id="3" name="Content Placeholder 2"/>
          <p:cNvSpPr>
            <a:spLocks noGrp="1"/>
          </p:cNvSpPr>
          <p:nvPr>
            <p:ph idx="1"/>
          </p:nvPr>
        </p:nvSpPr>
        <p:spPr>
          <a:xfrm>
            <a:off x="1752600" y="1066800"/>
            <a:ext cx="8763000" cy="3733800"/>
          </a:xfrm>
        </p:spPr>
        <p:txBody>
          <a:bodyPr>
            <a:noAutofit/>
          </a:bodyPr>
          <a:lstStyle/>
          <a:p>
            <a:r>
              <a:rPr lang="en-US" dirty="0"/>
              <a:t>How long will it take to complete a task? </a:t>
            </a:r>
          </a:p>
          <a:p>
            <a:r>
              <a:rPr lang="en-US" dirty="0"/>
              <a:t>How many and who are resources are needed to complete it?</a:t>
            </a:r>
          </a:p>
          <a:p>
            <a:r>
              <a:rPr lang="en-US" dirty="0"/>
              <a:t>How to determine due dates?  </a:t>
            </a:r>
          </a:p>
          <a:p>
            <a:r>
              <a:rPr lang="en-US" dirty="0"/>
              <a:t>Deadline driven</a:t>
            </a:r>
          </a:p>
          <a:p>
            <a:pPr lvl="1"/>
            <a:r>
              <a:rPr lang="en-US" dirty="0"/>
              <a:t>Estimation of time and resources previous tasks similar in nature have taken, </a:t>
            </a:r>
          </a:p>
          <a:p>
            <a:r>
              <a:rPr lang="en-US" dirty="0"/>
              <a:t>Estimation in essence is an art, not just skill and experience.</a:t>
            </a:r>
            <a:endParaRPr lang="en-US" sz="2400"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413" y="122238"/>
            <a:ext cx="1141526" cy="50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DC623DDF-F775-4A16-B1DC-96990CB6ECCC}"/>
              </a:ext>
            </a:extLst>
          </p:cNvPr>
          <p:cNvPicPr>
            <a:picLocks noChangeAspect="1"/>
          </p:cNvPicPr>
          <p:nvPr/>
        </p:nvPicPr>
        <p:blipFill>
          <a:blip r:embed="rId3"/>
          <a:stretch>
            <a:fillRect/>
          </a:stretch>
        </p:blipFill>
        <p:spPr>
          <a:xfrm>
            <a:off x="7391400" y="4845012"/>
            <a:ext cx="3124200" cy="1890750"/>
          </a:xfrm>
          <a:prstGeom prst="rect">
            <a:avLst/>
          </a:prstGeom>
        </p:spPr>
      </p:pic>
      <p:pic>
        <p:nvPicPr>
          <p:cNvPr id="6" name="Picture 5">
            <a:extLst>
              <a:ext uri="{FF2B5EF4-FFF2-40B4-BE49-F238E27FC236}">
                <a16:creationId xmlns:a16="http://schemas.microsoft.com/office/drawing/2014/main" id="{D9B14C76-7F8F-4DF0-97A6-421DE6ECC9E8}"/>
              </a:ext>
            </a:extLst>
          </p:cNvPr>
          <p:cNvPicPr>
            <a:picLocks noChangeAspect="1"/>
          </p:cNvPicPr>
          <p:nvPr/>
        </p:nvPicPr>
        <p:blipFill>
          <a:blip r:embed="rId4"/>
          <a:stretch>
            <a:fillRect/>
          </a:stretch>
        </p:blipFill>
        <p:spPr>
          <a:xfrm>
            <a:off x="1742244" y="5257801"/>
            <a:ext cx="4855351" cy="1572107"/>
          </a:xfrm>
          <a:prstGeom prst="rect">
            <a:avLst/>
          </a:prstGeom>
        </p:spPr>
      </p:pic>
    </p:spTree>
    <p:extLst>
      <p:ext uri="{BB962C8B-B14F-4D97-AF65-F5344CB8AC3E}">
        <p14:creationId xmlns:p14="http://schemas.microsoft.com/office/powerpoint/2010/main" val="4278707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22238"/>
            <a:ext cx="8229600" cy="792162"/>
          </a:xfrm>
        </p:spPr>
        <p:txBody>
          <a:bodyPr>
            <a:noAutofit/>
          </a:bodyPr>
          <a:lstStyle/>
          <a:p>
            <a:r>
              <a:rPr lang="en-US" sz="3200" dirty="0"/>
              <a:t>Factors for estimation</a:t>
            </a:r>
          </a:p>
        </p:txBody>
      </p:sp>
      <p:sp>
        <p:nvSpPr>
          <p:cNvPr id="3" name="Content Placeholder 2"/>
          <p:cNvSpPr>
            <a:spLocks noGrp="1"/>
          </p:cNvSpPr>
          <p:nvPr>
            <p:ph idx="1"/>
          </p:nvPr>
        </p:nvSpPr>
        <p:spPr>
          <a:xfrm>
            <a:off x="1752600" y="914400"/>
            <a:ext cx="8763000" cy="5638800"/>
          </a:xfrm>
        </p:spPr>
        <p:txBody>
          <a:bodyPr>
            <a:noAutofit/>
          </a:bodyPr>
          <a:lstStyle/>
          <a:p>
            <a:r>
              <a:rPr lang="en-US" sz="2400" dirty="0"/>
              <a:t>Level of team experience with:</a:t>
            </a:r>
          </a:p>
          <a:p>
            <a:pPr lvl="1"/>
            <a:r>
              <a:rPr lang="en-US" dirty="0"/>
              <a:t>A similar task which was done before</a:t>
            </a:r>
          </a:p>
          <a:p>
            <a:pPr lvl="1"/>
            <a:r>
              <a:rPr lang="en-US" dirty="0"/>
              <a:t>Technology used</a:t>
            </a:r>
          </a:p>
          <a:p>
            <a:pPr lvl="1"/>
            <a:r>
              <a:rPr lang="en-US" dirty="0"/>
              <a:t>Tools used</a:t>
            </a:r>
          </a:p>
          <a:p>
            <a:pPr lvl="1"/>
            <a:r>
              <a:rPr lang="en-US" dirty="0"/>
              <a:t>Process</a:t>
            </a:r>
          </a:p>
          <a:p>
            <a:r>
              <a:rPr lang="en-US" sz="2400" dirty="0"/>
              <a:t>Complexity</a:t>
            </a:r>
          </a:p>
          <a:p>
            <a:r>
              <a:rPr lang="en-US" sz="2400" dirty="0"/>
              <a:t>Motivation</a:t>
            </a:r>
          </a:p>
          <a:p>
            <a:r>
              <a:rPr lang="en-US" sz="2400" dirty="0"/>
              <a:t>Maturity of technology</a:t>
            </a:r>
          </a:p>
          <a:p>
            <a:r>
              <a:rPr lang="en-US" sz="2400" dirty="0"/>
              <a:t>Can previous parts/components be re-used from a previous project?</a:t>
            </a:r>
          </a:p>
          <a:p>
            <a:r>
              <a:rPr lang="en-US" sz="2400" dirty="0"/>
              <a:t>Will the developed components need to be re-used for future projects?</a:t>
            </a:r>
          </a:p>
          <a:p>
            <a:r>
              <a:rPr lang="en-US" sz="2400" dirty="0"/>
              <a:t>What level of quality is required?</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95" y="122238"/>
            <a:ext cx="1141526" cy="50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43088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22238"/>
            <a:ext cx="8229600" cy="792162"/>
          </a:xfrm>
        </p:spPr>
        <p:txBody>
          <a:bodyPr>
            <a:noAutofit/>
          </a:bodyPr>
          <a:lstStyle/>
          <a:p>
            <a:r>
              <a:rPr lang="en-US" sz="3200" dirty="0"/>
              <a:t>Factors for estimation</a:t>
            </a:r>
          </a:p>
        </p:txBody>
      </p:sp>
      <p:sp>
        <p:nvSpPr>
          <p:cNvPr id="3" name="Content Placeholder 2"/>
          <p:cNvSpPr>
            <a:spLocks noGrp="1"/>
          </p:cNvSpPr>
          <p:nvPr>
            <p:ph idx="1"/>
          </p:nvPr>
        </p:nvSpPr>
        <p:spPr>
          <a:xfrm>
            <a:off x="1752600" y="914400"/>
            <a:ext cx="8763000" cy="5943600"/>
          </a:xfrm>
        </p:spPr>
        <p:txBody>
          <a:bodyPr>
            <a:noAutofit/>
          </a:bodyPr>
          <a:lstStyle/>
          <a:p>
            <a:r>
              <a:rPr lang="en-US" sz="2400" dirty="0"/>
              <a:t>Usability constraints</a:t>
            </a:r>
          </a:p>
          <a:p>
            <a:r>
              <a:rPr lang="en-US" sz="2400" dirty="0"/>
              <a:t>Security constraints</a:t>
            </a:r>
          </a:p>
          <a:p>
            <a:r>
              <a:rPr lang="en-US" sz="2400" dirty="0"/>
              <a:t>Integration with other systems</a:t>
            </a:r>
          </a:p>
          <a:p>
            <a:r>
              <a:rPr lang="en-US" sz="2400" dirty="0"/>
              <a:t>Stability of requirements during the project</a:t>
            </a:r>
          </a:p>
          <a:p>
            <a:r>
              <a:rPr lang="en-US" sz="2400" dirty="0"/>
              <a:t>Team Cohesion (how well do individuals on the team work together)</a:t>
            </a:r>
          </a:p>
          <a:p>
            <a:r>
              <a:rPr lang="en-US" sz="2400" dirty="0"/>
              <a:t>Team allocation (on-site, distributed, off-shore)</a:t>
            </a:r>
          </a:p>
          <a:p>
            <a:r>
              <a:rPr lang="en-US" sz="2400" dirty="0"/>
              <a:t>Reliance on external vendors and consultants</a:t>
            </a:r>
          </a:p>
          <a:p>
            <a:r>
              <a:rPr lang="en-US" sz="2400" dirty="0"/>
              <a:t>Support of decision makers</a:t>
            </a:r>
          </a:p>
          <a:p>
            <a:r>
              <a:rPr lang="en-US" sz="2400" dirty="0"/>
              <a:t>Motivation level to deliver the system</a:t>
            </a:r>
          </a:p>
          <a:p>
            <a:endParaRPr lang="en-US" sz="2000"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380" y="268253"/>
            <a:ext cx="1141526" cy="50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7581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0873" y="359535"/>
            <a:ext cx="8229600" cy="792162"/>
          </a:xfrm>
        </p:spPr>
        <p:txBody>
          <a:bodyPr>
            <a:noAutofit/>
          </a:bodyPr>
          <a:lstStyle/>
          <a:p>
            <a:r>
              <a:rPr lang="en-US" sz="3200" dirty="0"/>
              <a:t>Comments on Estimation</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764" y="188601"/>
            <a:ext cx="1141526" cy="50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4648201" y="6520934"/>
            <a:ext cx="6089359" cy="369332"/>
          </a:xfrm>
          <a:prstGeom prst="rect">
            <a:avLst/>
          </a:prstGeom>
        </p:spPr>
        <p:txBody>
          <a:bodyPr wrap="none">
            <a:spAutoFit/>
          </a:bodyPr>
          <a:lstStyle/>
          <a:p>
            <a:r>
              <a:rPr lang="en-US" dirty="0"/>
              <a:t>https://www.mountaingoatsoftware.com/agile/planning-poker</a:t>
            </a:r>
          </a:p>
        </p:txBody>
      </p:sp>
      <p:sp>
        <p:nvSpPr>
          <p:cNvPr id="8" name="Content Placeholder 2"/>
          <p:cNvSpPr>
            <a:spLocks noGrp="1"/>
          </p:cNvSpPr>
          <p:nvPr>
            <p:ph idx="1"/>
          </p:nvPr>
        </p:nvSpPr>
        <p:spPr>
          <a:xfrm>
            <a:off x="1752600" y="1483816"/>
            <a:ext cx="8686800" cy="5037119"/>
          </a:xfrm>
        </p:spPr>
        <p:txBody>
          <a:bodyPr>
            <a:noAutofit/>
          </a:bodyPr>
          <a:lstStyle/>
          <a:p>
            <a:r>
              <a:rPr lang="en-US" dirty="0"/>
              <a:t>More time spent on estimation does not necessarily mean a better estimate. (Cohen, 2005) </a:t>
            </a:r>
          </a:p>
          <a:p>
            <a:r>
              <a:rPr lang="en-US" dirty="0"/>
              <a:t>Avoid optimistic estimates as much as possible.</a:t>
            </a:r>
          </a:p>
          <a:p>
            <a:r>
              <a:rPr lang="en-US" dirty="0"/>
              <a:t>If a user story or a feature is too large to estimate – disaggregate, break it into smaller parts which can be estimated.</a:t>
            </a:r>
          </a:p>
          <a:p>
            <a:r>
              <a:rPr lang="en-US" dirty="0"/>
              <a:t>An estimate is still an estimate, it will not be perfect because of uncertainty and that’s ok. (Cohen, 2005) </a:t>
            </a:r>
          </a:p>
          <a:p>
            <a:pPr marL="0" indent="0">
              <a:buNone/>
            </a:pPr>
            <a:endParaRPr lang="en-US" sz="2400" dirty="0"/>
          </a:p>
        </p:txBody>
      </p:sp>
    </p:spTree>
    <p:extLst>
      <p:ext uri="{BB962C8B-B14F-4D97-AF65-F5344CB8AC3E}">
        <p14:creationId xmlns:p14="http://schemas.microsoft.com/office/powerpoint/2010/main" val="2981945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639762"/>
          </a:xfrm>
        </p:spPr>
        <p:txBody>
          <a:bodyPr>
            <a:noAutofit/>
          </a:bodyPr>
          <a:lstStyle/>
          <a:p>
            <a:r>
              <a:rPr lang="en-US" sz="4000" dirty="0"/>
              <a:t>Pseudocode &amp; Activity</a:t>
            </a:r>
          </a:p>
        </p:txBody>
      </p:sp>
      <p:sp>
        <p:nvSpPr>
          <p:cNvPr id="3" name="Content Placeholder 2"/>
          <p:cNvSpPr>
            <a:spLocks noGrp="1"/>
          </p:cNvSpPr>
          <p:nvPr>
            <p:ph idx="1"/>
          </p:nvPr>
        </p:nvSpPr>
        <p:spPr>
          <a:xfrm>
            <a:off x="1828800" y="1143000"/>
            <a:ext cx="6019800" cy="2362200"/>
          </a:xfrm>
        </p:spPr>
        <p:txBody>
          <a:bodyPr>
            <a:normAutofit/>
          </a:bodyPr>
          <a:lstStyle/>
          <a:p>
            <a:pPr marL="457200" lvl="1" indent="0">
              <a:buNone/>
            </a:pPr>
            <a:r>
              <a:rPr lang="en-US" dirty="0"/>
              <a:t>Pseudo Code </a:t>
            </a:r>
          </a:p>
          <a:p>
            <a:pPr marL="914400" lvl="2" indent="0">
              <a:buNone/>
            </a:pPr>
            <a:r>
              <a:rPr lang="en-US" sz="1400" dirty="0">
                <a:latin typeface="Courier New" pitchFamily="49" charset="0"/>
                <a:cs typeface="Courier New" pitchFamily="49" charset="0"/>
              </a:rPr>
              <a:t>IF QTY = 0 </a:t>
            </a:r>
          </a:p>
          <a:p>
            <a:pPr marL="914400" lvl="2" indent="0">
              <a:buNone/>
            </a:pPr>
            <a:r>
              <a:rPr lang="en-US" sz="1400" dirty="0">
                <a:latin typeface="Courier New" pitchFamily="49" charset="0"/>
                <a:cs typeface="Courier New" pitchFamily="49" charset="0"/>
              </a:rPr>
              <a:t>        SUBTOTAL = 0</a:t>
            </a:r>
          </a:p>
          <a:p>
            <a:pPr marL="914400" lvl="2" indent="0">
              <a:buNone/>
            </a:pPr>
            <a:r>
              <a:rPr lang="en-US" sz="1400" dirty="0">
                <a:latin typeface="Courier New" pitchFamily="49" charset="0"/>
                <a:cs typeface="Courier New" pitchFamily="49" charset="0"/>
              </a:rPr>
              <a:t>ELSE</a:t>
            </a:r>
          </a:p>
          <a:p>
            <a:pPr marL="914400" lvl="2" indent="0">
              <a:buNone/>
            </a:pPr>
            <a:r>
              <a:rPr lang="en-US" sz="1400" dirty="0">
                <a:latin typeface="Courier New" pitchFamily="49" charset="0"/>
                <a:cs typeface="Courier New" pitchFamily="49" charset="0"/>
              </a:rPr>
              <a:t>        SUBTOTAL = UNITPRICE * QTY</a:t>
            </a:r>
          </a:p>
          <a:p>
            <a:pPr marL="914400" lvl="2" indent="0">
              <a:buNone/>
            </a:pPr>
            <a:r>
              <a:rPr lang="en-US" sz="1400" dirty="0">
                <a:latin typeface="Courier New" pitchFamily="49" charset="0"/>
                <a:cs typeface="Courier New" pitchFamily="49" charset="0"/>
              </a:rPr>
              <a:t>ENDIF</a:t>
            </a:r>
          </a:p>
          <a:p>
            <a:pPr marL="914400" lvl="2" indent="0">
              <a:buNone/>
            </a:pPr>
            <a:r>
              <a:rPr lang="en-US" sz="1400" dirty="0">
                <a:latin typeface="Courier New" pitchFamily="49" charset="0"/>
                <a:cs typeface="Courier New" pitchFamily="49" charset="0"/>
              </a:rPr>
              <a:t>        RETURN SUBTOTAL</a:t>
            </a:r>
          </a:p>
          <a:p>
            <a:endParaRPr lang="en-US" altLang="en-US" dirty="0"/>
          </a:p>
          <a:p>
            <a:endParaRPr lang="en-US" dirty="0"/>
          </a:p>
          <a:p>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283" y="168276"/>
            <a:ext cx="1141526" cy="50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15460" y="3962401"/>
            <a:ext cx="5892799"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1828801" y="3500736"/>
            <a:ext cx="3786845" cy="461665"/>
          </a:xfrm>
          <a:prstGeom prst="rect">
            <a:avLst/>
          </a:prstGeom>
        </p:spPr>
        <p:txBody>
          <a:bodyPr wrap="square">
            <a:spAutoFit/>
          </a:bodyPr>
          <a:lstStyle/>
          <a:p>
            <a:pPr lvl="1"/>
            <a:r>
              <a:rPr lang="en-US" sz="2400" dirty="0"/>
              <a:t>Activity Diagram</a:t>
            </a:r>
          </a:p>
        </p:txBody>
      </p:sp>
      <p:sp>
        <p:nvSpPr>
          <p:cNvPr id="7" name="Rectangle 6"/>
          <p:cNvSpPr/>
          <p:nvPr/>
        </p:nvSpPr>
        <p:spPr>
          <a:xfrm>
            <a:off x="1958789" y="6248400"/>
            <a:ext cx="3786845" cy="400110"/>
          </a:xfrm>
          <a:prstGeom prst="rect">
            <a:avLst/>
          </a:prstGeom>
        </p:spPr>
        <p:txBody>
          <a:bodyPr wrap="square">
            <a:spAutoFit/>
          </a:bodyPr>
          <a:lstStyle/>
          <a:p>
            <a:pPr lvl="1"/>
            <a:r>
              <a:rPr lang="en-US" sz="2000" dirty="0"/>
              <a:t>(Jung, 2013)</a:t>
            </a:r>
          </a:p>
        </p:txBody>
      </p:sp>
    </p:spTree>
    <p:extLst>
      <p:ext uri="{BB962C8B-B14F-4D97-AF65-F5344CB8AC3E}">
        <p14:creationId xmlns:p14="http://schemas.microsoft.com/office/powerpoint/2010/main" val="25625774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Challenges of IT Project Management</a:t>
            </a:r>
          </a:p>
        </p:txBody>
      </p:sp>
      <p:sp>
        <p:nvSpPr>
          <p:cNvPr id="3" name="Content Placeholder 2"/>
          <p:cNvSpPr>
            <a:spLocks noGrp="1"/>
          </p:cNvSpPr>
          <p:nvPr>
            <p:ph idx="1"/>
          </p:nvPr>
        </p:nvSpPr>
        <p:spPr>
          <a:xfrm>
            <a:off x="1981200" y="1295400"/>
            <a:ext cx="8153400" cy="5486400"/>
          </a:xfrm>
        </p:spPr>
        <p:txBody>
          <a:bodyPr>
            <a:noAutofit/>
          </a:bodyPr>
          <a:lstStyle/>
          <a:p>
            <a:r>
              <a:rPr lang="en-US" sz="2700" dirty="0"/>
              <a:t>Customers are seldom sure of what they want.</a:t>
            </a:r>
          </a:p>
          <a:p>
            <a:r>
              <a:rPr lang="en-US" sz="2700" dirty="0"/>
              <a:t>It is hard to estimate up front the magnitude of the effort required.</a:t>
            </a:r>
          </a:p>
          <a:p>
            <a:r>
              <a:rPr lang="en-US" sz="2700" dirty="0"/>
              <a:t>Internal and external politics of those involved might provide incomplete or conflicting requirements and or priorities.</a:t>
            </a:r>
          </a:p>
          <a:p>
            <a:r>
              <a:rPr lang="en-US" sz="2700" dirty="0"/>
              <a:t>It is hard to coordinate requirements with corresponding design elements and code artifacts.</a:t>
            </a:r>
          </a:p>
          <a:p>
            <a:r>
              <a:rPr lang="en-US" sz="2700" dirty="0"/>
              <a:t>It is not easy to maintain constructive interpersonal team dynamics. Time pressures cause stress, and team members have differing opinions.</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437" y="115059"/>
            <a:ext cx="1141526" cy="5001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61736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Managing the Process</a:t>
            </a:r>
          </a:p>
        </p:txBody>
      </p:sp>
      <p:sp>
        <p:nvSpPr>
          <p:cNvPr id="3" name="Content Placeholder 2"/>
          <p:cNvSpPr>
            <a:spLocks noGrp="1"/>
          </p:cNvSpPr>
          <p:nvPr>
            <p:ph idx="1"/>
          </p:nvPr>
        </p:nvSpPr>
        <p:spPr>
          <a:xfrm>
            <a:off x="1981200" y="1295400"/>
            <a:ext cx="8153400" cy="5486400"/>
          </a:xfrm>
        </p:spPr>
        <p:txBody>
          <a:bodyPr>
            <a:noAutofit/>
          </a:bodyPr>
          <a:lstStyle/>
          <a:p>
            <a:r>
              <a:rPr lang="en-US" sz="2700" dirty="0"/>
              <a:t>Arrange an orderly means for obtaining requirements </a:t>
            </a:r>
          </a:p>
          <a:p>
            <a:pPr lvl="1"/>
            <a:r>
              <a:rPr lang="en-US" sz="2700" dirty="0"/>
              <a:t>Agree in advance on how to freeze them</a:t>
            </a:r>
          </a:p>
          <a:p>
            <a:r>
              <a:rPr lang="en-US" sz="2700" dirty="0"/>
              <a:t>Make estimates using past experience on similar projects</a:t>
            </a:r>
          </a:p>
          <a:p>
            <a:r>
              <a:rPr lang="en-US" sz="2700" dirty="0"/>
              <a:t>Use Tools</a:t>
            </a:r>
          </a:p>
          <a:p>
            <a:r>
              <a:rPr lang="en-US" sz="2700" dirty="0"/>
              <a:t>Outline Tasks &amp; Due dates (WBS)</a:t>
            </a:r>
          </a:p>
          <a:p>
            <a:r>
              <a:rPr lang="en-US" sz="2700" dirty="0"/>
              <a:t>Outline Risks</a:t>
            </a:r>
          </a:p>
          <a:p>
            <a:pPr lvl="1"/>
            <a:r>
              <a:rPr lang="en-US" sz="2700" dirty="0"/>
              <a:t>Come up with mitigation plan</a:t>
            </a:r>
          </a:p>
          <a:p>
            <a:r>
              <a:rPr lang="en-US" sz="2700" dirty="0"/>
              <a:t>Use a clearly defined development process </a:t>
            </a:r>
          </a:p>
          <a:p>
            <a:r>
              <a:rPr lang="en-US" sz="2700" dirty="0"/>
              <a:t>Apply advice on team dynamics - Soft Skills</a:t>
            </a:r>
          </a:p>
          <a:p>
            <a:r>
              <a:rPr lang="en-US" sz="2700" dirty="0"/>
              <a:t>Balance schedule, cost, quality and functionality</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674" y="115059"/>
            <a:ext cx="1141526" cy="5001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63934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Tools-Work Breakdown Structure</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297" y="115059"/>
            <a:ext cx="1141526" cy="5001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3B5D059F-31E0-4D60-88C5-BA69F1BE190D}"/>
              </a:ext>
            </a:extLst>
          </p:cNvPr>
          <p:cNvPicPr>
            <a:picLocks noChangeAspect="1"/>
          </p:cNvPicPr>
          <p:nvPr/>
        </p:nvPicPr>
        <p:blipFill>
          <a:blip r:embed="rId3"/>
          <a:stretch>
            <a:fillRect/>
          </a:stretch>
        </p:blipFill>
        <p:spPr>
          <a:xfrm>
            <a:off x="1993038" y="1417638"/>
            <a:ext cx="8258175" cy="4648200"/>
          </a:xfrm>
          <a:prstGeom prst="rect">
            <a:avLst/>
          </a:prstGeom>
        </p:spPr>
      </p:pic>
    </p:spTree>
    <p:extLst>
      <p:ext uri="{BB962C8B-B14F-4D97-AF65-F5344CB8AC3E}">
        <p14:creationId xmlns:p14="http://schemas.microsoft.com/office/powerpoint/2010/main" val="42634028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Tools-Gantt Chart</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437" y="229395"/>
            <a:ext cx="1141526" cy="5001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0DB185F6-0999-4A99-8716-BC1CAE2EFF8E}"/>
              </a:ext>
            </a:extLst>
          </p:cNvPr>
          <p:cNvPicPr>
            <a:picLocks noChangeAspect="1"/>
          </p:cNvPicPr>
          <p:nvPr/>
        </p:nvPicPr>
        <p:blipFill>
          <a:blip r:embed="rId3"/>
          <a:stretch>
            <a:fillRect/>
          </a:stretch>
        </p:blipFill>
        <p:spPr>
          <a:xfrm>
            <a:off x="1690688" y="1426516"/>
            <a:ext cx="8810625" cy="2933700"/>
          </a:xfrm>
          <a:prstGeom prst="rect">
            <a:avLst/>
          </a:prstGeom>
        </p:spPr>
      </p:pic>
      <p:sp>
        <p:nvSpPr>
          <p:cNvPr id="8" name="Rectangle 7">
            <a:extLst>
              <a:ext uri="{FF2B5EF4-FFF2-40B4-BE49-F238E27FC236}">
                <a16:creationId xmlns:a16="http://schemas.microsoft.com/office/drawing/2014/main" id="{771951B5-3F7D-4E8B-ABAF-78B3D423CA2E}"/>
              </a:ext>
            </a:extLst>
          </p:cNvPr>
          <p:cNvSpPr/>
          <p:nvPr/>
        </p:nvSpPr>
        <p:spPr>
          <a:xfrm>
            <a:off x="1958266" y="4572000"/>
            <a:ext cx="4572000" cy="1938992"/>
          </a:xfrm>
          <a:prstGeom prst="rect">
            <a:avLst/>
          </a:prstGeom>
        </p:spPr>
        <p:txBody>
          <a:bodyPr>
            <a:spAutoFit/>
          </a:bodyPr>
          <a:lstStyle/>
          <a:p>
            <a:r>
              <a:rPr lang="en-US" sz="2400" dirty="0"/>
              <a:t>Other tools:</a:t>
            </a:r>
          </a:p>
          <a:p>
            <a:pPr marL="285750" indent="-285750">
              <a:buFont typeface="Arial" panose="020B0604020202020204" pitchFamily="34" charset="0"/>
              <a:buChar char="•"/>
            </a:pPr>
            <a:r>
              <a:rPr lang="en-US" sz="2400" dirty="0"/>
              <a:t>Google Docs</a:t>
            </a:r>
          </a:p>
          <a:p>
            <a:pPr marL="285750" indent="-285750">
              <a:buFont typeface="Arial" panose="020B0604020202020204" pitchFamily="34" charset="0"/>
              <a:buChar char="•"/>
            </a:pPr>
            <a:r>
              <a:rPr lang="en-US" sz="2400" dirty="0"/>
              <a:t>Microsoft Project</a:t>
            </a:r>
          </a:p>
          <a:p>
            <a:pPr marL="285750" indent="-285750">
              <a:buFont typeface="Arial" panose="020B0604020202020204" pitchFamily="34" charset="0"/>
              <a:buChar char="•"/>
            </a:pPr>
            <a:r>
              <a:rPr lang="en-US" sz="2400" dirty="0"/>
              <a:t>Microsoft Office</a:t>
            </a:r>
          </a:p>
          <a:p>
            <a:pPr marL="285750" indent="-285750">
              <a:buFont typeface="Arial" panose="020B0604020202020204" pitchFamily="34" charset="0"/>
              <a:buChar char="•"/>
            </a:pPr>
            <a:r>
              <a:rPr lang="en-US" sz="2400" dirty="0"/>
              <a:t>JIRA</a:t>
            </a:r>
          </a:p>
        </p:txBody>
      </p:sp>
    </p:spTree>
    <p:extLst>
      <p:ext uri="{BB962C8B-B14F-4D97-AF65-F5344CB8AC3E}">
        <p14:creationId xmlns:p14="http://schemas.microsoft.com/office/powerpoint/2010/main" val="39863157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09290A5-0B51-40DF-91E7-4C1512560A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0" y="4343401"/>
            <a:ext cx="3338436" cy="202149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a:bodyPr>
          <a:lstStyle/>
          <a:p>
            <a:r>
              <a:rPr lang="en-US" dirty="0"/>
              <a:t>Leadership &amp; Soft Skills</a:t>
            </a:r>
          </a:p>
        </p:txBody>
      </p:sp>
      <p:sp>
        <p:nvSpPr>
          <p:cNvPr id="3" name="Content Placeholder 2"/>
          <p:cNvSpPr>
            <a:spLocks noGrp="1"/>
          </p:cNvSpPr>
          <p:nvPr>
            <p:ph idx="1"/>
          </p:nvPr>
        </p:nvSpPr>
        <p:spPr>
          <a:xfrm>
            <a:off x="1981200" y="1143000"/>
            <a:ext cx="8153400" cy="5486400"/>
          </a:xfrm>
        </p:spPr>
        <p:txBody>
          <a:bodyPr>
            <a:noAutofit/>
          </a:bodyPr>
          <a:lstStyle/>
          <a:p>
            <a:pPr marL="0" indent="0">
              <a:buNone/>
            </a:pPr>
            <a:r>
              <a:rPr lang="en-US" dirty="0"/>
              <a:t>“The secret sauce is the people, not the project”</a:t>
            </a:r>
          </a:p>
          <a:p>
            <a:r>
              <a:rPr lang="en-US" sz="2400" dirty="0"/>
              <a:t>It’s people that deliver- provide the environment for them to deliver.</a:t>
            </a:r>
          </a:p>
          <a:p>
            <a:r>
              <a:rPr lang="en-US" sz="2400" dirty="0"/>
              <a:t>Communication</a:t>
            </a:r>
          </a:p>
          <a:p>
            <a:r>
              <a:rPr lang="en-US" sz="2400" dirty="0"/>
              <a:t>Listening &amp; accepting feedback</a:t>
            </a:r>
          </a:p>
          <a:p>
            <a:r>
              <a:rPr lang="en-US" sz="2400" dirty="0"/>
              <a:t>Trust- don’t micromanage, trust skills, competencies</a:t>
            </a:r>
          </a:p>
          <a:p>
            <a:r>
              <a:rPr lang="en-US" sz="2400" dirty="0"/>
              <a:t>Ethics and doing the right thing</a:t>
            </a:r>
          </a:p>
          <a:p>
            <a:r>
              <a:rPr lang="en-US" sz="2400" dirty="0"/>
              <a:t>Internal politics awareness</a:t>
            </a:r>
          </a:p>
          <a:p>
            <a:r>
              <a:rPr lang="en-US" sz="2400" dirty="0"/>
              <a:t>Commitment - involve in decision making </a:t>
            </a:r>
          </a:p>
          <a:p>
            <a:r>
              <a:rPr lang="en-US" sz="2400" dirty="0"/>
              <a:t>Creativity &amp; Innovation – allow for risk</a:t>
            </a:r>
          </a:p>
          <a:p>
            <a:r>
              <a:rPr lang="en-US" sz="2400" dirty="0"/>
              <a:t>Tolerance of risk and failure</a:t>
            </a:r>
          </a:p>
          <a:p>
            <a:r>
              <a:rPr lang="en-US" sz="2400" dirty="0"/>
              <a:t>Empathy &amp; Emotional Intelligence </a:t>
            </a:r>
          </a:p>
          <a:p>
            <a:r>
              <a:rPr lang="en-US" sz="2400" dirty="0"/>
              <a:t>How to react and act fast, go with gut feeling</a:t>
            </a:r>
            <a:endParaRPr lang="en-US" dirty="0"/>
          </a:p>
          <a:p>
            <a:pPr marL="0" indent="0">
              <a:buNone/>
            </a:pPr>
            <a:endParaRPr lang="en-US" sz="2700"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713" y="115059"/>
            <a:ext cx="1141526" cy="5001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15395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22238"/>
            <a:ext cx="8229600" cy="792162"/>
          </a:xfrm>
        </p:spPr>
        <p:txBody>
          <a:bodyPr>
            <a:noAutofit/>
          </a:bodyPr>
          <a:lstStyle/>
          <a:p>
            <a:r>
              <a:rPr lang="en-US" sz="3200" dirty="0"/>
              <a:t>Bring the Project Up-To-Date </a:t>
            </a:r>
            <a:br>
              <a:rPr lang="en-US" sz="3200" dirty="0"/>
            </a:br>
            <a:r>
              <a:rPr lang="en-US" sz="3200" dirty="0"/>
              <a:t>After Completing Detailed Design</a:t>
            </a:r>
          </a:p>
        </p:txBody>
      </p:sp>
      <p:sp>
        <p:nvSpPr>
          <p:cNvPr id="3" name="Content Placeholder 2"/>
          <p:cNvSpPr>
            <a:spLocks noGrp="1"/>
          </p:cNvSpPr>
          <p:nvPr>
            <p:ph idx="1"/>
          </p:nvPr>
        </p:nvSpPr>
        <p:spPr>
          <a:xfrm>
            <a:off x="1752600" y="914400"/>
            <a:ext cx="8763000" cy="5943600"/>
          </a:xfrm>
        </p:spPr>
        <p:txBody>
          <a:bodyPr>
            <a:noAutofit/>
          </a:bodyPr>
          <a:lstStyle/>
          <a:p>
            <a:r>
              <a:rPr lang="en-US" sz="2000" dirty="0"/>
              <a:t>Make sure the Software Design Document reflects latest version of detailed design, after inspections</a:t>
            </a:r>
          </a:p>
          <a:p>
            <a:r>
              <a:rPr lang="en-US" sz="2000" dirty="0"/>
              <a:t>Provide details needed to complete the schedule Software Project Management Plan (WBS)</a:t>
            </a:r>
          </a:p>
          <a:p>
            <a:r>
              <a:rPr lang="en-US" sz="2000" dirty="0"/>
              <a:t>Allocate precise tasks to team members (WBS)</a:t>
            </a:r>
          </a:p>
          <a:p>
            <a:r>
              <a:rPr lang="en-US" sz="2000" dirty="0"/>
              <a:t>Improve project cost and time estimates (Design elements are now known!)</a:t>
            </a:r>
          </a:p>
          <a:p>
            <a:r>
              <a:rPr lang="en-US" sz="2000" dirty="0"/>
              <a:t>Update the Software Configuration Management Plan to reflect the new parts</a:t>
            </a:r>
          </a:p>
          <a:p>
            <a:pPr lvl="1"/>
            <a:r>
              <a:rPr lang="en-US" sz="1600" dirty="0"/>
              <a:t>(Check out Jira </a:t>
            </a:r>
            <a:r>
              <a:rPr lang="en-US" sz="1600" dirty="0">
                <a:hlinkClick r:id="rId2"/>
              </a:rPr>
              <a:t>www.atlassian.com/software/jira</a:t>
            </a:r>
            <a:r>
              <a:rPr lang="en-US" sz="1600" dirty="0"/>
              <a:t>) , Software Versioning Systems)</a:t>
            </a:r>
          </a:p>
          <a:p>
            <a:r>
              <a:rPr lang="en-US" sz="2000" dirty="0"/>
              <a:t>Team Review process by which the detailed design was created, and determine improvements (for next version, iteration, sprint). </a:t>
            </a:r>
          </a:p>
          <a:p>
            <a:pPr marL="800100" lvl="1" indent="-342900">
              <a:buFont typeface="+mj-lt"/>
              <a:buAutoNum type="arabicPeriod"/>
            </a:pPr>
            <a:r>
              <a:rPr lang="en-US" sz="2000" dirty="0"/>
              <a:t>Time taken; broken down to include:</a:t>
            </a:r>
          </a:p>
          <a:p>
            <a:pPr lvl="2"/>
            <a:r>
              <a:rPr lang="en-US" dirty="0"/>
              <a:t>Preparation of the designs</a:t>
            </a:r>
          </a:p>
          <a:p>
            <a:pPr lvl="2"/>
            <a:r>
              <a:rPr lang="en-US" dirty="0"/>
              <a:t>Inspection &amp; Change</a:t>
            </a:r>
          </a:p>
          <a:p>
            <a:pPr marL="914400" lvl="1" indent="-457200">
              <a:buFont typeface="+mj-lt"/>
              <a:buAutoNum type="arabicPeriod"/>
            </a:pPr>
            <a:r>
              <a:rPr lang="en-US" sz="2000" dirty="0"/>
              <a:t>Defect summary</a:t>
            </a:r>
          </a:p>
          <a:p>
            <a:pPr lvl="2"/>
            <a:r>
              <a:rPr lang="en-US" dirty="0"/>
              <a:t>Number remaining open, found at detailed design, closed at detailed design</a:t>
            </a:r>
          </a:p>
          <a:p>
            <a:pPr lvl="2"/>
            <a:r>
              <a:rPr lang="en-US" dirty="0"/>
              <a:t>Where injected, include previous phases and detailed design stage</a:t>
            </a:r>
          </a:p>
          <a:p>
            <a:endParaRPr lang="en-US" sz="2000"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220" y="205646"/>
            <a:ext cx="1141526" cy="50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8991601" y="51758"/>
            <a:ext cx="1478805" cy="307777"/>
          </a:xfrm>
          <a:prstGeom prst="rect">
            <a:avLst/>
          </a:prstGeom>
        </p:spPr>
        <p:txBody>
          <a:bodyPr wrap="square">
            <a:spAutoFit/>
          </a:bodyPr>
          <a:lstStyle/>
          <a:p>
            <a:r>
              <a:rPr lang="en-US" sz="1400" dirty="0"/>
              <a:t>(CS682 Module 6)</a:t>
            </a:r>
          </a:p>
        </p:txBody>
      </p:sp>
    </p:spTree>
    <p:extLst>
      <p:ext uri="{BB962C8B-B14F-4D97-AF65-F5344CB8AC3E}">
        <p14:creationId xmlns:p14="http://schemas.microsoft.com/office/powerpoint/2010/main" val="13572074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22238"/>
            <a:ext cx="8229600" cy="792162"/>
          </a:xfrm>
        </p:spPr>
        <p:txBody>
          <a:bodyPr>
            <a:noAutofit/>
          </a:bodyPr>
          <a:lstStyle/>
          <a:p>
            <a:r>
              <a:rPr lang="en-US" sz="3200" dirty="0"/>
              <a:t>Managing Scope</a:t>
            </a:r>
          </a:p>
        </p:txBody>
      </p:sp>
      <p:sp>
        <p:nvSpPr>
          <p:cNvPr id="3" name="Content Placeholder 2"/>
          <p:cNvSpPr>
            <a:spLocks noGrp="1"/>
          </p:cNvSpPr>
          <p:nvPr>
            <p:ph idx="1"/>
          </p:nvPr>
        </p:nvSpPr>
        <p:spPr>
          <a:xfrm>
            <a:off x="1752600" y="914400"/>
            <a:ext cx="8763000" cy="5943600"/>
          </a:xfrm>
        </p:spPr>
        <p:txBody>
          <a:bodyPr>
            <a:noAutofit/>
          </a:bodyPr>
          <a:lstStyle/>
          <a:p>
            <a:r>
              <a:rPr lang="en-US" dirty="0"/>
              <a:t>Why scope may change</a:t>
            </a:r>
          </a:p>
          <a:p>
            <a:pPr lvl="1"/>
            <a:r>
              <a:rPr lang="en-US" dirty="0"/>
              <a:t>Users realize a particular functionality was not defined and is missing half-way through the project.</a:t>
            </a:r>
          </a:p>
          <a:p>
            <a:pPr lvl="1"/>
            <a:r>
              <a:rPr lang="en-US" dirty="0"/>
              <a:t>Users realize that the functionality envisioned should be different.</a:t>
            </a:r>
          </a:p>
          <a:p>
            <a:pPr lvl="1"/>
            <a:r>
              <a:rPr lang="en-US" dirty="0"/>
              <a:t>Unforeseen complexity with selected technology and project.</a:t>
            </a:r>
          </a:p>
          <a:p>
            <a:pPr lvl="1"/>
            <a:r>
              <a:rPr lang="en-US" dirty="0"/>
              <a:t>New technology is available.</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874" y="268253"/>
            <a:ext cx="1141526" cy="50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59937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22238"/>
            <a:ext cx="8229600" cy="792162"/>
          </a:xfrm>
        </p:spPr>
        <p:txBody>
          <a:bodyPr>
            <a:noAutofit/>
          </a:bodyPr>
          <a:lstStyle/>
          <a:p>
            <a:r>
              <a:rPr lang="en-US" sz="3200" dirty="0"/>
              <a:t>Managing Scope Techniques</a:t>
            </a:r>
          </a:p>
        </p:txBody>
      </p:sp>
      <p:sp>
        <p:nvSpPr>
          <p:cNvPr id="3" name="Content Placeholder 2"/>
          <p:cNvSpPr>
            <a:spLocks noGrp="1"/>
          </p:cNvSpPr>
          <p:nvPr>
            <p:ph idx="1"/>
          </p:nvPr>
        </p:nvSpPr>
        <p:spPr>
          <a:xfrm>
            <a:off x="1752600" y="914400"/>
            <a:ext cx="8763000" cy="5943600"/>
          </a:xfrm>
        </p:spPr>
        <p:txBody>
          <a:bodyPr>
            <a:noAutofit/>
          </a:bodyPr>
          <a:lstStyle/>
          <a:p>
            <a:r>
              <a:rPr lang="en-US" sz="2400" dirty="0"/>
              <a:t>MANAGING EXPECTATIONS!!!!</a:t>
            </a:r>
          </a:p>
          <a:p>
            <a:r>
              <a:rPr lang="en-US" sz="2400" dirty="0"/>
              <a:t>Place new feature suggestion into backlog.</a:t>
            </a:r>
          </a:p>
          <a:p>
            <a:r>
              <a:rPr lang="en-US" sz="2400" dirty="0"/>
              <a:t>Use the SDLC methodology to refine scope before requirements are finalized (i.e. throwaway prototyping).</a:t>
            </a:r>
          </a:p>
          <a:p>
            <a:r>
              <a:rPr lang="en-US" sz="2400" dirty="0"/>
              <a:t>Track change and its impact, including cost (i.e. change request process).</a:t>
            </a:r>
          </a:p>
          <a:p>
            <a:r>
              <a:rPr lang="en-US" sz="2400" dirty="0"/>
              <a:t>Use smaller sprints where only specific features are worked on and the scope is focused.</a:t>
            </a:r>
          </a:p>
          <a:p>
            <a:r>
              <a:rPr lang="en-US" sz="2400" dirty="0"/>
              <a:t>Build in buffers for unforeseen requirements.</a:t>
            </a:r>
          </a:p>
          <a:p>
            <a:r>
              <a:rPr lang="en-US" sz="2400" dirty="0"/>
              <a:t>Use Timeboxing – a fixed schedule with due date.  If during the timeboxed sprint it is determined that some features won’t make it in this release, postpone them to the next sprint. </a:t>
            </a:r>
            <a:r>
              <a:rPr lang="en-US" dirty="0"/>
              <a:t> </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420" y="122238"/>
            <a:ext cx="1141526" cy="50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4347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22238"/>
            <a:ext cx="8229600" cy="792162"/>
          </a:xfrm>
        </p:spPr>
        <p:txBody>
          <a:bodyPr>
            <a:noAutofit/>
          </a:bodyPr>
          <a:lstStyle/>
          <a:p>
            <a:r>
              <a:rPr lang="en-US" sz="3200" dirty="0"/>
              <a:t>Project Estimation</a:t>
            </a:r>
          </a:p>
        </p:txBody>
      </p:sp>
      <p:sp>
        <p:nvSpPr>
          <p:cNvPr id="3" name="Content Placeholder 2"/>
          <p:cNvSpPr>
            <a:spLocks noGrp="1"/>
          </p:cNvSpPr>
          <p:nvPr>
            <p:ph idx="1"/>
          </p:nvPr>
        </p:nvSpPr>
        <p:spPr>
          <a:xfrm>
            <a:off x="1752600" y="1066800"/>
            <a:ext cx="8763000" cy="3733800"/>
          </a:xfrm>
        </p:spPr>
        <p:txBody>
          <a:bodyPr>
            <a:noAutofit/>
          </a:bodyPr>
          <a:lstStyle/>
          <a:p>
            <a:r>
              <a:rPr lang="en-US" dirty="0"/>
              <a:t>How long will it take to complete a task? </a:t>
            </a:r>
          </a:p>
          <a:p>
            <a:r>
              <a:rPr lang="en-US" dirty="0"/>
              <a:t>How many and who are resources are needed to complete it?</a:t>
            </a:r>
          </a:p>
          <a:p>
            <a:r>
              <a:rPr lang="en-US" dirty="0"/>
              <a:t>How to determine due dates?  </a:t>
            </a:r>
          </a:p>
          <a:p>
            <a:r>
              <a:rPr lang="en-US" dirty="0"/>
              <a:t>Deadline driven</a:t>
            </a:r>
          </a:p>
          <a:p>
            <a:pPr lvl="1"/>
            <a:r>
              <a:rPr lang="en-US" dirty="0"/>
              <a:t>Estimation of time and resources previous tasks similar in nature have taken, </a:t>
            </a:r>
          </a:p>
          <a:p>
            <a:r>
              <a:rPr lang="en-US" dirty="0"/>
              <a:t>Estimation in essence is an art, not just skill and experience.</a:t>
            </a:r>
            <a:endParaRPr lang="en-US" sz="2400"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718" y="122238"/>
            <a:ext cx="1141526" cy="50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DC623DDF-F775-4A16-B1DC-96990CB6ECCC}"/>
              </a:ext>
            </a:extLst>
          </p:cNvPr>
          <p:cNvPicPr>
            <a:picLocks noChangeAspect="1"/>
          </p:cNvPicPr>
          <p:nvPr/>
        </p:nvPicPr>
        <p:blipFill>
          <a:blip r:embed="rId3"/>
          <a:stretch>
            <a:fillRect/>
          </a:stretch>
        </p:blipFill>
        <p:spPr>
          <a:xfrm>
            <a:off x="7391400" y="4845012"/>
            <a:ext cx="3124200" cy="1890750"/>
          </a:xfrm>
          <a:prstGeom prst="rect">
            <a:avLst/>
          </a:prstGeom>
        </p:spPr>
      </p:pic>
      <p:pic>
        <p:nvPicPr>
          <p:cNvPr id="6" name="Picture 5">
            <a:extLst>
              <a:ext uri="{FF2B5EF4-FFF2-40B4-BE49-F238E27FC236}">
                <a16:creationId xmlns:a16="http://schemas.microsoft.com/office/drawing/2014/main" id="{D9B14C76-7F8F-4DF0-97A6-421DE6ECC9E8}"/>
              </a:ext>
            </a:extLst>
          </p:cNvPr>
          <p:cNvPicPr>
            <a:picLocks noChangeAspect="1"/>
          </p:cNvPicPr>
          <p:nvPr/>
        </p:nvPicPr>
        <p:blipFill>
          <a:blip r:embed="rId4"/>
          <a:stretch>
            <a:fillRect/>
          </a:stretch>
        </p:blipFill>
        <p:spPr>
          <a:xfrm>
            <a:off x="1742244" y="5257801"/>
            <a:ext cx="4855351" cy="1572107"/>
          </a:xfrm>
          <a:prstGeom prst="rect">
            <a:avLst/>
          </a:prstGeom>
        </p:spPr>
      </p:pic>
    </p:spTree>
    <p:extLst>
      <p:ext uri="{BB962C8B-B14F-4D97-AF65-F5344CB8AC3E}">
        <p14:creationId xmlns:p14="http://schemas.microsoft.com/office/powerpoint/2010/main" val="32506030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22238"/>
            <a:ext cx="8229600" cy="792162"/>
          </a:xfrm>
        </p:spPr>
        <p:txBody>
          <a:bodyPr>
            <a:noAutofit/>
          </a:bodyPr>
          <a:lstStyle/>
          <a:p>
            <a:r>
              <a:rPr lang="en-US" sz="3200" dirty="0"/>
              <a:t>Factors for estimation</a:t>
            </a:r>
          </a:p>
        </p:txBody>
      </p:sp>
      <p:sp>
        <p:nvSpPr>
          <p:cNvPr id="3" name="Content Placeholder 2"/>
          <p:cNvSpPr>
            <a:spLocks noGrp="1"/>
          </p:cNvSpPr>
          <p:nvPr>
            <p:ph idx="1"/>
          </p:nvPr>
        </p:nvSpPr>
        <p:spPr>
          <a:xfrm>
            <a:off x="1752600" y="914400"/>
            <a:ext cx="8763000" cy="5638800"/>
          </a:xfrm>
        </p:spPr>
        <p:txBody>
          <a:bodyPr>
            <a:noAutofit/>
          </a:bodyPr>
          <a:lstStyle/>
          <a:p>
            <a:r>
              <a:rPr lang="en-US" sz="2400" dirty="0"/>
              <a:t>Level of team experience with:</a:t>
            </a:r>
          </a:p>
          <a:p>
            <a:pPr lvl="1"/>
            <a:r>
              <a:rPr lang="en-US" dirty="0"/>
              <a:t>A similar task which was done before</a:t>
            </a:r>
          </a:p>
          <a:p>
            <a:pPr lvl="1"/>
            <a:r>
              <a:rPr lang="en-US" dirty="0"/>
              <a:t>Technology used</a:t>
            </a:r>
          </a:p>
          <a:p>
            <a:pPr lvl="1"/>
            <a:r>
              <a:rPr lang="en-US" dirty="0"/>
              <a:t>Tools used</a:t>
            </a:r>
          </a:p>
          <a:p>
            <a:pPr lvl="1"/>
            <a:r>
              <a:rPr lang="en-US" dirty="0"/>
              <a:t>Process</a:t>
            </a:r>
          </a:p>
          <a:p>
            <a:r>
              <a:rPr lang="en-US" sz="2400" dirty="0"/>
              <a:t>Complexity</a:t>
            </a:r>
          </a:p>
          <a:p>
            <a:r>
              <a:rPr lang="en-US" sz="2400" dirty="0"/>
              <a:t>Motivation</a:t>
            </a:r>
          </a:p>
          <a:p>
            <a:r>
              <a:rPr lang="en-US" sz="2400" dirty="0"/>
              <a:t>Maturity of technology</a:t>
            </a:r>
          </a:p>
          <a:p>
            <a:r>
              <a:rPr lang="en-US" sz="2400" dirty="0"/>
              <a:t>Can previous parts/components be re-used from a previous project?</a:t>
            </a:r>
          </a:p>
          <a:p>
            <a:r>
              <a:rPr lang="en-US" sz="2400" dirty="0"/>
              <a:t>Will the developed components need to be re-used for future projects?</a:t>
            </a:r>
          </a:p>
          <a:p>
            <a:r>
              <a:rPr lang="en-US" sz="2400" dirty="0"/>
              <a:t>What level of quality is required?</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712" y="197393"/>
            <a:ext cx="1141526" cy="50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5017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92162"/>
          </a:xfrm>
        </p:spPr>
        <p:txBody>
          <a:bodyPr>
            <a:normAutofit/>
          </a:bodyPr>
          <a:lstStyle/>
          <a:p>
            <a:r>
              <a:rPr lang="en-US" sz="3600" dirty="0"/>
              <a:t>Pseudocode Approach</a:t>
            </a:r>
          </a:p>
        </p:txBody>
      </p:sp>
      <p:sp>
        <p:nvSpPr>
          <p:cNvPr id="3" name="Content Placeholder 2"/>
          <p:cNvSpPr>
            <a:spLocks noGrp="1"/>
          </p:cNvSpPr>
          <p:nvPr>
            <p:ph idx="1"/>
          </p:nvPr>
        </p:nvSpPr>
        <p:spPr>
          <a:xfrm>
            <a:off x="1828800" y="1143000"/>
            <a:ext cx="8686800" cy="5410200"/>
          </a:xfrm>
        </p:spPr>
        <p:txBody>
          <a:bodyPr>
            <a:noAutofit/>
          </a:bodyPr>
          <a:lstStyle/>
          <a:p>
            <a:r>
              <a:rPr lang="en-US" sz="2600" dirty="0"/>
              <a:t>Begin with the description of the algorithm in the requirements or in the detailed sequence diagram.</a:t>
            </a:r>
          </a:p>
          <a:p>
            <a:r>
              <a:rPr lang="en-US" sz="2600" dirty="0"/>
              <a:t>Introduce additional details: </a:t>
            </a:r>
            <a:r>
              <a:rPr lang="en-US" sz="2600" u="sng" dirty="0"/>
              <a:t>Writing pseudocode is flexible</a:t>
            </a:r>
            <a:r>
              <a:rPr lang="en-US" sz="2600" dirty="0"/>
              <a:t>. </a:t>
            </a:r>
          </a:p>
          <a:p>
            <a:pPr lvl="2"/>
            <a:r>
              <a:rPr lang="en-US" dirty="0"/>
              <a:t>Arithmetic expressions </a:t>
            </a:r>
          </a:p>
          <a:p>
            <a:pPr lvl="2"/>
            <a:r>
              <a:rPr lang="en-US" dirty="0"/>
              <a:t>Verbal descriptions of operations</a:t>
            </a:r>
          </a:p>
          <a:p>
            <a:r>
              <a:rPr lang="en-US" sz="2600" dirty="0"/>
              <a:t>Express the algorithm in terms of</a:t>
            </a:r>
          </a:p>
          <a:p>
            <a:pPr lvl="1"/>
            <a:r>
              <a:rPr lang="en-US" dirty="0"/>
              <a:t>Sequence of operations</a:t>
            </a:r>
          </a:p>
          <a:p>
            <a:pPr lvl="1"/>
            <a:r>
              <a:rPr lang="en-US" dirty="0"/>
              <a:t>Loop statements, e.g., doing something while some condition is true ("while," "for," or "for each" )</a:t>
            </a:r>
          </a:p>
          <a:p>
            <a:pPr lvl="1"/>
            <a:r>
              <a:rPr lang="en-US" dirty="0"/>
              <a:t>Conditional statements, e.g., doing something if some condition is true ("if" or "else" )</a:t>
            </a:r>
          </a:p>
          <a:p>
            <a:pPr lvl="1"/>
            <a:r>
              <a:rPr lang="en-US" dirty="0"/>
              <a:t>Method calls to methods of the same or other classes</a:t>
            </a:r>
          </a:p>
          <a:p>
            <a:endParaRPr lang="en-US" sz="2200"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99" y="99945"/>
            <a:ext cx="1141526" cy="50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55040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22238"/>
            <a:ext cx="8229600" cy="792162"/>
          </a:xfrm>
        </p:spPr>
        <p:txBody>
          <a:bodyPr>
            <a:noAutofit/>
          </a:bodyPr>
          <a:lstStyle/>
          <a:p>
            <a:r>
              <a:rPr lang="en-US" sz="3200" dirty="0"/>
              <a:t>Factors for estimation</a:t>
            </a:r>
          </a:p>
        </p:txBody>
      </p:sp>
      <p:sp>
        <p:nvSpPr>
          <p:cNvPr id="3" name="Content Placeholder 2"/>
          <p:cNvSpPr>
            <a:spLocks noGrp="1"/>
          </p:cNvSpPr>
          <p:nvPr>
            <p:ph idx="1"/>
          </p:nvPr>
        </p:nvSpPr>
        <p:spPr>
          <a:xfrm>
            <a:off x="1752600" y="914400"/>
            <a:ext cx="8763000" cy="5943600"/>
          </a:xfrm>
        </p:spPr>
        <p:txBody>
          <a:bodyPr>
            <a:noAutofit/>
          </a:bodyPr>
          <a:lstStyle/>
          <a:p>
            <a:r>
              <a:rPr lang="en-US" sz="2400" dirty="0"/>
              <a:t>Usability constraints</a:t>
            </a:r>
          </a:p>
          <a:p>
            <a:r>
              <a:rPr lang="en-US" sz="2400" dirty="0"/>
              <a:t>Security constraints</a:t>
            </a:r>
          </a:p>
          <a:p>
            <a:r>
              <a:rPr lang="en-US" sz="2400" dirty="0"/>
              <a:t>Integration with other systems</a:t>
            </a:r>
          </a:p>
          <a:p>
            <a:r>
              <a:rPr lang="en-US" sz="2400" dirty="0"/>
              <a:t>Stability of requirements during the project</a:t>
            </a:r>
          </a:p>
          <a:p>
            <a:r>
              <a:rPr lang="en-US" sz="2400" dirty="0"/>
              <a:t>Team Cohesion (how well do individuals on the team work together)</a:t>
            </a:r>
          </a:p>
          <a:p>
            <a:r>
              <a:rPr lang="en-US" sz="2400" dirty="0"/>
              <a:t>Team allocation (on-site, distributed, off-shore)</a:t>
            </a:r>
          </a:p>
          <a:p>
            <a:r>
              <a:rPr lang="en-US" sz="2400" dirty="0"/>
              <a:t>Reliance on external vendors and consultants</a:t>
            </a:r>
          </a:p>
          <a:p>
            <a:r>
              <a:rPr lang="en-US" sz="2400" dirty="0"/>
              <a:t>Support of decision makers</a:t>
            </a:r>
          </a:p>
          <a:p>
            <a:r>
              <a:rPr lang="en-US" sz="2400" dirty="0"/>
              <a:t>Motivation level to deliver the system</a:t>
            </a:r>
          </a:p>
          <a:p>
            <a:endParaRPr lang="en-US" sz="2000"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620" y="197393"/>
            <a:ext cx="1141526" cy="50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93465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22238"/>
            <a:ext cx="8229600" cy="792162"/>
          </a:xfrm>
        </p:spPr>
        <p:txBody>
          <a:bodyPr>
            <a:noAutofit/>
          </a:bodyPr>
          <a:lstStyle/>
          <a:p>
            <a:r>
              <a:rPr lang="en-US" sz="3200" dirty="0"/>
              <a:t>Agile Estimation – User Stories</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636" y="122238"/>
            <a:ext cx="1141526" cy="50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4550529" y="6488668"/>
            <a:ext cx="6089359" cy="369332"/>
          </a:xfrm>
          <a:prstGeom prst="rect">
            <a:avLst/>
          </a:prstGeom>
        </p:spPr>
        <p:txBody>
          <a:bodyPr wrap="none">
            <a:spAutoFit/>
          </a:bodyPr>
          <a:lstStyle/>
          <a:p>
            <a:r>
              <a:rPr lang="en-US" dirty="0"/>
              <a:t>https://www.braintrustgroup.com/product/user-story-cards/</a:t>
            </a:r>
          </a:p>
        </p:txBody>
      </p:sp>
      <p:sp>
        <p:nvSpPr>
          <p:cNvPr id="8" name="Content Placeholder 2"/>
          <p:cNvSpPr>
            <a:spLocks noGrp="1"/>
          </p:cNvSpPr>
          <p:nvPr>
            <p:ph idx="1"/>
          </p:nvPr>
        </p:nvSpPr>
        <p:spPr>
          <a:xfrm>
            <a:off x="1905000" y="914400"/>
            <a:ext cx="8229600" cy="3657600"/>
          </a:xfrm>
        </p:spPr>
        <p:txBody>
          <a:bodyPr>
            <a:noAutofit/>
          </a:bodyPr>
          <a:lstStyle/>
          <a:p>
            <a:pPr lvl="1"/>
            <a:endParaRPr lang="en-US" dirty="0"/>
          </a:p>
          <a:p>
            <a:pPr lvl="2"/>
            <a:endParaRPr lang="en-US" dirty="0"/>
          </a:p>
          <a:p>
            <a:endParaRPr lang="en-US" dirty="0"/>
          </a:p>
        </p:txBody>
      </p:sp>
      <p:pic>
        <p:nvPicPr>
          <p:cNvPr id="3" name="Picture 2"/>
          <p:cNvPicPr>
            <a:picLocks noChangeAspect="1"/>
          </p:cNvPicPr>
          <p:nvPr/>
        </p:nvPicPr>
        <p:blipFill>
          <a:blip r:embed="rId3"/>
          <a:stretch>
            <a:fillRect/>
          </a:stretch>
        </p:blipFill>
        <p:spPr>
          <a:xfrm>
            <a:off x="3276600" y="4697032"/>
            <a:ext cx="6229350" cy="1885950"/>
          </a:xfrm>
          <a:prstGeom prst="rect">
            <a:avLst/>
          </a:prstGeom>
        </p:spPr>
      </p:pic>
      <p:sp>
        <p:nvSpPr>
          <p:cNvPr id="7" name="Content Placeholder 2"/>
          <p:cNvSpPr txBox="1">
            <a:spLocks/>
          </p:cNvSpPr>
          <p:nvPr/>
        </p:nvSpPr>
        <p:spPr>
          <a:xfrm>
            <a:off x="2057400" y="762000"/>
            <a:ext cx="8229600" cy="373138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Independent </a:t>
            </a:r>
            <a:r>
              <a:rPr lang="en-US" sz="2400" dirty="0"/>
              <a:t>of another story, so that it can be considered and prioritized separately.</a:t>
            </a:r>
            <a:endParaRPr lang="en-US" sz="2400" b="1" dirty="0"/>
          </a:p>
          <a:p>
            <a:r>
              <a:rPr lang="en-US" sz="2400" b="1" dirty="0"/>
              <a:t>Negotiable – </a:t>
            </a:r>
            <a:r>
              <a:rPr lang="en-US" sz="2400" dirty="0"/>
              <a:t>allow for conversation and discussion</a:t>
            </a:r>
          </a:p>
          <a:p>
            <a:r>
              <a:rPr lang="en-US" sz="2400" b="1" dirty="0"/>
              <a:t>Valuable – </a:t>
            </a:r>
            <a:r>
              <a:rPr lang="en-US" sz="2400" dirty="0"/>
              <a:t>has functional or non-functional value to stakeholders.</a:t>
            </a:r>
          </a:p>
          <a:p>
            <a:r>
              <a:rPr lang="en-US" sz="2400" b="1" dirty="0"/>
              <a:t>Estimable – </a:t>
            </a:r>
            <a:r>
              <a:rPr lang="en-US" sz="2400" dirty="0"/>
              <a:t>“done” team has to understand scope and complexity.</a:t>
            </a:r>
          </a:p>
          <a:p>
            <a:r>
              <a:rPr lang="en-US" sz="2400" b="1" dirty="0"/>
              <a:t>Small </a:t>
            </a:r>
            <a:r>
              <a:rPr lang="en-US" sz="2400" dirty="0"/>
              <a:t>– within a single sprint or even less (3-4 days).</a:t>
            </a:r>
          </a:p>
          <a:p>
            <a:r>
              <a:rPr lang="en-US" sz="2400" b="1" dirty="0"/>
              <a:t>Testable –</a:t>
            </a:r>
            <a:r>
              <a:rPr lang="en-US" sz="2400" dirty="0"/>
              <a:t>agreement on how it should be tested</a:t>
            </a:r>
            <a:endParaRPr lang="en-US" dirty="0"/>
          </a:p>
          <a:p>
            <a:endParaRPr lang="en-US" dirty="0"/>
          </a:p>
        </p:txBody>
      </p:sp>
      <p:sp>
        <p:nvSpPr>
          <p:cNvPr id="6" name="Rectangle 5"/>
          <p:cNvSpPr/>
          <p:nvPr/>
        </p:nvSpPr>
        <p:spPr>
          <a:xfrm>
            <a:off x="4304190" y="4422014"/>
            <a:ext cx="6324600" cy="369332"/>
          </a:xfrm>
          <a:prstGeom prst="rect">
            <a:avLst/>
          </a:prstGeom>
        </p:spPr>
        <p:txBody>
          <a:bodyPr wrap="square">
            <a:spAutoFit/>
          </a:bodyPr>
          <a:lstStyle/>
          <a:p>
            <a:r>
              <a:rPr lang="en-US" dirty="0"/>
              <a:t>http://agileforall.com/new-to-agile-invest-in-good-user-stories/</a:t>
            </a:r>
          </a:p>
        </p:txBody>
      </p:sp>
    </p:spTree>
    <p:extLst>
      <p:ext uri="{BB962C8B-B14F-4D97-AF65-F5344CB8AC3E}">
        <p14:creationId xmlns:p14="http://schemas.microsoft.com/office/powerpoint/2010/main" val="38373870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22238"/>
            <a:ext cx="8229600" cy="792162"/>
          </a:xfrm>
        </p:spPr>
        <p:txBody>
          <a:bodyPr>
            <a:noAutofit/>
          </a:bodyPr>
          <a:lstStyle/>
          <a:p>
            <a:r>
              <a:rPr lang="en-US" sz="3200" dirty="0"/>
              <a:t>Agile Estimation</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711" y="122238"/>
            <a:ext cx="1141526" cy="50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4648201" y="6520934"/>
            <a:ext cx="6089359" cy="369332"/>
          </a:xfrm>
          <a:prstGeom prst="rect">
            <a:avLst/>
          </a:prstGeom>
        </p:spPr>
        <p:txBody>
          <a:bodyPr wrap="none">
            <a:spAutoFit/>
          </a:bodyPr>
          <a:lstStyle/>
          <a:p>
            <a:r>
              <a:rPr lang="en-US" dirty="0"/>
              <a:t>https://www.mountaingoatsoftware.com/agile/planning-poker</a:t>
            </a:r>
          </a:p>
        </p:txBody>
      </p:sp>
      <p:sp>
        <p:nvSpPr>
          <p:cNvPr id="8" name="Content Placeholder 2"/>
          <p:cNvSpPr>
            <a:spLocks noGrp="1"/>
          </p:cNvSpPr>
          <p:nvPr>
            <p:ph idx="1"/>
          </p:nvPr>
        </p:nvSpPr>
        <p:spPr>
          <a:xfrm>
            <a:off x="1828800" y="838200"/>
            <a:ext cx="8763000" cy="5638800"/>
          </a:xfrm>
        </p:spPr>
        <p:txBody>
          <a:bodyPr>
            <a:noAutofit/>
          </a:bodyPr>
          <a:lstStyle/>
          <a:p>
            <a:pPr marL="0" indent="0">
              <a:buNone/>
            </a:pPr>
            <a:r>
              <a:rPr lang="en-US" sz="2400" dirty="0"/>
              <a:t>Planning Poker – consensus based estimation</a:t>
            </a:r>
          </a:p>
          <a:p>
            <a:pPr marL="857250" lvl="1" indent="-457200"/>
            <a:r>
              <a:rPr lang="en-US" dirty="0"/>
              <a:t>MountainGoatSoftware.com Mike Cohn</a:t>
            </a:r>
          </a:p>
          <a:p>
            <a:pPr marL="457200" indent="-457200">
              <a:buFont typeface="+mj-lt"/>
              <a:buAutoNum type="arabicPeriod"/>
            </a:pPr>
            <a:r>
              <a:rPr lang="en-US" sz="2400" dirty="0"/>
              <a:t>Product Owner reads user story/features to </a:t>
            </a:r>
            <a:r>
              <a:rPr lang="en-US" sz="2400" b="1" dirty="0"/>
              <a:t>cross-functional team </a:t>
            </a:r>
            <a:r>
              <a:rPr lang="en-US" sz="2400" dirty="0"/>
              <a:t>of estimators from backlog.</a:t>
            </a:r>
          </a:p>
          <a:p>
            <a:pPr marL="457200" indent="-457200">
              <a:buFont typeface="+mj-lt"/>
              <a:buAutoNum type="arabicPeriod"/>
            </a:pPr>
            <a:r>
              <a:rPr lang="en-US" sz="2400" dirty="0"/>
              <a:t>Each Estimator has a Planning Poker Deck of 0,1,2,3,5,8,13,20,40,100</a:t>
            </a:r>
          </a:p>
          <a:p>
            <a:pPr marL="857250" lvl="1" indent="-457200"/>
            <a:r>
              <a:rPr lang="en-US" dirty="0"/>
              <a:t>Values represent the number of story points, ideal days, or other units in which the team estimates (experience).</a:t>
            </a:r>
          </a:p>
          <a:p>
            <a:pPr marL="857250" lvl="1" indent="-457200"/>
            <a:r>
              <a:rPr lang="en-US" dirty="0"/>
              <a:t>Expert Opinion/Analogy/Disaggregation</a:t>
            </a:r>
            <a:endParaRPr lang="en-US" sz="2000" dirty="0"/>
          </a:p>
          <a:p>
            <a:pPr marL="514350" indent="-514350">
              <a:buFont typeface="+mj-lt"/>
              <a:buAutoNum type="arabicPeriod"/>
            </a:pPr>
            <a:r>
              <a:rPr lang="en-US" sz="2400" dirty="0"/>
              <a:t>Discussion/Questions – value card selected by each estimator</a:t>
            </a:r>
          </a:p>
          <a:p>
            <a:pPr marL="514350" indent="-514350">
              <a:buFont typeface="+mj-lt"/>
              <a:buAutoNum type="arabicPeriod"/>
            </a:pPr>
            <a:r>
              <a:rPr lang="en-US" sz="2400" dirty="0"/>
              <a:t>All cards revealed.</a:t>
            </a:r>
          </a:p>
          <a:p>
            <a:pPr marL="514350" indent="-514350">
              <a:buFont typeface="+mj-lt"/>
              <a:buAutoNum type="arabicPeriod"/>
            </a:pPr>
            <a:r>
              <a:rPr lang="en-US" sz="2400" dirty="0"/>
              <a:t>If same value is selected, it becomes estimate otherwise high and low values are discussed and estimates are re-selected until consensus is reached.</a:t>
            </a:r>
          </a:p>
        </p:txBody>
      </p:sp>
      <p:pic>
        <p:nvPicPr>
          <p:cNvPr id="3" name="Picture 2"/>
          <p:cNvPicPr>
            <a:picLocks noChangeAspect="1"/>
          </p:cNvPicPr>
          <p:nvPr/>
        </p:nvPicPr>
        <p:blipFill>
          <a:blip r:embed="rId3"/>
          <a:stretch>
            <a:fillRect/>
          </a:stretch>
        </p:blipFill>
        <p:spPr>
          <a:xfrm>
            <a:off x="8340580" y="572611"/>
            <a:ext cx="1981200" cy="1281953"/>
          </a:xfrm>
          <a:prstGeom prst="rect">
            <a:avLst/>
          </a:prstGeom>
        </p:spPr>
      </p:pic>
    </p:spTree>
    <p:extLst>
      <p:ext uri="{BB962C8B-B14F-4D97-AF65-F5344CB8AC3E}">
        <p14:creationId xmlns:p14="http://schemas.microsoft.com/office/powerpoint/2010/main" val="25945986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22238"/>
            <a:ext cx="8229600" cy="792162"/>
          </a:xfrm>
        </p:spPr>
        <p:txBody>
          <a:bodyPr>
            <a:noAutofit/>
          </a:bodyPr>
          <a:lstStyle/>
          <a:p>
            <a:r>
              <a:rPr lang="en-US" sz="3200" dirty="0"/>
              <a:t>Agile Estimation</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243" y="268253"/>
            <a:ext cx="1141526" cy="50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4648201" y="6520934"/>
            <a:ext cx="6089359" cy="369332"/>
          </a:xfrm>
          <a:prstGeom prst="rect">
            <a:avLst/>
          </a:prstGeom>
        </p:spPr>
        <p:txBody>
          <a:bodyPr wrap="none">
            <a:spAutoFit/>
          </a:bodyPr>
          <a:lstStyle/>
          <a:p>
            <a:r>
              <a:rPr lang="en-US" dirty="0"/>
              <a:t>https://www.mountaingoatsoftware.com/agile/planning-poker</a:t>
            </a:r>
          </a:p>
        </p:txBody>
      </p:sp>
      <p:sp>
        <p:nvSpPr>
          <p:cNvPr id="8" name="Content Placeholder 2"/>
          <p:cNvSpPr>
            <a:spLocks noGrp="1"/>
          </p:cNvSpPr>
          <p:nvPr>
            <p:ph idx="1"/>
          </p:nvPr>
        </p:nvSpPr>
        <p:spPr>
          <a:xfrm>
            <a:off x="1752600" y="1483816"/>
            <a:ext cx="8686800" cy="5037119"/>
          </a:xfrm>
        </p:spPr>
        <p:txBody>
          <a:bodyPr>
            <a:noAutofit/>
          </a:bodyPr>
          <a:lstStyle/>
          <a:p>
            <a:r>
              <a:rPr lang="en-US" sz="2400" dirty="0"/>
              <a:t>Conduct once per iteration at the start of the sprint.</a:t>
            </a:r>
          </a:p>
          <a:p>
            <a:r>
              <a:rPr lang="en-US" sz="2400" dirty="0"/>
              <a:t>Cross functional agile teams are part of the estimation and discussion process.</a:t>
            </a:r>
          </a:p>
          <a:p>
            <a:r>
              <a:rPr lang="en-US" sz="2400" dirty="0"/>
              <a:t>Justification of estimates helps uncover missing information.</a:t>
            </a:r>
          </a:p>
          <a:p>
            <a:r>
              <a:rPr lang="en-US" sz="2400" dirty="0"/>
              <a:t>Pros/Cons of establishing a common baseline</a:t>
            </a:r>
          </a:p>
          <a:p>
            <a:r>
              <a:rPr lang="en-US" sz="2400" dirty="0"/>
              <a:t>Distributed teams?</a:t>
            </a:r>
          </a:p>
          <a:p>
            <a:pPr marL="0" indent="0">
              <a:buNone/>
            </a:pPr>
            <a:endParaRPr lang="en-US" sz="2400" dirty="0"/>
          </a:p>
        </p:txBody>
      </p:sp>
      <p:pic>
        <p:nvPicPr>
          <p:cNvPr id="3" name="Picture 2"/>
          <p:cNvPicPr>
            <a:picLocks noChangeAspect="1"/>
          </p:cNvPicPr>
          <p:nvPr/>
        </p:nvPicPr>
        <p:blipFill>
          <a:blip r:embed="rId3"/>
          <a:stretch>
            <a:fillRect/>
          </a:stretch>
        </p:blipFill>
        <p:spPr>
          <a:xfrm>
            <a:off x="8609126" y="134623"/>
            <a:ext cx="1981200" cy="1281953"/>
          </a:xfrm>
          <a:prstGeom prst="rect">
            <a:avLst/>
          </a:prstGeom>
        </p:spPr>
      </p:pic>
    </p:spTree>
    <p:extLst>
      <p:ext uri="{BB962C8B-B14F-4D97-AF65-F5344CB8AC3E}">
        <p14:creationId xmlns:p14="http://schemas.microsoft.com/office/powerpoint/2010/main" val="25739685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22238"/>
            <a:ext cx="8229600" cy="792162"/>
          </a:xfrm>
        </p:spPr>
        <p:txBody>
          <a:bodyPr>
            <a:noAutofit/>
          </a:bodyPr>
          <a:lstStyle/>
          <a:p>
            <a:r>
              <a:rPr lang="en-US" sz="3200" dirty="0"/>
              <a:t>Comments on Estimation</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166" y="197393"/>
            <a:ext cx="1141526" cy="50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4648201" y="6520934"/>
            <a:ext cx="6089359" cy="369332"/>
          </a:xfrm>
          <a:prstGeom prst="rect">
            <a:avLst/>
          </a:prstGeom>
        </p:spPr>
        <p:txBody>
          <a:bodyPr wrap="none">
            <a:spAutoFit/>
          </a:bodyPr>
          <a:lstStyle/>
          <a:p>
            <a:r>
              <a:rPr lang="en-US" dirty="0"/>
              <a:t>https://www.mountaingoatsoftware.com/agile/planning-poker</a:t>
            </a:r>
          </a:p>
        </p:txBody>
      </p:sp>
      <p:sp>
        <p:nvSpPr>
          <p:cNvPr id="8" name="Content Placeholder 2"/>
          <p:cNvSpPr>
            <a:spLocks noGrp="1"/>
          </p:cNvSpPr>
          <p:nvPr>
            <p:ph idx="1"/>
          </p:nvPr>
        </p:nvSpPr>
        <p:spPr>
          <a:xfrm>
            <a:off x="1752600" y="1483816"/>
            <a:ext cx="8686800" cy="5037119"/>
          </a:xfrm>
        </p:spPr>
        <p:txBody>
          <a:bodyPr>
            <a:noAutofit/>
          </a:bodyPr>
          <a:lstStyle/>
          <a:p>
            <a:r>
              <a:rPr lang="en-US" dirty="0"/>
              <a:t>More time spent on estimation does not necessarily mean a better estimate. (Cohen, 2005) </a:t>
            </a:r>
          </a:p>
          <a:p>
            <a:r>
              <a:rPr lang="en-US" dirty="0"/>
              <a:t>Avoid optimistic estimates as much as possible.</a:t>
            </a:r>
          </a:p>
          <a:p>
            <a:r>
              <a:rPr lang="en-US" dirty="0"/>
              <a:t>If a user story or a feature is too large to estimate – disaggregate, break it into smaller parts which can be estimated.</a:t>
            </a:r>
          </a:p>
          <a:p>
            <a:r>
              <a:rPr lang="en-US" dirty="0"/>
              <a:t>An estimate is still an estimate, it will not be perfect because of uncertainty and that’s ok. (Cohen, 2005) </a:t>
            </a:r>
          </a:p>
          <a:p>
            <a:pPr marL="0" indent="0">
              <a:buNone/>
            </a:pPr>
            <a:endParaRPr lang="en-US" sz="2400" dirty="0"/>
          </a:p>
        </p:txBody>
      </p:sp>
    </p:spTree>
    <p:extLst>
      <p:ext uri="{BB962C8B-B14F-4D97-AF65-F5344CB8AC3E}">
        <p14:creationId xmlns:p14="http://schemas.microsoft.com/office/powerpoint/2010/main" val="18745523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References</a:t>
            </a:r>
          </a:p>
        </p:txBody>
      </p:sp>
      <p:sp>
        <p:nvSpPr>
          <p:cNvPr id="3" name="Content Placeholder 2"/>
          <p:cNvSpPr>
            <a:spLocks noGrp="1"/>
          </p:cNvSpPr>
          <p:nvPr>
            <p:ph idx="1"/>
          </p:nvPr>
        </p:nvSpPr>
        <p:spPr>
          <a:xfrm>
            <a:off x="1981200" y="1286069"/>
            <a:ext cx="8229600" cy="5181600"/>
          </a:xfrm>
        </p:spPr>
        <p:txBody>
          <a:bodyPr>
            <a:normAutofit lnSpcReduction="10000"/>
          </a:bodyPr>
          <a:lstStyle/>
          <a:p>
            <a:r>
              <a:rPr lang="en-US" sz="2000" dirty="0" err="1"/>
              <a:t>Braude</a:t>
            </a:r>
            <a:r>
              <a:rPr lang="en-US" sz="2000" dirty="0"/>
              <a:t>, E. (2014). </a:t>
            </a:r>
            <a:r>
              <a:rPr lang="en-US" sz="2000" i="1" dirty="0"/>
              <a:t>Module 6 IT Systems &amp; Introduction to Process</a:t>
            </a:r>
            <a:r>
              <a:rPr lang="en-US" sz="2000" dirty="0"/>
              <a:t>. Metropolitan College, Boston University, Boston, MA.</a:t>
            </a:r>
          </a:p>
          <a:p>
            <a:r>
              <a:rPr lang="en-US" sz="2000" dirty="0"/>
              <a:t>Whitten, B. (2007). </a:t>
            </a:r>
            <a:r>
              <a:rPr lang="en-US" sz="2000" i="1" dirty="0"/>
              <a:t>Systems analysis &amp; design methods</a:t>
            </a:r>
            <a:r>
              <a:rPr lang="en-US" sz="2000" dirty="0"/>
              <a:t>. (7th ed.). New York, NY: McGraw-Hill Irwin</a:t>
            </a:r>
          </a:p>
          <a:p>
            <a:r>
              <a:rPr lang="en-US" sz="2000" dirty="0"/>
              <a:t>Dennis, A., Wixom, B. H., &amp; </a:t>
            </a:r>
            <a:r>
              <a:rPr lang="en-US" sz="2000" dirty="0" err="1"/>
              <a:t>Tegarden</a:t>
            </a:r>
            <a:r>
              <a:rPr lang="en-US" sz="2000" dirty="0"/>
              <a:t>, D. (2015). Systems Analysis &amp; Design An Object-Oriented Approach with UML (5th ed.). Wiley.</a:t>
            </a:r>
          </a:p>
          <a:p>
            <a:r>
              <a:rPr lang="en-US" sz="2000" dirty="0"/>
              <a:t>Jung Ormerod’s CS682 Week 6 slides</a:t>
            </a:r>
          </a:p>
          <a:p>
            <a:r>
              <a:rPr lang="en-US" sz="2000" dirty="0"/>
              <a:t>Alex </a:t>
            </a:r>
            <a:r>
              <a:rPr lang="en-US" sz="2000" dirty="0" err="1"/>
              <a:t>Elentukh’s</a:t>
            </a:r>
            <a:r>
              <a:rPr lang="en-US" sz="2000" dirty="0"/>
              <a:t> BU PMP conference discussion 2016</a:t>
            </a:r>
          </a:p>
          <a:p>
            <a:r>
              <a:rPr lang="en-US" sz="2000" i="1" dirty="0" err="1"/>
              <a:t>Cocomo</a:t>
            </a:r>
            <a:r>
              <a:rPr lang="en-US" sz="2000" i="1" dirty="0"/>
              <a:t>® ii</a:t>
            </a:r>
            <a:r>
              <a:rPr lang="en-US" sz="2000" dirty="0"/>
              <a:t>. (</a:t>
            </a:r>
            <a:r>
              <a:rPr lang="en-US" sz="2000" dirty="0" err="1"/>
              <a:t>n.d.</a:t>
            </a:r>
            <a:r>
              <a:rPr lang="en-US" sz="2000" dirty="0"/>
              <a:t>). Retrieved from </a:t>
            </a:r>
            <a:r>
              <a:rPr lang="en-US" sz="2000" dirty="0">
                <a:hlinkClick r:id="rId2"/>
              </a:rPr>
              <a:t>http://csse.usc.edu/csse/research/COCOMOII/cocomo_main.html</a:t>
            </a:r>
            <a:endParaRPr lang="en-US" sz="2000" dirty="0"/>
          </a:p>
          <a:p>
            <a:r>
              <a:rPr lang="en-US" sz="2000" dirty="0">
                <a:hlinkClick r:id="rId3"/>
              </a:rPr>
              <a:t>https://www.mountaingoatsoftware.com</a:t>
            </a:r>
            <a:endParaRPr lang="en-US" sz="2000" dirty="0"/>
          </a:p>
          <a:p>
            <a:r>
              <a:rPr lang="en-US" sz="2000" dirty="0">
                <a:hlinkClick r:id="rId4"/>
              </a:rPr>
              <a:t>http://agileforall.com/new-to-agile-invest-in-good-user-stories/</a:t>
            </a:r>
            <a:endParaRPr lang="en-US" sz="2000" dirty="0"/>
          </a:p>
          <a:p>
            <a:r>
              <a:rPr lang="en-US" sz="2000" dirty="0">
                <a:hlinkClick r:id="rId5"/>
              </a:rPr>
              <a:t>https://www.braintrustgroup.com/product/user-story-cards/</a:t>
            </a:r>
            <a:endParaRPr lang="en-US" sz="2000" dirty="0"/>
          </a:p>
          <a:p>
            <a:r>
              <a:rPr lang="en-US" sz="2000" dirty="0">
                <a:hlinkClick r:id="rId6"/>
              </a:rPr>
              <a:t>http://www.agileadvice.com/2015/04/15/referenceinformation/summary-of-user-stories-the-three-cs-and-invest/</a:t>
            </a:r>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GB" sz="2000" dirty="0"/>
          </a:p>
          <a:p>
            <a:endParaRPr lang="en-US" sz="2000" dirty="0"/>
          </a:p>
          <a:p>
            <a:endParaRPr lang="en-US" sz="4200" dirty="0"/>
          </a:p>
          <a:p>
            <a:endParaRPr lang="en-US" sz="3600" dirty="0"/>
          </a:p>
          <a:p>
            <a:pPr marL="0" indent="0">
              <a:buNone/>
            </a:pPr>
            <a:endParaRPr lang="en-US" sz="3600" dirty="0"/>
          </a:p>
          <a:p>
            <a:pPr marL="0" indent="0">
              <a:buNone/>
            </a:pPr>
            <a:endParaRPr lang="en-US" sz="3600" dirty="0"/>
          </a:p>
          <a:p>
            <a:endParaRPr lang="en-US" sz="3500" b="1" dirty="0"/>
          </a:p>
          <a:p>
            <a:endParaRPr lang="en-US" dirty="0"/>
          </a:p>
          <a:p>
            <a:endParaRPr lang="en-US" sz="3200" dirty="0"/>
          </a:p>
        </p:txBody>
      </p:sp>
      <p:pic>
        <p:nvPicPr>
          <p:cNvPr id="5"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7437" y="197393"/>
            <a:ext cx="1141526" cy="50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4759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167550"/>
            <a:ext cx="7086600" cy="715962"/>
          </a:xfrm>
        </p:spPr>
        <p:txBody>
          <a:bodyPr>
            <a:noAutofit/>
          </a:bodyPr>
          <a:lstStyle/>
          <a:p>
            <a:r>
              <a:rPr lang="en-US" sz="4000" dirty="0"/>
              <a:t>Common Statements</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58" y="92076"/>
            <a:ext cx="1141526" cy="50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p:cNvSpPr/>
          <p:nvPr/>
        </p:nvSpPr>
        <p:spPr>
          <a:xfrm>
            <a:off x="1885898" y="6096000"/>
            <a:ext cx="2597891" cy="523220"/>
          </a:xfrm>
          <a:prstGeom prst="rect">
            <a:avLst/>
          </a:prstGeom>
        </p:spPr>
        <p:txBody>
          <a:bodyPr wrap="none">
            <a:spAutoFit/>
          </a:bodyPr>
          <a:lstStyle/>
          <a:p>
            <a:r>
              <a:rPr lang="en-US" sz="1400" dirty="0"/>
              <a:t>Figure 8-27 Page 316</a:t>
            </a:r>
          </a:p>
          <a:p>
            <a:r>
              <a:rPr lang="en-US" sz="1400" dirty="0"/>
              <a:t>Dennis, Wixom, </a:t>
            </a:r>
            <a:r>
              <a:rPr lang="en-US" sz="1400" dirty="0" err="1"/>
              <a:t>Tegarden</a:t>
            </a:r>
            <a:r>
              <a:rPr lang="en-US" sz="1400" dirty="0"/>
              <a:t> (2015).</a:t>
            </a:r>
          </a:p>
        </p:txBody>
      </p:sp>
      <p:pic>
        <p:nvPicPr>
          <p:cNvPr id="3" name="Picture 2"/>
          <p:cNvPicPr>
            <a:picLocks noChangeAspect="1"/>
          </p:cNvPicPr>
          <p:nvPr/>
        </p:nvPicPr>
        <p:blipFill>
          <a:blip r:embed="rId3"/>
          <a:stretch>
            <a:fillRect/>
          </a:stretch>
        </p:blipFill>
        <p:spPr>
          <a:xfrm>
            <a:off x="2682460" y="990600"/>
            <a:ext cx="7248765" cy="4669387"/>
          </a:xfrm>
          <a:prstGeom prst="rect">
            <a:avLst/>
          </a:prstGeom>
        </p:spPr>
      </p:pic>
    </p:spTree>
    <p:extLst>
      <p:ext uri="{BB962C8B-B14F-4D97-AF65-F5344CB8AC3E}">
        <p14:creationId xmlns:p14="http://schemas.microsoft.com/office/powerpoint/2010/main" val="2783609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167550"/>
            <a:ext cx="7086600" cy="715962"/>
          </a:xfrm>
        </p:spPr>
        <p:txBody>
          <a:bodyPr>
            <a:noAutofit/>
          </a:bodyPr>
          <a:lstStyle/>
          <a:p>
            <a:r>
              <a:rPr lang="en-US" sz="4000" dirty="0"/>
              <a:t>Pseudocode Example</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708" y="92076"/>
            <a:ext cx="1141526" cy="50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p:cNvSpPr/>
          <p:nvPr/>
        </p:nvSpPr>
        <p:spPr>
          <a:xfrm>
            <a:off x="7924801" y="2745925"/>
            <a:ext cx="2597891" cy="523220"/>
          </a:xfrm>
          <a:prstGeom prst="rect">
            <a:avLst/>
          </a:prstGeom>
        </p:spPr>
        <p:txBody>
          <a:bodyPr wrap="none">
            <a:spAutoFit/>
          </a:bodyPr>
          <a:lstStyle/>
          <a:p>
            <a:r>
              <a:rPr lang="en-US" sz="1400" dirty="0"/>
              <a:t>Figure 8-30 Page 319</a:t>
            </a:r>
          </a:p>
          <a:p>
            <a:r>
              <a:rPr lang="en-US" sz="1400" dirty="0"/>
              <a:t>Dennis, Wixom, </a:t>
            </a:r>
            <a:r>
              <a:rPr lang="en-US" sz="1400" dirty="0" err="1"/>
              <a:t>Tegarden</a:t>
            </a:r>
            <a:r>
              <a:rPr lang="en-US" sz="1400" dirty="0"/>
              <a:t> (2015).</a:t>
            </a:r>
          </a:p>
        </p:txBody>
      </p:sp>
      <p:pic>
        <p:nvPicPr>
          <p:cNvPr id="6" name="Picture 5"/>
          <p:cNvPicPr>
            <a:picLocks noChangeAspect="1"/>
          </p:cNvPicPr>
          <p:nvPr/>
        </p:nvPicPr>
        <p:blipFill>
          <a:blip r:embed="rId3"/>
          <a:stretch>
            <a:fillRect/>
          </a:stretch>
        </p:blipFill>
        <p:spPr>
          <a:xfrm rot="5400000">
            <a:off x="1880783" y="810456"/>
            <a:ext cx="5574609" cy="6087299"/>
          </a:xfrm>
          <a:prstGeom prst="rect">
            <a:avLst/>
          </a:prstGeom>
        </p:spPr>
      </p:pic>
      <p:pic>
        <p:nvPicPr>
          <p:cNvPr id="5" name="Picture 4"/>
          <p:cNvPicPr>
            <a:picLocks noChangeAspect="1"/>
          </p:cNvPicPr>
          <p:nvPr/>
        </p:nvPicPr>
        <p:blipFill>
          <a:blip r:embed="rId4"/>
          <a:stretch>
            <a:fillRect/>
          </a:stretch>
        </p:blipFill>
        <p:spPr>
          <a:xfrm>
            <a:off x="5257800" y="914401"/>
            <a:ext cx="4876800" cy="1831525"/>
          </a:xfrm>
          <a:prstGeom prst="rect">
            <a:avLst/>
          </a:prstGeom>
        </p:spPr>
      </p:pic>
      <p:sp>
        <p:nvSpPr>
          <p:cNvPr id="8" name="Rectangle 7"/>
          <p:cNvSpPr/>
          <p:nvPr/>
        </p:nvSpPr>
        <p:spPr>
          <a:xfrm>
            <a:off x="5472219" y="5867400"/>
            <a:ext cx="2597891" cy="523220"/>
          </a:xfrm>
          <a:prstGeom prst="rect">
            <a:avLst/>
          </a:prstGeom>
        </p:spPr>
        <p:txBody>
          <a:bodyPr wrap="none">
            <a:spAutoFit/>
          </a:bodyPr>
          <a:lstStyle/>
          <a:p>
            <a:r>
              <a:rPr lang="en-US" sz="1400" dirty="0"/>
              <a:t>Figure 8-31 Page 320</a:t>
            </a:r>
          </a:p>
          <a:p>
            <a:r>
              <a:rPr lang="en-US" sz="1400" dirty="0"/>
              <a:t>Dennis, Wixom, </a:t>
            </a:r>
            <a:r>
              <a:rPr lang="en-US" sz="1400" dirty="0" err="1"/>
              <a:t>Tegarden</a:t>
            </a:r>
            <a:r>
              <a:rPr lang="en-US" sz="1400" dirty="0"/>
              <a:t> (2015).</a:t>
            </a:r>
          </a:p>
        </p:txBody>
      </p:sp>
    </p:spTree>
    <p:extLst>
      <p:ext uri="{BB962C8B-B14F-4D97-AF65-F5344CB8AC3E}">
        <p14:creationId xmlns:p14="http://schemas.microsoft.com/office/powerpoint/2010/main" val="3408310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92162"/>
          </a:xfrm>
        </p:spPr>
        <p:txBody>
          <a:bodyPr>
            <a:normAutofit fontScale="90000"/>
          </a:bodyPr>
          <a:lstStyle/>
          <a:p>
            <a:r>
              <a:rPr lang="en-US" sz="3600" dirty="0"/>
              <a:t>Pseudocode -  Warning, Danger Will Robinson!</a:t>
            </a:r>
          </a:p>
        </p:txBody>
      </p:sp>
      <p:sp>
        <p:nvSpPr>
          <p:cNvPr id="3" name="Content Placeholder 2"/>
          <p:cNvSpPr>
            <a:spLocks noGrp="1"/>
          </p:cNvSpPr>
          <p:nvPr>
            <p:ph idx="1"/>
          </p:nvPr>
        </p:nvSpPr>
        <p:spPr>
          <a:xfrm>
            <a:off x="1055077" y="1043354"/>
            <a:ext cx="10489223" cy="5410200"/>
          </a:xfrm>
        </p:spPr>
        <p:txBody>
          <a:bodyPr>
            <a:noAutofit/>
          </a:bodyPr>
          <a:lstStyle/>
          <a:p>
            <a:r>
              <a:rPr lang="en-US" sz="2600" dirty="0"/>
              <a:t>Writing Pseudocode can backfire…  Why? The programmer may feel that:</a:t>
            </a:r>
          </a:p>
          <a:p>
            <a:r>
              <a:rPr lang="en-US" sz="2600" dirty="0"/>
              <a:t>You are micro-managing</a:t>
            </a:r>
          </a:p>
          <a:p>
            <a:r>
              <a:rPr lang="en-US" sz="2600" dirty="0"/>
              <a:t>You are telling him/her HOW to write the code</a:t>
            </a:r>
          </a:p>
          <a:p>
            <a:r>
              <a:rPr lang="en-US" sz="2600" dirty="0"/>
              <a:t>They know more about programming than you do</a:t>
            </a:r>
          </a:p>
          <a:p>
            <a:r>
              <a:rPr lang="en-US" sz="2600" dirty="0"/>
              <a:t>You could have the Pseudocode wrong (logic)</a:t>
            </a:r>
          </a:p>
          <a:p>
            <a:r>
              <a:rPr lang="en-US" sz="2600" dirty="0"/>
              <a:t>You take away their creativity</a:t>
            </a:r>
          </a:p>
          <a:p>
            <a:r>
              <a:rPr lang="en-US" sz="2600" dirty="0"/>
              <a:t>So what is the recommendation?  That you have a conversation - one that is collaborative.  Also, if you are writing code, give great comments.  See this website for a great taste of reality:</a:t>
            </a:r>
          </a:p>
          <a:p>
            <a:r>
              <a:rPr lang="en-US" dirty="0"/>
              <a:t>https://www.freecodecamp.org/news/code-comments-the-good-the-bad-and-the-ugly-be9cc65fbf83/</a:t>
            </a:r>
          </a:p>
          <a:p>
            <a:endParaRPr lang="en-US" sz="2200"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99" y="99945"/>
            <a:ext cx="1141526" cy="50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4170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UML 2.5 Diagrams</a:t>
            </a:r>
            <a:endParaRPr lang="en-US" sz="2800"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24" y="115059"/>
            <a:ext cx="1141526" cy="50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AutoShape 2" descr="https://onlinecampus.bu.edu/bbcswebdav/pid-1751420-dt-content-rid-5536161_1/courses/14sprgmetcs682_ol/course_images/metcs682_media70.gif"/>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10" name="Content Placeholder 9">
            <a:extLst>
              <a:ext uri="{FF2B5EF4-FFF2-40B4-BE49-F238E27FC236}">
                <a16:creationId xmlns:a16="http://schemas.microsoft.com/office/drawing/2014/main" id="{3D3195DA-E45A-4629-8631-1B703136FD14}"/>
              </a:ext>
            </a:extLst>
          </p:cNvPr>
          <p:cNvGraphicFramePr>
            <a:graphicFrameLocks noGrp="1"/>
          </p:cNvGraphicFramePr>
          <p:nvPr>
            <p:ph idx="1"/>
          </p:nvPr>
        </p:nvGraphicFramePr>
        <p:xfrm>
          <a:off x="1754188" y="1204198"/>
          <a:ext cx="8683625" cy="5596969"/>
        </p:xfrm>
        <a:graphic>
          <a:graphicData uri="http://schemas.openxmlformats.org/drawingml/2006/table">
            <a:tbl>
              <a:tblPr firstRow="1" firstCol="1" bandRow="1">
                <a:tableStyleId>{B301B821-A1FF-4177-AEE7-76D212191A09}</a:tableStyleId>
              </a:tblPr>
              <a:tblGrid>
                <a:gridCol w="1366867">
                  <a:extLst>
                    <a:ext uri="{9D8B030D-6E8A-4147-A177-3AD203B41FA5}">
                      <a16:colId xmlns:a16="http://schemas.microsoft.com/office/drawing/2014/main" val="355234249"/>
                    </a:ext>
                  </a:extLst>
                </a:gridCol>
                <a:gridCol w="6271507">
                  <a:extLst>
                    <a:ext uri="{9D8B030D-6E8A-4147-A177-3AD203B41FA5}">
                      <a16:colId xmlns:a16="http://schemas.microsoft.com/office/drawing/2014/main" val="844085719"/>
                    </a:ext>
                  </a:extLst>
                </a:gridCol>
                <a:gridCol w="1045251">
                  <a:extLst>
                    <a:ext uri="{9D8B030D-6E8A-4147-A177-3AD203B41FA5}">
                      <a16:colId xmlns:a16="http://schemas.microsoft.com/office/drawing/2014/main" val="2928365976"/>
                    </a:ext>
                  </a:extLst>
                </a:gridCol>
              </a:tblGrid>
              <a:tr h="286774">
                <a:tc>
                  <a:txBody>
                    <a:bodyPr/>
                    <a:lstStyle/>
                    <a:p>
                      <a:pPr marL="0" marR="0" algn="ctr">
                        <a:lnSpc>
                          <a:spcPts val="2160"/>
                        </a:lnSpc>
                        <a:spcBef>
                          <a:spcPts val="2400"/>
                        </a:spcBef>
                        <a:spcAft>
                          <a:spcPts val="2400"/>
                        </a:spcAft>
                      </a:pPr>
                      <a:r>
                        <a:rPr lang="en-US" sz="1200" dirty="0">
                          <a:effectLst/>
                        </a:rPr>
                        <a:t>Diagram</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5627" marR="45627" marT="45627" marB="45627" anchor="ctr"/>
                </a:tc>
                <a:tc>
                  <a:txBody>
                    <a:bodyPr/>
                    <a:lstStyle/>
                    <a:p>
                      <a:pPr marL="0" marR="0" algn="ctr">
                        <a:lnSpc>
                          <a:spcPts val="2160"/>
                        </a:lnSpc>
                        <a:spcBef>
                          <a:spcPts val="2400"/>
                        </a:spcBef>
                        <a:spcAft>
                          <a:spcPts val="2400"/>
                        </a:spcAft>
                      </a:pPr>
                      <a:r>
                        <a:rPr lang="en-US" sz="1200" dirty="0">
                          <a:effectLst/>
                        </a:rPr>
                        <a:t>Description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5627" marR="45627" marT="45627" marB="45627" anchor="ctr"/>
                </a:tc>
                <a:tc>
                  <a:txBody>
                    <a:bodyPr/>
                    <a:lstStyle/>
                    <a:p>
                      <a:pPr marL="0" marR="0" algn="ctr">
                        <a:lnSpc>
                          <a:spcPts val="2160"/>
                        </a:lnSpc>
                        <a:spcBef>
                          <a:spcPts val="2400"/>
                        </a:spcBef>
                        <a:spcAft>
                          <a:spcPts val="2400"/>
                        </a:spcAft>
                      </a:pPr>
                      <a:r>
                        <a:rPr lang="en-US" sz="1200">
                          <a:effectLst/>
                        </a:rPr>
                        <a:t>Module Introduced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5627" marR="45627" marT="45627" marB="45627" anchor="ctr"/>
                </a:tc>
                <a:extLst>
                  <a:ext uri="{0D108BD9-81ED-4DB2-BD59-A6C34878D82A}">
                    <a16:rowId xmlns:a16="http://schemas.microsoft.com/office/drawing/2014/main" val="1263854209"/>
                  </a:ext>
                </a:extLst>
              </a:tr>
              <a:tr h="1397930">
                <a:tc>
                  <a:txBody>
                    <a:bodyPr/>
                    <a:lstStyle/>
                    <a:p>
                      <a:pPr marL="0" marR="0">
                        <a:lnSpc>
                          <a:spcPts val="2160"/>
                        </a:lnSpc>
                        <a:spcBef>
                          <a:spcPts val="0"/>
                        </a:spcBef>
                      </a:pPr>
                      <a:r>
                        <a:rPr lang="en-US" sz="1300" dirty="0">
                          <a:effectLst/>
                        </a:rPr>
                        <a:t>Use Case Model/Narrative</a:t>
                      </a:r>
                    </a:p>
                    <a:p>
                      <a:pPr marL="0" marR="0">
                        <a:lnSpc>
                          <a:spcPts val="2160"/>
                        </a:lnSpc>
                        <a:spcBef>
                          <a:spcPts val="0"/>
                        </a:spcBef>
                        <a:spcAft>
                          <a:spcPts val="800"/>
                        </a:spcAft>
                      </a:pPr>
                      <a:r>
                        <a:rPr lang="en-US" sz="1300" dirty="0">
                          <a:effectLst/>
                        </a:rPr>
                        <a:t>(Behavior Model)</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45627" marR="45627" marT="45627" marB="45627"/>
                </a:tc>
                <a:tc>
                  <a:txBody>
                    <a:bodyPr/>
                    <a:lstStyle/>
                    <a:p>
                      <a:pPr marL="0" marR="0">
                        <a:lnSpc>
                          <a:spcPts val="2160"/>
                        </a:lnSpc>
                        <a:spcBef>
                          <a:spcPts val="0"/>
                        </a:spcBef>
                        <a:spcAft>
                          <a:spcPts val="800"/>
                        </a:spcAft>
                      </a:pPr>
                      <a:r>
                        <a:rPr lang="en-US" sz="1400" dirty="0">
                          <a:effectLst/>
                        </a:rPr>
                        <a:t>Depicts interactions between the system and external systems and users. Graphically depicts users who will use the system and in what ways the user expects to interact with the system. The use-case narrative is used in addition to a textual description of the sequence of steps of each interaction.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5627" marR="45627" marT="45627" marB="45627"/>
                </a:tc>
                <a:tc>
                  <a:txBody>
                    <a:bodyPr/>
                    <a:lstStyle/>
                    <a:p>
                      <a:pPr marL="0" marR="0">
                        <a:lnSpc>
                          <a:spcPts val="2160"/>
                        </a:lnSpc>
                        <a:spcBef>
                          <a:spcPts val="0"/>
                        </a:spcBef>
                        <a:spcAft>
                          <a:spcPts val="800"/>
                        </a:spcAft>
                      </a:pPr>
                      <a:r>
                        <a:rPr lang="en-US" sz="1200" dirty="0">
                          <a:effectLst/>
                        </a:rPr>
                        <a:t>Module 1 and Module 3</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5627" marR="45627" marT="45627" marB="45627"/>
                </a:tc>
                <a:extLst>
                  <a:ext uri="{0D108BD9-81ED-4DB2-BD59-A6C34878D82A}">
                    <a16:rowId xmlns:a16="http://schemas.microsoft.com/office/drawing/2014/main" val="1427782890"/>
                  </a:ext>
                </a:extLst>
              </a:tr>
              <a:tr h="723763">
                <a:tc>
                  <a:txBody>
                    <a:bodyPr/>
                    <a:lstStyle/>
                    <a:p>
                      <a:pPr marL="0" marR="0">
                        <a:lnSpc>
                          <a:spcPts val="2160"/>
                        </a:lnSpc>
                        <a:spcBef>
                          <a:spcPts val="0"/>
                        </a:spcBef>
                      </a:pPr>
                      <a:r>
                        <a:rPr lang="en-US" sz="1300">
                          <a:effectLst/>
                        </a:rPr>
                        <a:t>Activity</a:t>
                      </a:r>
                    </a:p>
                    <a:p>
                      <a:pPr marL="0" marR="0">
                        <a:lnSpc>
                          <a:spcPts val="2160"/>
                        </a:lnSpc>
                        <a:spcBef>
                          <a:spcPts val="0"/>
                        </a:spcBef>
                      </a:pPr>
                      <a:r>
                        <a:rPr lang="en-US" sz="1300">
                          <a:effectLst/>
                        </a:rPr>
                        <a:t>(Behavior Model)</a:t>
                      </a:r>
                      <a:endParaRPr lang="en-US" sz="1300">
                        <a:effectLst/>
                        <a:latin typeface="Calibri" panose="020F0502020204030204" pitchFamily="34" charset="0"/>
                        <a:ea typeface="Times New Roman" panose="02020603050405020304" pitchFamily="18" charset="0"/>
                        <a:cs typeface="Times New Roman" panose="02020603050405020304" pitchFamily="18" charset="0"/>
                      </a:endParaRPr>
                    </a:p>
                  </a:txBody>
                  <a:tcPr marL="45627" marR="45627" marT="45627" marB="45627"/>
                </a:tc>
                <a:tc>
                  <a:txBody>
                    <a:bodyPr/>
                    <a:lstStyle/>
                    <a:p>
                      <a:pPr marL="0" marR="0">
                        <a:lnSpc>
                          <a:spcPts val="2160"/>
                        </a:lnSpc>
                        <a:spcBef>
                          <a:spcPts val="0"/>
                        </a:spcBef>
                        <a:spcAft>
                          <a:spcPts val="800"/>
                        </a:spcAft>
                      </a:pPr>
                      <a:r>
                        <a:rPr lang="en-US" sz="1400" dirty="0">
                          <a:effectLst/>
                        </a:rPr>
                        <a:t>Depicts sequential flow of activities in a use case or business process at high level, or model logic within the system at a very detailed level.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5627" marR="45627" marT="45627" marB="45627"/>
                </a:tc>
                <a:tc>
                  <a:txBody>
                    <a:bodyPr/>
                    <a:lstStyle/>
                    <a:p>
                      <a:pPr marL="0" marR="0">
                        <a:lnSpc>
                          <a:spcPts val="2160"/>
                        </a:lnSpc>
                        <a:spcBef>
                          <a:spcPts val="0"/>
                        </a:spcBef>
                        <a:spcAft>
                          <a:spcPts val="800"/>
                        </a:spcAft>
                      </a:pPr>
                      <a:r>
                        <a:rPr lang="en-US" sz="1200" dirty="0">
                          <a:effectLst/>
                        </a:rPr>
                        <a:t>Module 1 and Module 6</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5627" marR="45627" marT="45627" marB="45627"/>
                </a:tc>
                <a:extLst>
                  <a:ext uri="{0D108BD9-81ED-4DB2-BD59-A6C34878D82A}">
                    <a16:rowId xmlns:a16="http://schemas.microsoft.com/office/drawing/2014/main" val="1381917312"/>
                  </a:ext>
                </a:extLst>
              </a:tr>
              <a:tr h="948485">
                <a:tc>
                  <a:txBody>
                    <a:bodyPr/>
                    <a:lstStyle/>
                    <a:p>
                      <a:pPr marL="0" marR="0">
                        <a:lnSpc>
                          <a:spcPts val="2160"/>
                        </a:lnSpc>
                        <a:spcBef>
                          <a:spcPts val="0"/>
                        </a:spcBef>
                      </a:pPr>
                      <a:r>
                        <a:rPr lang="en-US" sz="1300" dirty="0">
                          <a:effectLst/>
                        </a:rPr>
                        <a:t>State Transition and State Machine</a:t>
                      </a:r>
                    </a:p>
                    <a:p>
                      <a:pPr marL="0" marR="0">
                        <a:lnSpc>
                          <a:spcPts val="2160"/>
                        </a:lnSpc>
                        <a:spcBef>
                          <a:spcPts val="0"/>
                        </a:spcBef>
                      </a:pPr>
                      <a:r>
                        <a:rPr lang="en-US" sz="1300" dirty="0">
                          <a:effectLst/>
                        </a:rPr>
                        <a:t>(Behavior Model)</a:t>
                      </a:r>
                      <a:endParaRPr lang="en-US" sz="13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5627" marR="45627" marT="45627" marB="45627"/>
                </a:tc>
                <a:tc>
                  <a:txBody>
                    <a:bodyPr/>
                    <a:lstStyle/>
                    <a:p>
                      <a:pPr marL="0" marR="0">
                        <a:lnSpc>
                          <a:spcPts val="2160"/>
                        </a:lnSpc>
                        <a:spcBef>
                          <a:spcPts val="0"/>
                        </a:spcBef>
                        <a:spcAft>
                          <a:spcPts val="800"/>
                        </a:spcAft>
                      </a:pPr>
                      <a:r>
                        <a:rPr lang="en-US" sz="1400" dirty="0">
                          <a:effectLst/>
                        </a:rPr>
                        <a:t>Models how events can change the state of an object (or a system) over its lifetime, showing both the various states that an object (or system) can assume and the transitions between those states.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5627" marR="45627" marT="45627" marB="45627"/>
                </a:tc>
                <a:tc>
                  <a:txBody>
                    <a:bodyPr/>
                    <a:lstStyle/>
                    <a:p>
                      <a:pPr marL="0" marR="0">
                        <a:lnSpc>
                          <a:spcPts val="2160"/>
                        </a:lnSpc>
                        <a:spcBef>
                          <a:spcPts val="0"/>
                        </a:spcBef>
                        <a:spcAft>
                          <a:spcPts val="800"/>
                        </a:spcAft>
                      </a:pPr>
                      <a:r>
                        <a:rPr lang="en-US" sz="1200" dirty="0">
                          <a:effectLst/>
                        </a:rPr>
                        <a:t>Module 3</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5627" marR="45627" marT="45627" marB="45627"/>
                </a:tc>
                <a:extLst>
                  <a:ext uri="{0D108BD9-81ED-4DB2-BD59-A6C34878D82A}">
                    <a16:rowId xmlns:a16="http://schemas.microsoft.com/office/drawing/2014/main" val="2950423705"/>
                  </a:ext>
                </a:extLst>
              </a:tr>
              <a:tr h="948485">
                <a:tc>
                  <a:txBody>
                    <a:bodyPr/>
                    <a:lstStyle/>
                    <a:p>
                      <a:pPr marL="0" marR="0">
                        <a:lnSpc>
                          <a:spcPts val="2160"/>
                        </a:lnSpc>
                        <a:spcBef>
                          <a:spcPts val="0"/>
                        </a:spcBef>
                      </a:pPr>
                      <a:r>
                        <a:rPr lang="en-US" sz="1300">
                          <a:effectLst/>
                        </a:rPr>
                        <a:t>Sequence</a:t>
                      </a:r>
                    </a:p>
                    <a:p>
                      <a:pPr marL="0" marR="0">
                        <a:lnSpc>
                          <a:spcPts val="2160"/>
                        </a:lnSpc>
                        <a:spcBef>
                          <a:spcPts val="0"/>
                        </a:spcBef>
                      </a:pPr>
                      <a:r>
                        <a:rPr lang="en-US" sz="1300">
                          <a:effectLst/>
                        </a:rPr>
                        <a:t>(Behavior Model)</a:t>
                      </a:r>
                      <a:endParaRPr lang="en-US" sz="1300">
                        <a:effectLst/>
                        <a:latin typeface="Calibri" panose="020F0502020204030204" pitchFamily="34" charset="0"/>
                        <a:ea typeface="Times New Roman" panose="02020603050405020304" pitchFamily="18" charset="0"/>
                        <a:cs typeface="Times New Roman" panose="02020603050405020304" pitchFamily="18" charset="0"/>
                      </a:endParaRPr>
                    </a:p>
                  </a:txBody>
                  <a:tcPr marL="45627" marR="45627" marT="45627" marB="45627"/>
                </a:tc>
                <a:tc>
                  <a:txBody>
                    <a:bodyPr/>
                    <a:lstStyle/>
                    <a:p>
                      <a:pPr marL="0" marR="0">
                        <a:lnSpc>
                          <a:spcPts val="2160"/>
                        </a:lnSpc>
                        <a:spcBef>
                          <a:spcPts val="0"/>
                        </a:spcBef>
                        <a:spcAft>
                          <a:spcPts val="800"/>
                        </a:spcAft>
                      </a:pPr>
                      <a:r>
                        <a:rPr lang="en-US" sz="1400">
                          <a:effectLst/>
                        </a:rPr>
                        <a:t>Graphically depicts how objects interact with each other via messages in the execution of a use case or operation. It illustrates how messages are sent and received between objects and in what sequence.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5627" marR="45627" marT="45627" marB="45627"/>
                </a:tc>
                <a:tc>
                  <a:txBody>
                    <a:bodyPr/>
                    <a:lstStyle/>
                    <a:p>
                      <a:pPr marL="0" marR="0">
                        <a:lnSpc>
                          <a:spcPts val="2160"/>
                        </a:lnSpc>
                        <a:spcBef>
                          <a:spcPts val="0"/>
                        </a:spcBef>
                        <a:spcAft>
                          <a:spcPts val="800"/>
                        </a:spcAft>
                      </a:pPr>
                      <a:r>
                        <a:rPr lang="en-US" sz="1200">
                          <a:effectLst/>
                        </a:rPr>
                        <a:t>Module 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5627" marR="45627" marT="45627" marB="45627"/>
                </a:tc>
                <a:extLst>
                  <a:ext uri="{0D108BD9-81ED-4DB2-BD59-A6C34878D82A}">
                    <a16:rowId xmlns:a16="http://schemas.microsoft.com/office/drawing/2014/main" val="3737594312"/>
                  </a:ext>
                </a:extLst>
              </a:tr>
              <a:tr h="723763">
                <a:tc>
                  <a:txBody>
                    <a:bodyPr/>
                    <a:lstStyle/>
                    <a:p>
                      <a:pPr marL="0" marR="0">
                        <a:lnSpc>
                          <a:spcPts val="2160"/>
                        </a:lnSpc>
                        <a:spcBef>
                          <a:spcPts val="0"/>
                        </a:spcBef>
                      </a:pPr>
                      <a:r>
                        <a:rPr lang="en-US" sz="1300" dirty="0">
                          <a:effectLst/>
                        </a:rPr>
                        <a:t>Class</a:t>
                      </a:r>
                    </a:p>
                    <a:p>
                      <a:pPr marL="0" marR="0">
                        <a:lnSpc>
                          <a:spcPts val="2160"/>
                        </a:lnSpc>
                        <a:spcBef>
                          <a:spcPts val="0"/>
                        </a:spcBef>
                      </a:pPr>
                      <a:r>
                        <a:rPr lang="en-US" sz="1300" dirty="0">
                          <a:effectLst/>
                        </a:rPr>
                        <a:t>(Structural Model)</a:t>
                      </a:r>
                      <a:endParaRPr lang="en-US" sz="13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5627" marR="45627" marT="45627" marB="45627"/>
                </a:tc>
                <a:tc>
                  <a:txBody>
                    <a:bodyPr/>
                    <a:lstStyle/>
                    <a:p>
                      <a:pPr marL="0" marR="0">
                        <a:lnSpc>
                          <a:spcPts val="2160"/>
                        </a:lnSpc>
                        <a:spcBef>
                          <a:spcPts val="0"/>
                        </a:spcBef>
                      </a:pPr>
                      <a:r>
                        <a:rPr lang="en-US" sz="1400" dirty="0">
                          <a:effectLst/>
                        </a:rPr>
                        <a:t>Depicts the system's class structure. It shows the classes that the system is composed of as well as the relationships between those classes.</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5627" marR="45627" marT="45627" marB="45627"/>
                </a:tc>
                <a:tc>
                  <a:txBody>
                    <a:bodyPr/>
                    <a:lstStyle/>
                    <a:p>
                      <a:pPr marL="0" marR="0">
                        <a:lnSpc>
                          <a:spcPts val="2160"/>
                        </a:lnSpc>
                        <a:spcBef>
                          <a:spcPts val="0"/>
                        </a:spcBef>
                        <a:spcAft>
                          <a:spcPts val="800"/>
                        </a:spcAft>
                      </a:pPr>
                      <a:r>
                        <a:rPr lang="en-US" sz="1200" dirty="0">
                          <a:effectLst/>
                        </a:rPr>
                        <a:t>Module 4</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5627" marR="45627" marT="45627" marB="45627"/>
                </a:tc>
                <a:extLst>
                  <a:ext uri="{0D108BD9-81ED-4DB2-BD59-A6C34878D82A}">
                    <a16:rowId xmlns:a16="http://schemas.microsoft.com/office/drawing/2014/main" val="2853191418"/>
                  </a:ext>
                </a:extLst>
              </a:tr>
            </a:tbl>
          </a:graphicData>
        </a:graphic>
      </p:graphicFrame>
    </p:spTree>
    <p:extLst>
      <p:ext uri="{BB962C8B-B14F-4D97-AF65-F5344CB8AC3E}">
        <p14:creationId xmlns:p14="http://schemas.microsoft.com/office/powerpoint/2010/main" val="2978232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UML 2.5 Diagrams</a:t>
            </a:r>
            <a:endParaRPr lang="en-US" sz="2800"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362" y="88867"/>
            <a:ext cx="1141526" cy="50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AutoShape 2" descr="https://onlinecampus.bu.edu/bbcswebdav/pid-1751420-dt-content-rid-5536161_1/courses/14sprgmetcs682_ol/course_images/metcs682_media70.gif"/>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Rectangle 8"/>
          <p:cNvSpPr/>
          <p:nvPr/>
        </p:nvSpPr>
        <p:spPr>
          <a:xfrm>
            <a:off x="7010401" y="3810001"/>
            <a:ext cx="3134833" cy="307777"/>
          </a:xfrm>
          <a:prstGeom prst="rect">
            <a:avLst/>
          </a:prstGeom>
        </p:spPr>
        <p:txBody>
          <a:bodyPr wrap="none">
            <a:spAutoFit/>
          </a:bodyPr>
          <a:lstStyle/>
          <a:p>
            <a:r>
              <a:rPr lang="en-US" sz="1400" dirty="0"/>
              <a:t>Figure 10-9 Page 382 Whitten, B. (2007).</a:t>
            </a:r>
          </a:p>
        </p:txBody>
      </p:sp>
      <p:sp>
        <p:nvSpPr>
          <p:cNvPr id="3" name="AutoShape 2" descr="https://onlinecampus.bu.edu/bbcswebdav/pid-1751422-dt-content-rid-5536244_1/courses/14sprgmetcs682_ol/course_images/metcs682_media112.gif"/>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https://onlinecampus.bu.edu/bbcswebdav/pid-1751422-dt-content-rid-5536244_1/courses/14sprgmetcs682_ol/course_images/metcs682_media112.gif"/>
          <p:cNvSpPr>
            <a:spLocks noChangeAspect="1" noChangeArrowheads="1"/>
          </p:cNvSpPr>
          <p:nvPr/>
        </p:nvSpPr>
        <p:spPr bwMode="auto">
          <a:xfrm>
            <a:off x="1984375" y="1603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12" name="Table 11">
            <a:extLst>
              <a:ext uri="{FF2B5EF4-FFF2-40B4-BE49-F238E27FC236}">
                <a16:creationId xmlns:a16="http://schemas.microsoft.com/office/drawing/2014/main" id="{7AA09FBC-3E1D-4A58-9119-E1FA36C848EC}"/>
              </a:ext>
            </a:extLst>
          </p:cNvPr>
          <p:cNvGraphicFramePr>
            <a:graphicFrameLocks noGrp="1"/>
          </p:cNvGraphicFramePr>
          <p:nvPr>
            <p:extLst>
              <p:ext uri="{D42A27DB-BD31-4B8C-83A1-F6EECF244321}">
                <p14:modId xmlns:p14="http://schemas.microsoft.com/office/powerpoint/2010/main" val="3801648846"/>
              </p:ext>
            </p:extLst>
          </p:nvPr>
        </p:nvGraphicFramePr>
        <p:xfrm>
          <a:off x="2046766" y="1440268"/>
          <a:ext cx="9307033" cy="3370097"/>
        </p:xfrm>
        <a:graphic>
          <a:graphicData uri="http://schemas.openxmlformats.org/drawingml/2006/table">
            <a:tbl>
              <a:tblPr firstRow="1" firstCol="1" bandRow="1">
                <a:tableStyleId>{B301B821-A1FF-4177-AEE7-76D212191A09}</a:tableStyleId>
              </a:tblPr>
              <a:tblGrid>
                <a:gridCol w="1898839">
                  <a:extLst>
                    <a:ext uri="{9D8B030D-6E8A-4147-A177-3AD203B41FA5}">
                      <a16:colId xmlns:a16="http://schemas.microsoft.com/office/drawing/2014/main" val="1431876760"/>
                    </a:ext>
                  </a:extLst>
                </a:gridCol>
                <a:gridCol w="6287904">
                  <a:extLst>
                    <a:ext uri="{9D8B030D-6E8A-4147-A177-3AD203B41FA5}">
                      <a16:colId xmlns:a16="http://schemas.microsoft.com/office/drawing/2014/main" val="2295972752"/>
                    </a:ext>
                  </a:extLst>
                </a:gridCol>
                <a:gridCol w="1120290">
                  <a:extLst>
                    <a:ext uri="{9D8B030D-6E8A-4147-A177-3AD203B41FA5}">
                      <a16:colId xmlns:a16="http://schemas.microsoft.com/office/drawing/2014/main" val="1409441782"/>
                    </a:ext>
                  </a:extLst>
                </a:gridCol>
              </a:tblGrid>
              <a:tr h="568003">
                <a:tc>
                  <a:txBody>
                    <a:bodyPr/>
                    <a:lstStyle/>
                    <a:p>
                      <a:pPr marL="0" marR="0" algn="ctr">
                        <a:lnSpc>
                          <a:spcPts val="2160"/>
                        </a:lnSpc>
                        <a:spcBef>
                          <a:spcPts val="2400"/>
                        </a:spcBef>
                        <a:spcAft>
                          <a:spcPts val="2400"/>
                        </a:spcAft>
                      </a:pPr>
                      <a:r>
                        <a:rPr lang="en-US" sz="1200" dirty="0">
                          <a:effectLst/>
                        </a:rPr>
                        <a:t>Diagram</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5627" marR="45627" marT="45627" marB="45627" anchor="ctr"/>
                </a:tc>
                <a:tc>
                  <a:txBody>
                    <a:bodyPr/>
                    <a:lstStyle/>
                    <a:p>
                      <a:pPr marL="0" marR="0" algn="ctr">
                        <a:lnSpc>
                          <a:spcPts val="2160"/>
                        </a:lnSpc>
                        <a:spcBef>
                          <a:spcPts val="2400"/>
                        </a:spcBef>
                        <a:spcAft>
                          <a:spcPts val="2400"/>
                        </a:spcAft>
                      </a:pPr>
                      <a:r>
                        <a:rPr lang="en-US" sz="1200" dirty="0">
                          <a:effectLst/>
                        </a:rPr>
                        <a:t>Description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5627" marR="45627" marT="45627" marB="45627" anchor="ctr"/>
                </a:tc>
                <a:tc>
                  <a:txBody>
                    <a:bodyPr/>
                    <a:lstStyle/>
                    <a:p>
                      <a:pPr marL="0" marR="0" algn="ctr">
                        <a:lnSpc>
                          <a:spcPts val="2160"/>
                        </a:lnSpc>
                        <a:spcBef>
                          <a:spcPts val="2400"/>
                        </a:spcBef>
                        <a:spcAft>
                          <a:spcPts val="2400"/>
                        </a:spcAft>
                      </a:pPr>
                      <a:r>
                        <a:rPr lang="en-US" sz="1200">
                          <a:effectLst/>
                        </a:rPr>
                        <a:t>Module Introduced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5627" marR="45627" marT="45627" marB="45627" anchor="ctr"/>
                </a:tc>
                <a:extLst>
                  <a:ext uri="{0D108BD9-81ED-4DB2-BD59-A6C34878D82A}">
                    <a16:rowId xmlns:a16="http://schemas.microsoft.com/office/drawing/2014/main" val="205879640"/>
                  </a:ext>
                </a:extLst>
              </a:tr>
              <a:tr h="856072">
                <a:tc>
                  <a:txBody>
                    <a:bodyPr/>
                    <a:lstStyle/>
                    <a:p>
                      <a:pPr marL="0" marR="0">
                        <a:lnSpc>
                          <a:spcPts val="2160"/>
                        </a:lnSpc>
                        <a:spcBef>
                          <a:spcPts val="0"/>
                        </a:spcBef>
                      </a:pPr>
                      <a:r>
                        <a:rPr lang="en-US" sz="1300" b="1" dirty="0">
                          <a:effectLst/>
                          <a:latin typeface="Calibri" panose="020F0502020204030204" pitchFamily="34" charset="0"/>
                          <a:ea typeface="Times New Roman" panose="02020603050405020304" pitchFamily="18" charset="0"/>
                          <a:cs typeface="Times New Roman" panose="02020603050405020304" pitchFamily="18" charset="0"/>
                        </a:rPr>
                        <a:t>Package</a:t>
                      </a:r>
                      <a:endParaRPr lang="en-US" sz="13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ts val="2160"/>
                        </a:lnSpc>
                        <a:spcBef>
                          <a:spcPts val="0"/>
                        </a:spcBef>
                      </a:pPr>
                      <a:r>
                        <a:rPr lang="en-US" sz="1300" dirty="0">
                          <a:effectLst/>
                          <a:latin typeface="Calibri" panose="020F0502020204030204" pitchFamily="34" charset="0"/>
                          <a:ea typeface="Times New Roman" panose="02020603050405020304" pitchFamily="18" charset="0"/>
                          <a:cs typeface="Times New Roman" panose="02020603050405020304" pitchFamily="18" charset="0"/>
                        </a:rPr>
                        <a:t>(Structural Model)</a:t>
                      </a:r>
                    </a:p>
                  </a:txBody>
                  <a:tcPr marL="106680" marR="106680" marT="106680" marB="106680"/>
                </a:tc>
                <a:tc>
                  <a:txBody>
                    <a:bodyPr/>
                    <a:lstStyle/>
                    <a:p>
                      <a:pPr marL="0" marR="0">
                        <a:lnSpc>
                          <a:spcPts val="216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Depicts how classes or other UML constructs are organized into packages (corresponding to Java packages) and the dependencies of those packages.</a:t>
                      </a:r>
                    </a:p>
                  </a:txBody>
                  <a:tcPr marL="106680" marR="106680" marT="106680" marB="106680"/>
                </a:tc>
                <a:tc>
                  <a:txBody>
                    <a:bodyPr/>
                    <a:lstStyle/>
                    <a:p>
                      <a:pPr marL="0" marR="0">
                        <a:lnSpc>
                          <a:spcPts val="2160"/>
                        </a:lnSpc>
                        <a:spcBef>
                          <a:spcPts val="0"/>
                        </a:spcBef>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Module 5</a:t>
                      </a:r>
                    </a:p>
                  </a:txBody>
                  <a:tcPr marL="106680" marR="106680" marT="106680" marB="106680"/>
                </a:tc>
                <a:extLst>
                  <a:ext uri="{0D108BD9-81ED-4DB2-BD59-A6C34878D82A}">
                    <a16:rowId xmlns:a16="http://schemas.microsoft.com/office/drawing/2014/main" val="777673428"/>
                  </a:ext>
                </a:extLst>
              </a:tr>
              <a:tr h="938584">
                <a:tc>
                  <a:txBody>
                    <a:bodyPr/>
                    <a:lstStyle/>
                    <a:p>
                      <a:pPr marL="0" marR="0">
                        <a:lnSpc>
                          <a:spcPts val="2160"/>
                        </a:lnSpc>
                        <a:spcBef>
                          <a:spcPts val="0"/>
                        </a:spcBef>
                      </a:pPr>
                      <a:r>
                        <a:rPr lang="en-US" sz="1300" b="1">
                          <a:effectLst/>
                          <a:latin typeface="Calibri" panose="020F0502020204030204" pitchFamily="34" charset="0"/>
                          <a:ea typeface="Times New Roman" panose="02020603050405020304" pitchFamily="18" charset="0"/>
                          <a:cs typeface="Times New Roman" panose="02020603050405020304" pitchFamily="18" charset="0"/>
                        </a:rPr>
                        <a:t>Data Flow</a:t>
                      </a:r>
                      <a:endParaRPr lang="en-US" sz="130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ts val="2160"/>
                        </a:lnSpc>
                        <a:spcBef>
                          <a:spcPts val="0"/>
                        </a:spcBef>
                        <a:spcAft>
                          <a:spcPts val="800"/>
                        </a:spcAft>
                      </a:pPr>
                      <a:r>
                        <a:rPr lang="en-US" sz="1300">
                          <a:effectLst/>
                          <a:latin typeface="Calibri" panose="020F0502020204030204" pitchFamily="34" charset="0"/>
                          <a:ea typeface="Calibri" panose="020F0502020204030204" pitchFamily="34" charset="0"/>
                          <a:cs typeface="Times New Roman" panose="02020603050405020304" pitchFamily="18" charset="0"/>
                        </a:rPr>
                        <a:t>(Behavior &amp; Structural Model)</a:t>
                      </a:r>
                    </a:p>
                  </a:txBody>
                  <a:tcPr marL="106680" marR="106680" marT="106680" marB="106680"/>
                </a:tc>
                <a:tc>
                  <a:txBody>
                    <a:bodyPr/>
                    <a:lstStyle/>
                    <a:p>
                      <a:pPr marL="0" marR="0">
                        <a:lnSpc>
                          <a:spcPts val="2160"/>
                        </a:lnSpc>
                        <a:spcBef>
                          <a:spcPts val="0"/>
                        </a:spcBef>
                      </a:pPr>
                      <a:r>
                        <a:rPr lang="en-US" sz="1400">
                          <a:effectLst/>
                          <a:latin typeface="Calibri" panose="020F0502020204030204" pitchFamily="34" charset="0"/>
                          <a:ea typeface="Times New Roman" panose="02020603050405020304" pitchFamily="18" charset="0"/>
                          <a:cs typeface="Times New Roman" panose="02020603050405020304" pitchFamily="18" charset="0"/>
                        </a:rPr>
                        <a:t>Depicts the flow of data through a system and the work or processing performed by the system.</a:t>
                      </a:r>
                    </a:p>
                  </a:txBody>
                  <a:tcPr marL="106680" marR="106680" marT="106680" marB="106680"/>
                </a:tc>
                <a:tc>
                  <a:txBody>
                    <a:bodyPr/>
                    <a:lstStyle/>
                    <a:p>
                      <a:pPr marL="0" marR="0">
                        <a:lnSpc>
                          <a:spcPts val="2160"/>
                        </a:lnSpc>
                        <a:spcBef>
                          <a:spcPts val="0"/>
                        </a:spcBef>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Module 5</a:t>
                      </a:r>
                    </a:p>
                  </a:txBody>
                  <a:tcPr marL="106680" marR="106680" marT="106680" marB="106680"/>
                </a:tc>
                <a:extLst>
                  <a:ext uri="{0D108BD9-81ED-4DB2-BD59-A6C34878D82A}">
                    <a16:rowId xmlns:a16="http://schemas.microsoft.com/office/drawing/2014/main" val="36462295"/>
                  </a:ext>
                </a:extLst>
              </a:tr>
              <a:tr h="868291">
                <a:tc>
                  <a:txBody>
                    <a:bodyPr/>
                    <a:lstStyle/>
                    <a:p>
                      <a:pPr marL="0" marR="0">
                        <a:lnSpc>
                          <a:spcPts val="2160"/>
                        </a:lnSpc>
                        <a:spcBef>
                          <a:spcPts val="0"/>
                        </a:spcBef>
                      </a:pPr>
                      <a:r>
                        <a:rPr lang="en-US" sz="1300" b="1" dirty="0">
                          <a:effectLst/>
                          <a:latin typeface="Calibri" panose="020F0502020204030204" pitchFamily="34" charset="0"/>
                          <a:ea typeface="Times New Roman" panose="02020603050405020304" pitchFamily="18" charset="0"/>
                          <a:cs typeface="Times New Roman" panose="02020603050405020304" pitchFamily="18" charset="0"/>
                        </a:rPr>
                        <a:t>Network Architecture</a:t>
                      </a:r>
                      <a:endParaRPr lang="en-US" sz="13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ts val="2160"/>
                        </a:lnSpc>
                        <a:spcBef>
                          <a:spcPts val="0"/>
                        </a:spcBef>
                      </a:pPr>
                      <a:r>
                        <a:rPr lang="en-US" sz="1300" dirty="0">
                          <a:effectLst/>
                          <a:latin typeface="Calibri" panose="020F0502020204030204" pitchFamily="34" charset="0"/>
                          <a:ea typeface="Times New Roman" panose="02020603050405020304" pitchFamily="18" charset="0"/>
                          <a:cs typeface="Times New Roman" panose="02020603050405020304" pitchFamily="18" charset="0"/>
                        </a:rPr>
                        <a:t>(Structural Model)</a:t>
                      </a:r>
                    </a:p>
                  </a:txBody>
                  <a:tcPr marL="106680" marR="106680" marT="106680" marB="106680"/>
                </a:tc>
                <a:tc>
                  <a:txBody>
                    <a:bodyPr/>
                    <a:lstStyle/>
                    <a:p>
                      <a:pPr marL="0" marR="0">
                        <a:lnSpc>
                          <a:spcPts val="216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A type of physical data flow diagram that allocates processors and devices to a network showing their connectivity.</a:t>
                      </a:r>
                    </a:p>
                  </a:txBody>
                  <a:tcPr marL="106680" marR="106680" marT="106680" marB="106680"/>
                </a:tc>
                <a:tc>
                  <a:txBody>
                    <a:bodyPr/>
                    <a:lstStyle/>
                    <a:p>
                      <a:pPr marL="0" marR="0">
                        <a:lnSpc>
                          <a:spcPts val="216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Module 5</a:t>
                      </a:r>
                    </a:p>
                  </a:txBody>
                  <a:tcPr marL="106680" marR="106680" marT="106680" marB="106680"/>
                </a:tc>
                <a:extLst>
                  <a:ext uri="{0D108BD9-81ED-4DB2-BD59-A6C34878D82A}">
                    <a16:rowId xmlns:a16="http://schemas.microsoft.com/office/drawing/2014/main" val="3292585009"/>
                  </a:ext>
                </a:extLst>
              </a:tr>
            </a:tbl>
          </a:graphicData>
        </a:graphic>
      </p:graphicFrame>
      <p:pic>
        <p:nvPicPr>
          <p:cNvPr id="11" name="Picture 2">
            <a:extLst>
              <a:ext uri="{FF2B5EF4-FFF2-40B4-BE49-F238E27FC236}">
                <a16:creationId xmlns:a16="http://schemas.microsoft.com/office/drawing/2014/main" id="{411A515F-D0CD-41C4-A044-DA5B5F1425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6537" y="4688973"/>
            <a:ext cx="6142642" cy="20899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4" descr="Image result for scales">
            <a:extLst>
              <a:ext uri="{FF2B5EF4-FFF2-40B4-BE49-F238E27FC236}">
                <a16:creationId xmlns:a16="http://schemas.microsoft.com/office/drawing/2014/main" id="{ABBE849D-A101-432C-99E5-30F0AB129E6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16955" y="5092907"/>
            <a:ext cx="1782749" cy="1540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5686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Challenges of IT Project Management</a:t>
            </a:r>
          </a:p>
        </p:txBody>
      </p:sp>
      <p:sp>
        <p:nvSpPr>
          <p:cNvPr id="3" name="Content Placeholder 2"/>
          <p:cNvSpPr>
            <a:spLocks noGrp="1"/>
          </p:cNvSpPr>
          <p:nvPr>
            <p:ph idx="1"/>
          </p:nvPr>
        </p:nvSpPr>
        <p:spPr>
          <a:xfrm>
            <a:off x="1981200" y="1295400"/>
            <a:ext cx="8153400" cy="5486400"/>
          </a:xfrm>
        </p:spPr>
        <p:txBody>
          <a:bodyPr>
            <a:noAutofit/>
          </a:bodyPr>
          <a:lstStyle/>
          <a:p>
            <a:r>
              <a:rPr lang="en-US" sz="2700" dirty="0"/>
              <a:t>Customers are seldom sure of what they want.</a:t>
            </a:r>
          </a:p>
          <a:p>
            <a:r>
              <a:rPr lang="en-US" sz="2700" dirty="0"/>
              <a:t>It is hard to estimate up front the magnitude of the effort required.</a:t>
            </a:r>
          </a:p>
          <a:p>
            <a:r>
              <a:rPr lang="en-US" sz="2700" dirty="0"/>
              <a:t>Internal and external politics of those involved might provide incomplete or conflicting requirements and or priorities.</a:t>
            </a:r>
          </a:p>
          <a:p>
            <a:r>
              <a:rPr lang="en-US" sz="2700" dirty="0"/>
              <a:t>It is hard to coordinate requirements with corresponding design elements and code artifacts.</a:t>
            </a:r>
          </a:p>
          <a:p>
            <a:r>
              <a:rPr lang="en-US" sz="2700" dirty="0"/>
              <a:t>It is not easy to maintain constructive interpersonal team dynamics. Time pressures cause stress, and team members have differing opinions.</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437" y="214978"/>
            <a:ext cx="1141526" cy="5001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45372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469</TotalTime>
  <Words>2541</Words>
  <Application>Microsoft Office PowerPoint</Application>
  <PresentationFormat>Widescreen</PresentationFormat>
  <Paragraphs>326</Paragraphs>
  <Slides>35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Courier New</vt:lpstr>
      <vt:lpstr>Office Theme</vt:lpstr>
      <vt:lpstr>Supplementary Live Session Week 6 </vt:lpstr>
      <vt:lpstr>Pseudocode &amp; Activity</vt:lpstr>
      <vt:lpstr>Pseudocode Approach</vt:lpstr>
      <vt:lpstr>Common Statements</vt:lpstr>
      <vt:lpstr>Pseudocode Example</vt:lpstr>
      <vt:lpstr>Pseudocode -  Warning, Danger Will Robinson!</vt:lpstr>
      <vt:lpstr>UML 2.5 Diagrams</vt:lpstr>
      <vt:lpstr>UML 2.5 Diagrams</vt:lpstr>
      <vt:lpstr>Challenges of IT Project Management</vt:lpstr>
      <vt:lpstr>Managing the Process</vt:lpstr>
      <vt:lpstr>Tools-Work Breakdown Structure</vt:lpstr>
      <vt:lpstr>Tools-Gantt Chart</vt:lpstr>
      <vt:lpstr>Leadership &amp; Soft Skills</vt:lpstr>
      <vt:lpstr>Managing Scope</vt:lpstr>
      <vt:lpstr>Managing Scope Techniques</vt:lpstr>
      <vt:lpstr>Project Estimation</vt:lpstr>
      <vt:lpstr>Factors for estimation</vt:lpstr>
      <vt:lpstr>Factors for estimation</vt:lpstr>
      <vt:lpstr>Comments on Estimation</vt:lpstr>
      <vt:lpstr>Challenges of IT Project Management</vt:lpstr>
      <vt:lpstr>Managing the Process</vt:lpstr>
      <vt:lpstr>Tools-Work Breakdown Structure</vt:lpstr>
      <vt:lpstr>Tools-Gantt Chart</vt:lpstr>
      <vt:lpstr>Leadership &amp; Soft Skills</vt:lpstr>
      <vt:lpstr>Bring the Project Up-To-Date  After Completing Detailed Design</vt:lpstr>
      <vt:lpstr>Managing Scope</vt:lpstr>
      <vt:lpstr>Managing Scope Techniques</vt:lpstr>
      <vt:lpstr>Project Estimation</vt:lpstr>
      <vt:lpstr>Factors for estimation</vt:lpstr>
      <vt:lpstr>Factors for estimation</vt:lpstr>
      <vt:lpstr>Agile Estimation – User Stories</vt:lpstr>
      <vt:lpstr>Agile Estimation</vt:lpstr>
      <vt:lpstr>Agile Estimation</vt:lpstr>
      <vt:lpstr>Comments on Estimation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Lee Williams</dc:creator>
  <cp:lastModifiedBy>Lee</cp:lastModifiedBy>
  <cp:revision>18</cp:revision>
  <dcterms:created xsi:type="dcterms:W3CDTF">2020-08-10T23:39:23Z</dcterms:created>
  <dcterms:modified xsi:type="dcterms:W3CDTF">2024-02-21T00:45:40Z</dcterms:modified>
</cp:coreProperties>
</file>