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76" r:id="rId2"/>
    <p:sldId id="257" r:id="rId3"/>
    <p:sldId id="385" r:id="rId4"/>
    <p:sldId id="386" r:id="rId5"/>
    <p:sldId id="387" r:id="rId6"/>
    <p:sldId id="389" r:id="rId7"/>
    <p:sldId id="388" r:id="rId8"/>
    <p:sldId id="400" r:id="rId9"/>
    <p:sldId id="401" r:id="rId10"/>
    <p:sldId id="390" r:id="rId11"/>
    <p:sldId id="395" r:id="rId12"/>
    <p:sldId id="391" r:id="rId13"/>
    <p:sldId id="421" r:id="rId14"/>
    <p:sldId id="396" r:id="rId15"/>
    <p:sldId id="397" r:id="rId16"/>
    <p:sldId id="398" r:id="rId17"/>
    <p:sldId id="406" r:id="rId18"/>
    <p:sldId id="365" r:id="rId19"/>
    <p:sldId id="425" r:id="rId20"/>
    <p:sldId id="368" r:id="rId21"/>
    <p:sldId id="370" r:id="rId22"/>
    <p:sldId id="369" r:id="rId23"/>
    <p:sldId id="371" r:id="rId24"/>
    <p:sldId id="373" r:id="rId25"/>
    <p:sldId id="374" r:id="rId26"/>
    <p:sldId id="366" r:id="rId27"/>
    <p:sldId id="399" r:id="rId28"/>
    <p:sldId id="404" r:id="rId29"/>
    <p:sldId id="405" r:id="rId30"/>
    <p:sldId id="407" r:id="rId31"/>
    <p:sldId id="360" r:id="rId32"/>
    <p:sldId id="361" r:id="rId33"/>
    <p:sldId id="426" r:id="rId34"/>
    <p:sldId id="427" r:id="rId35"/>
    <p:sldId id="428" r:id="rId36"/>
    <p:sldId id="429" r:id="rId37"/>
    <p:sldId id="408" r:id="rId38"/>
    <p:sldId id="375" r:id="rId39"/>
    <p:sldId id="372" r:id="rId40"/>
    <p:sldId id="42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5326" autoAdjust="0"/>
  </p:normalViewPr>
  <p:slideViewPr>
    <p:cSldViewPr>
      <p:cViewPr varScale="1">
        <p:scale>
          <a:sx n="87" d="100"/>
          <a:sy n="87" d="100"/>
        </p:scale>
        <p:origin x="1627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D84A-8EC6-4BA5-8483-391EE73D02A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ECC1-730B-4E41-B7AC-49190E435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9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2E-B9DE-4867-B8E8-653174495FA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7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A92E-B9DE-4867-B8E8-653174495FA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7F9C-64DD-4128-8535-A5234AC7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www.guru99.com/mvc-tutorial.html" TargetMode="External"/><Relationship Id="rId4" Type="http://schemas.openxmlformats.org/officeDocument/2006/relationships/hyperlink" Target="https://www.tutorialsteacher.com/mvc/mvc-architectur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Supplementary Live Session</a:t>
            </a:r>
            <a:br>
              <a:rPr lang="en-US" dirty="0"/>
            </a:br>
            <a:r>
              <a:rPr lang="en-US" dirty="0"/>
              <a:t>Week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 CS 682 </a:t>
            </a:r>
          </a:p>
          <a:p>
            <a:r>
              <a:rPr lang="en-US" dirty="0"/>
              <a:t>Information Systems </a:t>
            </a:r>
          </a:p>
          <a:p>
            <a:r>
              <a:rPr lang="en-US" dirty="0"/>
              <a:t>Analysis and Design</a:t>
            </a:r>
          </a:p>
          <a:p>
            <a:r>
              <a:rPr lang="en-US" dirty="0"/>
              <a:t>Dawson Williams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74" y="761999"/>
            <a:ext cx="2065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705600" y="6248400"/>
            <a:ext cx="20574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Last Updated 09/23/23</a:t>
            </a:r>
          </a:p>
        </p:txBody>
      </p:sp>
    </p:spTree>
    <p:extLst>
      <p:ext uri="{BB962C8B-B14F-4D97-AF65-F5344CB8AC3E}">
        <p14:creationId xmlns:p14="http://schemas.microsoft.com/office/powerpoint/2010/main" val="24414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/>
              <a:t>Sufficiency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Sufficiency: </a:t>
            </a:r>
            <a:r>
              <a:rPr lang="en-US" sz="2800" dirty="0"/>
              <a:t>Do components &amp; their responsibilities satisfies the systems requirements?  </a:t>
            </a:r>
          </a:p>
          <a:p>
            <a:pPr lvl="1"/>
            <a:r>
              <a:rPr lang="en-US" sz="2400" dirty="0"/>
              <a:t>(Validation &amp; Verification)</a:t>
            </a:r>
          </a:p>
          <a:p>
            <a:r>
              <a:rPr lang="en-US" sz="2800" dirty="0"/>
              <a:t>How do we evaluate Sufficiency?</a:t>
            </a:r>
          </a:p>
          <a:p>
            <a:pPr lvl="1"/>
            <a:r>
              <a:rPr lang="en-US" sz="2500" dirty="0"/>
              <a:t>Decompose the problem down into Parts/Modules</a:t>
            </a:r>
          </a:p>
          <a:p>
            <a:pPr lvl="1"/>
            <a:r>
              <a:rPr lang="en-US" sz="2500" b="1" dirty="0"/>
              <a:t>Recursive Design:</a:t>
            </a:r>
            <a:r>
              <a:rPr lang="en-US" sz="2500" dirty="0"/>
              <a:t> </a:t>
            </a:r>
            <a:r>
              <a:rPr lang="en-US" dirty="0"/>
              <a:t>What are sub-components of those components?</a:t>
            </a:r>
          </a:p>
          <a:p>
            <a:pPr lvl="2"/>
            <a:r>
              <a:rPr lang="en-US" dirty="0"/>
              <a:t>At each step, system decomposition involves consideration of </a:t>
            </a:r>
            <a:r>
              <a:rPr lang="en-US" b="1" u="sng" dirty="0"/>
              <a:t>cohesion</a:t>
            </a:r>
            <a:r>
              <a:rPr lang="en-US" dirty="0"/>
              <a:t> and </a:t>
            </a:r>
            <a:r>
              <a:rPr lang="en-US" b="1" u="sng" dirty="0"/>
              <a:t>coupling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 other words: </a:t>
            </a:r>
            <a:r>
              <a:rPr lang="en-US" u="sng" dirty="0"/>
              <a:t>How do the parts fit together effectively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Consider building MS office all at once </a:t>
            </a:r>
            <a:r>
              <a:rPr lang="en-US" dirty="0" err="1"/>
              <a:t>vs</a:t>
            </a:r>
            <a:r>
              <a:rPr lang="en-US" dirty="0"/>
              <a:t> each application at a time.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57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04221"/>
            <a:ext cx="4876799" cy="26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/>
              <a:t>Flexibility &amp; Reusability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/>
              <a:t>Design so that parts of our applications can be reused by others and ourselves on similar or even on different projects.</a:t>
            </a:r>
          </a:p>
          <a:p>
            <a:r>
              <a:rPr lang="en-US" sz="3500" dirty="0"/>
              <a:t>Adding new kinds of functionality </a:t>
            </a:r>
          </a:p>
          <a:p>
            <a:pPr lvl="1"/>
            <a:r>
              <a:rPr lang="en-US" sz="3200" dirty="0"/>
              <a:t>Example: add withdraw to existing deposit function</a:t>
            </a:r>
          </a:p>
          <a:p>
            <a:r>
              <a:rPr lang="en-US" sz="3500" dirty="0"/>
              <a:t>Changing functionality</a:t>
            </a:r>
          </a:p>
          <a:p>
            <a:pPr lvl="1"/>
            <a:r>
              <a:rPr lang="en-US" sz="3200" dirty="0"/>
              <a:t>Example: allow withdrawals to create an overdraft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114800"/>
            <a:ext cx="381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Consider how relationships between classes and packages within your design affect Flexibility &amp; Reusability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Inheritance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Association/Aggregation/Composition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60835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/>
              <a:t>Maintainability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715000"/>
          </a:xfrm>
        </p:spPr>
        <p:txBody>
          <a:bodyPr>
            <a:normAutofit/>
          </a:bodyPr>
          <a:lstStyle/>
          <a:p>
            <a:r>
              <a:rPr lang="en-US" sz="2600" dirty="0"/>
              <a:t>Low coupling/high cohesion important for system maintainability</a:t>
            </a:r>
          </a:p>
          <a:p>
            <a:pPr lvl="1"/>
            <a:r>
              <a:rPr lang="en-US" sz="2600" dirty="0"/>
              <a:t>It takes a greater effort to figure out in what class something is implemented in high coupling/low cohesion designs.</a:t>
            </a:r>
          </a:p>
          <a:p>
            <a:r>
              <a:rPr lang="en-US" sz="2600" dirty="0"/>
              <a:t>Low coupled/high cohesion architectures are easier to modify</a:t>
            </a:r>
          </a:p>
          <a:p>
            <a:pPr lvl="1"/>
            <a:r>
              <a:rPr lang="en-US" sz="2600" dirty="0"/>
              <a:t>Isolating units of functionality we tend to minimize the effects of changes.</a:t>
            </a:r>
          </a:p>
          <a:p>
            <a:r>
              <a:rPr lang="en-US" sz="2600" dirty="0"/>
              <a:t>Look to balance isolated designs with simplicity (complex inherited structures are harder to maintain)</a:t>
            </a:r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8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/>
              <a:t>MVC Architecture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833437" y="1066357"/>
            <a:ext cx="8458200" cy="4876800"/>
          </a:xfrm>
        </p:spPr>
        <p:txBody>
          <a:bodyPr>
            <a:normAutofit/>
          </a:bodyPr>
          <a:lstStyle/>
          <a:p>
            <a:r>
              <a:rPr lang="en-US" sz="2600" dirty="0"/>
              <a:t>One way to increase flexibility and reusability is consider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6488AC-9A3A-40E6-BA73-4EFB11B73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2128837"/>
            <a:ext cx="3152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9F873E-E7F5-4F5E-B2A4-FD9E809979A0}"/>
              </a:ext>
            </a:extLst>
          </p:cNvPr>
          <p:cNvSpPr/>
          <p:nvPr/>
        </p:nvSpPr>
        <p:spPr>
          <a:xfrm>
            <a:off x="304800" y="5471130"/>
            <a:ext cx="601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https://www.tutorialsteacher.com/mvc/mvc-architecture</a:t>
            </a:r>
            <a:endParaRPr lang="en-US" dirty="0"/>
          </a:p>
          <a:p>
            <a:r>
              <a:rPr lang="en-US" dirty="0">
                <a:hlinkClick r:id="rId5"/>
              </a:rPr>
              <a:t>https://www.guru99.com/mvc-tutorial.html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DE7276-943A-4C7F-9CE4-C16A3A0A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4123221" cy="242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0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/>
              <a:t>Efficiency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Efficiency</a:t>
            </a:r>
            <a:r>
              <a:rPr lang="en-US" dirty="0"/>
              <a:t>: the use of available machine cycles, memory, communication bandwidth, storage, and other resources. </a:t>
            </a:r>
          </a:p>
          <a:p>
            <a:r>
              <a:rPr lang="en-US" dirty="0"/>
              <a:t>Create designs and implementations that are as fast as required, and which make use of no more than the required amount processing and energy resources. </a:t>
            </a:r>
          </a:p>
          <a:p>
            <a:r>
              <a:rPr lang="en-US" dirty="0"/>
              <a:t>Efficient designs are often achieved in stages.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Construct without regard to efficiency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bottlenecks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Original design is modified. </a:t>
            </a:r>
          </a:p>
          <a:p>
            <a:pPr marL="571500" indent="-514350"/>
            <a:r>
              <a:rPr lang="en-US" dirty="0"/>
              <a:t>However, if you know methods of avoiding bottlenecks in the first place, try to design with that in mind!</a:t>
            </a:r>
          </a:p>
          <a:p>
            <a:r>
              <a:rPr lang="en-US" dirty="0"/>
              <a:t>What’s the slowest component of hardware?</a:t>
            </a:r>
          </a:p>
          <a:p>
            <a:r>
              <a:rPr lang="en-US" dirty="0"/>
              <a:t>How can a design be made to reduce inefficiencies such as in I/O?</a:t>
            </a:r>
          </a:p>
          <a:p>
            <a:pPr lvl="1"/>
            <a:r>
              <a:rPr lang="en-US" b="1" dirty="0"/>
              <a:t>How does Low Coupling &amp; High Cohesion effect Efficiency?</a:t>
            </a:r>
          </a:p>
          <a:p>
            <a:pPr lvl="1"/>
            <a:r>
              <a:rPr lang="en-US" dirty="0"/>
              <a:t>Avoiding inefficient code practices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1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/>
              <a:t>Robustness, Reliability, Usability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562600"/>
          </a:xfrm>
        </p:spPr>
        <p:txBody>
          <a:bodyPr>
            <a:noAutofit/>
          </a:bodyPr>
          <a:lstStyle/>
          <a:p>
            <a:r>
              <a:rPr lang="en-US" sz="2300" b="1" dirty="0"/>
              <a:t>Robust</a:t>
            </a:r>
            <a:r>
              <a:rPr lang="en-US" sz="2300" dirty="0"/>
              <a:t> design or implementation is able to handle unusual conditions. </a:t>
            </a:r>
          </a:p>
          <a:p>
            <a:pPr lvl="1"/>
            <a:r>
              <a:rPr lang="en-US" sz="2000" dirty="0"/>
              <a:t>Bad data, User errors, Programmer error, Environmental conditions.</a:t>
            </a:r>
          </a:p>
          <a:p>
            <a:pPr lvl="1"/>
            <a:r>
              <a:rPr lang="en-US" sz="2000" dirty="0"/>
              <a:t>Example: Adobe Connect politely tells us that our session has crashed, and brings us right back in without much effort (I wish!)</a:t>
            </a:r>
          </a:p>
          <a:p>
            <a:pPr lvl="1"/>
            <a:r>
              <a:rPr lang="en-US" sz="2000" dirty="0"/>
              <a:t>Robustness is mostly the result of a good design.</a:t>
            </a:r>
          </a:p>
          <a:p>
            <a:r>
              <a:rPr lang="en-US" sz="2300" b="1" dirty="0"/>
              <a:t>Reliable</a:t>
            </a:r>
            <a:r>
              <a:rPr lang="en-US" sz="2300" dirty="0"/>
              <a:t> application is relatively defect-free. </a:t>
            </a:r>
          </a:p>
          <a:p>
            <a:pPr lvl="1"/>
            <a:r>
              <a:rPr lang="en-US" sz="2000" dirty="0"/>
              <a:t>Unrealistic to expect that a real-world application be 100% defect-free. </a:t>
            </a:r>
          </a:p>
          <a:p>
            <a:pPr lvl="1"/>
            <a:r>
              <a:rPr lang="en-US" sz="2000" dirty="0"/>
              <a:t>Use Metrics: allowable average time between failures (Quality Non-Functional requirements!). </a:t>
            </a:r>
          </a:p>
          <a:p>
            <a:pPr lvl="1"/>
            <a:r>
              <a:rPr lang="en-US" sz="2000" dirty="0"/>
              <a:t>Reliability is a process-requires thorough inspection and testing  (V&amp; V)of artifacts. </a:t>
            </a:r>
          </a:p>
          <a:p>
            <a:pPr lvl="1"/>
            <a:r>
              <a:rPr lang="en-US" sz="2000" dirty="0"/>
              <a:t>Design affects reliability in that a good design that is well understood will make it easier for developers to produce error-free applications.</a:t>
            </a:r>
          </a:p>
          <a:p>
            <a:r>
              <a:rPr lang="en-US" sz="2300" dirty="0"/>
              <a:t>An application has high </a:t>
            </a:r>
            <a:r>
              <a:rPr lang="en-US" sz="2300" b="1" dirty="0"/>
              <a:t>usability</a:t>
            </a:r>
            <a:r>
              <a:rPr lang="en-US" sz="2300" dirty="0"/>
              <a:t> if users find it easy to use.</a:t>
            </a:r>
          </a:p>
        </p:txBody>
      </p:sp>
    </p:spTree>
    <p:extLst>
      <p:ext uri="{BB962C8B-B14F-4D97-AF65-F5344CB8AC3E}">
        <p14:creationId xmlns:p14="http://schemas.microsoft.com/office/powerpoint/2010/main" val="207098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Autofit/>
          </a:bodyPr>
          <a:lstStyle/>
          <a:p>
            <a:r>
              <a:rPr lang="en-US" sz="4000" dirty="0"/>
              <a:t>Final Word on Goals of </a:t>
            </a:r>
            <a:br>
              <a:rPr lang="en-US" sz="4000" dirty="0"/>
            </a:br>
            <a:r>
              <a:rPr lang="en-US" sz="4000" dirty="0"/>
              <a:t>System Design….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5626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/>
              <a:t>Overarching Goals of Object-Oriented Design is Low Coupling &amp; High Cohesion.</a:t>
            </a:r>
          </a:p>
          <a:p>
            <a:r>
              <a:rPr lang="en-US" sz="2800" b="1" dirty="0"/>
              <a:t>KISS – Keep it simple!</a:t>
            </a:r>
          </a:p>
          <a:p>
            <a:r>
              <a:rPr lang="en-US" sz="2800" dirty="0"/>
              <a:t>These goals sometimes contradict one another. </a:t>
            </a:r>
          </a:p>
          <a:p>
            <a:pPr lvl="1"/>
            <a:r>
              <a:rPr lang="en-US" sz="2400" dirty="0"/>
              <a:t>For example, to make a design efficient it may be necessary to combine modules in ways that limit flexibility.</a:t>
            </a:r>
          </a:p>
          <a:p>
            <a:r>
              <a:rPr lang="en-US" sz="2800" dirty="0"/>
              <a:t>Low/high cohesion &amp; coupling tradeoffs. </a:t>
            </a:r>
          </a:p>
          <a:p>
            <a:r>
              <a:rPr lang="en-US" sz="2800" dirty="0"/>
              <a:t>We trade off goals against each other in ways that depend on the project's priorities.</a:t>
            </a:r>
          </a:p>
          <a:p>
            <a:pPr lvl="1"/>
            <a:r>
              <a:rPr lang="en-US" sz="2400" dirty="0"/>
              <a:t>For Example: Efficiency to run on low power mobile device over flexibility of running on different screen sizes/OS. </a:t>
            </a:r>
          </a:p>
        </p:txBody>
      </p:sp>
    </p:spTree>
    <p:extLst>
      <p:ext uri="{BB962C8B-B14F-4D97-AF65-F5344CB8AC3E}">
        <p14:creationId xmlns:p14="http://schemas.microsoft.com/office/powerpoint/2010/main" val="215304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76200"/>
            <a:ext cx="6172200" cy="1371600"/>
          </a:xfrm>
        </p:spPr>
        <p:txBody>
          <a:bodyPr>
            <a:noAutofit/>
          </a:bodyPr>
          <a:lstStyle/>
          <a:p>
            <a:r>
              <a:rPr lang="en-US" sz="2700" dirty="0"/>
              <a:t>Architecture</a:t>
            </a:r>
            <a:br>
              <a:rPr lang="en-US" sz="2700" dirty="0"/>
            </a:br>
            <a:r>
              <a:rPr lang="en-US" sz="2700" dirty="0"/>
              <a:t>Process Flow Modeling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85800" y="2628900"/>
            <a:ext cx="8077199" cy="2914650"/>
          </a:xfrm>
        </p:spPr>
        <p:txBody>
          <a:bodyPr>
            <a:noAutofit/>
          </a:bodyPr>
          <a:lstStyle/>
          <a:p>
            <a:pPr marL="257175" lvl="1" indent="-257175"/>
            <a:r>
              <a:rPr lang="en-US" altLang="en-US" b="1" dirty="0"/>
              <a:t>Process modeling</a:t>
            </a:r>
            <a:r>
              <a:rPr lang="en-US" altLang="en-US" dirty="0"/>
              <a:t> – a technique used to organize and document a system’s processes. (Whitten, 2007)</a:t>
            </a:r>
          </a:p>
          <a:p>
            <a:pPr marL="257175" lvl="1" indent="-257175"/>
            <a:endParaRPr lang="en-US" altLang="en-US" dirty="0"/>
          </a:p>
          <a:p>
            <a:pPr marL="557213" lvl="2" indent="-257175"/>
            <a:r>
              <a:rPr lang="en-US" altLang="en-US" dirty="0"/>
              <a:t>Logical Data Flow Diagrams</a:t>
            </a:r>
          </a:p>
          <a:p>
            <a:pPr marL="557213" lvl="2" indent="-257175"/>
            <a:r>
              <a:rPr lang="en-US" altLang="en-US" dirty="0"/>
              <a:t>Physical Data Flow Diagrams</a:t>
            </a:r>
          </a:p>
          <a:p>
            <a:pPr marL="557213" lvl="2" indent="-257175"/>
            <a:r>
              <a:rPr lang="en-US" altLang="en-US" dirty="0"/>
              <a:t>Network Data Flow Diagrams</a:t>
            </a:r>
          </a:p>
          <a:p>
            <a:endParaRPr lang="en-US" sz="1725" dirty="0"/>
          </a:p>
        </p:txBody>
      </p:sp>
    </p:spTree>
    <p:extLst>
      <p:ext uri="{BB962C8B-B14F-4D97-AF65-F5344CB8AC3E}">
        <p14:creationId xmlns:p14="http://schemas.microsoft.com/office/powerpoint/2010/main" val="65215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93752"/>
            <a:ext cx="6172200" cy="479822"/>
          </a:xfrm>
        </p:spPr>
        <p:txBody>
          <a:bodyPr>
            <a:noAutofit/>
          </a:bodyPr>
          <a:lstStyle/>
          <a:p>
            <a:r>
              <a:rPr lang="en-US" sz="2700" dirty="0"/>
              <a:t>Data Flow Diagrams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88" y="146114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143750" cy="2743200"/>
          </a:xfrm>
        </p:spPr>
        <p:txBody>
          <a:bodyPr>
            <a:noAutofit/>
          </a:bodyPr>
          <a:lstStyle/>
          <a:p>
            <a:pPr marL="257175" lvl="1" indent="-257175"/>
            <a:r>
              <a:rPr lang="en-US" altLang="en-US" sz="1725" b="1" dirty="0"/>
              <a:t>Data flow diagram (DFD)</a:t>
            </a:r>
            <a:r>
              <a:rPr lang="en-US" altLang="en-US" sz="1725" dirty="0"/>
              <a:t> – a process model used to depict the flow of data through a system and the work or processing performed by the system. Synonyms are bubble chart, transformation graph, and process model. (Whitten, 2007)</a:t>
            </a:r>
          </a:p>
          <a:p>
            <a:pPr marL="257175" lvl="1" indent="-257175"/>
            <a:endParaRPr lang="en-US" altLang="en-US" sz="1725" dirty="0"/>
          </a:p>
          <a:p>
            <a:pPr marL="257175" lvl="1" indent="-257175"/>
            <a:r>
              <a:rPr lang="en-US" altLang="en-US" sz="1725" b="1" dirty="0"/>
              <a:t>Logical model</a:t>
            </a:r>
            <a:r>
              <a:rPr lang="en-US" altLang="en-US" sz="1725" dirty="0"/>
              <a:t> – a nontechnical pictorial representation that depicts what a system is or does. (Whitten, 2007)</a:t>
            </a:r>
            <a:endParaRPr lang="en-US" altLang="en-US" sz="1725" b="1" dirty="0"/>
          </a:p>
          <a:p>
            <a:pPr marL="0" lvl="1" indent="0">
              <a:buNone/>
            </a:pPr>
            <a:endParaRPr lang="en-US" altLang="en-US" sz="1725" dirty="0"/>
          </a:p>
          <a:p>
            <a:endParaRPr lang="en-US" sz="1725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59" y="3600451"/>
            <a:ext cx="3576441" cy="290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3771900"/>
            <a:ext cx="4057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-257175">
              <a:buFont typeface="Arial" pitchFamily="34" charset="0"/>
              <a:buChar char="•"/>
            </a:pPr>
            <a:r>
              <a:rPr lang="en-US" altLang="en-US" b="1" dirty="0"/>
              <a:t>Physical model</a:t>
            </a:r>
            <a:r>
              <a:rPr lang="en-US" altLang="en-US" dirty="0"/>
              <a:t> – a technical pictorial representation that depicts what a system is or does and how the system is implemented. (Whitten, 2007)</a:t>
            </a:r>
          </a:p>
        </p:txBody>
      </p:sp>
      <p:sp>
        <p:nvSpPr>
          <p:cNvPr id="5" name="Rectangle 4"/>
          <p:cNvSpPr/>
          <p:nvPr/>
        </p:nvSpPr>
        <p:spPr>
          <a:xfrm>
            <a:off x="848889" y="5372100"/>
            <a:ext cx="3731471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en-US" sz="1500" b="1" dirty="0"/>
              <a:t>Logical model</a:t>
            </a:r>
            <a:r>
              <a:rPr lang="en-US" altLang="en-US" sz="1500" dirty="0"/>
              <a:t>  </a:t>
            </a:r>
          </a:p>
          <a:p>
            <a:pPr algn="r"/>
            <a:r>
              <a:rPr lang="en-US" altLang="en-US" sz="1350" dirty="0"/>
              <a:t>(You are doing Physical Model on the assignment!)</a:t>
            </a:r>
            <a:endParaRPr lang="en-US" sz="135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100" y="4956261"/>
            <a:ext cx="685800" cy="415839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93752"/>
            <a:ext cx="6172200" cy="479822"/>
          </a:xfrm>
        </p:spPr>
        <p:txBody>
          <a:bodyPr>
            <a:noAutofit/>
          </a:bodyPr>
          <a:lstStyle/>
          <a:p>
            <a:r>
              <a:rPr lang="en-US" sz="2700" dirty="0"/>
              <a:t>Logical Model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88" y="146114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1" y="550961"/>
            <a:ext cx="5962649" cy="483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1563" y="5974409"/>
            <a:ext cx="7686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-257175">
              <a:buFont typeface="Arial" pitchFamily="34" charset="0"/>
              <a:buChar char="•"/>
            </a:pPr>
            <a:r>
              <a:rPr lang="en-US" altLang="en-US" b="1" dirty="0"/>
              <a:t>Physical model</a:t>
            </a:r>
            <a:r>
              <a:rPr lang="en-US" altLang="en-US" dirty="0"/>
              <a:t> – a technical pictorial representation that depicts what a system is or does and how the system is implemented. (Whitten, 2007)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372100"/>
            <a:ext cx="586739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altLang="en-US" sz="1500" dirty="0"/>
          </a:p>
          <a:p>
            <a:pPr algn="r"/>
            <a:r>
              <a:rPr lang="en-US" altLang="en-US" sz="1600" b="1" dirty="0"/>
              <a:t>(You are doing Physical Model on the assignment!)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1756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1816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dirty="0"/>
              <a:t>Goals Of Systems Design</a:t>
            </a:r>
          </a:p>
          <a:p>
            <a:pPr lvl="2"/>
            <a:r>
              <a:rPr lang="en-US" dirty="0"/>
              <a:t>Cohesion &amp; Coupling</a:t>
            </a:r>
          </a:p>
          <a:p>
            <a:pPr lvl="2"/>
            <a:r>
              <a:rPr lang="en-US" dirty="0"/>
              <a:t>Packages</a:t>
            </a:r>
            <a:endParaRPr lang="en-US" sz="2800" dirty="0"/>
          </a:p>
          <a:p>
            <a:r>
              <a:rPr lang="en-US" dirty="0"/>
              <a:t>Data Flow Diagrams concepts</a:t>
            </a:r>
          </a:p>
          <a:p>
            <a:pPr lvl="1"/>
            <a:r>
              <a:rPr lang="en-US" dirty="0"/>
              <a:t>correct/incorrect data flows, more comparisons between logical &amp; physical DFDs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" y="109469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31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7823"/>
            <a:ext cx="6172200" cy="628650"/>
          </a:xfrm>
        </p:spPr>
        <p:txBody>
          <a:bodyPr>
            <a:noAutofit/>
          </a:bodyPr>
          <a:lstStyle/>
          <a:p>
            <a:r>
              <a:rPr lang="en-US" sz="3000" dirty="0"/>
              <a:t>External Agent (Entity)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1375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2400" y="834058"/>
            <a:ext cx="8610600" cy="49432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An outside person, unit, system, or organization that interacts with a system. (Whitten, 2007)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Define the “boundary” or  scope of a system being modeled.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Work &amp; activities may occur inside the external agent, but out of scope of what’s being modeled.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As scope changes, external agents can  become processes, and vice versa.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Examples: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One of system’s end-users or managers.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Another information system.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Office, department, division, external organization.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Named with descriptive, singular noun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Permissible to duplicate (Whitten 2007), should be at the edges of DFDs and should be minimized.</a:t>
            </a:r>
          </a:p>
        </p:txBody>
      </p:sp>
      <p:pic>
        <p:nvPicPr>
          <p:cNvPr id="9" name="Picture 6" descr="whi74173_ta09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r="9599" b="17000"/>
          <a:stretch>
            <a:fillRect/>
          </a:stretch>
        </p:blipFill>
        <p:spPr bwMode="auto">
          <a:xfrm>
            <a:off x="7239000" y="4191000"/>
            <a:ext cx="870347" cy="84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014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38570"/>
            <a:ext cx="6172200" cy="628650"/>
          </a:xfrm>
        </p:spPr>
        <p:txBody>
          <a:bodyPr>
            <a:noAutofit/>
          </a:bodyPr>
          <a:lstStyle/>
          <a:p>
            <a:r>
              <a:rPr lang="en-US" sz="3000" dirty="0"/>
              <a:t>Processes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81000" y="762733"/>
            <a:ext cx="8229600" cy="4343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950" dirty="0"/>
              <a:t>Work (Transformation of data) performed by a system in response to incoming data flows or conditions. (Whitten, 2007)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Respond to business events and conditions and transform data into useful information.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Inputs, Outputs, Feedback/Control Loops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Modeling processes helps us to understand the interactions with the system's environment, other systems, and other processes.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Named with a strong action verb followed by object clause describing what the work is performed on/for 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Examples (Functions, Events):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Perform Calculations: (Calculate GPA)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Make Decisions: (Determine Availability of ordered product)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Sort, Filter, Organize &amp; Summarize Data (generate report)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sz="1500" dirty="0"/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  <p:pic>
        <p:nvPicPr>
          <p:cNvPr id="8" name="Picture 6" descr="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456" y="4309606"/>
            <a:ext cx="1157288" cy="7584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957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115" y="25624"/>
            <a:ext cx="6172200" cy="628650"/>
          </a:xfrm>
        </p:spPr>
        <p:txBody>
          <a:bodyPr>
            <a:noAutofit/>
          </a:bodyPr>
          <a:lstStyle/>
          <a:p>
            <a:r>
              <a:rPr lang="en-US" sz="3000" dirty="0"/>
              <a:t>Data Stores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04800" y="890953"/>
            <a:ext cx="8534400" cy="434340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Stored data intended for later use. Synonyms are </a:t>
            </a:r>
            <a:r>
              <a:rPr lang="en-US" altLang="en-US" i="1" dirty="0"/>
              <a:t>file</a:t>
            </a:r>
            <a:r>
              <a:rPr lang="en-US" altLang="en-US" dirty="0"/>
              <a:t> and </a:t>
            </a:r>
            <a:r>
              <a:rPr lang="en-US" altLang="en-US" i="1" dirty="0"/>
              <a:t>database</a:t>
            </a:r>
            <a:r>
              <a:rPr lang="en-US" altLang="en-US" dirty="0"/>
              <a:t>.  (Whitten, 2007)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Frequently implemented as a file or database.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 data store is “data at rest” compared to a data flow that is “data in motion.” (Whitten, 2007)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Examples of data stored in Data Stores: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Persons, Places, Objects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Events (about which data is captured)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Concepts (about which data is important)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Data stores depicted on a DFD store all instances of data entities (depicted on an ERD)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Named with </a:t>
            </a:r>
            <a:r>
              <a:rPr lang="en-US" altLang="en-US" u="sng" dirty="0"/>
              <a:t>plural </a:t>
            </a:r>
            <a:r>
              <a:rPr lang="en-US" altLang="en-US" dirty="0"/>
              <a:t>noun (i.e. Customers)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Permissible to duplicate (Whitten 2007), should be at the edges of DFDs and should be minimized.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  <p:pic>
        <p:nvPicPr>
          <p:cNvPr id="6" name="Picture 6" descr="Untitled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148" y="3152775"/>
            <a:ext cx="1314450" cy="552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Untitled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148" y="3787692"/>
            <a:ext cx="1316831" cy="561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34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115" y="112835"/>
            <a:ext cx="6172200" cy="628650"/>
          </a:xfrm>
        </p:spPr>
        <p:txBody>
          <a:bodyPr>
            <a:noAutofit/>
          </a:bodyPr>
          <a:lstStyle/>
          <a:p>
            <a:r>
              <a:rPr lang="en-US" sz="3000" dirty="0"/>
              <a:t>Data Flows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343025" y="1008961"/>
            <a:ext cx="6457950" cy="4343401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buFontTx/>
              <a:buNone/>
            </a:pPr>
            <a:r>
              <a:rPr lang="en-US" altLang="en-US" sz="1950" b="1" dirty="0"/>
              <a:t>	</a:t>
            </a:r>
            <a:r>
              <a:rPr lang="en-US" altLang="en-US" sz="1950" dirty="0"/>
              <a:t>Data that is input to or output from a process. (Whitten, 2007)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A data flow is data in motion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A data flow may also be used to represent the creation, reading, deletion, or updating of data in a file or database</a:t>
            </a:r>
            <a:endParaRPr lang="en-US" altLang="en-US" sz="1500" dirty="0"/>
          </a:p>
          <a:p>
            <a:pPr lvl="1">
              <a:lnSpc>
                <a:spcPct val="90000"/>
              </a:lnSpc>
            </a:pPr>
            <a:endParaRPr lang="en-US" altLang="en-US" sz="1500" dirty="0"/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257800" y="4343400"/>
            <a:ext cx="2171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35242" y="4096941"/>
            <a:ext cx="117211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350" dirty="0">
                <a:latin typeface="Arial Narrow" pitchFamily="34" charset="0"/>
              </a:rPr>
              <a:t>Data flow name</a:t>
            </a:r>
          </a:p>
        </p:txBody>
      </p:sp>
      <p:pic>
        <p:nvPicPr>
          <p:cNvPr id="9" name="Picture 6" descr="whi74173_09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46" y="3810000"/>
            <a:ext cx="2656333" cy="2740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57750" y="5619839"/>
            <a:ext cx="2436693" cy="289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buFontTx/>
              <a:buNone/>
            </a:pPr>
            <a:r>
              <a:rPr lang="en-US" altLang="en-US" sz="1350" dirty="0"/>
              <a:t>Figure 9-8 P329 (Whitten, 2007)</a:t>
            </a:r>
          </a:p>
        </p:txBody>
      </p:sp>
    </p:spTree>
    <p:extLst>
      <p:ext uri="{BB962C8B-B14F-4D97-AF65-F5344CB8AC3E}">
        <p14:creationId xmlns:p14="http://schemas.microsoft.com/office/powerpoint/2010/main" val="54807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3874"/>
            <a:ext cx="6172200" cy="628650"/>
          </a:xfrm>
        </p:spPr>
        <p:txBody>
          <a:bodyPr>
            <a:noAutofit/>
          </a:bodyPr>
          <a:lstStyle/>
          <a:p>
            <a:r>
              <a:rPr lang="en-US" sz="3000" dirty="0"/>
              <a:t>Common Errors on Data Flows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65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09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215628"/>
            <a:ext cx="5715000" cy="44172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57750" y="5676989"/>
            <a:ext cx="2436693" cy="289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buFontTx/>
              <a:buNone/>
            </a:pPr>
            <a:r>
              <a:rPr lang="en-US" altLang="en-US" sz="1350" dirty="0"/>
              <a:t>Figure 9-5 P326 (Whitten, 2007)</a:t>
            </a:r>
          </a:p>
        </p:txBody>
      </p:sp>
      <p:sp>
        <p:nvSpPr>
          <p:cNvPr id="3" name="Rectangle 2"/>
          <p:cNvSpPr/>
          <p:nvPr/>
        </p:nvSpPr>
        <p:spPr>
          <a:xfrm>
            <a:off x="1885950" y="1600200"/>
            <a:ext cx="16417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THIS IS EXAMPLE OF </a:t>
            </a:r>
          </a:p>
          <a:p>
            <a:r>
              <a:rPr lang="en-US" sz="1350" dirty="0"/>
              <a:t>LOGICAL DATA FLOW</a:t>
            </a:r>
          </a:p>
        </p:txBody>
      </p:sp>
    </p:spTree>
    <p:extLst>
      <p:ext uri="{BB962C8B-B14F-4D97-AF65-F5344CB8AC3E}">
        <p14:creationId xmlns:p14="http://schemas.microsoft.com/office/powerpoint/2010/main" val="4137199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53518"/>
            <a:ext cx="1314450" cy="2665214"/>
          </a:xfrm>
        </p:spPr>
        <p:txBody>
          <a:bodyPr>
            <a:noAutofit/>
          </a:bodyPr>
          <a:lstStyle/>
          <a:p>
            <a:r>
              <a:rPr lang="en-US" sz="3000" dirty="0"/>
              <a:t>Illegal Data Flows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955451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57750" y="5676989"/>
            <a:ext cx="2436693" cy="289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buFontTx/>
              <a:buNone/>
            </a:pPr>
            <a:r>
              <a:rPr lang="en-US" altLang="en-US" sz="1350" dirty="0"/>
              <a:t>Figure 9-9 P330 (Whitten, 2007)</a:t>
            </a:r>
          </a:p>
        </p:txBody>
      </p:sp>
      <p:pic>
        <p:nvPicPr>
          <p:cNvPr id="6" name="Picture 5" descr="whi74173_09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143000"/>
            <a:ext cx="4833930" cy="428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70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28600" y="889063"/>
            <a:ext cx="2362200" cy="3371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/>
              <a:t>Physical data flow diagram (DFDs)</a:t>
            </a:r>
            <a:r>
              <a:rPr lang="en-US" altLang="en-US" dirty="0"/>
              <a:t> </a:t>
            </a:r>
            <a:r>
              <a:rPr lang="en-US" altLang="en-US" sz="1650" dirty="0"/>
              <a:t>– a process model used to communicate the technical implementation characteristics of an information system. (Whitten, 2007)</a:t>
            </a:r>
          </a:p>
          <a:p>
            <a:pPr marL="0" lvl="1" indent="0">
              <a:buNone/>
            </a:pPr>
            <a:endParaRPr lang="en-US" altLang="en-US" sz="1725" dirty="0"/>
          </a:p>
          <a:p>
            <a:endParaRPr lang="en-US" sz="17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14E5B-8892-48FF-853B-52DB86113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754" y="889063"/>
            <a:ext cx="5645446" cy="3492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17265-AB60-42AF-969F-C54D51E5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448334"/>
            <a:ext cx="8076170" cy="23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27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3446"/>
            <a:ext cx="6172200" cy="857250"/>
          </a:xfrm>
        </p:spPr>
        <p:txBody>
          <a:bodyPr>
            <a:normAutofit/>
          </a:bodyPr>
          <a:lstStyle/>
          <a:p>
            <a:r>
              <a:rPr lang="en-US" sz="3000" dirty="0"/>
              <a:t>Use Case for Playing Music Station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00099" cy="35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28750" y="2565400"/>
            <a:ext cx="6172200" cy="32067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28625" indent="-428625" algn="l">
              <a:buFont typeface="Arial" panose="020B0604020202020204" pitchFamily="34" charset="0"/>
              <a:buChar char="•"/>
            </a:pPr>
            <a:endParaRPr lang="en-US" altLang="en-US" sz="3300" dirty="0"/>
          </a:p>
        </p:txBody>
      </p:sp>
      <p:sp>
        <p:nvSpPr>
          <p:cNvPr id="10" name="TextBox 9"/>
          <p:cNvSpPr txBox="1"/>
          <p:nvPr/>
        </p:nvSpPr>
        <p:spPr>
          <a:xfrm>
            <a:off x="1028699" y="1657350"/>
            <a:ext cx="65151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Precondition: Precondition Music App open displaying home screen.</a:t>
            </a:r>
          </a:p>
          <a:p>
            <a:r>
              <a:rPr lang="en-US" sz="1350" dirty="0"/>
              <a:t>Actors: Listener: Listener Free Listener Paid</a:t>
            </a:r>
          </a:p>
          <a:p>
            <a:r>
              <a:rPr lang="en-US" sz="1350" dirty="0"/>
              <a:t>Don’t forget alternate steps and pre and post conditions!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18433"/>
              </p:ext>
            </p:extLst>
          </p:nvPr>
        </p:nvGraphicFramePr>
        <p:xfrm>
          <a:off x="1028699" y="2427852"/>
          <a:ext cx="6572251" cy="34395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1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Actor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System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1) Listener clicks on Search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2) System displays search screen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63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3) Listener types in name of song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4) System displays suggested search results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07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5) Listener selects suggested result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6) System displays matching station, songs, albums and artists.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07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7)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Listener clicks on station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8) System displays selected station and begins to play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63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9) System plays song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21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10) System plays next song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563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11) Listener stops station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12)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System stops song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563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13) Listener exits station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14)System displaying home screen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2776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101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9" y="1066800"/>
            <a:ext cx="8095027" cy="52578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85900" y="76200"/>
            <a:ext cx="6172200" cy="685800"/>
          </a:xfrm>
        </p:spPr>
        <p:txBody>
          <a:bodyPr>
            <a:normAutofit/>
          </a:bodyPr>
          <a:lstStyle/>
          <a:p>
            <a:r>
              <a:rPr lang="en-US" sz="3000" dirty="0"/>
              <a:t>Music App Physical Data Flow</a:t>
            </a:r>
          </a:p>
        </p:txBody>
      </p:sp>
    </p:spTree>
    <p:extLst>
      <p:ext uri="{BB962C8B-B14F-4D97-AF65-F5344CB8AC3E}">
        <p14:creationId xmlns:p14="http://schemas.microsoft.com/office/powerpoint/2010/main" val="4178927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16002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Mobile APP performs several processes:</a:t>
            </a:r>
          </a:p>
          <a:p>
            <a:pPr marL="257175" indent="-257175">
              <a:buFont typeface="Arial"/>
              <a:buChar char="•"/>
            </a:pPr>
            <a:r>
              <a:rPr lang="en-US" dirty="0"/>
              <a:t>Listener can request song either through Audio recording through PHONE MICROPHONE or direct</a:t>
            </a:r>
          </a:p>
          <a:p>
            <a:pPr marL="257175" indent="-257175">
              <a:buFont typeface="Arial"/>
              <a:buChar char="•"/>
            </a:pPr>
            <a:r>
              <a:rPr lang="en-US" dirty="0"/>
              <a:t>text input into the PHONE MOBILE APP.</a:t>
            </a:r>
          </a:p>
          <a:p>
            <a:pPr marL="257175" indent="-257175">
              <a:buFont typeface="Arial"/>
              <a:buChar char="•"/>
            </a:pPr>
            <a:r>
              <a:rPr lang="en-US" dirty="0"/>
              <a:t>PHONE MOBILE APP will then convert Audio Recording to text if needed and send song as text to</a:t>
            </a:r>
          </a:p>
          <a:p>
            <a:pPr marL="257175" indent="-257175">
              <a:buFont typeface="Arial"/>
              <a:buChar char="•"/>
            </a:pPr>
            <a:r>
              <a:rPr lang="en-US" dirty="0"/>
              <a:t>the APP CLOUD SERVICE.</a:t>
            </a:r>
          </a:p>
          <a:p>
            <a:pPr marL="257175" indent="-257175">
              <a:buFont typeface="Arial"/>
              <a:buChar char="•"/>
            </a:pPr>
            <a:r>
              <a:rPr lang="en-US" dirty="0"/>
              <a:t>The APP CLOUD SERVICE performs the Song Query search against the Songs data store.</a:t>
            </a:r>
          </a:p>
          <a:p>
            <a:pPr marL="257175" indent="-257175">
              <a:buFont typeface="Arial"/>
              <a:buChar char="•"/>
            </a:pPr>
            <a:r>
              <a:rPr lang="en-US" dirty="0"/>
              <a:t>The Song file is sent back to the Listener through the PHONE MOBILE APP – it will be displayed on</a:t>
            </a:r>
          </a:p>
          <a:p>
            <a:pPr marL="257175" indent="-257175">
              <a:buFont typeface="Arial"/>
              <a:buChar char="•"/>
            </a:pPr>
            <a:r>
              <a:rPr lang="en-US" dirty="0"/>
              <a:t>the PHONE DISPLAY and also be played through the PHONE SPEAKER.</a:t>
            </a:r>
          </a:p>
          <a:p>
            <a:pPr marL="257175" indent="-257175">
              <a:buFont typeface="Arial"/>
              <a:buChar char="•"/>
            </a:pPr>
            <a:r>
              <a:rPr lang="en-US" dirty="0"/>
              <a:t>In this design, MICROPHONE, MOBILE APP, SPEAKER and DISPLAY are located on the MOBILE</a:t>
            </a:r>
          </a:p>
          <a:p>
            <a:pPr marL="257175" indent="-257175">
              <a:buFont typeface="Arial"/>
              <a:buChar char="•"/>
            </a:pPr>
            <a:r>
              <a:rPr lang="en-US" dirty="0"/>
              <a:t>PHONE. If this was a higher level diagram, these four physical implementations would be combined into one MOBILE PHONE.</a:t>
            </a:r>
          </a:p>
        </p:txBody>
      </p:sp>
    </p:spTree>
    <p:extLst>
      <p:ext uri="{BB962C8B-B14F-4D97-AF65-F5344CB8AC3E}">
        <p14:creationId xmlns:p14="http://schemas.microsoft.com/office/powerpoint/2010/main" val="45981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Goals of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Sufficiency:</a:t>
            </a:r>
            <a:r>
              <a:rPr lang="en-US" dirty="0"/>
              <a:t> Handles the requirements</a:t>
            </a:r>
          </a:p>
          <a:p>
            <a:r>
              <a:rPr lang="en-US" b="1" dirty="0"/>
              <a:t>Flexibility:</a:t>
            </a:r>
            <a:r>
              <a:rPr lang="en-US" dirty="0"/>
              <a:t> Can be readily modified to handle changes in requirements</a:t>
            </a:r>
          </a:p>
          <a:p>
            <a:r>
              <a:rPr lang="en-US" b="1" dirty="0"/>
              <a:t>Reusability:</a:t>
            </a:r>
            <a:r>
              <a:rPr lang="en-US" dirty="0"/>
              <a:t> Can use parts of the design and implementation in other applications: </a:t>
            </a:r>
            <a:r>
              <a:rPr lang="en-US" b="1" dirty="0"/>
              <a:t>Design Patterns</a:t>
            </a:r>
          </a:p>
          <a:p>
            <a:r>
              <a:rPr lang="en-US" b="1" dirty="0"/>
              <a:t>Robustness:</a:t>
            </a:r>
            <a:r>
              <a:rPr lang="en-US" dirty="0"/>
              <a:t> Can deal with a wide variety of correct and incorrect input</a:t>
            </a:r>
          </a:p>
          <a:p>
            <a:r>
              <a:rPr lang="en-US" b="1" dirty="0"/>
              <a:t>Reliability:</a:t>
            </a:r>
            <a:r>
              <a:rPr lang="en-US" dirty="0"/>
              <a:t> Acceptable failure rate</a:t>
            </a:r>
          </a:p>
          <a:p>
            <a:r>
              <a:rPr lang="en-US" b="1" dirty="0"/>
              <a:t>Security:</a:t>
            </a:r>
            <a:r>
              <a:rPr lang="en-US" dirty="0"/>
              <a:t> Includes components to assure appropriate protection from security threats</a:t>
            </a:r>
          </a:p>
          <a:p>
            <a:r>
              <a:rPr lang="en-US" b="1" dirty="0"/>
              <a:t>Efficiency:</a:t>
            </a:r>
            <a:r>
              <a:rPr lang="en-US" dirty="0"/>
              <a:t> Executes within acceptable limits of time, space, and any other applicable resources</a:t>
            </a:r>
          </a:p>
          <a:p>
            <a:r>
              <a:rPr lang="en-US" dirty="0"/>
              <a:t>Overarching Goals of Object Oriented Design is Low Coupling &amp; High Cohesion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86600" y="640080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CS682 Module 5</a:t>
            </a:r>
          </a:p>
        </p:txBody>
      </p:sp>
    </p:spTree>
    <p:extLst>
      <p:ext uri="{BB962C8B-B14F-4D97-AF65-F5344CB8AC3E}">
        <p14:creationId xmlns:p14="http://schemas.microsoft.com/office/powerpoint/2010/main" val="375967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5624"/>
            <a:ext cx="6172200" cy="628650"/>
          </a:xfrm>
        </p:spPr>
        <p:txBody>
          <a:bodyPr>
            <a:noAutofit/>
          </a:bodyPr>
          <a:lstStyle/>
          <a:p>
            <a:r>
              <a:rPr lang="en-US" sz="3000" dirty="0"/>
              <a:t>Systems Architecture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6000750" cy="3543300"/>
          </a:xfrm>
        </p:spPr>
        <p:txBody>
          <a:bodyPr>
            <a:noAutofit/>
          </a:bodyPr>
          <a:lstStyle/>
          <a:p>
            <a:r>
              <a:rPr lang="en-US" altLang="en-US" dirty="0"/>
              <a:t>Client Server</a:t>
            </a:r>
          </a:p>
          <a:p>
            <a:r>
              <a:rPr lang="en-US" altLang="en-US" dirty="0"/>
              <a:t>Virtualization</a:t>
            </a:r>
          </a:p>
          <a:p>
            <a:r>
              <a:rPr lang="en-US" altLang="en-US" dirty="0"/>
              <a:t>N-Tier</a:t>
            </a:r>
          </a:p>
          <a:p>
            <a:r>
              <a:rPr lang="en-US" altLang="en-US" dirty="0"/>
              <a:t>Dedicated Servers</a:t>
            </a:r>
          </a:p>
          <a:p>
            <a:r>
              <a:rPr lang="en-US" altLang="en-US" dirty="0"/>
              <a:t>Converged Systems (Blades)</a:t>
            </a:r>
          </a:p>
          <a:p>
            <a:r>
              <a:rPr lang="en-US" altLang="en-US" dirty="0"/>
              <a:t>Hyperconverged Systems</a:t>
            </a:r>
          </a:p>
          <a:p>
            <a:r>
              <a:rPr lang="en-US" altLang="en-US" dirty="0"/>
              <a:t>Cloud Based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00034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8572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2-tier Client-Server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700965"/>
            <a:ext cx="5133860" cy="42916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30338D-FBC0-44BF-968D-CD983E7FA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3" y="947306"/>
            <a:ext cx="1085850" cy="47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057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6538855" cy="99417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N-Tier Client-Server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95" y="1805940"/>
            <a:ext cx="5191010" cy="4339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6DDFC0-2F1B-43CB-ADEE-59D98C325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4410"/>
            <a:ext cx="1085850" cy="47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039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8AA3-6D70-D26C-0AF5-A00D69CC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dirty="0"/>
              <a:t>N-Tier Dedicated Servers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07C48-1B21-B854-7CC1-3D9560152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931" y="990600"/>
            <a:ext cx="6844651" cy="5592762"/>
          </a:xfrm>
        </p:spPr>
      </p:pic>
    </p:spTree>
    <p:extLst>
      <p:ext uri="{BB962C8B-B14F-4D97-AF65-F5344CB8AC3E}">
        <p14:creationId xmlns:p14="http://schemas.microsoft.com/office/powerpoint/2010/main" val="2489877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2DEB-8B73-07EE-3BC0-B0EE090F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F0688-237F-2368-97E9-3A39AF7FB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860963"/>
            <a:ext cx="6535984" cy="5885185"/>
          </a:xfrm>
        </p:spPr>
      </p:pic>
    </p:spTree>
    <p:extLst>
      <p:ext uri="{BB962C8B-B14F-4D97-AF65-F5344CB8AC3E}">
        <p14:creationId xmlns:p14="http://schemas.microsoft.com/office/powerpoint/2010/main" val="4084630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79C71-762F-21D1-7FE9-74AF4827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990600"/>
            <a:ext cx="86201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06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E6FF2-67D9-9DDC-B2BF-4EEF5EC6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61937"/>
            <a:ext cx="86963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9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5624"/>
            <a:ext cx="6172200" cy="628650"/>
          </a:xfrm>
        </p:spPr>
        <p:txBody>
          <a:bodyPr>
            <a:noAutofit/>
          </a:bodyPr>
          <a:lstStyle/>
          <a:p>
            <a:r>
              <a:rPr lang="en-US" sz="3000" dirty="0"/>
              <a:t>Network Architecture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371600" y="686512"/>
            <a:ext cx="6172200" cy="4114800"/>
          </a:xfrm>
        </p:spPr>
        <p:txBody>
          <a:bodyPr>
            <a:noAutofit/>
          </a:bodyPr>
          <a:lstStyle/>
          <a:p>
            <a:r>
              <a:rPr lang="en-US" altLang="en-US" dirty="0"/>
              <a:t>Cabling (Cat 5e/Fiber) (Layer 1)</a:t>
            </a:r>
          </a:p>
          <a:p>
            <a:r>
              <a:rPr lang="en-US" altLang="en-US" dirty="0"/>
              <a:t>Switches (Layer 2)</a:t>
            </a:r>
          </a:p>
          <a:p>
            <a:r>
              <a:rPr lang="en-US" altLang="en-US" dirty="0"/>
              <a:t>Routers (Layer 3)</a:t>
            </a:r>
          </a:p>
          <a:p>
            <a:r>
              <a:rPr lang="en-US" altLang="en-US" dirty="0"/>
              <a:t>Network Topology</a:t>
            </a:r>
          </a:p>
          <a:p>
            <a:pPr lvl="1"/>
            <a:r>
              <a:rPr lang="en-US" altLang="en-US" dirty="0"/>
              <a:t>Physical</a:t>
            </a:r>
          </a:p>
          <a:p>
            <a:pPr lvl="1"/>
            <a:r>
              <a:rPr lang="en-US" altLang="en-US" dirty="0"/>
              <a:t>Logical (Subnets)</a:t>
            </a:r>
          </a:p>
          <a:p>
            <a:pPr lvl="1"/>
            <a:r>
              <a:rPr lang="en-US" altLang="en-US" dirty="0"/>
              <a:t>Ring, Mesh,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US" altLang="en-US" dirty="0"/>
              <a:t>Firewalls (i.e. filtering, port forwarding)</a:t>
            </a:r>
          </a:p>
          <a:p>
            <a:r>
              <a:rPr lang="en-US" altLang="en-US" dirty="0"/>
              <a:t>Load Balancers</a:t>
            </a:r>
          </a:p>
          <a:p>
            <a:r>
              <a:rPr lang="en-US" altLang="en-US" dirty="0"/>
              <a:t>Applications (Layer 7)</a:t>
            </a:r>
          </a:p>
        </p:txBody>
      </p:sp>
    </p:spTree>
    <p:extLst>
      <p:ext uri="{BB962C8B-B14F-4D97-AF65-F5344CB8AC3E}">
        <p14:creationId xmlns:p14="http://schemas.microsoft.com/office/powerpoint/2010/main" val="3373442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6377"/>
            <a:ext cx="6172200" cy="628650"/>
          </a:xfrm>
        </p:spPr>
        <p:txBody>
          <a:bodyPr>
            <a:noAutofit/>
          </a:bodyPr>
          <a:lstStyle/>
          <a:p>
            <a:r>
              <a:rPr lang="en-US" sz="3000" dirty="0"/>
              <a:t>Network Architecture DFD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09600" y="971550"/>
            <a:ext cx="7219950" cy="4914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950" dirty="0"/>
              <a:t>A physical DFD that allocates processors (clients and servers) and devices (machines and robots) to a network (Whitten, 2007)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54783"/>
            <a:ext cx="7391400" cy="47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9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52400"/>
            <a:ext cx="6172200" cy="628650"/>
          </a:xfrm>
        </p:spPr>
        <p:txBody>
          <a:bodyPr>
            <a:noAutofit/>
          </a:bodyPr>
          <a:lstStyle/>
          <a:p>
            <a:r>
              <a:rPr lang="en-US" sz="3000" dirty="0"/>
              <a:t>Final Thoughts on DFDs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9176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638800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Data Flow Diagrams good for identifying and describing processes</a:t>
            </a:r>
          </a:p>
          <a:p>
            <a:r>
              <a:rPr lang="en-US" altLang="en-US" sz="2400" dirty="0"/>
              <a:t>Not good at showing logic inside processes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DFDs show the flow of data through a system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Activity Diagrams (flowcharts) show the flow of control sequence and transfer of control</a:t>
            </a:r>
          </a:p>
          <a:p>
            <a:r>
              <a:rPr lang="en-US" altLang="en-US" sz="2400" dirty="0"/>
              <a:t>How to do it?</a:t>
            </a:r>
          </a:p>
          <a:p>
            <a:pPr lvl="1"/>
            <a:r>
              <a:rPr lang="en-US" altLang="en-US" dirty="0"/>
              <a:t>Flowcharts &amp; Activity Diagrams –C (Customer) Level</a:t>
            </a:r>
          </a:p>
          <a:p>
            <a:pPr lvl="1"/>
            <a:r>
              <a:rPr lang="en-US" altLang="en-US" dirty="0"/>
              <a:t>Pseudocode – D (Developer) Level</a:t>
            </a:r>
          </a:p>
          <a:p>
            <a:pPr lvl="1">
              <a:lnSpc>
                <a:spcPct val="90000"/>
              </a:lnSpc>
            </a:pPr>
            <a:endParaRPr lang="en-US" altLang="en-US" sz="1500" dirty="0"/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879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/>
              <a:t>Cohesion &amp; Coupling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2438400"/>
          </a:xfrm>
        </p:spPr>
        <p:txBody>
          <a:bodyPr>
            <a:normAutofit/>
          </a:bodyPr>
          <a:lstStyle/>
          <a:p>
            <a:r>
              <a:rPr lang="en-US" sz="1800" b="1" dirty="0"/>
              <a:t>Cohesion:</a:t>
            </a:r>
            <a:r>
              <a:rPr lang="en-US" sz="1800" dirty="0"/>
              <a:t> Degree to which all of the attributes and behaviors of a single class are related to each other. (Whitten, 2007)</a:t>
            </a:r>
          </a:p>
          <a:p>
            <a:pPr lvl="1"/>
            <a:r>
              <a:rPr lang="en-US" sz="1800" dirty="0"/>
              <a:t>How well </a:t>
            </a:r>
            <a:r>
              <a:rPr lang="en-US" sz="1800" u="sng" dirty="0"/>
              <a:t>within a module</a:t>
            </a:r>
            <a:r>
              <a:rPr lang="en-US" sz="1800" dirty="0"/>
              <a:t> do components </a:t>
            </a:r>
            <a:r>
              <a:rPr lang="en-US" sz="1800" u="sng" dirty="0"/>
              <a:t>belong together</a:t>
            </a:r>
            <a:r>
              <a:rPr lang="en-US" sz="1800" dirty="0"/>
              <a:t>. </a:t>
            </a:r>
          </a:p>
          <a:p>
            <a:r>
              <a:rPr lang="en-US" sz="1800" b="1" dirty="0"/>
              <a:t>Coupling:</a:t>
            </a:r>
            <a:r>
              <a:rPr lang="en-US" sz="1800" dirty="0"/>
              <a:t> Degree to which one class is connected to or relies upon another class. (Whitten, 2007)</a:t>
            </a:r>
          </a:p>
          <a:p>
            <a:pPr lvl="1"/>
            <a:r>
              <a:rPr lang="en-US" sz="1800" dirty="0"/>
              <a:t>How well do </a:t>
            </a:r>
            <a:r>
              <a:rPr lang="en-US" sz="1800" u="sng" dirty="0"/>
              <a:t>modules communicate</a:t>
            </a:r>
            <a:r>
              <a:rPr lang="en-US" sz="1800" dirty="0"/>
              <a:t> with </a:t>
            </a:r>
            <a:r>
              <a:rPr lang="en-US" sz="1800" u="sng" dirty="0"/>
              <a:t>each other</a:t>
            </a:r>
            <a:r>
              <a:rPr lang="en-US" sz="18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E4F995-9D84-4B7C-B828-EA2A6703D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987437"/>
            <a:ext cx="5512606" cy="3863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E6897F-CF1C-4881-8A86-0FBFA211E6B7}"/>
              </a:ext>
            </a:extLst>
          </p:cNvPr>
          <p:cNvSpPr/>
          <p:nvPr/>
        </p:nvSpPr>
        <p:spPr>
          <a:xfrm>
            <a:off x="559896" y="3200400"/>
            <a:ext cx="34787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do the parts fit together effectively within a design?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Maximize Cohesion (like components together)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 Coupling (minimize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3230876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12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9" y="1447800"/>
            <a:ext cx="8001000" cy="295967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Braude</a:t>
            </a:r>
            <a:r>
              <a:rPr lang="en-US" dirty="0"/>
              <a:t>, E. (2014). </a:t>
            </a:r>
            <a:r>
              <a:rPr lang="en-US" i="1" dirty="0"/>
              <a:t>Module 5  </a:t>
            </a:r>
            <a:r>
              <a:rPr lang="en-US" dirty="0"/>
              <a:t>Metropolitan College, Boston University, Boston, MA.</a:t>
            </a:r>
          </a:p>
          <a:p>
            <a:r>
              <a:rPr lang="en-US" dirty="0"/>
              <a:t>Whitten, B. (2007). </a:t>
            </a:r>
            <a:r>
              <a:rPr lang="en-US" i="1" dirty="0"/>
              <a:t>Systems analysis &amp; design methods</a:t>
            </a:r>
            <a:r>
              <a:rPr lang="en-US" dirty="0"/>
              <a:t>. (7th ed.). New York, NY: McGraw-Hill Irwin.</a:t>
            </a:r>
          </a:p>
          <a:p>
            <a:r>
              <a:rPr lang="en-US" dirty="0"/>
              <a:t>Fowler, M. (2018) Located in Module 5, MET, Boston University, Boston, MA.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endParaRPr lang="en-US" sz="2625" b="1" dirty="0"/>
          </a:p>
          <a:p>
            <a:endParaRPr lang="en-US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7" y="228600"/>
            <a:ext cx="856145" cy="37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33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/>
              <a:t>Cohesion &amp; Coupling 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https://onlinecampus.bu.edu/bbcswebdav/pid-1751422-dt-content-rid-5536244_1/courses/14sprgmetcs682_ol/course_images/metcs682_media11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0" y="1828800"/>
            <a:ext cx="2047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High Coupling </a:t>
            </a:r>
          </a:p>
          <a:p>
            <a:pPr algn="ctr"/>
            <a:r>
              <a:rPr lang="en-US" sz="2400" b="1" dirty="0"/>
              <a:t>&amp;  </a:t>
            </a:r>
          </a:p>
          <a:p>
            <a:pPr algn="ctr"/>
            <a:r>
              <a:rPr lang="en-US" sz="2400" b="1" dirty="0"/>
              <a:t>Low Cohesion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1828800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Low Coupling </a:t>
            </a:r>
          </a:p>
          <a:p>
            <a:pPr algn="ctr"/>
            <a:r>
              <a:rPr lang="en-US" sz="2400" b="1" dirty="0"/>
              <a:t>&amp;  </a:t>
            </a:r>
          </a:p>
          <a:p>
            <a:pPr algn="ctr"/>
            <a:r>
              <a:rPr lang="en-US" sz="2400" b="1" dirty="0"/>
              <a:t>High Cohesion</a:t>
            </a:r>
          </a:p>
        </p:txBody>
      </p:sp>
      <p:sp>
        <p:nvSpPr>
          <p:cNvPr id="7" name="Vertical Scroll 6"/>
          <p:cNvSpPr/>
          <p:nvPr/>
        </p:nvSpPr>
        <p:spPr>
          <a:xfrm>
            <a:off x="5791200" y="3297238"/>
            <a:ext cx="3276600" cy="3484562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Shopping List</a:t>
            </a:r>
          </a:p>
          <a:p>
            <a:pPr algn="ctr"/>
            <a:endParaRPr lang="en-US" dirty="0">
              <a:solidFill>
                <a:schemeClr val="tx1"/>
              </a:solidFill>
              <a:latin typeface="Lucida Calligraphy" panose="030101010101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Paper Towels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Hot Dogs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Ice Cream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Plastic 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Eggs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Water</a:t>
            </a:r>
          </a:p>
        </p:txBody>
      </p:sp>
      <p:sp>
        <p:nvSpPr>
          <p:cNvPr id="15" name="Vertical Scroll 14"/>
          <p:cNvSpPr/>
          <p:nvPr/>
        </p:nvSpPr>
        <p:spPr>
          <a:xfrm>
            <a:off x="304800" y="3297238"/>
            <a:ext cx="3276600" cy="3484562"/>
          </a:xfrm>
          <a:prstGeom prst="vertic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Shopping List</a:t>
            </a:r>
          </a:p>
          <a:p>
            <a:pPr algn="ctr"/>
            <a:endParaRPr lang="en-US" dirty="0">
              <a:solidFill>
                <a:schemeClr val="tx1"/>
              </a:solidFill>
              <a:latin typeface="Lucida Calligraphy" panose="030101010101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Eggs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Ice Cream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Hot Dogs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Paper Towels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Plastic 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ucida Calligraphy" panose="03010101010101010101" pitchFamily="66" charset="0"/>
              </a:rPr>
              <a:t>Water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31" y="1182509"/>
            <a:ext cx="2444154" cy="239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4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/>
              <a:t>Cohesion &amp; Coupling 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04800" y="990599"/>
            <a:ext cx="8610600" cy="190499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Low cohesion  </a:t>
            </a:r>
            <a:r>
              <a:rPr lang="en-US" sz="2800" u="sng" dirty="0"/>
              <a:t>increases</a:t>
            </a:r>
            <a:r>
              <a:rPr lang="en-US" sz="2800" dirty="0"/>
              <a:t> coupling </a:t>
            </a:r>
          </a:p>
          <a:p>
            <a:r>
              <a:rPr lang="en-US" sz="2800" dirty="0"/>
              <a:t>High cohesion </a:t>
            </a:r>
            <a:r>
              <a:rPr lang="en-US" sz="2800" u="sng" dirty="0"/>
              <a:t>decreases </a:t>
            </a:r>
            <a:r>
              <a:rPr lang="en-US" sz="2800" dirty="0"/>
              <a:t>coupling</a:t>
            </a:r>
          </a:p>
          <a:p>
            <a:r>
              <a:rPr lang="en-US" sz="2800" dirty="0"/>
              <a:t>Design is a balance between sufficiency, flexibility, reusability realized through cohesion and coupling.</a:t>
            </a:r>
          </a:p>
          <a:p>
            <a:endParaRPr lang="en-US" sz="2800" dirty="0"/>
          </a:p>
          <a:p>
            <a:endParaRPr lang="en-US" sz="32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26FDC-EB69-41CB-90ED-7E05580C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86720"/>
            <a:ext cx="4361785" cy="38154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7627" y="4704343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High Coupling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00400" y="4954332"/>
            <a:ext cx="617228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326373" y="4953000"/>
            <a:ext cx="312427" cy="1332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72000" y="4039932"/>
            <a:ext cx="0" cy="60960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84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/>
              <a:t>Packages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990600"/>
            <a:ext cx="86106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Package</a:t>
            </a:r>
            <a:r>
              <a:rPr lang="en-US" sz="2400" dirty="0"/>
              <a:t> is a </a:t>
            </a:r>
            <a:r>
              <a:rPr lang="en-US" sz="2400" u="sng" dirty="0"/>
              <a:t>set of classes </a:t>
            </a:r>
            <a:r>
              <a:rPr lang="en-US" sz="2400" dirty="0"/>
              <a:t>that belong together conceptually.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 models may be decomposed into packages that decompose into smaller packages which decompose into classes, and these, in turn, decompose primarily into attributes and 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number of packages at each level should be small so that people can comprehend the result.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range of “7 ± 2” is a useful guideline.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133600" cy="144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521064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CS682 Module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48439-7FC2-4577-A34E-EDE715672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577423"/>
            <a:ext cx="5257800" cy="33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r>
              <a:rPr lang="en-US" sz="3600" dirty="0"/>
              <a:t>Cohesion &amp; Coupling </a:t>
            </a:r>
            <a:br>
              <a:rPr lang="en-US" sz="3600" dirty="0"/>
            </a:br>
            <a:r>
              <a:rPr lang="en-US" sz="3600" dirty="0"/>
              <a:t>within Package Design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562600"/>
          </a:xfrm>
        </p:spPr>
        <p:txBody>
          <a:bodyPr>
            <a:normAutofit/>
          </a:bodyPr>
          <a:lstStyle/>
          <a:p>
            <a:r>
              <a:rPr lang="en-US" sz="2400" b="1" dirty="0"/>
              <a:t>Having inheritance and composition between packages should be avoided  </a:t>
            </a:r>
            <a:r>
              <a:rPr lang="en-US" sz="2400" dirty="0"/>
              <a:t>- Look to Aggregation, dependency (low degree of coupling)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B3387-4952-4E46-8862-743BF763B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75465"/>
            <a:ext cx="6782842" cy="42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r>
              <a:rPr lang="en-US" sz="3600" dirty="0"/>
              <a:t>Cohesion &amp; Coupling </a:t>
            </a:r>
            <a:br>
              <a:rPr lang="en-US" sz="3600" dirty="0"/>
            </a:br>
            <a:r>
              <a:rPr lang="en-US" sz="3600" dirty="0"/>
              <a:t>within Package Design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5400"/>
            <a:ext cx="1141526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200329"/>
          </a:xfrm>
        </p:spPr>
        <p:txBody>
          <a:bodyPr>
            <a:normAutofit/>
          </a:bodyPr>
          <a:lstStyle/>
          <a:p>
            <a:r>
              <a:rPr lang="en-US" sz="2400" dirty="0"/>
              <a:t>Within a package – high level of coupling is expected</a:t>
            </a:r>
          </a:p>
          <a:p>
            <a:r>
              <a:rPr lang="en-US" sz="2400" dirty="0"/>
              <a:t>inheritance and composition display a high level of coupling</a:t>
            </a:r>
          </a:p>
          <a:p>
            <a:endParaRPr lang="en-US" sz="24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BDAE6-2668-439F-86EA-9E652F54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688" y="5050922"/>
            <a:ext cx="2086742" cy="1761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2ED7C-2438-419C-922E-B67EA9157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27" y="2086725"/>
            <a:ext cx="2438400" cy="1748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389AC3-1AC1-47EA-ACC6-9D3867BB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4350638"/>
            <a:ext cx="2086742" cy="2458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C36F6F-496D-49D0-9A6A-651EBEF46062}"/>
              </a:ext>
            </a:extLst>
          </p:cNvPr>
          <p:cNvSpPr/>
          <p:nvPr/>
        </p:nvSpPr>
        <p:spPr>
          <a:xfrm>
            <a:off x="266700" y="4073298"/>
            <a:ext cx="552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Having inheritance and composition between packages should be avoided  </a:t>
            </a:r>
            <a:r>
              <a:rPr lang="en-US" dirty="0"/>
              <a:t>- Look to Aggregation (keep in mind direction, Dependency (low degree of coupling)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F4521C-DCC0-4CFB-BE06-D488A0009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062" y="2114462"/>
            <a:ext cx="2133823" cy="1771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E1164E-CE25-4834-AB8E-63377C088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5032345"/>
            <a:ext cx="2432482" cy="1776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498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23780</TotalTime>
  <Words>2278</Words>
  <Application>Microsoft Office PowerPoint</Application>
  <PresentationFormat>On-screen Show (4:3)</PresentationFormat>
  <Paragraphs>281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Narrow</vt:lpstr>
      <vt:lpstr>Calibri</vt:lpstr>
      <vt:lpstr>Lucida Calligraphy</vt:lpstr>
      <vt:lpstr>Office Theme</vt:lpstr>
      <vt:lpstr>Supplementary Live Session Week 5</vt:lpstr>
      <vt:lpstr>Agenda</vt:lpstr>
      <vt:lpstr>Goals of System Design</vt:lpstr>
      <vt:lpstr>Cohesion &amp; Coupling </vt:lpstr>
      <vt:lpstr>Cohesion &amp; Coupling </vt:lpstr>
      <vt:lpstr>Cohesion &amp; Coupling </vt:lpstr>
      <vt:lpstr>Packages</vt:lpstr>
      <vt:lpstr>Cohesion &amp; Coupling  within Package Design </vt:lpstr>
      <vt:lpstr>Cohesion &amp; Coupling  within Package Design </vt:lpstr>
      <vt:lpstr>Sufficiency</vt:lpstr>
      <vt:lpstr>Flexibility &amp; Reusability</vt:lpstr>
      <vt:lpstr>Maintainability</vt:lpstr>
      <vt:lpstr>MVC Architecture</vt:lpstr>
      <vt:lpstr>Efficiency</vt:lpstr>
      <vt:lpstr>Robustness, Reliability, Usability</vt:lpstr>
      <vt:lpstr>Final Word on Goals of  System Design….</vt:lpstr>
      <vt:lpstr>Architecture Process Flow Modeling</vt:lpstr>
      <vt:lpstr>Data Flow Diagrams</vt:lpstr>
      <vt:lpstr>Logical Model</vt:lpstr>
      <vt:lpstr>External Agent (Entity)</vt:lpstr>
      <vt:lpstr>Processes</vt:lpstr>
      <vt:lpstr>Data Stores</vt:lpstr>
      <vt:lpstr>Data Flows</vt:lpstr>
      <vt:lpstr>Common Errors on Data Flows</vt:lpstr>
      <vt:lpstr>Illegal Data Flows</vt:lpstr>
      <vt:lpstr>PowerPoint Presentation</vt:lpstr>
      <vt:lpstr>Use Case for Playing Music Station</vt:lpstr>
      <vt:lpstr>Music App Physical Data Flow</vt:lpstr>
      <vt:lpstr>PowerPoint Presentation</vt:lpstr>
      <vt:lpstr>Systems Architecture</vt:lpstr>
      <vt:lpstr>2-tier Client-Server Architecture</vt:lpstr>
      <vt:lpstr>N-Tier Client-Server Architecture</vt:lpstr>
      <vt:lpstr>N-Tier Dedicated Servers</vt:lpstr>
      <vt:lpstr>Microservices</vt:lpstr>
      <vt:lpstr>PowerPoint Presentation</vt:lpstr>
      <vt:lpstr>PowerPoint Presentation</vt:lpstr>
      <vt:lpstr>Network Architecture</vt:lpstr>
      <vt:lpstr>Network Architecture DFD</vt:lpstr>
      <vt:lpstr>Final Thoughts on DFDs</vt:lpstr>
      <vt:lpstr>References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Logistics  &amp;  Week 1 Assignment</dc:title>
  <dc:creator>Jack Polnar</dc:creator>
  <cp:lastModifiedBy>Lee</cp:lastModifiedBy>
  <cp:revision>319</cp:revision>
  <dcterms:created xsi:type="dcterms:W3CDTF">2011-11-01T22:53:33Z</dcterms:created>
  <dcterms:modified xsi:type="dcterms:W3CDTF">2024-02-10T15:33:19Z</dcterms:modified>
</cp:coreProperties>
</file>