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310" r:id="rId4"/>
    <p:sldId id="332" r:id="rId5"/>
    <p:sldId id="393" r:id="rId6"/>
    <p:sldId id="312" r:id="rId7"/>
    <p:sldId id="394" r:id="rId8"/>
    <p:sldId id="395" r:id="rId9"/>
    <p:sldId id="309" r:id="rId10"/>
    <p:sldId id="396" r:id="rId11"/>
    <p:sldId id="346" r:id="rId12"/>
    <p:sldId id="347" r:id="rId13"/>
    <p:sldId id="401" r:id="rId14"/>
    <p:sldId id="405" r:id="rId15"/>
    <p:sldId id="398" r:id="rId16"/>
    <p:sldId id="336" r:id="rId17"/>
    <p:sldId id="397" r:id="rId18"/>
    <p:sldId id="400" r:id="rId19"/>
    <p:sldId id="337" r:id="rId20"/>
    <p:sldId id="342" r:id="rId21"/>
    <p:sldId id="407" r:id="rId22"/>
    <p:sldId id="408" r:id="rId23"/>
    <p:sldId id="343" r:id="rId24"/>
    <p:sldId id="325" r:id="rId25"/>
    <p:sldId id="350" r:id="rId26"/>
    <p:sldId id="352" r:id="rId27"/>
    <p:sldId id="348" r:id="rId28"/>
    <p:sldId id="409" r:id="rId29"/>
    <p:sldId id="323" r:id="rId30"/>
    <p:sldId id="413" r:id="rId31"/>
    <p:sldId id="410" r:id="rId32"/>
    <p:sldId id="411" r:id="rId33"/>
    <p:sldId id="412" r:id="rId34"/>
    <p:sldId id="30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94660"/>
  </p:normalViewPr>
  <p:slideViewPr>
    <p:cSldViewPr>
      <p:cViewPr varScale="1">
        <p:scale>
          <a:sx n="83" d="100"/>
          <a:sy n="83" d="100"/>
        </p:scale>
        <p:origin x="157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0D84A-8EC6-4BA5-8483-391EE73D02A4}" type="datetimeFigureOut">
              <a:rPr lang="en-US" smtClean="0"/>
              <a:t>1/30/2024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7ECC1-730B-4E41-B7AC-49190E435A9B}" type="slidenum">
              <a:rPr lang="en-US" smtClean="0"/>
              <a:t>‹#›</a:t>
            </a:fld>
            <a:endParaRPr lang="en-US"/>
          </a:p>
        </p:txBody>
      </p:sp>
    </p:spTree>
    <p:extLst>
      <p:ext uri="{BB962C8B-B14F-4D97-AF65-F5344CB8AC3E}">
        <p14:creationId xmlns:p14="http://schemas.microsoft.com/office/powerpoint/2010/main" val="384656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4</a:t>
            </a:fld>
            <a:endParaRPr lang="en-US"/>
          </a:p>
        </p:txBody>
      </p:sp>
    </p:spTree>
    <p:extLst>
      <p:ext uri="{BB962C8B-B14F-4D97-AF65-F5344CB8AC3E}">
        <p14:creationId xmlns:p14="http://schemas.microsoft.com/office/powerpoint/2010/main" val="139200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29</a:t>
            </a:fld>
            <a:endParaRPr lang="en-US"/>
          </a:p>
        </p:txBody>
      </p:sp>
    </p:spTree>
    <p:extLst>
      <p:ext uri="{BB962C8B-B14F-4D97-AF65-F5344CB8AC3E}">
        <p14:creationId xmlns:p14="http://schemas.microsoft.com/office/powerpoint/2010/main" val="158965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30</a:t>
            </a:fld>
            <a:endParaRPr lang="en-US"/>
          </a:p>
        </p:txBody>
      </p:sp>
    </p:spTree>
    <p:extLst>
      <p:ext uri="{BB962C8B-B14F-4D97-AF65-F5344CB8AC3E}">
        <p14:creationId xmlns:p14="http://schemas.microsoft.com/office/powerpoint/2010/main" val="1754634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31</a:t>
            </a:fld>
            <a:endParaRPr lang="en-US"/>
          </a:p>
        </p:txBody>
      </p:sp>
    </p:spTree>
    <p:extLst>
      <p:ext uri="{BB962C8B-B14F-4D97-AF65-F5344CB8AC3E}">
        <p14:creationId xmlns:p14="http://schemas.microsoft.com/office/powerpoint/2010/main" val="2464856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32</a:t>
            </a:fld>
            <a:endParaRPr lang="en-US"/>
          </a:p>
        </p:txBody>
      </p:sp>
    </p:spTree>
    <p:extLst>
      <p:ext uri="{BB962C8B-B14F-4D97-AF65-F5344CB8AC3E}">
        <p14:creationId xmlns:p14="http://schemas.microsoft.com/office/powerpoint/2010/main" val="274471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20</a:t>
            </a:fld>
            <a:endParaRPr lang="en-US"/>
          </a:p>
        </p:txBody>
      </p:sp>
    </p:spTree>
    <p:extLst>
      <p:ext uri="{BB962C8B-B14F-4D97-AF65-F5344CB8AC3E}">
        <p14:creationId xmlns:p14="http://schemas.microsoft.com/office/powerpoint/2010/main" val="16015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21</a:t>
            </a:fld>
            <a:endParaRPr lang="en-US"/>
          </a:p>
        </p:txBody>
      </p:sp>
    </p:spTree>
    <p:extLst>
      <p:ext uri="{BB962C8B-B14F-4D97-AF65-F5344CB8AC3E}">
        <p14:creationId xmlns:p14="http://schemas.microsoft.com/office/powerpoint/2010/main" val="131976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22</a:t>
            </a:fld>
            <a:endParaRPr lang="en-US"/>
          </a:p>
        </p:txBody>
      </p:sp>
    </p:spTree>
    <p:extLst>
      <p:ext uri="{BB962C8B-B14F-4D97-AF65-F5344CB8AC3E}">
        <p14:creationId xmlns:p14="http://schemas.microsoft.com/office/powerpoint/2010/main" val="406839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24</a:t>
            </a:fld>
            <a:endParaRPr lang="en-US"/>
          </a:p>
        </p:txBody>
      </p:sp>
    </p:spTree>
    <p:extLst>
      <p:ext uri="{BB962C8B-B14F-4D97-AF65-F5344CB8AC3E}">
        <p14:creationId xmlns:p14="http://schemas.microsoft.com/office/powerpoint/2010/main" val="158965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25</a:t>
            </a:fld>
            <a:endParaRPr lang="en-US"/>
          </a:p>
        </p:txBody>
      </p:sp>
    </p:spTree>
    <p:extLst>
      <p:ext uri="{BB962C8B-B14F-4D97-AF65-F5344CB8AC3E}">
        <p14:creationId xmlns:p14="http://schemas.microsoft.com/office/powerpoint/2010/main" val="286936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26</a:t>
            </a:fld>
            <a:endParaRPr lang="en-US"/>
          </a:p>
        </p:txBody>
      </p:sp>
    </p:spTree>
    <p:extLst>
      <p:ext uri="{BB962C8B-B14F-4D97-AF65-F5344CB8AC3E}">
        <p14:creationId xmlns:p14="http://schemas.microsoft.com/office/powerpoint/2010/main" val="669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27</a:t>
            </a:fld>
            <a:endParaRPr lang="en-US"/>
          </a:p>
        </p:txBody>
      </p:sp>
    </p:spTree>
    <p:extLst>
      <p:ext uri="{BB962C8B-B14F-4D97-AF65-F5344CB8AC3E}">
        <p14:creationId xmlns:p14="http://schemas.microsoft.com/office/powerpoint/2010/main" val="85936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28</a:t>
            </a:fld>
            <a:endParaRPr lang="en-US"/>
          </a:p>
        </p:txBody>
      </p:sp>
    </p:spTree>
    <p:extLst>
      <p:ext uri="{BB962C8B-B14F-4D97-AF65-F5344CB8AC3E}">
        <p14:creationId xmlns:p14="http://schemas.microsoft.com/office/powerpoint/2010/main" val="187109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90A92E-B9DE-4867-B8E8-653174495FA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269051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0A92E-B9DE-4867-B8E8-653174495FA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4100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0A92E-B9DE-4867-B8E8-653174495FA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207419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0A92E-B9DE-4867-B8E8-653174495FA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49882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0A92E-B9DE-4867-B8E8-653174495FA0}"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34363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90A92E-B9DE-4867-B8E8-653174495FA0}"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32148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90A92E-B9DE-4867-B8E8-653174495FA0}"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32337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90A92E-B9DE-4867-B8E8-653174495FA0}"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15433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0A92E-B9DE-4867-B8E8-653174495FA0}"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165024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0A92E-B9DE-4867-B8E8-653174495FA0}"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279829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0A92E-B9DE-4867-B8E8-653174495FA0}"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408817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0A92E-B9DE-4867-B8E8-653174495FA0}" type="datetimeFigureOut">
              <a:rPr lang="en-US" smtClean="0"/>
              <a:t>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07F9C-64DD-4128-8535-A5234AC70C3C}" type="slidenum">
              <a:rPr lang="en-US" smtClean="0"/>
              <a:t>‹#›</a:t>
            </a:fld>
            <a:endParaRPr lang="en-US"/>
          </a:p>
        </p:txBody>
      </p:sp>
    </p:spTree>
    <p:extLst>
      <p:ext uri="{BB962C8B-B14F-4D97-AF65-F5344CB8AC3E}">
        <p14:creationId xmlns:p14="http://schemas.microsoft.com/office/powerpoint/2010/main" val="118320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mg.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websocket.org/quantum.html" TargetMode="External"/><Relationship Id="rId2" Type="http://schemas.openxmlformats.org/officeDocument/2006/relationships/hyperlink" Target="https://www.mountaingoatsoftware.com/agile/planning-poke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Supplementary Live Session</a:t>
            </a:r>
            <a:br>
              <a:rPr lang="en-US" dirty="0"/>
            </a:br>
            <a:r>
              <a:rPr lang="en-US" dirty="0"/>
              <a:t>Week 3</a:t>
            </a:r>
            <a:br>
              <a:rPr lang="en-US" dirty="0"/>
            </a:br>
            <a:endParaRPr lang="en-US" dirty="0"/>
          </a:p>
        </p:txBody>
      </p:sp>
      <p:sp>
        <p:nvSpPr>
          <p:cNvPr id="3" name="Subtitle 2"/>
          <p:cNvSpPr>
            <a:spLocks noGrp="1"/>
          </p:cNvSpPr>
          <p:nvPr>
            <p:ph type="subTitle" idx="1"/>
          </p:nvPr>
        </p:nvSpPr>
        <p:spPr>
          <a:xfrm>
            <a:off x="1371600" y="4267200"/>
            <a:ext cx="6400800" cy="1752600"/>
          </a:xfrm>
        </p:spPr>
        <p:txBody>
          <a:bodyPr>
            <a:normAutofit fontScale="85000" lnSpcReduction="20000"/>
          </a:bodyPr>
          <a:lstStyle/>
          <a:p>
            <a:r>
              <a:rPr lang="en-US" dirty="0"/>
              <a:t>MET CS 682 </a:t>
            </a:r>
          </a:p>
          <a:p>
            <a:r>
              <a:rPr lang="en-US" dirty="0"/>
              <a:t>Information Systems </a:t>
            </a:r>
          </a:p>
          <a:p>
            <a:r>
              <a:rPr lang="en-US" dirty="0"/>
              <a:t>Analysis and Design</a:t>
            </a:r>
          </a:p>
          <a:p>
            <a:r>
              <a:rPr lang="en-US" dirty="0"/>
              <a:t>Dawson Williams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674" y="761999"/>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a:xfrm>
            <a:off x="7315200" y="6362700"/>
            <a:ext cx="1524000" cy="266700"/>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a:t>Last Updated 1/22/24</a:t>
            </a:r>
          </a:p>
        </p:txBody>
      </p:sp>
    </p:spTree>
    <p:extLst>
      <p:ext uri="{BB962C8B-B14F-4D97-AF65-F5344CB8AC3E}">
        <p14:creationId xmlns:p14="http://schemas.microsoft.com/office/powerpoint/2010/main" val="299688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Mission Statement/System Overview</a:t>
            </a:r>
            <a:endParaRPr lang="en-US" sz="2800" dirty="0"/>
          </a:p>
        </p:txBody>
      </p:sp>
      <p:sp>
        <p:nvSpPr>
          <p:cNvPr id="3" name="Content Placeholder 2"/>
          <p:cNvSpPr>
            <a:spLocks noGrp="1"/>
          </p:cNvSpPr>
          <p:nvPr>
            <p:ph idx="1"/>
          </p:nvPr>
        </p:nvSpPr>
        <p:spPr>
          <a:xfrm>
            <a:off x="457200" y="1295400"/>
            <a:ext cx="7924800" cy="5410200"/>
          </a:xfrm>
        </p:spPr>
        <p:txBody>
          <a:bodyPr>
            <a:normAutofit/>
          </a:bodyPr>
          <a:lstStyle/>
          <a:p>
            <a:pPr>
              <a:lnSpc>
                <a:spcPct val="90000"/>
              </a:lnSpc>
              <a:spcBef>
                <a:spcPct val="0"/>
              </a:spcBef>
            </a:pPr>
            <a:r>
              <a:rPr lang="en-US" dirty="0"/>
              <a:t>A high-level scope of the system which outlines the purpose of the application (in context of its intended market) as well as key users</a:t>
            </a:r>
            <a:endParaRPr lang="en-US" alt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C76C18F-71E0-48D7-AEDB-C5D052F50ACD}"/>
              </a:ext>
            </a:extLst>
          </p:cNvPr>
          <p:cNvPicPr>
            <a:picLocks noChangeAspect="1"/>
          </p:cNvPicPr>
          <p:nvPr/>
        </p:nvPicPr>
        <p:blipFill>
          <a:blip r:embed="rId3"/>
          <a:stretch>
            <a:fillRect/>
          </a:stretch>
        </p:blipFill>
        <p:spPr>
          <a:xfrm>
            <a:off x="1524000" y="3464511"/>
            <a:ext cx="6467475" cy="2657475"/>
          </a:xfrm>
          <a:prstGeom prst="rect">
            <a:avLst/>
          </a:prstGeom>
        </p:spPr>
      </p:pic>
    </p:spTree>
    <p:extLst>
      <p:ext uri="{BB962C8B-B14F-4D97-AF65-F5344CB8AC3E}">
        <p14:creationId xmlns:p14="http://schemas.microsoft.com/office/powerpoint/2010/main" val="35257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92162"/>
          </a:xfrm>
        </p:spPr>
        <p:txBody>
          <a:bodyPr>
            <a:noAutofit/>
          </a:bodyPr>
          <a:lstStyle/>
          <a:p>
            <a:r>
              <a:rPr lang="en-US" sz="3600" dirty="0"/>
              <a:t>Requirements Analysis- User Stories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124200" y="6467214"/>
            <a:ext cx="6089359" cy="369332"/>
          </a:xfrm>
          <a:prstGeom prst="rect">
            <a:avLst/>
          </a:prstGeom>
        </p:spPr>
        <p:txBody>
          <a:bodyPr wrap="none">
            <a:spAutoFit/>
          </a:bodyPr>
          <a:lstStyle/>
          <a:p>
            <a:r>
              <a:rPr lang="en-US" dirty="0"/>
              <a:t>https://www.mountaingoatsoftware.com/agile/planning-poker</a:t>
            </a:r>
          </a:p>
        </p:txBody>
      </p:sp>
      <p:sp>
        <p:nvSpPr>
          <p:cNvPr id="8" name="Content Placeholder 2"/>
          <p:cNvSpPr>
            <a:spLocks noGrp="1"/>
          </p:cNvSpPr>
          <p:nvPr>
            <p:ph idx="1"/>
          </p:nvPr>
        </p:nvSpPr>
        <p:spPr>
          <a:xfrm>
            <a:off x="228600" y="1066800"/>
            <a:ext cx="8763000" cy="5638800"/>
          </a:xfrm>
        </p:spPr>
        <p:txBody>
          <a:bodyPr>
            <a:noAutofit/>
          </a:bodyPr>
          <a:lstStyle/>
          <a:p>
            <a:pPr marL="0" indent="0">
              <a:buNone/>
            </a:pPr>
            <a:r>
              <a:rPr lang="en-US" sz="2400" b="1" dirty="0"/>
              <a:t>User stories </a:t>
            </a:r>
            <a:r>
              <a:rPr lang="en-US" sz="2400" dirty="0"/>
              <a:t>are short, simple descriptions of a feature told from the perspective of the person who desires the new capability, usually a user or customer of the system.</a:t>
            </a:r>
          </a:p>
          <a:p>
            <a:pPr marL="457200" lvl="1" indent="0">
              <a:buNone/>
            </a:pPr>
            <a:endParaRPr lang="en-US" sz="2400" i="1" dirty="0"/>
          </a:p>
          <a:p>
            <a:pPr marL="457200" lvl="1" indent="0">
              <a:buNone/>
            </a:pPr>
            <a:endParaRPr lang="en-US" sz="2400" i="1" dirty="0"/>
          </a:p>
          <a:p>
            <a:pPr marL="457200" lvl="1" indent="0">
              <a:buNone/>
            </a:pPr>
            <a:endParaRPr lang="en-US" sz="2400" i="1" dirty="0"/>
          </a:p>
          <a:p>
            <a:pPr marL="457200" lvl="1" indent="0">
              <a:buNone/>
            </a:pPr>
            <a:endParaRPr lang="en-US" sz="2400" i="1" dirty="0"/>
          </a:p>
          <a:p>
            <a:pPr marL="457200" lvl="1" indent="0">
              <a:buNone/>
            </a:pPr>
            <a:endParaRPr lang="en-US" sz="2400" i="1" dirty="0"/>
          </a:p>
          <a:p>
            <a:pPr marL="457200" lvl="1" indent="0">
              <a:buNone/>
            </a:pPr>
            <a:endParaRPr lang="en-US" sz="2400" i="1" dirty="0"/>
          </a:p>
          <a:p>
            <a:r>
              <a:rPr lang="en-US" sz="2400" dirty="0"/>
              <a:t>A story may also be called an </a:t>
            </a:r>
            <a:r>
              <a:rPr lang="en-US" sz="2400" b="1" dirty="0"/>
              <a:t>Epic</a:t>
            </a:r>
            <a:r>
              <a:rPr lang="en-US" sz="2400" dirty="0"/>
              <a:t> because it encompasses large scope.</a:t>
            </a:r>
          </a:p>
          <a:p>
            <a:r>
              <a:rPr lang="en-US" sz="2400" dirty="0"/>
              <a:t>It’s all about the conversation-Interactions over processes and tools</a:t>
            </a:r>
          </a:p>
        </p:txBody>
      </p:sp>
      <p:pic>
        <p:nvPicPr>
          <p:cNvPr id="3" name="Picture 2">
            <a:extLst>
              <a:ext uri="{FF2B5EF4-FFF2-40B4-BE49-F238E27FC236}">
                <a16:creationId xmlns:a16="http://schemas.microsoft.com/office/drawing/2014/main" id="{E0DF8379-30BF-404A-B820-6A1CBC3AFDC4}"/>
              </a:ext>
            </a:extLst>
          </p:cNvPr>
          <p:cNvPicPr>
            <a:picLocks noChangeAspect="1"/>
          </p:cNvPicPr>
          <p:nvPr/>
        </p:nvPicPr>
        <p:blipFill>
          <a:blip r:embed="rId3"/>
          <a:stretch>
            <a:fillRect/>
          </a:stretch>
        </p:blipFill>
        <p:spPr>
          <a:xfrm>
            <a:off x="1219200" y="2265748"/>
            <a:ext cx="6543675" cy="1190625"/>
          </a:xfrm>
          <a:prstGeom prst="rect">
            <a:avLst/>
          </a:prstGeom>
        </p:spPr>
      </p:pic>
      <p:pic>
        <p:nvPicPr>
          <p:cNvPr id="6" name="Picture 5">
            <a:extLst>
              <a:ext uri="{FF2B5EF4-FFF2-40B4-BE49-F238E27FC236}">
                <a16:creationId xmlns:a16="http://schemas.microsoft.com/office/drawing/2014/main" id="{0EC35123-D9D9-486C-A1DD-B2255F25FA53}"/>
              </a:ext>
            </a:extLst>
          </p:cNvPr>
          <p:cNvPicPr>
            <a:picLocks noChangeAspect="1"/>
          </p:cNvPicPr>
          <p:nvPr/>
        </p:nvPicPr>
        <p:blipFill>
          <a:blip r:embed="rId4"/>
          <a:stretch>
            <a:fillRect/>
          </a:stretch>
        </p:blipFill>
        <p:spPr>
          <a:xfrm>
            <a:off x="1244353" y="3456373"/>
            <a:ext cx="6429375" cy="1295400"/>
          </a:xfrm>
          <a:prstGeom prst="rect">
            <a:avLst/>
          </a:prstGeom>
        </p:spPr>
      </p:pic>
    </p:spTree>
    <p:extLst>
      <p:ext uri="{BB962C8B-B14F-4D97-AF65-F5344CB8AC3E}">
        <p14:creationId xmlns:p14="http://schemas.microsoft.com/office/powerpoint/2010/main" val="76245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92162"/>
          </a:xfrm>
        </p:spPr>
        <p:txBody>
          <a:bodyPr>
            <a:noAutofit/>
          </a:bodyPr>
          <a:lstStyle/>
          <a:p>
            <a:r>
              <a:rPr lang="en-US" dirty="0"/>
              <a:t>User Stories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idx="1"/>
          </p:nvPr>
        </p:nvSpPr>
        <p:spPr>
          <a:xfrm>
            <a:off x="381000" y="914400"/>
            <a:ext cx="8610600" cy="5715000"/>
          </a:xfrm>
        </p:spPr>
        <p:txBody>
          <a:bodyPr>
            <a:noAutofit/>
          </a:bodyPr>
          <a:lstStyle/>
          <a:p>
            <a:r>
              <a:rPr lang="en-US" sz="2400" dirty="0"/>
              <a:t>Detail can be added to user stories in two ways:</a:t>
            </a:r>
          </a:p>
          <a:p>
            <a:pPr lvl="1"/>
            <a:r>
              <a:rPr lang="en-US" sz="2400" b="1" dirty="0"/>
              <a:t>Disaggregation</a:t>
            </a:r>
            <a:r>
              <a:rPr lang="en-US" sz="2400" dirty="0"/>
              <a:t>: By splitting a user story into multiple, smaller user stories.</a:t>
            </a:r>
          </a:p>
          <a:p>
            <a:pPr lvl="1"/>
            <a:r>
              <a:rPr lang="en-US" sz="2400" dirty="0"/>
              <a:t>By adding “conditions of satisfaction.”</a:t>
            </a:r>
          </a:p>
          <a:p>
            <a:pPr lvl="1"/>
            <a:endParaRPr lang="en-US" sz="2400" i="1" dirty="0"/>
          </a:p>
          <a:p>
            <a:pPr marL="457200" lvl="1" indent="0">
              <a:buNone/>
            </a:pPr>
            <a:r>
              <a:rPr lang="en-US" sz="2400" b="1" i="1" dirty="0"/>
              <a:t>As a </a:t>
            </a:r>
            <a:r>
              <a:rPr lang="en-US" sz="2400" i="1" dirty="0"/>
              <a:t>sender, </a:t>
            </a:r>
            <a:r>
              <a:rPr lang="en-US" sz="2400" b="1" i="1" dirty="0"/>
              <a:t>I want </a:t>
            </a:r>
            <a:r>
              <a:rPr lang="en-US" sz="2400" i="1" dirty="0"/>
              <a:t>to send and receive messages </a:t>
            </a:r>
            <a:r>
              <a:rPr lang="en-US" sz="2400" b="1" i="1" dirty="0"/>
              <a:t>so that </a:t>
            </a:r>
            <a:r>
              <a:rPr lang="en-US" sz="2400" i="1" dirty="0"/>
              <a:t>I can communicate with other users in the organization.</a:t>
            </a:r>
          </a:p>
          <a:p>
            <a:pPr marL="457200" lvl="1" indent="0">
              <a:buNone/>
            </a:pPr>
            <a:endParaRPr lang="en-US" sz="2400" b="1" dirty="0"/>
          </a:p>
          <a:p>
            <a:pPr marL="457200" lvl="1" indent="0">
              <a:buNone/>
            </a:pPr>
            <a:r>
              <a:rPr lang="en-US" sz="2400" b="1" dirty="0"/>
              <a:t>Conditions of satisfaction:</a:t>
            </a:r>
          </a:p>
          <a:p>
            <a:pPr lvl="1"/>
            <a:r>
              <a:rPr lang="en-US" dirty="0"/>
              <a:t>Messages shall take no more than one second to display in the chat window.</a:t>
            </a:r>
          </a:p>
          <a:p>
            <a:pPr lvl="1"/>
            <a:r>
              <a:rPr lang="en-US" i="1" dirty="0" err="1"/>
              <a:t>quickMessage</a:t>
            </a:r>
            <a:r>
              <a:rPr lang="en-US" dirty="0"/>
              <a:t> shall utilize HTML5 Web Sockets.</a:t>
            </a:r>
          </a:p>
          <a:p>
            <a:pPr lvl="1"/>
            <a:endParaRPr lang="en-US" dirty="0"/>
          </a:p>
          <a:p>
            <a:pPr lvl="2"/>
            <a:endParaRPr lang="en-US" dirty="0"/>
          </a:p>
          <a:p>
            <a:endParaRPr lang="en-US" dirty="0"/>
          </a:p>
        </p:txBody>
      </p:sp>
    </p:spTree>
    <p:extLst>
      <p:ext uri="{BB962C8B-B14F-4D97-AF65-F5344CB8AC3E}">
        <p14:creationId xmlns:p14="http://schemas.microsoft.com/office/powerpoint/2010/main" val="423286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92162"/>
          </a:xfrm>
        </p:spPr>
        <p:txBody>
          <a:bodyPr>
            <a:noAutofit/>
          </a:bodyPr>
          <a:lstStyle/>
          <a:p>
            <a:r>
              <a:rPr lang="en-US" dirty="0"/>
              <a:t>User Stories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E49ECBD-8B9A-4CD5-B6F1-13D92FAAC78A}"/>
              </a:ext>
            </a:extLst>
          </p:cNvPr>
          <p:cNvPicPr>
            <a:picLocks noChangeAspect="1"/>
          </p:cNvPicPr>
          <p:nvPr/>
        </p:nvPicPr>
        <p:blipFill>
          <a:blip r:embed="rId3"/>
          <a:stretch>
            <a:fillRect/>
          </a:stretch>
        </p:blipFill>
        <p:spPr>
          <a:xfrm>
            <a:off x="250979" y="1429181"/>
            <a:ext cx="3032837" cy="3981019"/>
          </a:xfrm>
          <a:prstGeom prst="rect">
            <a:avLst/>
          </a:prstGeom>
        </p:spPr>
      </p:pic>
      <p:pic>
        <p:nvPicPr>
          <p:cNvPr id="9" name="Picture 8">
            <a:extLst>
              <a:ext uri="{FF2B5EF4-FFF2-40B4-BE49-F238E27FC236}">
                <a16:creationId xmlns:a16="http://schemas.microsoft.com/office/drawing/2014/main" id="{6E631052-7D16-403D-B9C4-9E0B405BAAF4}"/>
              </a:ext>
            </a:extLst>
          </p:cNvPr>
          <p:cNvPicPr>
            <a:picLocks noChangeAspect="1"/>
          </p:cNvPicPr>
          <p:nvPr/>
        </p:nvPicPr>
        <p:blipFill>
          <a:blip r:embed="rId4"/>
          <a:stretch>
            <a:fillRect/>
          </a:stretch>
        </p:blipFill>
        <p:spPr>
          <a:xfrm>
            <a:off x="3307908" y="2362200"/>
            <a:ext cx="5611746" cy="2343150"/>
          </a:xfrm>
          <a:prstGeom prst="rect">
            <a:avLst/>
          </a:prstGeom>
        </p:spPr>
      </p:pic>
    </p:spTree>
    <p:extLst>
      <p:ext uri="{BB962C8B-B14F-4D97-AF65-F5344CB8AC3E}">
        <p14:creationId xmlns:p14="http://schemas.microsoft.com/office/powerpoint/2010/main" val="291070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600" dirty="0"/>
              <a:t>Organizing by User Stories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Content Placeholder 2"/>
          <p:cNvGraphicFramePr>
            <a:graphicFrameLocks noGrp="1"/>
          </p:cNvGraphicFramePr>
          <p:nvPr>
            <p:ph idx="1"/>
            <p:extLst>
              <p:ext uri="{D42A27DB-BD31-4B8C-83A1-F6EECF244321}">
                <p14:modId xmlns:p14="http://schemas.microsoft.com/office/powerpoint/2010/main" val="357801546"/>
              </p:ext>
            </p:extLst>
          </p:nvPr>
        </p:nvGraphicFramePr>
        <p:xfrm>
          <a:off x="457200" y="1828800"/>
          <a:ext cx="8534397" cy="1239073"/>
        </p:xfrm>
        <a:graphic>
          <a:graphicData uri="http://schemas.openxmlformats.org/drawingml/2006/table">
            <a:tbl>
              <a:tblPr/>
              <a:tblGrid>
                <a:gridCol w="1126716">
                  <a:extLst>
                    <a:ext uri="{9D8B030D-6E8A-4147-A177-3AD203B41FA5}">
                      <a16:colId xmlns:a16="http://schemas.microsoft.com/office/drawing/2014/main" val="20000"/>
                    </a:ext>
                  </a:extLst>
                </a:gridCol>
                <a:gridCol w="3826281">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0">
                <a:tc>
                  <a:txBody>
                    <a:bodyPr/>
                    <a:lstStyle/>
                    <a:p>
                      <a:r>
                        <a:rPr lang="en-US" sz="1400" b="1" dirty="0">
                          <a:effectLst/>
                        </a:rPr>
                        <a:t>Organizing principle</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Disadvantages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extLst>
                  <a:ext uri="{0D108BD9-81ED-4DB2-BD59-A6C34878D82A}">
                    <a16:rowId xmlns:a16="http://schemas.microsoft.com/office/drawing/2014/main" val="10000"/>
                  </a:ext>
                </a:extLst>
              </a:tr>
              <a:tr h="754327">
                <a:tc>
                  <a:txBody>
                    <a:bodyPr/>
                    <a:lstStyle/>
                    <a:p>
                      <a:r>
                        <a:rPr lang="en-US" sz="1800" b="1" i="0" kern="1200" dirty="0">
                          <a:solidFill>
                            <a:schemeClr val="tx1"/>
                          </a:solidFill>
                          <a:effectLst/>
                          <a:latin typeface="+mn-lt"/>
                          <a:ea typeface="+mn-ea"/>
                          <a:cs typeface="+mn-cs"/>
                        </a:rPr>
                        <a:t>User Stories</a:t>
                      </a:r>
                      <a:endParaRPr lang="en-US" sz="1400" b="1" dirty="0">
                        <a:effectLst/>
                      </a:endParaRP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pPr>
                        <a:buFont typeface="Arial" panose="020B0604020202020204" pitchFamily="34" charset="0"/>
                        <a:buChar char="•"/>
                      </a:pPr>
                      <a:r>
                        <a:rPr lang="en-US" dirty="0">
                          <a:effectLst/>
                        </a:rPr>
                        <a:t>Easy to understand</a:t>
                      </a:r>
                    </a:p>
                    <a:p>
                      <a:pPr>
                        <a:buFont typeface="Arial" panose="020B0604020202020204" pitchFamily="34" charset="0"/>
                        <a:buChar char="•"/>
                      </a:pPr>
                      <a:r>
                        <a:rPr lang="en-US" dirty="0">
                          <a:effectLst/>
                        </a:rPr>
                        <a:t>Encourages conversations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dirty="0">
                          <a:effectLst/>
                        </a:rPr>
                        <a:t>Hard to trace to code</a:t>
                      </a:r>
                    </a:p>
                    <a:p>
                      <a:pPr>
                        <a:buFont typeface="Arial" panose="020B0604020202020204" pitchFamily="34" charset="0"/>
                        <a:buChar char="•"/>
                      </a:pPr>
                      <a:r>
                        <a:rPr lang="en-US" dirty="0">
                          <a:effectLst/>
                        </a:rPr>
                        <a:t>Coverage is limited</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693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Functional &amp; Non-functional Requirements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0D741AD-0D04-4C2B-9FDC-CAC0CF70CC2D}"/>
              </a:ext>
            </a:extLst>
          </p:cNvPr>
          <p:cNvPicPr>
            <a:picLocks noChangeAspect="1"/>
          </p:cNvPicPr>
          <p:nvPr/>
        </p:nvPicPr>
        <p:blipFill>
          <a:blip r:embed="rId3"/>
          <a:stretch>
            <a:fillRect/>
          </a:stretch>
        </p:blipFill>
        <p:spPr>
          <a:xfrm>
            <a:off x="1447800" y="1524000"/>
            <a:ext cx="6419850" cy="4981575"/>
          </a:xfrm>
          <a:prstGeom prst="rect">
            <a:avLst/>
          </a:prstGeom>
        </p:spPr>
      </p:pic>
    </p:spTree>
    <p:extLst>
      <p:ext uri="{BB962C8B-B14F-4D97-AF65-F5344CB8AC3E}">
        <p14:creationId xmlns:p14="http://schemas.microsoft.com/office/powerpoint/2010/main" val="258748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746" y="137178"/>
            <a:ext cx="8229600" cy="1143000"/>
          </a:xfrm>
        </p:spPr>
        <p:txBody>
          <a:bodyPr>
            <a:noAutofit/>
          </a:bodyPr>
          <a:lstStyle/>
          <a:p>
            <a:pPr marL="0" indent="0"/>
            <a:r>
              <a:rPr lang="en-US" sz="3600" dirty="0"/>
              <a:t>Non-Functional Quality Requirement </a:t>
            </a:r>
            <a:br>
              <a:rPr lang="en-US" sz="3600" dirty="0"/>
            </a:br>
            <a:r>
              <a:rPr lang="en-US" sz="3600" dirty="0"/>
              <a:t>vs. Non-Functional Constraint?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
          </p:nvPr>
        </p:nvSpPr>
        <p:spPr>
          <a:xfrm>
            <a:off x="457200" y="1276501"/>
            <a:ext cx="8229600" cy="5232400"/>
          </a:xfrm>
        </p:spPr>
        <p:txBody>
          <a:bodyPr>
            <a:noAutofit/>
          </a:bodyPr>
          <a:lstStyle/>
          <a:p>
            <a:r>
              <a:rPr lang="en-US" sz="2000" b="1" dirty="0"/>
              <a:t>External interfaces</a:t>
            </a:r>
            <a:r>
              <a:rPr lang="en-US" sz="2000" dirty="0"/>
              <a:t> that the application "talks to"</a:t>
            </a:r>
          </a:p>
          <a:p>
            <a:pPr lvl="1"/>
            <a:r>
              <a:rPr lang="en-US" sz="2000" dirty="0"/>
              <a:t>Hardware</a:t>
            </a:r>
          </a:p>
          <a:p>
            <a:pPr lvl="1"/>
            <a:r>
              <a:rPr lang="en-US" sz="2000" dirty="0"/>
              <a:t>Other software</a:t>
            </a:r>
          </a:p>
          <a:p>
            <a:pPr lvl="1"/>
            <a:r>
              <a:rPr lang="en-US" sz="2000" dirty="0"/>
              <a:t>Communication with external agents</a:t>
            </a:r>
          </a:p>
          <a:p>
            <a:r>
              <a:rPr lang="en-US" sz="2000" b="1" dirty="0"/>
              <a:t>Error conditions</a:t>
            </a:r>
            <a:r>
              <a:rPr lang="en-US" sz="2000" dirty="0"/>
              <a:t> that the application must anticipate</a:t>
            </a:r>
          </a:p>
          <a:p>
            <a:r>
              <a:rPr lang="en-US" sz="2000" b="1" dirty="0"/>
              <a:t>System attributes</a:t>
            </a:r>
            <a:endParaRPr lang="en-US" sz="2000" dirty="0"/>
          </a:p>
          <a:p>
            <a:pPr lvl="1"/>
            <a:r>
              <a:rPr lang="en-US" sz="2000" b="1" dirty="0"/>
              <a:t>Reliability</a:t>
            </a:r>
            <a:r>
              <a:rPr lang="en-US" sz="2000" dirty="0"/>
              <a:t> (measure of observed faults)</a:t>
            </a:r>
          </a:p>
          <a:p>
            <a:pPr lvl="1"/>
            <a:r>
              <a:rPr lang="en-US" sz="2000" b="1" dirty="0"/>
              <a:t>Availability</a:t>
            </a:r>
            <a:r>
              <a:rPr lang="en-US" sz="2000" dirty="0"/>
              <a:t> (average up time)</a:t>
            </a:r>
          </a:p>
          <a:p>
            <a:pPr lvl="1"/>
            <a:r>
              <a:rPr lang="en-US" sz="2000" b="1" dirty="0"/>
              <a:t>Maintainability</a:t>
            </a:r>
            <a:r>
              <a:rPr lang="en-US" sz="2000" dirty="0"/>
              <a:t> (cost to maintain)</a:t>
            </a:r>
          </a:p>
          <a:p>
            <a:r>
              <a:rPr lang="en-US" sz="2400" b="1" dirty="0"/>
              <a:t>Security</a:t>
            </a:r>
            <a:r>
              <a:rPr lang="en-US" sz="2400" dirty="0"/>
              <a:t> (malicious and non-malicious compromise of data or functionality)</a:t>
            </a:r>
          </a:p>
          <a:p>
            <a:r>
              <a:rPr lang="en-US" sz="2000" b="1" dirty="0"/>
              <a:t>Performance</a:t>
            </a:r>
            <a:endParaRPr lang="en-US" sz="2000" dirty="0"/>
          </a:p>
          <a:p>
            <a:pPr lvl="1"/>
            <a:r>
              <a:rPr lang="en-US" sz="2000" b="1" dirty="0"/>
              <a:t>Speed</a:t>
            </a:r>
            <a:r>
              <a:rPr lang="en-US" sz="2000" dirty="0"/>
              <a:t> (time to compete specified operations)</a:t>
            </a:r>
          </a:p>
          <a:p>
            <a:pPr lvl="1"/>
            <a:r>
              <a:rPr lang="en-US" sz="2000" b="1" dirty="0"/>
              <a:t>Storage</a:t>
            </a:r>
            <a:r>
              <a:rPr lang="en-US" sz="2000" dirty="0"/>
              <a:t> (RAM, secondary, footprint)</a:t>
            </a:r>
          </a:p>
        </p:txBody>
      </p:sp>
    </p:spTree>
    <p:extLst>
      <p:ext uri="{BB962C8B-B14F-4D97-AF65-F5344CB8AC3E}">
        <p14:creationId xmlns:p14="http://schemas.microsoft.com/office/powerpoint/2010/main" val="297361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Functional &amp; Non-functional Requirements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C14D8E6-ABCF-4C3D-8C6A-C4A72A63A2B9}"/>
              </a:ext>
            </a:extLst>
          </p:cNvPr>
          <p:cNvPicPr>
            <a:picLocks noChangeAspect="1"/>
          </p:cNvPicPr>
          <p:nvPr/>
        </p:nvPicPr>
        <p:blipFill>
          <a:blip r:embed="rId3"/>
          <a:stretch>
            <a:fillRect/>
          </a:stretch>
        </p:blipFill>
        <p:spPr>
          <a:xfrm>
            <a:off x="1356798" y="1828800"/>
            <a:ext cx="6430404" cy="2590800"/>
          </a:xfrm>
          <a:prstGeom prst="rect">
            <a:avLst/>
          </a:prstGeom>
        </p:spPr>
      </p:pic>
    </p:spTree>
    <p:extLst>
      <p:ext uri="{BB962C8B-B14F-4D97-AF65-F5344CB8AC3E}">
        <p14:creationId xmlns:p14="http://schemas.microsoft.com/office/powerpoint/2010/main" val="87648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Functional &amp; Non-functional Requirements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13123AE-4491-4B5D-8DA8-6B1476F4C8DC}"/>
              </a:ext>
            </a:extLst>
          </p:cNvPr>
          <p:cNvPicPr>
            <a:picLocks noChangeAspect="1"/>
          </p:cNvPicPr>
          <p:nvPr/>
        </p:nvPicPr>
        <p:blipFill>
          <a:blip r:embed="rId3"/>
          <a:stretch>
            <a:fillRect/>
          </a:stretch>
        </p:blipFill>
        <p:spPr>
          <a:xfrm>
            <a:off x="1362075" y="1828800"/>
            <a:ext cx="6419850" cy="4200525"/>
          </a:xfrm>
          <a:prstGeom prst="rect">
            <a:avLst/>
          </a:prstGeom>
        </p:spPr>
      </p:pic>
    </p:spTree>
    <p:extLst>
      <p:ext uri="{BB962C8B-B14F-4D97-AF65-F5344CB8AC3E}">
        <p14:creationId xmlns:p14="http://schemas.microsoft.com/office/powerpoint/2010/main" val="138611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600" dirty="0"/>
              <a:t>Organizing by Requirements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Content Placeholder 2"/>
          <p:cNvGraphicFramePr>
            <a:graphicFrameLocks noGrp="1"/>
          </p:cNvGraphicFramePr>
          <p:nvPr>
            <p:ph idx="1"/>
            <p:extLst>
              <p:ext uri="{D42A27DB-BD31-4B8C-83A1-F6EECF244321}">
                <p14:modId xmlns:p14="http://schemas.microsoft.com/office/powerpoint/2010/main" val="1848281585"/>
              </p:ext>
            </p:extLst>
          </p:nvPr>
        </p:nvGraphicFramePr>
        <p:xfrm>
          <a:off x="457200" y="1224919"/>
          <a:ext cx="8534397" cy="3319386"/>
        </p:xfrm>
        <a:graphic>
          <a:graphicData uri="http://schemas.openxmlformats.org/drawingml/2006/table">
            <a:tbl>
              <a:tblPr/>
              <a:tblGrid>
                <a:gridCol w="1126716">
                  <a:extLst>
                    <a:ext uri="{9D8B030D-6E8A-4147-A177-3AD203B41FA5}">
                      <a16:colId xmlns:a16="http://schemas.microsoft.com/office/drawing/2014/main" val="20000"/>
                    </a:ext>
                  </a:extLst>
                </a:gridCol>
                <a:gridCol w="3826281">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232101">
                <a:tc>
                  <a:txBody>
                    <a:bodyPr/>
                    <a:lstStyle/>
                    <a:p>
                      <a:r>
                        <a:rPr lang="en-US" sz="1400" b="1" dirty="0">
                          <a:effectLst/>
                        </a:rPr>
                        <a:t>Organizing principle</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Disadvantages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extLst>
                  <a:ext uri="{0D108BD9-81ED-4DB2-BD59-A6C34878D82A}">
                    <a16:rowId xmlns:a16="http://schemas.microsoft.com/office/drawing/2014/main" val="10000"/>
                  </a:ext>
                </a:extLst>
              </a:tr>
              <a:tr h="754327">
                <a:tc>
                  <a:txBody>
                    <a:bodyPr/>
                    <a:lstStyle/>
                    <a:p>
                      <a:r>
                        <a:rPr lang="en-US" sz="1400" b="1" dirty="0">
                          <a:effectLst/>
                        </a:rPr>
                        <a:t>By Function </a:t>
                      </a:r>
                    </a:p>
                    <a:p>
                      <a:r>
                        <a:rPr lang="en-US" sz="1400" b="1" dirty="0">
                          <a:effectLst/>
                        </a:rPr>
                        <a:t>(Functional</a:t>
                      </a:r>
                      <a:r>
                        <a:rPr lang="en-US" sz="1400" b="1" baseline="0" dirty="0">
                          <a:effectLst/>
                        </a:rPr>
                        <a:t> &amp; Non Functional Requirements)</a:t>
                      </a:r>
                      <a:endParaRPr lang="en-US" sz="1400" b="1" dirty="0">
                        <a:effectLst/>
                      </a:endParaRP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pPr>
                        <a:buFont typeface="Arial" panose="020B0604020202020204" pitchFamily="34" charset="0"/>
                        <a:buNone/>
                      </a:pPr>
                      <a:r>
                        <a:rPr lang="en-US" b="1" dirty="0">
                          <a:effectLst/>
                        </a:rPr>
                        <a:t>High Level</a:t>
                      </a:r>
                    </a:p>
                    <a:p>
                      <a:pPr marL="285750" indent="-285750">
                        <a:buFont typeface="Arial" panose="020B0604020202020204" pitchFamily="34" charset="0"/>
                        <a:buChar char="•"/>
                      </a:pPr>
                      <a:r>
                        <a:rPr lang="en-US" dirty="0">
                          <a:effectLst/>
                        </a:rPr>
                        <a:t>Maps well to why we are building the application</a:t>
                      </a:r>
                    </a:p>
                    <a:p>
                      <a:pPr marL="285750" indent="-285750">
                        <a:buFont typeface="Arial" panose="020B0604020202020204" pitchFamily="34" charset="0"/>
                        <a:buChar char="•"/>
                      </a:pPr>
                      <a:r>
                        <a:rPr lang="en-US" dirty="0">
                          <a:effectLst/>
                        </a:rPr>
                        <a:t>Easy to understand</a:t>
                      </a:r>
                    </a:p>
                    <a:p>
                      <a:pPr marL="285750" indent="-285750">
                        <a:buFont typeface="Arial" panose="020B0604020202020204" pitchFamily="34" charset="0"/>
                        <a:buChar char="•"/>
                      </a:pPr>
                      <a:r>
                        <a:rPr lang="en-US" dirty="0">
                          <a:effectLst/>
                        </a:rPr>
                        <a:t>Focused on the business aspects of the system operations</a:t>
                      </a:r>
                    </a:p>
                    <a:p>
                      <a:pPr>
                        <a:buFont typeface="Arial" panose="020B0604020202020204" pitchFamily="34" charset="0"/>
                        <a:buNone/>
                      </a:pPr>
                      <a:r>
                        <a:rPr lang="en-US" b="1" dirty="0">
                          <a:effectLst/>
                        </a:rPr>
                        <a:t>Detailed</a:t>
                      </a:r>
                    </a:p>
                    <a:p>
                      <a:pPr marL="285750" indent="-285750">
                        <a:buFont typeface="Arial" panose="020B0604020202020204" pitchFamily="34" charset="0"/>
                        <a:buChar char="•"/>
                      </a:pPr>
                      <a:r>
                        <a:rPr lang="en-US" dirty="0">
                          <a:effectLst/>
                        </a:rPr>
                        <a:t>Helps system builders understand the constraints of the system at a high level</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en-US" dirty="0">
                          <a:effectLst/>
                        </a:rPr>
                        <a:t>Hard to trace to code</a:t>
                      </a:r>
                    </a:p>
                    <a:p>
                      <a:pPr marL="285750" indent="-285750">
                        <a:buFont typeface="Arial" panose="020B0604020202020204" pitchFamily="34" charset="0"/>
                        <a:buChar char="•"/>
                      </a:pPr>
                      <a:r>
                        <a:rPr lang="en-US" dirty="0">
                          <a:effectLst/>
                        </a:rPr>
                        <a:t>Hard to locate random requirement</a:t>
                      </a:r>
                    </a:p>
                    <a:p>
                      <a:pPr marL="285750" indent="-285750">
                        <a:buFont typeface="Arial" panose="020B0604020202020204" pitchFamily="34" charset="0"/>
                        <a:buChar char="•"/>
                      </a:pPr>
                      <a:r>
                        <a:rPr lang="en-US" dirty="0">
                          <a:effectLst/>
                        </a:rPr>
                        <a:t>Coverage is limited</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697291"/>
            <a:ext cx="2918653" cy="216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5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4000" dirty="0"/>
          </a:p>
        </p:txBody>
      </p:sp>
      <p:sp>
        <p:nvSpPr>
          <p:cNvPr id="3" name="Content Placeholder 2"/>
          <p:cNvSpPr>
            <a:spLocks noGrp="1"/>
          </p:cNvSpPr>
          <p:nvPr>
            <p:ph idx="1"/>
          </p:nvPr>
        </p:nvSpPr>
        <p:spPr>
          <a:xfrm>
            <a:off x="304800" y="1295400"/>
            <a:ext cx="8382000" cy="5181600"/>
          </a:xfrm>
        </p:spPr>
        <p:txBody>
          <a:bodyPr>
            <a:noAutofit/>
          </a:bodyPr>
          <a:lstStyle/>
          <a:p>
            <a:r>
              <a:rPr lang="en-US" dirty="0"/>
              <a:t>Methods &amp; Strategies in Organizing &amp; Gathering Requirements</a:t>
            </a:r>
          </a:p>
          <a:p>
            <a:r>
              <a:rPr lang="en-US" dirty="0"/>
              <a:t>User Stories</a:t>
            </a:r>
          </a:p>
          <a:p>
            <a:r>
              <a:rPr lang="en-US" dirty="0"/>
              <a:t>GUI Wireframes</a:t>
            </a:r>
          </a:p>
          <a:p>
            <a:r>
              <a:rPr lang="en-US" dirty="0"/>
              <a:t>State Transition Diagrams</a:t>
            </a:r>
          </a:p>
          <a:p>
            <a:pPr marL="0" indent="0">
              <a:buNone/>
            </a:pPr>
            <a:endParaRPr lang="en-US" dirty="0"/>
          </a:p>
          <a:p>
            <a:pPr marL="0"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31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Graphical User Interfaces</a:t>
            </a:r>
            <a:endParaRPr lang="en-US" sz="2800" dirty="0"/>
          </a:p>
        </p:txBody>
      </p:sp>
      <p:sp>
        <p:nvSpPr>
          <p:cNvPr id="3" name="Content Placeholder 2"/>
          <p:cNvSpPr>
            <a:spLocks noGrp="1"/>
          </p:cNvSpPr>
          <p:nvPr>
            <p:ph idx="1"/>
          </p:nvPr>
        </p:nvSpPr>
        <p:spPr>
          <a:xfrm>
            <a:off x="457200" y="1142999"/>
            <a:ext cx="7924800" cy="5605531"/>
          </a:xfrm>
        </p:spPr>
        <p:txBody>
          <a:bodyPr>
            <a:noAutofit/>
          </a:bodyPr>
          <a:lstStyle/>
          <a:p>
            <a:r>
              <a:rPr lang="en-US" sz="2200" b="1" dirty="0"/>
              <a:t>User Dialog: </a:t>
            </a:r>
            <a:r>
              <a:rPr lang="en-US" sz="2200" dirty="0"/>
              <a:t>a specification of how user moves from window to window or page to page (state transition model!), interacting with the application to perform useful work. (Whitten, 2007)</a:t>
            </a:r>
          </a:p>
          <a:p>
            <a:r>
              <a:rPr lang="en-US" sz="2200" b="1" dirty="0"/>
              <a:t>Interface specifications</a:t>
            </a:r>
            <a:r>
              <a:rPr lang="en-US" sz="2200" dirty="0"/>
              <a:t>: Technical designs that document how system users are to interact with a system. (Whitten, 2007)</a:t>
            </a:r>
          </a:p>
          <a:p>
            <a:r>
              <a:rPr lang="en-US" sz="2200" dirty="0"/>
              <a:t>Customers commonly conceive of an application by visualizing its graphical user interface (GUI)</a:t>
            </a:r>
          </a:p>
          <a:p>
            <a:r>
              <a:rPr lang="en-US" sz="2200" dirty="0"/>
              <a:t>Balance: Intuitive minimalism vs. Functionality/training</a:t>
            </a:r>
          </a:p>
          <a:p>
            <a:r>
              <a:rPr lang="en-US" sz="2400" b="1" dirty="0"/>
              <a:t>Principles for User Interface Design</a:t>
            </a:r>
          </a:p>
          <a:p>
            <a:pPr lvl="1"/>
            <a:r>
              <a:rPr lang="en-US" sz="2400" dirty="0"/>
              <a:t>Content Awareness</a:t>
            </a:r>
          </a:p>
          <a:p>
            <a:pPr lvl="1"/>
            <a:r>
              <a:rPr lang="en-US" sz="2400" dirty="0"/>
              <a:t>User Awareness</a:t>
            </a:r>
          </a:p>
          <a:p>
            <a:pPr lvl="1"/>
            <a:r>
              <a:rPr lang="en-US" sz="2400" dirty="0"/>
              <a:t>Layout</a:t>
            </a:r>
          </a:p>
          <a:p>
            <a:pPr lvl="1"/>
            <a:r>
              <a:rPr lang="en-US" sz="2400" dirty="0"/>
              <a:t>Aesthetics (how pleasant is it to look at)</a:t>
            </a:r>
          </a:p>
          <a:p>
            <a:pPr lvl="1"/>
            <a:r>
              <a:rPr lang="en-US" sz="2400" dirty="0"/>
              <a:t>Predictability, Consistency, and Usability</a:t>
            </a:r>
          </a:p>
          <a:p>
            <a:endParaRPr lang="en-US" sz="2200" dirty="0"/>
          </a:p>
          <a:p>
            <a:endParaRPr lang="en-US" sz="2400" b="1" dirty="0"/>
          </a:p>
          <a:p>
            <a:endParaRPr lang="en-US"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615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Graphical User Interfaces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A8893977-1683-4336-8633-D0000035483A}"/>
              </a:ext>
            </a:extLst>
          </p:cNvPr>
          <p:cNvPicPr>
            <a:picLocks noChangeAspect="1"/>
          </p:cNvPicPr>
          <p:nvPr/>
        </p:nvPicPr>
        <p:blipFill>
          <a:blip r:embed="rId4"/>
          <a:stretch>
            <a:fillRect/>
          </a:stretch>
        </p:blipFill>
        <p:spPr>
          <a:xfrm>
            <a:off x="1371600" y="1752600"/>
            <a:ext cx="6759151" cy="3674993"/>
          </a:xfrm>
          <a:prstGeom prst="rect">
            <a:avLst/>
          </a:prstGeom>
        </p:spPr>
      </p:pic>
    </p:spTree>
    <p:extLst>
      <p:ext uri="{BB962C8B-B14F-4D97-AF65-F5344CB8AC3E}">
        <p14:creationId xmlns:p14="http://schemas.microsoft.com/office/powerpoint/2010/main" val="436147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Graphical User Interfaces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5A7D756-849D-4B3D-B119-F66615DF5027}"/>
              </a:ext>
            </a:extLst>
          </p:cNvPr>
          <p:cNvPicPr>
            <a:picLocks noChangeAspect="1"/>
          </p:cNvPicPr>
          <p:nvPr/>
        </p:nvPicPr>
        <p:blipFill>
          <a:blip r:embed="rId4"/>
          <a:stretch>
            <a:fillRect/>
          </a:stretch>
        </p:blipFill>
        <p:spPr>
          <a:xfrm>
            <a:off x="157055" y="1308717"/>
            <a:ext cx="4414945" cy="4181350"/>
          </a:xfrm>
          <a:prstGeom prst="rect">
            <a:avLst/>
          </a:prstGeom>
        </p:spPr>
      </p:pic>
      <p:pic>
        <p:nvPicPr>
          <p:cNvPr id="6" name="Picture 5">
            <a:extLst>
              <a:ext uri="{FF2B5EF4-FFF2-40B4-BE49-F238E27FC236}">
                <a16:creationId xmlns:a16="http://schemas.microsoft.com/office/drawing/2014/main" id="{39E27D2B-9633-48F6-A69D-0DB3AB6F50B8}"/>
              </a:ext>
            </a:extLst>
          </p:cNvPr>
          <p:cNvPicPr>
            <a:picLocks noChangeAspect="1"/>
          </p:cNvPicPr>
          <p:nvPr/>
        </p:nvPicPr>
        <p:blipFill>
          <a:blip r:embed="rId5"/>
          <a:stretch>
            <a:fillRect/>
          </a:stretch>
        </p:blipFill>
        <p:spPr>
          <a:xfrm>
            <a:off x="4664564" y="1732410"/>
            <a:ext cx="4344575" cy="3469519"/>
          </a:xfrm>
          <a:prstGeom prst="rect">
            <a:avLst/>
          </a:prstGeom>
        </p:spPr>
      </p:pic>
    </p:spTree>
    <p:extLst>
      <p:ext uri="{BB962C8B-B14F-4D97-AF65-F5344CB8AC3E}">
        <p14:creationId xmlns:p14="http://schemas.microsoft.com/office/powerpoint/2010/main" val="438667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pPr marL="0" indent="0"/>
            <a:r>
              <a:rPr lang="en-US" sz="3600" dirty="0"/>
              <a:t>Organizing by GUI</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284195" y="6505086"/>
            <a:ext cx="1859805" cy="369332"/>
          </a:xfrm>
          <a:prstGeom prst="rect">
            <a:avLst/>
          </a:prstGeom>
        </p:spPr>
        <p:txBody>
          <a:bodyPr wrap="none">
            <a:spAutoFit/>
          </a:bodyPr>
          <a:lstStyle/>
          <a:p>
            <a:r>
              <a:rPr lang="en-US" dirty="0"/>
              <a:t>(CS682 Module 3)</a:t>
            </a:r>
          </a:p>
        </p:txBody>
      </p:sp>
      <p:sp>
        <p:nvSpPr>
          <p:cNvPr id="6" name="Rectangle 5"/>
          <p:cNvSpPr/>
          <p:nvPr/>
        </p:nvSpPr>
        <p:spPr>
          <a:xfrm>
            <a:off x="255935" y="2954789"/>
            <a:ext cx="5345503" cy="3139321"/>
          </a:xfrm>
          <a:prstGeom prst="rect">
            <a:avLst/>
          </a:prstGeom>
        </p:spPr>
        <p:txBody>
          <a:bodyPr wrap="square">
            <a:spAutoFit/>
          </a:bodyPr>
          <a:lstStyle/>
          <a:p>
            <a:r>
              <a:rPr lang="en-US" b="1" dirty="0"/>
              <a:t>Checklist:</a:t>
            </a:r>
          </a:p>
          <a:p>
            <a:pPr marL="285750" indent="-285750">
              <a:buFont typeface="Arial" panose="020B0604020202020204" pitchFamily="34" charset="0"/>
              <a:buChar char="•"/>
            </a:pPr>
            <a:r>
              <a:rPr lang="en-US" dirty="0"/>
              <a:t>Does the GUI take into account tradeoffs of Principles for User Interface Design (Content Awareness, User Awareness, Layout, Aesthetics, Predictability, Consistency, and Usability)?</a:t>
            </a:r>
          </a:p>
          <a:p>
            <a:pPr marL="285750" indent="-285750">
              <a:buFont typeface="Arial" panose="020B0604020202020204" pitchFamily="34" charset="0"/>
              <a:buChar char="•"/>
            </a:pPr>
            <a:r>
              <a:rPr lang="en-US" dirty="0"/>
              <a:t>Is the GUI consistent with other requirements elements—functional requirements, constraints, use cases.</a:t>
            </a:r>
          </a:p>
          <a:p>
            <a:pPr marL="285750" indent="-285750">
              <a:buFont typeface="Arial" panose="020B0604020202020204" pitchFamily="34" charset="0"/>
              <a:buChar char="•"/>
            </a:pPr>
            <a:r>
              <a:rPr lang="en-US" dirty="0"/>
              <a:t>Are all the functionalities understandable? If not add notes.</a:t>
            </a:r>
          </a:p>
          <a:p>
            <a:endParaRPr lang="en-US" dirty="0"/>
          </a:p>
        </p:txBody>
      </p:sp>
      <p:graphicFrame>
        <p:nvGraphicFramePr>
          <p:cNvPr id="3" name="Table 2"/>
          <p:cNvGraphicFramePr>
            <a:graphicFrameLocks noGrp="1"/>
          </p:cNvGraphicFramePr>
          <p:nvPr/>
        </p:nvGraphicFramePr>
        <p:xfrm>
          <a:off x="282201" y="775727"/>
          <a:ext cx="8534397" cy="1734426"/>
        </p:xfrm>
        <a:graphic>
          <a:graphicData uri="http://schemas.openxmlformats.org/drawingml/2006/table">
            <a:tbl>
              <a:tblPr/>
              <a:tblGrid>
                <a:gridCol w="2133598">
                  <a:extLst>
                    <a:ext uri="{9D8B030D-6E8A-4147-A177-3AD203B41FA5}">
                      <a16:colId xmlns:a16="http://schemas.microsoft.com/office/drawing/2014/main" val="20000"/>
                    </a:ext>
                  </a:extLst>
                </a:gridCol>
                <a:gridCol w="2819399">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211177">
                <a:tc>
                  <a:txBody>
                    <a:bodyPr/>
                    <a:lstStyle/>
                    <a:p>
                      <a:r>
                        <a:rPr lang="en-US" sz="1400" b="1" dirty="0">
                          <a:effectLst/>
                        </a:rPr>
                        <a:t>Organizing principle</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Disadvantages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extLst>
                  <a:ext uri="{0D108BD9-81ED-4DB2-BD59-A6C34878D82A}">
                    <a16:rowId xmlns:a16="http://schemas.microsoft.com/office/drawing/2014/main" val="10000"/>
                  </a:ext>
                </a:extLst>
              </a:tr>
              <a:tr h="857887">
                <a:tc>
                  <a:txBody>
                    <a:bodyPr/>
                    <a:lstStyle/>
                    <a:p>
                      <a:r>
                        <a:rPr lang="en-US" sz="1400" b="1" dirty="0">
                          <a:effectLst/>
                        </a:rPr>
                        <a:t>By GUI</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pPr>
                        <a:buFont typeface="Arial" panose="020B0604020202020204" pitchFamily="34" charset="0"/>
                        <a:buChar char="•"/>
                      </a:pPr>
                      <a:r>
                        <a:rPr lang="en-US">
                          <a:effectLst/>
                        </a:rPr>
                        <a:t>Easy to understand</a:t>
                      </a:r>
                    </a:p>
                    <a:p>
                      <a:pPr>
                        <a:buFont typeface="Arial" panose="020B0604020202020204" pitchFamily="34" charset="0"/>
                        <a:buChar char="•"/>
                      </a:pPr>
                      <a:r>
                        <a:rPr lang="en-US">
                          <a:effectLst/>
                        </a:rPr>
                        <a:t>Prototype of what the interface will look like</a:t>
                      </a:r>
                    </a:p>
                    <a:p>
                      <a:pPr>
                        <a:buFont typeface="Arial" panose="020B0604020202020204" pitchFamily="34" charset="0"/>
                        <a:buChar char="•"/>
                      </a:pPr>
                      <a:r>
                        <a:rPr lang="en-US">
                          <a:effectLst/>
                        </a:rPr>
                        <a:t>“Picture is worth a thousand words”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dirty="0">
                          <a:effectLst/>
                        </a:rPr>
                        <a:t>Not every function appears in a GUI</a:t>
                      </a:r>
                    </a:p>
                    <a:p>
                      <a:pPr>
                        <a:buFont typeface="Arial" panose="020B0604020202020204" pitchFamily="34" charset="0"/>
                        <a:buChar char="•"/>
                      </a:pPr>
                      <a:r>
                        <a:rPr lang="en-US" dirty="0">
                          <a:effectLst/>
                        </a:rPr>
                        <a:t>Functionality of GUIs overlap</a:t>
                      </a:r>
                    </a:p>
                    <a:p>
                      <a:pPr>
                        <a:buFont typeface="Arial" panose="020B0604020202020204" pitchFamily="34" charset="0"/>
                        <a:buChar char="•"/>
                      </a:pPr>
                      <a:r>
                        <a:rPr lang="en-US" dirty="0">
                          <a:effectLst/>
                        </a:rPr>
                        <a:t>Hard to trace to design and code</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pic>
        <p:nvPicPr>
          <p:cNvPr id="8" name="Picture 7"/>
          <p:cNvPicPr>
            <a:picLocks noChangeAspect="1"/>
          </p:cNvPicPr>
          <p:nvPr/>
        </p:nvPicPr>
        <p:blipFill>
          <a:blip r:embed="rId3"/>
          <a:stretch>
            <a:fillRect/>
          </a:stretch>
        </p:blipFill>
        <p:spPr>
          <a:xfrm>
            <a:off x="5927285" y="2990113"/>
            <a:ext cx="2899670" cy="2715470"/>
          </a:xfrm>
          <a:prstGeom prst="rect">
            <a:avLst/>
          </a:prstGeom>
        </p:spPr>
      </p:pic>
    </p:spTree>
    <p:extLst>
      <p:ext uri="{BB962C8B-B14F-4D97-AF65-F5344CB8AC3E}">
        <p14:creationId xmlns:p14="http://schemas.microsoft.com/office/powerpoint/2010/main" val="1257705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Unified Modeling Language (UML)</a:t>
            </a:r>
            <a:endParaRPr lang="en-US" sz="2800" dirty="0"/>
          </a:p>
        </p:txBody>
      </p:sp>
      <p:sp>
        <p:nvSpPr>
          <p:cNvPr id="3" name="Content Placeholder 2"/>
          <p:cNvSpPr>
            <a:spLocks noGrp="1"/>
          </p:cNvSpPr>
          <p:nvPr>
            <p:ph idx="1"/>
          </p:nvPr>
        </p:nvSpPr>
        <p:spPr>
          <a:xfrm>
            <a:off x="457200" y="1143000"/>
            <a:ext cx="7924800" cy="5562600"/>
          </a:xfrm>
        </p:spPr>
        <p:txBody>
          <a:bodyPr>
            <a:noAutofit/>
          </a:bodyPr>
          <a:lstStyle/>
          <a:p>
            <a:r>
              <a:rPr lang="en-US" sz="2000" dirty="0"/>
              <a:t>The Unified Modeling Language (UML) is a set of modeling conventions that is used to specify or describe a software system in terms of objects. </a:t>
            </a:r>
            <a:r>
              <a:rPr lang="en-US" sz="1800" dirty="0"/>
              <a:t>(Whitten, 2007)</a:t>
            </a:r>
            <a:endParaRPr lang="en-US" sz="2000" dirty="0"/>
          </a:p>
          <a:p>
            <a:r>
              <a:rPr lang="en-US" sz="2000" dirty="0"/>
              <a:t>Graphical notation for expressing object-oriented analysis and design. </a:t>
            </a:r>
          </a:p>
          <a:p>
            <a:r>
              <a:rPr lang="en-US" sz="2000" dirty="0"/>
              <a:t>Modern tool bag for systems analysis.</a:t>
            </a:r>
          </a:p>
          <a:p>
            <a:r>
              <a:rPr lang="en-US" sz="2000" dirty="0"/>
              <a:t>Easy to understand not only by system developers, but by customers as well. </a:t>
            </a:r>
          </a:p>
          <a:p>
            <a:pPr lvl="1"/>
            <a:r>
              <a:rPr lang="en-US" sz="2000" dirty="0"/>
              <a:t>“Is this what you want to be developed?” </a:t>
            </a:r>
          </a:p>
          <a:p>
            <a:r>
              <a:rPr lang="en-US" sz="2000" dirty="0"/>
              <a:t>Some parts of UML are accessible to the layman, others not.</a:t>
            </a:r>
          </a:p>
          <a:p>
            <a:r>
              <a:rPr lang="en-US" sz="2000" dirty="0"/>
              <a:t>Can be used to show varying degrees of complexity </a:t>
            </a:r>
          </a:p>
          <a:p>
            <a:pPr lvl="1"/>
            <a:r>
              <a:rPr lang="en-US" sz="2000" dirty="0"/>
              <a:t>verify and document application requirements </a:t>
            </a:r>
          </a:p>
          <a:p>
            <a:pPr lvl="1"/>
            <a:r>
              <a:rPr lang="en-US" sz="2000" dirty="0"/>
              <a:t>support a visual representation of an application design.</a:t>
            </a:r>
          </a:p>
          <a:p>
            <a:r>
              <a:rPr lang="en-US" sz="2000" dirty="0"/>
              <a:t>The level of detail and complexity should be appropriate to the anticipated audience.  </a:t>
            </a:r>
            <a:r>
              <a:rPr lang="en-US" sz="2000" dirty="0">
                <a:hlinkClick r:id="rId3"/>
              </a:rPr>
              <a:t>http://www.omg.org/</a:t>
            </a:r>
            <a:endParaRPr lang="en-US" sz="2000" dirty="0"/>
          </a:p>
          <a:p>
            <a:r>
              <a:rPr lang="en-US" sz="2000" dirty="0"/>
              <a:t>https://www.omg.org/spec/UML/2.5.1/PDF</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5713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State Transition Diagram</a:t>
            </a:r>
            <a:endParaRPr lang="en-US" sz="2800" dirty="0"/>
          </a:p>
        </p:txBody>
      </p:sp>
      <p:sp>
        <p:nvSpPr>
          <p:cNvPr id="3" name="Content Placeholder 2"/>
          <p:cNvSpPr>
            <a:spLocks noGrp="1"/>
          </p:cNvSpPr>
          <p:nvPr>
            <p:ph idx="1"/>
          </p:nvPr>
        </p:nvSpPr>
        <p:spPr>
          <a:xfrm>
            <a:off x="457200" y="1143000"/>
            <a:ext cx="7924800" cy="5562600"/>
          </a:xfrm>
        </p:spPr>
        <p:txBody>
          <a:bodyPr>
            <a:noAutofit/>
          </a:bodyPr>
          <a:lstStyle/>
          <a:p>
            <a:r>
              <a:rPr lang="en-US" sz="2400" dirty="0"/>
              <a:t>How to visually see a Use Cases and GUIs?</a:t>
            </a:r>
          </a:p>
          <a:p>
            <a:r>
              <a:rPr lang="en-US" sz="2400" dirty="0"/>
              <a:t>Is there any major piece that we are missing?</a:t>
            </a:r>
          </a:p>
          <a:p>
            <a:r>
              <a:rPr lang="en-US" sz="2400" dirty="0"/>
              <a:t>Can we see a top-level map of our system? </a:t>
            </a:r>
            <a:endParaRPr lang="en-US" sz="2400" b="1" dirty="0"/>
          </a:p>
          <a:p>
            <a:endParaRPr lang="en-US" sz="2400" b="1" dirty="0"/>
          </a:p>
          <a:p>
            <a:r>
              <a:rPr lang="en-US" sz="2400" b="1" dirty="0"/>
              <a:t>State Transition Diagram: </a:t>
            </a:r>
            <a:r>
              <a:rPr lang="en-US" sz="2400" dirty="0"/>
              <a:t>A tool used to depict the sequence and variation of screens that can occur during a user session.  (Whitten, 2007)</a:t>
            </a:r>
          </a:p>
          <a:p>
            <a:endParaRPr lang="en-US" sz="2400" dirty="0"/>
          </a:p>
          <a:p>
            <a:r>
              <a:rPr lang="en-US" sz="2400" dirty="0"/>
              <a:t>The Unified Modeling Language (UML) behavioral state machine is a dynamic model that shows the different </a:t>
            </a:r>
            <a:r>
              <a:rPr lang="en-US" sz="2400" b="1" dirty="0"/>
              <a:t>states</a:t>
            </a:r>
            <a:r>
              <a:rPr lang="en-US" sz="2400" dirty="0"/>
              <a:t> through which a </a:t>
            </a:r>
            <a:r>
              <a:rPr lang="en-US" sz="2400" b="1" dirty="0"/>
              <a:t>single object (system for now) </a:t>
            </a:r>
            <a:r>
              <a:rPr lang="en-US" sz="2400" dirty="0"/>
              <a:t>passes during its life in response to events.</a:t>
            </a:r>
          </a:p>
          <a:p>
            <a:pPr marL="0" indent="0">
              <a:buNone/>
            </a:pPr>
            <a:endParaRPr lang="en-US" sz="22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3922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State Transition Diagram</a:t>
            </a:r>
            <a:endParaRPr lang="en-US" sz="2800" dirty="0"/>
          </a:p>
        </p:txBody>
      </p:sp>
      <p:sp>
        <p:nvSpPr>
          <p:cNvPr id="3" name="Content Placeholder 2"/>
          <p:cNvSpPr>
            <a:spLocks noGrp="1"/>
          </p:cNvSpPr>
          <p:nvPr>
            <p:ph idx="1"/>
          </p:nvPr>
        </p:nvSpPr>
        <p:spPr>
          <a:xfrm>
            <a:off x="457200" y="1143000"/>
            <a:ext cx="7924800" cy="5562600"/>
          </a:xfrm>
        </p:spPr>
        <p:txBody>
          <a:bodyPr>
            <a:noAutofit/>
          </a:bodyPr>
          <a:lstStyle/>
          <a:p>
            <a:endParaRPr lang="en-US" sz="2200" b="1" dirty="0"/>
          </a:p>
          <a:p>
            <a:endParaRPr lang="en-US" sz="2200" b="1" dirty="0"/>
          </a:p>
          <a:p>
            <a:r>
              <a:rPr lang="en-US" sz="2200" b="1" dirty="0"/>
              <a:t>State: </a:t>
            </a:r>
            <a:r>
              <a:rPr lang="en-US" sz="2200" dirty="0"/>
              <a:t>When a particular GUI is present </a:t>
            </a:r>
            <a:r>
              <a:rPr lang="en-US" sz="2200" b="1" dirty="0"/>
              <a:t>or</a:t>
            </a:r>
            <a:r>
              <a:rPr lang="en-US" sz="2200" dirty="0"/>
              <a:t> the application can be considered to be in a particular state, phase, operating mode.</a:t>
            </a:r>
          </a:p>
          <a:p>
            <a:r>
              <a:rPr lang="en-US" sz="2200" b="1" dirty="0"/>
              <a:t>Sub-State: </a:t>
            </a:r>
            <a:r>
              <a:rPr lang="en-US" sz="2200" dirty="0"/>
              <a:t>A state which has additional state and transition detail.</a:t>
            </a:r>
            <a:endParaRPr lang="en-US" sz="2200" b="1" dirty="0"/>
          </a:p>
          <a:p>
            <a:r>
              <a:rPr lang="en-US" sz="2200" b="1" dirty="0"/>
              <a:t>Transition: </a:t>
            </a:r>
            <a:r>
              <a:rPr lang="en-US" sz="2200" dirty="0"/>
              <a:t>Changing from one GUI state to another is called transition and is denoted by an arrow starting from the initial state and pointing to the new state. </a:t>
            </a:r>
          </a:p>
          <a:p>
            <a:r>
              <a:rPr lang="en-US" sz="2200" b="1" dirty="0"/>
              <a:t>Event: </a:t>
            </a:r>
            <a:r>
              <a:rPr lang="en-US" sz="2200" dirty="0"/>
              <a:t>The arrow is labeled with the name of an action which causes the transition. This action is called an event (A mouse click!).</a:t>
            </a:r>
            <a:endParaRPr lang="en-US" altLang="en-US" sz="22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793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State Transition Diagram Symbols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07BFFBF-4FAF-4B4C-80F7-3BC63DFCCA5B}"/>
              </a:ext>
            </a:extLst>
          </p:cNvPr>
          <p:cNvPicPr>
            <a:picLocks noChangeAspect="1"/>
          </p:cNvPicPr>
          <p:nvPr/>
        </p:nvPicPr>
        <p:blipFill>
          <a:blip r:embed="rId4"/>
          <a:stretch>
            <a:fillRect/>
          </a:stretch>
        </p:blipFill>
        <p:spPr>
          <a:xfrm>
            <a:off x="1676400" y="1295400"/>
            <a:ext cx="6167437" cy="5475912"/>
          </a:xfrm>
          <a:prstGeom prst="rect">
            <a:avLst/>
          </a:prstGeom>
        </p:spPr>
      </p:pic>
    </p:spTree>
    <p:extLst>
      <p:ext uri="{BB962C8B-B14F-4D97-AF65-F5344CB8AC3E}">
        <p14:creationId xmlns:p14="http://schemas.microsoft.com/office/powerpoint/2010/main" val="2427608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6CAD6093-3696-43EE-83BB-9074F09654C0}"/>
              </a:ext>
            </a:extLst>
          </p:cNvPr>
          <p:cNvPicPr>
            <a:picLocks noChangeAspect="1"/>
          </p:cNvPicPr>
          <p:nvPr/>
        </p:nvPicPr>
        <p:blipFill>
          <a:blip r:embed="rId4"/>
          <a:stretch>
            <a:fillRect/>
          </a:stretch>
        </p:blipFill>
        <p:spPr>
          <a:xfrm>
            <a:off x="1371600" y="355476"/>
            <a:ext cx="7552874" cy="6147047"/>
          </a:xfrm>
          <a:prstGeom prst="rect">
            <a:avLst/>
          </a:prstGeom>
        </p:spPr>
      </p:pic>
    </p:spTree>
    <p:extLst>
      <p:ext uri="{BB962C8B-B14F-4D97-AF65-F5344CB8AC3E}">
        <p14:creationId xmlns:p14="http://schemas.microsoft.com/office/powerpoint/2010/main" val="1014538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State Transition Diagram</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81050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555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Detailed Requirements Overview</a:t>
            </a:r>
            <a:endParaRPr lang="en-US" sz="2800" dirty="0"/>
          </a:p>
        </p:txBody>
      </p:sp>
      <p:sp>
        <p:nvSpPr>
          <p:cNvPr id="3" name="Content Placeholder 2"/>
          <p:cNvSpPr>
            <a:spLocks noGrp="1"/>
          </p:cNvSpPr>
          <p:nvPr>
            <p:ph idx="1"/>
          </p:nvPr>
        </p:nvSpPr>
        <p:spPr>
          <a:xfrm>
            <a:off x="457200" y="1295400"/>
            <a:ext cx="7924800" cy="3352800"/>
          </a:xfrm>
        </p:spPr>
        <p:txBody>
          <a:bodyPr>
            <a:normAutofit fontScale="85000" lnSpcReduction="20000"/>
          </a:bodyPr>
          <a:lstStyle/>
          <a:p>
            <a:r>
              <a:rPr lang="en-US" dirty="0"/>
              <a:t>Before one designs and builds something, one needs to clearly understand what that “something” is to be. This is referred to as the requirements, and the process of gaining this understanding is called requirements analysis. </a:t>
            </a:r>
          </a:p>
          <a:p>
            <a:r>
              <a:rPr lang="en-US" altLang="en-US" dirty="0"/>
              <a:t>Ability to elicit the correct and necessary system requirements from the stakeholders </a:t>
            </a:r>
            <a:r>
              <a:rPr lang="en-US" dirty="0"/>
              <a:t>(Whitten, 2007) </a:t>
            </a:r>
            <a:r>
              <a:rPr lang="en-US" altLang="en-US" dirty="0"/>
              <a:t>Specify requirements in a manner understandable to both stakeholders and system builders.</a:t>
            </a:r>
          </a:p>
          <a:p>
            <a:endParaRPr lang="en-US"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381000" y="4724400"/>
            <a:ext cx="8001000" cy="1938992"/>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i="1" dirty="0">
                <a:latin typeface="Times New Roman" pitchFamily="18" charset="0"/>
              </a:rPr>
              <a:t>The hardest single part of building a software system is deciding precisely what to build. No other part of the conceptual work is as difficult as establishing the detailed technical requirements, including all the interfaces to people, to machines, and to other software systems. No other work so cripples the resulting system if done wrong. No other part is more difficult to rectify later.</a:t>
            </a:r>
            <a:r>
              <a:rPr lang="en-US" altLang="en-US" sz="2000" dirty="0">
                <a:latin typeface="Times New Roman" pitchFamily="18" charset="0"/>
              </a:rPr>
              <a:t>				Fred Brooks </a:t>
            </a:r>
            <a:r>
              <a:rPr lang="en-US" sz="2000" dirty="0"/>
              <a:t>(Whitten, 2007)</a:t>
            </a:r>
            <a:endParaRPr lang="en-US" altLang="en-US" sz="2000" dirty="0">
              <a:latin typeface="Times New Roman" pitchFamily="18" charset="0"/>
            </a:endParaRPr>
          </a:p>
        </p:txBody>
      </p:sp>
    </p:spTree>
    <p:extLst>
      <p:ext uri="{BB962C8B-B14F-4D97-AF65-F5344CB8AC3E}">
        <p14:creationId xmlns:p14="http://schemas.microsoft.com/office/powerpoint/2010/main" val="2890469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Ok… but where do I start?</a:t>
            </a:r>
            <a:endParaRPr lang="en-US" sz="2800" dirty="0"/>
          </a:p>
        </p:txBody>
      </p:sp>
      <p:sp>
        <p:nvSpPr>
          <p:cNvPr id="3" name="Content Placeholder 2"/>
          <p:cNvSpPr>
            <a:spLocks noGrp="1"/>
          </p:cNvSpPr>
          <p:nvPr>
            <p:ph idx="1"/>
          </p:nvPr>
        </p:nvSpPr>
        <p:spPr>
          <a:xfrm>
            <a:off x="457200" y="1143000"/>
            <a:ext cx="7924800" cy="5562600"/>
          </a:xfrm>
        </p:spPr>
        <p:txBody>
          <a:bodyPr>
            <a:noAutofit/>
          </a:bodyPr>
          <a:lstStyle/>
          <a:p>
            <a:r>
              <a:rPr lang="en-US" sz="2800" dirty="0"/>
              <a:t>Begin by reviewing all of the requirements which we have constructed so far, including functional requirements, use cases, and GUI diagrams.</a:t>
            </a:r>
          </a:p>
          <a:p>
            <a:r>
              <a:rPr lang="en-US" sz="2800" dirty="0"/>
              <a:t>If you are really stuck… pick a system level use case and map out states (what system does) and transitions (what user does)</a:t>
            </a:r>
          </a:p>
          <a:p>
            <a:pPr marL="0" indent="0">
              <a:buNone/>
            </a:pPr>
            <a:r>
              <a:rPr lang="en-US" sz="2800" dirty="0"/>
              <a:t>… however…..</a:t>
            </a:r>
          </a:p>
          <a:p>
            <a:r>
              <a:rPr lang="en-US" sz="2800" dirty="0"/>
              <a:t>States and transitions within a state transition diagram </a:t>
            </a:r>
            <a:r>
              <a:rPr lang="en-US" sz="2800" u="sng" dirty="0"/>
              <a:t>should not have to follow the order of the use cases. </a:t>
            </a:r>
          </a:p>
          <a:p>
            <a:pPr lvl="1"/>
            <a:r>
              <a:rPr lang="en-US" sz="2000" dirty="0"/>
              <a:t>The flexibility of a state transition diagram allows for an overview over a sequence diagram, which we will learn later in the course.</a:t>
            </a:r>
            <a:endParaRPr lang="en-US" altLang="en-US" sz="1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368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5">
            <a:extLst>
              <a:ext uri="{FF2B5EF4-FFF2-40B4-BE49-F238E27FC236}">
                <a16:creationId xmlns:a16="http://schemas.microsoft.com/office/drawing/2014/main" id="{6C4ECC89-41A1-4BBA-B784-9F30BF1B17C4}"/>
              </a:ext>
            </a:extLst>
          </p:cNvPr>
          <p:cNvSpPr>
            <a:spLocks noGrp="1"/>
          </p:cNvSpPr>
          <p:nvPr>
            <p:ph type="title"/>
          </p:nvPr>
        </p:nvSpPr>
        <p:spPr/>
        <p:txBody>
          <a:bodyPr/>
          <a:lstStyle/>
          <a:p>
            <a:r>
              <a:rPr lang="en-US" dirty="0"/>
              <a:t>State Transition Diagram Example</a:t>
            </a:r>
          </a:p>
        </p:txBody>
      </p:sp>
      <p:pic>
        <p:nvPicPr>
          <p:cNvPr id="7" name="Picture 6">
            <a:extLst>
              <a:ext uri="{FF2B5EF4-FFF2-40B4-BE49-F238E27FC236}">
                <a16:creationId xmlns:a16="http://schemas.microsoft.com/office/drawing/2014/main" id="{D2F6E2B6-F975-481F-BE3F-D2F286FCB569}"/>
              </a:ext>
            </a:extLst>
          </p:cNvPr>
          <p:cNvPicPr>
            <a:picLocks noChangeAspect="1"/>
          </p:cNvPicPr>
          <p:nvPr/>
        </p:nvPicPr>
        <p:blipFill>
          <a:blip r:embed="rId4"/>
          <a:stretch>
            <a:fillRect/>
          </a:stretch>
        </p:blipFill>
        <p:spPr>
          <a:xfrm>
            <a:off x="648437" y="1417638"/>
            <a:ext cx="8153400" cy="5114925"/>
          </a:xfrm>
          <a:prstGeom prst="rect">
            <a:avLst/>
          </a:prstGeom>
        </p:spPr>
      </p:pic>
    </p:spTree>
    <p:extLst>
      <p:ext uri="{BB962C8B-B14F-4D97-AF65-F5344CB8AC3E}">
        <p14:creationId xmlns:p14="http://schemas.microsoft.com/office/powerpoint/2010/main" val="63253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A7AD6C84-F85B-4FD2-812C-31C97CB2FC4D}"/>
              </a:ext>
            </a:extLst>
          </p:cNvPr>
          <p:cNvPicPr>
            <a:picLocks noChangeAspect="1"/>
          </p:cNvPicPr>
          <p:nvPr/>
        </p:nvPicPr>
        <p:blipFill>
          <a:blip r:embed="rId4"/>
          <a:stretch>
            <a:fillRect/>
          </a:stretch>
        </p:blipFill>
        <p:spPr>
          <a:xfrm>
            <a:off x="1228436" y="359534"/>
            <a:ext cx="7612035" cy="5812666"/>
          </a:xfrm>
          <a:prstGeom prst="rect">
            <a:avLst/>
          </a:prstGeom>
        </p:spPr>
      </p:pic>
      <p:sp>
        <p:nvSpPr>
          <p:cNvPr id="9" name="Rectangle 8">
            <a:extLst>
              <a:ext uri="{FF2B5EF4-FFF2-40B4-BE49-F238E27FC236}">
                <a16:creationId xmlns:a16="http://schemas.microsoft.com/office/drawing/2014/main" id="{B82F459F-39DD-486D-A276-825E0191A752}"/>
              </a:ext>
            </a:extLst>
          </p:cNvPr>
          <p:cNvSpPr/>
          <p:nvPr/>
        </p:nvSpPr>
        <p:spPr>
          <a:xfrm>
            <a:off x="465554" y="6313800"/>
            <a:ext cx="8218459" cy="369332"/>
          </a:xfrm>
          <a:prstGeom prst="rect">
            <a:avLst/>
          </a:prstGeom>
        </p:spPr>
        <p:txBody>
          <a:bodyPr wrap="square">
            <a:spAutoFit/>
          </a:bodyPr>
          <a:lstStyle/>
          <a:p>
            <a:r>
              <a:rPr lang="en-US" b="1" dirty="0"/>
              <a:t>Please see example in Module how use case was used to expand sub-state</a:t>
            </a:r>
            <a:endParaRPr lang="en-US" dirty="0"/>
          </a:p>
        </p:txBody>
      </p:sp>
    </p:spTree>
    <p:extLst>
      <p:ext uri="{BB962C8B-B14F-4D97-AF65-F5344CB8AC3E}">
        <p14:creationId xmlns:p14="http://schemas.microsoft.com/office/powerpoint/2010/main" val="378252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pPr marL="0" indent="0"/>
            <a:r>
              <a:rPr lang="en-US" sz="3600" dirty="0"/>
              <a:t>Organizing by </a:t>
            </a:r>
            <a:br>
              <a:rPr lang="en-US" sz="3600" dirty="0"/>
            </a:br>
            <a:r>
              <a:rPr lang="en-US" sz="3600" dirty="0"/>
              <a:t>State Transition Diagram</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2201" y="3343414"/>
            <a:ext cx="8709399" cy="3416320"/>
          </a:xfrm>
          <a:prstGeom prst="rect">
            <a:avLst/>
          </a:prstGeom>
        </p:spPr>
        <p:txBody>
          <a:bodyPr wrap="square">
            <a:spAutoFit/>
          </a:bodyPr>
          <a:lstStyle/>
          <a:p>
            <a:r>
              <a:rPr lang="en-US" b="1" dirty="0"/>
              <a:t>Guidelines:</a:t>
            </a:r>
          </a:p>
          <a:p>
            <a:pPr marL="285750" indent="-285750">
              <a:buFont typeface="Arial" panose="020B0604020202020204" pitchFamily="34" charset="0"/>
              <a:buChar char="•"/>
            </a:pPr>
            <a:r>
              <a:rPr lang="en-US" dirty="0"/>
              <a:t>Decide on scope</a:t>
            </a:r>
          </a:p>
          <a:p>
            <a:pPr marL="285750" indent="-285750">
              <a:buFont typeface="Arial" panose="020B0604020202020204" pitchFamily="34" charset="0"/>
              <a:buChar char="•"/>
            </a:pPr>
            <a:r>
              <a:rPr lang="en-US" dirty="0"/>
              <a:t>left-to-right and top-to-bottom, the initial state (top left), final state (bottom right)</a:t>
            </a:r>
          </a:p>
          <a:p>
            <a:pPr marL="285750" indent="-285750">
              <a:buFont typeface="Arial" panose="020B0604020202020204" pitchFamily="34" charset="0"/>
              <a:buChar char="•"/>
            </a:pPr>
            <a:r>
              <a:rPr lang="en-US" dirty="0"/>
              <a:t>Every state, including composite and sub-state, must have an event transition to it and out of it with the exception of the initial and final states designated by circles.</a:t>
            </a:r>
          </a:p>
          <a:p>
            <a:pPr marL="285750" indent="-285750">
              <a:buFont typeface="Arial" panose="020B0604020202020204" pitchFamily="34" charset="0"/>
              <a:buChar char="•"/>
            </a:pPr>
            <a:r>
              <a:rPr lang="en-US" dirty="0"/>
              <a:t>Is an artifact an event or as a state?  A general guideline is that a state has a much longer time duration than an event. </a:t>
            </a:r>
          </a:p>
          <a:p>
            <a:pPr marL="285750" indent="-285750">
              <a:buFont typeface="Arial" panose="020B0604020202020204" pitchFamily="34" charset="0"/>
              <a:buChar char="•"/>
            </a:pPr>
            <a:r>
              <a:rPr lang="en-US" dirty="0"/>
              <a:t>Not all events are possible in each state.  Transitions from start state and to end state may not have event labels on them.</a:t>
            </a:r>
          </a:p>
          <a:p>
            <a:pPr marL="285750" indent="-285750">
              <a:buFont typeface="Arial" panose="020B0604020202020204" pitchFamily="34" charset="0"/>
              <a:buChar char="•"/>
            </a:pPr>
            <a:r>
              <a:rPr lang="en-US" dirty="0"/>
              <a:t>Be sure that all guard conditions are mutually exclusive (not overlapping). For example, [sent] and [not sent].</a:t>
            </a:r>
          </a:p>
          <a:p>
            <a:pPr marL="285750" indent="-285750">
              <a:buFont typeface="Arial" panose="020B0604020202020204" pitchFamily="34" charset="0"/>
              <a:buChar char="•"/>
            </a:pPr>
            <a:endParaRPr lang="en-US" dirty="0"/>
          </a:p>
        </p:txBody>
      </p:sp>
      <p:graphicFrame>
        <p:nvGraphicFramePr>
          <p:cNvPr id="3" name="Table 2"/>
          <p:cNvGraphicFramePr>
            <a:graphicFrameLocks noGrp="1"/>
          </p:cNvGraphicFramePr>
          <p:nvPr/>
        </p:nvGraphicFramePr>
        <p:xfrm>
          <a:off x="282201" y="941854"/>
          <a:ext cx="8534397" cy="2283066"/>
        </p:xfrm>
        <a:graphic>
          <a:graphicData uri="http://schemas.openxmlformats.org/drawingml/2006/table">
            <a:tbl>
              <a:tblPr/>
              <a:tblGrid>
                <a:gridCol w="2133598">
                  <a:extLst>
                    <a:ext uri="{9D8B030D-6E8A-4147-A177-3AD203B41FA5}">
                      <a16:colId xmlns:a16="http://schemas.microsoft.com/office/drawing/2014/main" val="20000"/>
                    </a:ext>
                  </a:extLst>
                </a:gridCol>
                <a:gridCol w="2819399">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211177">
                <a:tc>
                  <a:txBody>
                    <a:bodyPr/>
                    <a:lstStyle/>
                    <a:p>
                      <a:r>
                        <a:rPr lang="en-US" sz="1400" b="1" dirty="0">
                          <a:effectLst/>
                        </a:rPr>
                        <a:t>Organizing principle</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400" b="1" dirty="0">
                          <a:effectLst/>
                        </a:rPr>
                        <a:t>Disadvantages</a:t>
                      </a:r>
                    </a:p>
                  </a:txBody>
                  <a:tcPr marL="58025" marR="58025" marT="29013" marB="29013"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extLst>
                  <a:ext uri="{0D108BD9-81ED-4DB2-BD59-A6C34878D82A}">
                    <a16:rowId xmlns:a16="http://schemas.microsoft.com/office/drawing/2014/main" val="10000"/>
                  </a:ext>
                </a:extLst>
              </a:tr>
              <a:tr h="857887">
                <a:tc>
                  <a:txBody>
                    <a:bodyPr/>
                    <a:lstStyle/>
                    <a:p>
                      <a:r>
                        <a:rPr lang="en-US" b="1">
                          <a:effectLst/>
                        </a:rPr>
                        <a:t>State Transition Diagrams</a:t>
                      </a:r>
                      <a:endParaRPr lang="en-US">
                        <a:effectLst/>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pPr>
                        <a:buFont typeface="Arial" panose="020B0604020202020204" pitchFamily="34" charset="0"/>
                        <a:buChar char="•"/>
                      </a:pPr>
                      <a:r>
                        <a:rPr lang="en-US" dirty="0">
                          <a:effectLst/>
                        </a:rPr>
                        <a:t>Used to depict the sequence and variation of screens that can occur during a user session</a:t>
                      </a:r>
                    </a:p>
                    <a:p>
                      <a:pPr>
                        <a:buFont typeface="Arial" panose="020B0604020202020204" pitchFamily="34" charset="0"/>
                        <a:buChar char="•"/>
                      </a:pPr>
                      <a:r>
                        <a:rPr lang="en-US" dirty="0">
                          <a:effectLst/>
                        </a:rPr>
                        <a:t>Can help uncover missing events, transitions, and states in requirements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dirty="0">
                          <a:effectLst/>
                        </a:rPr>
                        <a:t>May not be as easy to understand for users/stakeholders without explanations</a:t>
                      </a:r>
                    </a:p>
                    <a:p>
                      <a:pPr>
                        <a:buFont typeface="Arial" panose="020B0604020202020204" pitchFamily="34" charset="0"/>
                        <a:buChar char="•"/>
                      </a:pPr>
                      <a:r>
                        <a:rPr lang="en-US" dirty="0">
                          <a:effectLst/>
                        </a:rPr>
                        <a:t>May not be easy to trace to code (state transition diagram specifically)</a:t>
                      </a:r>
                    </a:p>
                    <a:p>
                      <a:pPr>
                        <a:buFont typeface="Arial" panose="020B0604020202020204" pitchFamily="34" charset="0"/>
                        <a:buChar char="•"/>
                      </a:pPr>
                      <a:r>
                        <a:rPr lang="en-US" dirty="0">
                          <a:effectLst/>
                        </a:rPr>
                        <a:t>Coverage is limited</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7255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457200" y="1295400"/>
            <a:ext cx="8229600" cy="5181600"/>
          </a:xfrm>
        </p:spPr>
        <p:txBody>
          <a:bodyPr>
            <a:normAutofit/>
          </a:bodyPr>
          <a:lstStyle/>
          <a:p>
            <a:r>
              <a:rPr lang="en-US" sz="2000" dirty="0" err="1"/>
              <a:t>Braude</a:t>
            </a:r>
            <a:r>
              <a:rPr lang="en-US" sz="2000" dirty="0"/>
              <a:t>, E. Polnar J (2018). </a:t>
            </a:r>
            <a:r>
              <a:rPr lang="en-US" sz="2000" i="1" dirty="0"/>
              <a:t>Module 3 IT Systems &amp; Introduction to Process</a:t>
            </a:r>
            <a:r>
              <a:rPr lang="en-US" sz="2000" dirty="0"/>
              <a:t>. Metropolitan College, Boston University, Boston, MA.</a:t>
            </a:r>
          </a:p>
          <a:p>
            <a:r>
              <a:rPr lang="en-US" sz="2000" dirty="0"/>
              <a:t>Whitten, B. (2007). </a:t>
            </a:r>
            <a:r>
              <a:rPr lang="en-US" sz="2000" i="1" dirty="0"/>
              <a:t>Systems analysis &amp; design methods</a:t>
            </a:r>
            <a:r>
              <a:rPr lang="en-US" sz="2000" dirty="0"/>
              <a:t>. (7th ed.). New York, NY: McGraw-Hill Irwin.</a:t>
            </a:r>
          </a:p>
          <a:p>
            <a:r>
              <a:rPr lang="en-US" sz="2000" dirty="0"/>
              <a:t>Dennis, A., Wixom, B. H., </a:t>
            </a:r>
            <a:r>
              <a:rPr lang="en-US" sz="2000" dirty="0" err="1"/>
              <a:t>Tegarden</a:t>
            </a:r>
            <a:r>
              <a:rPr lang="en-US" sz="2000" dirty="0"/>
              <a:t>, D. (02/2015). </a:t>
            </a:r>
            <a:r>
              <a:rPr lang="en-US" sz="2000" i="1" dirty="0"/>
              <a:t>Systems Analysis and Design: An Object-Oriented Approach with UML, 5th Edition</a:t>
            </a:r>
            <a:endParaRPr lang="en-US" sz="2000" dirty="0"/>
          </a:p>
          <a:p>
            <a:r>
              <a:rPr lang="en-US" sz="2000" dirty="0"/>
              <a:t>Cohn, M. (n.d.). Planning Poker: An Agile Estimating and Planning Technique. Retrieved August 12, 2017, from </a:t>
            </a:r>
            <a:r>
              <a:rPr lang="en-US" sz="2000" dirty="0">
                <a:hlinkClick r:id="rId2"/>
              </a:rPr>
              <a:t>https://www.mountaingoatsoftware.com/agile/planning-poker</a:t>
            </a:r>
            <a:endParaRPr lang="en-US" sz="2000" dirty="0"/>
          </a:p>
          <a:p>
            <a:r>
              <a:rPr lang="en-US" sz="2000" dirty="0"/>
              <a:t>Lubbers , P., &amp; Greco, F. (n.d.). HTML5 WebSocket: A Quantum Leap in Scalability for the Web. Retrieved December 13, 2017, from </a:t>
            </a:r>
            <a:r>
              <a:rPr lang="en-US" sz="2000" dirty="0">
                <a:hlinkClick r:id="rId3"/>
              </a:rPr>
              <a:t>http://www.websocket.org/quantum.html</a:t>
            </a:r>
            <a:endParaRPr lang="en-US" sz="2000" dirty="0"/>
          </a:p>
          <a:p>
            <a:endParaRPr lang="en-US" sz="4200" dirty="0"/>
          </a:p>
          <a:p>
            <a:endParaRPr lang="en-US" sz="3600" dirty="0"/>
          </a:p>
          <a:p>
            <a:pPr marL="0" lvl="0" indent="0">
              <a:buNone/>
            </a:pPr>
            <a:endParaRPr lang="en-US" sz="3600" dirty="0"/>
          </a:p>
          <a:p>
            <a:pPr marL="0" indent="0">
              <a:buNone/>
            </a:pPr>
            <a:endParaRPr lang="en-US" sz="3600" dirty="0"/>
          </a:p>
          <a:p>
            <a:endParaRPr lang="en-US" sz="3500" b="1" dirty="0"/>
          </a:p>
          <a:p>
            <a:endParaRPr lang="en-US" dirty="0"/>
          </a:p>
          <a:p>
            <a:endParaRPr lang="en-US" sz="3200"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75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Importance Of Requirements</a:t>
            </a:r>
            <a:endParaRPr lang="en-US" sz="2800" dirty="0"/>
          </a:p>
        </p:txBody>
      </p:sp>
      <p:sp>
        <p:nvSpPr>
          <p:cNvPr id="3" name="Content Placeholder 2"/>
          <p:cNvSpPr>
            <a:spLocks noGrp="1"/>
          </p:cNvSpPr>
          <p:nvPr>
            <p:ph idx="1"/>
          </p:nvPr>
        </p:nvSpPr>
        <p:spPr>
          <a:xfrm>
            <a:off x="457200" y="1143000"/>
            <a:ext cx="7924800" cy="5562600"/>
          </a:xfrm>
        </p:spPr>
        <p:txBody>
          <a:bodyPr>
            <a:noAutofit/>
          </a:bodyPr>
          <a:lstStyle/>
          <a:p>
            <a:r>
              <a:rPr lang="en-US" sz="2400" dirty="0"/>
              <a:t>Gathering</a:t>
            </a:r>
            <a:r>
              <a:rPr lang="en-US" sz="2400" b="1" dirty="0"/>
              <a:t> Requirements: </a:t>
            </a:r>
          </a:p>
          <a:p>
            <a:pPr marL="0" indent="0">
              <a:buNone/>
            </a:pPr>
            <a:r>
              <a:rPr lang="en-US" sz="2400" dirty="0"/>
              <a:t>        </a:t>
            </a:r>
            <a:r>
              <a:rPr lang="en-US" sz="2400" b="1" dirty="0"/>
              <a:t> Expressing clearly what customers want and need!</a:t>
            </a:r>
          </a:p>
          <a:p>
            <a:pPr lvl="1"/>
            <a:r>
              <a:rPr lang="en-US" sz="2200" dirty="0"/>
              <a:t>For many applications narrative text needs to be supplemented by figures of various kinds (GUI, State Transition, </a:t>
            </a:r>
            <a:r>
              <a:rPr lang="en-US" sz="2200" dirty="0" err="1"/>
              <a:t>etc</a:t>
            </a:r>
            <a:r>
              <a:rPr lang="en-US" sz="2200" dirty="0"/>
              <a:t>).</a:t>
            </a:r>
          </a:p>
          <a:p>
            <a:r>
              <a:rPr lang="en-US" sz="2400" b="1" dirty="0"/>
              <a:t>Design</a:t>
            </a:r>
            <a:r>
              <a:rPr lang="en-US" sz="2400" dirty="0"/>
              <a:t> the system to accommodate the requirements. </a:t>
            </a:r>
          </a:p>
          <a:p>
            <a:pPr lvl="1"/>
            <a:r>
              <a:rPr lang="en-US" sz="2200" dirty="0"/>
              <a:t>Consider how the organization of requirements reflects the design.</a:t>
            </a:r>
          </a:p>
          <a:p>
            <a:r>
              <a:rPr lang="en-US" sz="2400" b="1" dirty="0"/>
              <a:t>Program</a:t>
            </a:r>
            <a:r>
              <a:rPr lang="en-US" sz="2400" dirty="0"/>
              <a:t> the code to implement the requirements</a:t>
            </a:r>
          </a:p>
          <a:p>
            <a:pPr lvl="1"/>
            <a:r>
              <a:rPr lang="en-US" sz="2200" dirty="0"/>
              <a:t>How do we trace back code to the requirements?</a:t>
            </a:r>
          </a:p>
          <a:p>
            <a:r>
              <a:rPr lang="en-US" sz="2400" b="1" dirty="0"/>
              <a:t>Test</a:t>
            </a:r>
            <a:r>
              <a:rPr lang="en-US" sz="2400" dirty="0"/>
              <a:t> the system to validate that the application satisfies the requirements.</a:t>
            </a:r>
          </a:p>
          <a:p>
            <a:pPr lvl="1"/>
            <a:r>
              <a:rPr lang="en-US" sz="2200" dirty="0"/>
              <a:t>Is everything implemented the way it was specified, anything missed, anything added?</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162800" y="6518451"/>
            <a:ext cx="1670650" cy="338554"/>
          </a:xfrm>
          <a:prstGeom prst="rect">
            <a:avLst/>
          </a:prstGeom>
        </p:spPr>
        <p:txBody>
          <a:bodyPr wrap="none">
            <a:spAutoFit/>
          </a:bodyPr>
          <a:lstStyle/>
          <a:p>
            <a:r>
              <a:rPr lang="en-US" sz="1600" dirty="0"/>
              <a:t>(CS682 Module 3)</a:t>
            </a:r>
          </a:p>
        </p:txBody>
      </p:sp>
    </p:spTree>
    <p:extLst>
      <p:ext uri="{BB962C8B-B14F-4D97-AF65-F5344CB8AC3E}">
        <p14:creationId xmlns:p14="http://schemas.microsoft.com/office/powerpoint/2010/main" val="60346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Systems Analysis Methodology</a:t>
            </a:r>
            <a:endParaRPr lang="en-US" sz="2800" dirty="0"/>
          </a:p>
        </p:txBody>
      </p:sp>
      <p:sp>
        <p:nvSpPr>
          <p:cNvPr id="3" name="Content Placeholder 2"/>
          <p:cNvSpPr>
            <a:spLocks noGrp="1"/>
          </p:cNvSpPr>
          <p:nvPr>
            <p:ph idx="1"/>
          </p:nvPr>
        </p:nvSpPr>
        <p:spPr>
          <a:xfrm>
            <a:off x="1447800" y="2438400"/>
            <a:ext cx="6454439" cy="4191000"/>
          </a:xfrm>
        </p:spPr>
        <p:txBody>
          <a:bodyPr>
            <a:normAutofit fontScale="92500" lnSpcReduction="10000"/>
          </a:bodyPr>
          <a:lstStyle/>
          <a:p>
            <a:pPr marL="0" indent="0">
              <a:buNone/>
            </a:pPr>
            <a:r>
              <a:rPr lang="en-US" b="1" dirty="0"/>
              <a:t>Sample Systems Analysis Document</a:t>
            </a:r>
            <a:endParaRPr lang="en-US" dirty="0"/>
          </a:p>
          <a:p>
            <a:pPr lvl="1"/>
            <a:r>
              <a:rPr lang="en-US" dirty="0"/>
              <a:t>Mission Statement/System Overview</a:t>
            </a:r>
          </a:p>
          <a:p>
            <a:pPr lvl="1"/>
            <a:r>
              <a:rPr lang="en-US" dirty="0"/>
              <a:t>User Stories </a:t>
            </a:r>
            <a:r>
              <a:rPr lang="en-US" b="1" dirty="0"/>
              <a:t>(WHAT)</a:t>
            </a:r>
            <a:endParaRPr lang="en-US" dirty="0"/>
          </a:p>
          <a:p>
            <a:pPr lvl="1"/>
            <a:r>
              <a:rPr lang="en-US" dirty="0"/>
              <a:t>Functional Requirements </a:t>
            </a:r>
            <a:r>
              <a:rPr lang="en-US" b="1" dirty="0"/>
              <a:t>(WHAT)</a:t>
            </a:r>
          </a:p>
          <a:p>
            <a:pPr lvl="1"/>
            <a:r>
              <a:rPr lang="en-US" dirty="0"/>
              <a:t>Detailed Use Cases</a:t>
            </a:r>
          </a:p>
          <a:p>
            <a:pPr lvl="1"/>
            <a:r>
              <a:rPr lang="en-US" dirty="0"/>
              <a:t>Graphical User Interface (GUI) Mockups</a:t>
            </a:r>
          </a:p>
          <a:p>
            <a:pPr lvl="1"/>
            <a:r>
              <a:rPr lang="en-US" dirty="0"/>
              <a:t>Storyboards—State Transition Diagrams</a:t>
            </a:r>
          </a:p>
          <a:p>
            <a:pPr lvl="1"/>
            <a:r>
              <a:rPr lang="en-US" dirty="0"/>
              <a:t>Quality Requirements </a:t>
            </a:r>
            <a:r>
              <a:rPr lang="en-US" b="1" dirty="0"/>
              <a:t>(HOW)</a:t>
            </a:r>
          </a:p>
          <a:p>
            <a:pPr lvl="1"/>
            <a:r>
              <a:rPr lang="en-US" dirty="0"/>
              <a:t>Constraints </a:t>
            </a:r>
            <a:r>
              <a:rPr lang="en-US" b="1" dirty="0"/>
              <a:t>(HOW)</a:t>
            </a:r>
          </a:p>
          <a:p>
            <a:endParaRPr lang="en-US"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10C59D6-4723-43E5-ABCD-4C12604FAE81}"/>
              </a:ext>
            </a:extLst>
          </p:cNvPr>
          <p:cNvPicPr>
            <a:picLocks noChangeAspect="1"/>
          </p:cNvPicPr>
          <p:nvPr/>
        </p:nvPicPr>
        <p:blipFill>
          <a:blip r:embed="rId3"/>
          <a:stretch>
            <a:fillRect/>
          </a:stretch>
        </p:blipFill>
        <p:spPr>
          <a:xfrm>
            <a:off x="1571625" y="1430215"/>
            <a:ext cx="6000750" cy="752475"/>
          </a:xfrm>
          <a:prstGeom prst="rect">
            <a:avLst/>
          </a:prstGeom>
        </p:spPr>
      </p:pic>
    </p:spTree>
    <p:extLst>
      <p:ext uri="{BB962C8B-B14F-4D97-AF65-F5344CB8AC3E}">
        <p14:creationId xmlns:p14="http://schemas.microsoft.com/office/powerpoint/2010/main" val="346141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Requirements Levels</a:t>
            </a:r>
            <a:endParaRPr lang="en-US"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4488C9F-F713-4DAB-8CAA-47BA1BECDF8E}"/>
              </a:ext>
            </a:extLst>
          </p:cNvPr>
          <p:cNvPicPr>
            <a:picLocks noChangeAspect="1"/>
          </p:cNvPicPr>
          <p:nvPr/>
        </p:nvPicPr>
        <p:blipFill>
          <a:blip r:embed="rId3"/>
          <a:stretch>
            <a:fillRect/>
          </a:stretch>
        </p:blipFill>
        <p:spPr>
          <a:xfrm>
            <a:off x="938212" y="1295400"/>
            <a:ext cx="7267575" cy="5067300"/>
          </a:xfrm>
          <a:prstGeom prst="rect">
            <a:avLst/>
          </a:prstGeom>
        </p:spPr>
      </p:pic>
    </p:spTree>
    <p:extLst>
      <p:ext uri="{BB962C8B-B14F-4D97-AF65-F5344CB8AC3E}">
        <p14:creationId xmlns:p14="http://schemas.microsoft.com/office/powerpoint/2010/main" val="97340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Identifying Stakeholders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7869492-38EE-4A7D-8FA0-1F70A7E034CC}"/>
              </a:ext>
            </a:extLst>
          </p:cNvPr>
          <p:cNvPicPr>
            <a:picLocks noChangeAspect="1"/>
          </p:cNvPicPr>
          <p:nvPr/>
        </p:nvPicPr>
        <p:blipFill>
          <a:blip r:embed="rId3"/>
          <a:stretch>
            <a:fillRect/>
          </a:stretch>
        </p:blipFill>
        <p:spPr>
          <a:xfrm>
            <a:off x="115404" y="1470819"/>
            <a:ext cx="8876107" cy="3916362"/>
          </a:xfrm>
          <a:prstGeom prst="rect">
            <a:avLst/>
          </a:prstGeom>
        </p:spPr>
      </p:pic>
      <p:sp>
        <p:nvSpPr>
          <p:cNvPr id="9" name="Rectangle 8">
            <a:extLst>
              <a:ext uri="{FF2B5EF4-FFF2-40B4-BE49-F238E27FC236}">
                <a16:creationId xmlns:a16="http://schemas.microsoft.com/office/drawing/2014/main" id="{6B720B43-6252-4833-B2D2-0C195FDADFE8}"/>
              </a:ext>
            </a:extLst>
          </p:cNvPr>
          <p:cNvSpPr/>
          <p:nvPr/>
        </p:nvSpPr>
        <p:spPr>
          <a:xfrm>
            <a:off x="304800" y="5791200"/>
            <a:ext cx="8458200" cy="369332"/>
          </a:xfrm>
          <a:prstGeom prst="rect">
            <a:avLst/>
          </a:prstGeom>
        </p:spPr>
        <p:txBody>
          <a:bodyPr wrap="square">
            <a:spAutoFit/>
          </a:bodyPr>
          <a:lstStyle/>
          <a:p>
            <a:r>
              <a:rPr lang="en-US" dirty="0"/>
              <a:t>Please see module on user group selection and the interview process</a:t>
            </a:r>
          </a:p>
        </p:txBody>
      </p:sp>
    </p:spTree>
    <p:extLst>
      <p:ext uri="{BB962C8B-B14F-4D97-AF65-F5344CB8AC3E}">
        <p14:creationId xmlns:p14="http://schemas.microsoft.com/office/powerpoint/2010/main" val="347807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Requirements Gathering Strategies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5C1F3D6-B1E4-4BC3-B089-7A5AED805727}"/>
              </a:ext>
            </a:extLst>
          </p:cNvPr>
          <p:cNvPicPr>
            <a:picLocks noChangeAspect="1"/>
          </p:cNvPicPr>
          <p:nvPr/>
        </p:nvPicPr>
        <p:blipFill>
          <a:blip r:embed="rId3"/>
          <a:stretch>
            <a:fillRect/>
          </a:stretch>
        </p:blipFill>
        <p:spPr>
          <a:xfrm>
            <a:off x="2140961" y="5334001"/>
            <a:ext cx="6437089" cy="1524000"/>
          </a:xfrm>
          <a:prstGeom prst="rect">
            <a:avLst/>
          </a:prstGeom>
        </p:spPr>
      </p:pic>
      <p:pic>
        <p:nvPicPr>
          <p:cNvPr id="5" name="Picture 4">
            <a:extLst>
              <a:ext uri="{FF2B5EF4-FFF2-40B4-BE49-F238E27FC236}">
                <a16:creationId xmlns:a16="http://schemas.microsoft.com/office/drawing/2014/main" id="{BE785815-2F83-4CA6-99F1-5834EE795892}"/>
              </a:ext>
            </a:extLst>
          </p:cNvPr>
          <p:cNvPicPr>
            <a:picLocks noChangeAspect="1"/>
          </p:cNvPicPr>
          <p:nvPr/>
        </p:nvPicPr>
        <p:blipFill>
          <a:blip r:embed="rId4"/>
          <a:stretch>
            <a:fillRect/>
          </a:stretch>
        </p:blipFill>
        <p:spPr>
          <a:xfrm>
            <a:off x="1143000" y="1342798"/>
            <a:ext cx="7543800" cy="1139763"/>
          </a:xfrm>
          <a:prstGeom prst="rect">
            <a:avLst/>
          </a:prstGeom>
        </p:spPr>
      </p:pic>
      <p:pic>
        <p:nvPicPr>
          <p:cNvPr id="6" name="Picture 5">
            <a:extLst>
              <a:ext uri="{FF2B5EF4-FFF2-40B4-BE49-F238E27FC236}">
                <a16:creationId xmlns:a16="http://schemas.microsoft.com/office/drawing/2014/main" id="{904B30F9-F6D5-462B-832D-443A0DC0A8E6}"/>
              </a:ext>
            </a:extLst>
          </p:cNvPr>
          <p:cNvPicPr>
            <a:picLocks noChangeAspect="1"/>
          </p:cNvPicPr>
          <p:nvPr/>
        </p:nvPicPr>
        <p:blipFill>
          <a:blip r:embed="rId5"/>
          <a:stretch>
            <a:fillRect/>
          </a:stretch>
        </p:blipFill>
        <p:spPr>
          <a:xfrm>
            <a:off x="2193073" y="2397275"/>
            <a:ext cx="4757854" cy="3048000"/>
          </a:xfrm>
          <a:prstGeom prst="rect">
            <a:avLst/>
          </a:prstGeom>
        </p:spPr>
      </p:pic>
    </p:spTree>
    <p:extLst>
      <p:ext uri="{BB962C8B-B14F-4D97-AF65-F5344CB8AC3E}">
        <p14:creationId xmlns:p14="http://schemas.microsoft.com/office/powerpoint/2010/main" val="349068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Detailed Requirements Overview</a:t>
            </a:r>
            <a:br>
              <a:rPr lang="en-US" sz="3600" dirty="0"/>
            </a:br>
            <a:r>
              <a:rPr lang="en-US" sz="2800" dirty="0"/>
              <a:t>(Context of Assignment 3)</a:t>
            </a:r>
          </a:p>
        </p:txBody>
      </p:sp>
      <p:sp>
        <p:nvSpPr>
          <p:cNvPr id="3" name="Content Placeholder 2"/>
          <p:cNvSpPr>
            <a:spLocks noGrp="1"/>
          </p:cNvSpPr>
          <p:nvPr>
            <p:ph idx="1"/>
          </p:nvPr>
        </p:nvSpPr>
        <p:spPr>
          <a:xfrm>
            <a:off x="457200" y="1295400"/>
            <a:ext cx="8229600" cy="5410200"/>
          </a:xfrm>
        </p:spPr>
        <p:txBody>
          <a:bodyPr>
            <a:normAutofit/>
          </a:bodyPr>
          <a:lstStyle/>
          <a:p>
            <a:r>
              <a:rPr lang="en-US" dirty="0"/>
              <a:t>Part 1. Mission Statement/Overview</a:t>
            </a:r>
          </a:p>
          <a:p>
            <a:r>
              <a:rPr lang="en-US" dirty="0"/>
              <a:t>Part 2: User Stories</a:t>
            </a:r>
          </a:p>
          <a:p>
            <a:r>
              <a:rPr lang="en-US" dirty="0"/>
              <a:t>Part 3: Functional Requirements</a:t>
            </a:r>
          </a:p>
          <a:p>
            <a:r>
              <a:rPr lang="en-US" dirty="0"/>
              <a:t>Part 4: Use Cases</a:t>
            </a:r>
          </a:p>
          <a:p>
            <a:r>
              <a:rPr lang="en-US" dirty="0"/>
              <a:t>Part 5 &amp; 6 State Transition Diagram</a:t>
            </a:r>
          </a:p>
          <a:p>
            <a:r>
              <a:rPr lang="en-US" dirty="0"/>
              <a:t>Part 7: GUI Sketches</a:t>
            </a:r>
          </a:p>
          <a:p>
            <a:r>
              <a:rPr lang="en-US" dirty="0"/>
              <a:t>Part 8: Non-Functional Requirements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272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15766</TotalTime>
  <Words>1869</Words>
  <Application>Microsoft Office PowerPoint</Application>
  <PresentationFormat>On-screen Show (4:3)</PresentationFormat>
  <Paragraphs>222</Paragraphs>
  <Slides>34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Office Theme</vt:lpstr>
      <vt:lpstr>Supplementary Live Session Week 3 </vt:lpstr>
      <vt:lpstr>Agenda</vt:lpstr>
      <vt:lpstr>Detailed Requirements Overview</vt:lpstr>
      <vt:lpstr>Importance Of Requirements</vt:lpstr>
      <vt:lpstr>Systems Analysis Methodology</vt:lpstr>
      <vt:lpstr>Requirements Levels</vt:lpstr>
      <vt:lpstr>Identifying Stakeholders</vt:lpstr>
      <vt:lpstr>Requirements Gathering Strategies</vt:lpstr>
      <vt:lpstr>Detailed Requirements Overview (Context of Assignment 3)</vt:lpstr>
      <vt:lpstr>Mission Statement/System Overview</vt:lpstr>
      <vt:lpstr>Requirements Analysis- User Stories</vt:lpstr>
      <vt:lpstr>User Stories</vt:lpstr>
      <vt:lpstr>User Stories</vt:lpstr>
      <vt:lpstr>Organizing by User Stories</vt:lpstr>
      <vt:lpstr>Functional &amp; Non-functional Requirements</vt:lpstr>
      <vt:lpstr>Non-Functional Quality Requirement  vs. Non-Functional Constraint?</vt:lpstr>
      <vt:lpstr>Functional &amp; Non-functional Requirements</vt:lpstr>
      <vt:lpstr>Functional &amp; Non-functional Requirements</vt:lpstr>
      <vt:lpstr>Organizing by Requirements</vt:lpstr>
      <vt:lpstr>Graphical User Interfaces</vt:lpstr>
      <vt:lpstr>Graphical User Interfaces</vt:lpstr>
      <vt:lpstr>Graphical User Interfaces</vt:lpstr>
      <vt:lpstr>Organizing by GUI</vt:lpstr>
      <vt:lpstr>Unified Modeling Language (UML)</vt:lpstr>
      <vt:lpstr>State Transition Diagram</vt:lpstr>
      <vt:lpstr>State Transition Diagram</vt:lpstr>
      <vt:lpstr>State Transition Diagram Symbols</vt:lpstr>
      <vt:lpstr>PowerPoint Presentation</vt:lpstr>
      <vt:lpstr>State Transition Diagram</vt:lpstr>
      <vt:lpstr>Ok… but where do I start?</vt:lpstr>
      <vt:lpstr>State Transition Diagram Example</vt:lpstr>
      <vt:lpstr>PowerPoint Presentation</vt:lpstr>
      <vt:lpstr>Organizing by  State Transition Diagram</vt:lpstr>
      <vt:lpstr>References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Logistics  &amp;  Week 1 Assignment</dc:title>
  <dc:creator>Jack Polnar</dc:creator>
  <cp:lastModifiedBy>Lee</cp:lastModifiedBy>
  <cp:revision>227</cp:revision>
  <dcterms:created xsi:type="dcterms:W3CDTF">2011-11-01T22:53:33Z</dcterms:created>
  <dcterms:modified xsi:type="dcterms:W3CDTF">2024-01-31T00:32:30Z</dcterms:modified>
</cp:coreProperties>
</file>