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77d948ad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77d948ad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518c0644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518c0644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518c0644d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518c0644d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518c0644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518c0644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518c0644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518c0644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97d22db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97d22db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97d22db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497d22db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97d22db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97d22db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97d22d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97d22d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518c0644d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518c0644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518c0644d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518c0644d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471d6a8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471d6a8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518c0644d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518c0644d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518c0644d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518c0644d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518c0644d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518c0644d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518c0644d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518c0644d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518c0644d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518c0644d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518c0644d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518c0644d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518c0644d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518c0644d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518c0644d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518c0644d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518c0644d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518c0644d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518c0644d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518c0644d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7d948ad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7d948ad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518c0644d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518c0644d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518c0644d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518c0644d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8518c0644d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518c0644d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8518c0644d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518c0644d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518c0644d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518c0644d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518c0644d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518c0644d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074f1c5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074f1c5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518c0644d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518c0644d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9815120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9815120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518c0644d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518c0644d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6ec874e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6ec874e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97d22dbb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497d22dbb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497d22dbb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497d22dbb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497d22dbb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497d22dbb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518c0644d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518c0644d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518c0644d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518c0644d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518c0644d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518c0644d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518c0644d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518c0644d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518c0644d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518c0644d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8518c0644d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518c0644d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8518c0644d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518c0644d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518c064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518c064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8518c0644d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518c0644d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497d22dbb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497d22dbb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8518c0644d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518c0644d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8518c0644d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8518c0644d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7bbacc60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7bbacc60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8518c0644d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518c0644d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497d22dbb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497d22dbb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77d948ad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7d948ad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518c0644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518c0644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518c0644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518c0644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518c0644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518c0644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518c0644d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518c0644d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sz="2400"/>
            </a:lvl1pPr>
            <a:lvl2pPr indent="-355600" lvl="1" marL="914400">
              <a:spcBef>
                <a:spcPts val="1600"/>
              </a:spcBef>
              <a:spcAft>
                <a:spcPts val="0"/>
              </a:spcAft>
              <a:buSzPts val="2000"/>
              <a:buChar char="○"/>
              <a:defRPr sz="2000"/>
            </a:lvl2pPr>
            <a:lvl3pPr indent="-342900" lvl="2" marL="1371600">
              <a:spcBef>
                <a:spcPts val="1600"/>
              </a:spcBef>
              <a:spcAft>
                <a:spcPts val="0"/>
              </a:spcAft>
              <a:buSzPts val="1800"/>
              <a:buChar char="■"/>
              <a:defRPr sz="1800"/>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7340700" y="4703625"/>
            <a:ext cx="18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Yuting Zhang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Order_of_magnitude"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thics.acm.org/code-of-ethics/software-engineering-code/" TargetMode="External"/><Relationship Id="rId4" Type="http://schemas.openxmlformats.org/officeDocument/2006/relationships/hyperlink" Target="https://ethics.acm.org/code-of-ethic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thics.acm.org/code-of-ethics/using-the-co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png"/><Relationship Id="rId4" Type="http://schemas.openxmlformats.org/officeDocument/2006/relationships/hyperlink" Target="https://www.flagship.io/git-branching-strategie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9.png"/><Relationship Id="rId4" Type="http://schemas.openxmlformats.org/officeDocument/2006/relationships/hyperlink" Target="https://forms.gle/MSDHsvrZkNsrUudB9"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CS673 Software Engineering</a:t>
            </a:r>
            <a:endParaRPr sz="4800"/>
          </a:p>
          <a:p>
            <a:pPr indent="0" lvl="0" marL="0" rtl="0" algn="l">
              <a:spcBef>
                <a:spcPts val="0"/>
              </a:spcBef>
              <a:spcAft>
                <a:spcPts val="0"/>
              </a:spcAft>
              <a:buNone/>
            </a:pPr>
            <a:r>
              <a:t/>
            </a:r>
            <a:endParaRPr sz="4800"/>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BUMETCS </a:t>
            </a:r>
            <a:endParaRPr/>
          </a:p>
          <a:p>
            <a:pPr indent="0" lvl="0" marL="0" rtl="0" algn="ctr">
              <a:spcBef>
                <a:spcPts val="0"/>
              </a:spcBef>
              <a:spcAft>
                <a:spcPts val="0"/>
              </a:spcAft>
              <a:buNone/>
            </a:pPr>
            <a:r>
              <a:rPr lang="en"/>
              <a:t>Yuting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Engineering Definition</a:t>
            </a:r>
            <a:endParaRPr/>
          </a:p>
        </p:txBody>
      </p:sp>
      <p:sp>
        <p:nvSpPr>
          <p:cNvPr id="114" name="Google Shape;114;p22"/>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IEEE definition: </a:t>
            </a:r>
            <a:r>
              <a:rPr lang="en"/>
              <a:t>“the application of a </a:t>
            </a:r>
            <a:r>
              <a:rPr lang="en" u="sng">
                <a:solidFill>
                  <a:srgbClr val="FF0000"/>
                </a:solidFill>
              </a:rPr>
              <a:t>systematic, disciplined, quantifiable</a:t>
            </a:r>
            <a:r>
              <a:rPr lang="en" u="sng"/>
              <a:t> </a:t>
            </a:r>
            <a:r>
              <a:rPr lang="en"/>
              <a:t>approach to the development, operation and maintenance of software; that is, the application of engineering to software.”</a:t>
            </a:r>
            <a:endParaRPr/>
          </a:p>
          <a:p>
            <a:pPr indent="-381000" lvl="0" marL="457200" rtl="0" algn="l">
              <a:spcBef>
                <a:spcPts val="0"/>
              </a:spcBef>
              <a:spcAft>
                <a:spcPts val="0"/>
              </a:spcAft>
              <a:buSzPts val="2400"/>
              <a:buChar char="●"/>
            </a:pPr>
            <a:r>
              <a:rPr lang="en"/>
              <a:t>Is SE more difficult than other engineering fields? Why? What are unique features in 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Engineering is Difficult!</a:t>
            </a:r>
            <a:endParaRPr/>
          </a:p>
        </p:txBody>
      </p:sp>
      <p:sp>
        <p:nvSpPr>
          <p:cNvPr id="120" name="Google Shape;120;p23"/>
          <p:cNvSpPr txBox="1"/>
          <p:nvPr>
            <p:ph idx="1" type="body"/>
          </p:nvPr>
        </p:nvSpPr>
        <p:spPr>
          <a:xfrm>
            <a:off x="311700" y="1017725"/>
            <a:ext cx="8601600" cy="355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“No silver bullet” by Frederick P. Brooks, Jr.</a:t>
            </a:r>
            <a:endParaRPr sz="2000"/>
          </a:p>
          <a:p>
            <a:pPr indent="-342900" lvl="1" marL="914400" rtl="0" algn="l">
              <a:spcBef>
                <a:spcPts val="0"/>
              </a:spcBef>
              <a:spcAft>
                <a:spcPts val="0"/>
              </a:spcAft>
              <a:buSzPts val="1800"/>
              <a:buChar char="○"/>
            </a:pPr>
            <a:r>
              <a:rPr lang="en" sz="1800">
                <a:solidFill>
                  <a:srgbClr val="202122"/>
                </a:solidFill>
                <a:highlight>
                  <a:srgbClr val="FFFFFF"/>
                </a:highlight>
              </a:rPr>
              <a:t>There is no single development, in either technology or management technique, which by itself promises even one </a:t>
            </a:r>
            <a:r>
              <a:rPr lang="en" sz="1800">
                <a:solidFill>
                  <a:srgbClr val="0645AD"/>
                </a:solidFill>
                <a:highlight>
                  <a:srgbClr val="FFFFFF"/>
                </a:highlight>
                <a:uFill>
                  <a:noFill/>
                </a:uFill>
                <a:hlinkClick r:id="rId3">
                  <a:extLst>
                    <a:ext uri="{A12FA001-AC4F-418D-AE19-62706E023703}">
                      <ahyp:hlinkClr val="tx"/>
                    </a:ext>
                  </a:extLst>
                </a:hlinkClick>
              </a:rPr>
              <a:t>order of magnitude</a:t>
            </a:r>
            <a:r>
              <a:rPr lang="en" sz="1800">
                <a:solidFill>
                  <a:srgbClr val="202122"/>
                </a:solidFill>
                <a:highlight>
                  <a:srgbClr val="FFFFFF"/>
                </a:highlight>
              </a:rPr>
              <a:t> [tenfold] improvement within a decade in productivity, in reliability, in simplicity."</a:t>
            </a:r>
            <a:r>
              <a:rPr lang="en" sz="1800"/>
              <a:t> </a:t>
            </a:r>
            <a:endParaRPr sz="1800"/>
          </a:p>
          <a:p>
            <a:pPr indent="-355600" lvl="0" marL="457200" rtl="0" algn="l">
              <a:spcBef>
                <a:spcPts val="0"/>
              </a:spcBef>
              <a:spcAft>
                <a:spcPts val="0"/>
              </a:spcAft>
              <a:buSzPts val="2000"/>
              <a:buChar char="●"/>
            </a:pPr>
            <a:r>
              <a:rPr lang="en" sz="2000"/>
              <a:t>Essential Difficulties:</a:t>
            </a:r>
            <a:endParaRPr sz="2000"/>
          </a:p>
          <a:p>
            <a:pPr indent="-355600" lvl="1" marL="914400" rtl="0" algn="l">
              <a:spcBef>
                <a:spcPts val="0"/>
              </a:spcBef>
              <a:spcAft>
                <a:spcPts val="0"/>
              </a:spcAft>
              <a:buSzPts val="2000"/>
              <a:buChar char="○"/>
            </a:pPr>
            <a:r>
              <a:rPr lang="en"/>
              <a:t>Complexity, Changeability, </a:t>
            </a:r>
            <a:br>
              <a:rPr lang="en"/>
            </a:br>
            <a:r>
              <a:rPr lang="en"/>
              <a:t>conformity, Invisibility</a:t>
            </a:r>
            <a:endParaRPr/>
          </a:p>
          <a:p>
            <a:pPr indent="-355600" lvl="0" marL="457200" rtl="0" algn="l">
              <a:spcBef>
                <a:spcPts val="0"/>
              </a:spcBef>
              <a:spcAft>
                <a:spcPts val="0"/>
              </a:spcAft>
              <a:buSzPts val="2000"/>
              <a:buChar char="●"/>
            </a:pPr>
            <a:r>
              <a:rPr lang="en" sz="2000"/>
              <a:t>Accidental Difficulties</a:t>
            </a:r>
            <a:endParaRPr sz="2000"/>
          </a:p>
          <a:p>
            <a:pPr indent="-355600" lvl="0" marL="457200" rtl="0" algn="l">
              <a:spcBef>
                <a:spcPts val="0"/>
              </a:spcBef>
              <a:spcAft>
                <a:spcPts val="0"/>
              </a:spcAft>
              <a:buSzPts val="2000"/>
              <a:buChar char="●"/>
            </a:pPr>
            <a:r>
              <a:rPr lang="en" sz="2000"/>
              <a:t>Brooks’ argument: No silver bullet to solve essential difficulties. Promising solutions only tackle accidental difficulties. </a:t>
            </a:r>
            <a:endParaRPr sz="2000"/>
          </a:p>
          <a:p>
            <a:pPr indent="0" lvl="0" marL="0" rtl="0" algn="l">
              <a:spcBef>
                <a:spcPts val="1600"/>
              </a:spcBef>
              <a:spcAft>
                <a:spcPts val="1600"/>
              </a:spcAft>
              <a:buNone/>
            </a:pPr>
            <a:r>
              <a:t/>
            </a:r>
            <a:endParaRPr sz="2000"/>
          </a:p>
        </p:txBody>
      </p:sp>
      <p:pic>
        <p:nvPicPr>
          <p:cNvPr id="121" name="Google Shape;121;p23"/>
          <p:cNvPicPr preferRelativeResize="0"/>
          <p:nvPr/>
        </p:nvPicPr>
        <p:blipFill>
          <a:blip r:embed="rId4">
            <a:alphaModFix/>
          </a:blip>
          <a:stretch>
            <a:fillRect/>
          </a:stretch>
        </p:blipFill>
        <p:spPr>
          <a:xfrm>
            <a:off x="5800625" y="2368650"/>
            <a:ext cx="897862" cy="1367300"/>
          </a:xfrm>
          <a:prstGeom prst="rect">
            <a:avLst/>
          </a:prstGeom>
          <a:noFill/>
          <a:ln>
            <a:noFill/>
          </a:ln>
        </p:spPr>
      </p:pic>
      <p:sp>
        <p:nvSpPr>
          <p:cNvPr id="122" name="Google Shape;122;p23"/>
          <p:cNvSpPr/>
          <p:nvPr/>
        </p:nvSpPr>
        <p:spPr>
          <a:xfrm>
            <a:off x="7491200" y="2368650"/>
            <a:ext cx="1422000" cy="1461900"/>
          </a:xfrm>
          <a:prstGeom prst="wedgeRectCallout">
            <a:avLst>
              <a:gd fmla="val -91656" name="adj1"/>
              <a:gd fmla="val 51811"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600">
                <a:solidFill>
                  <a:srgbClr val="202122"/>
                </a:solidFill>
                <a:highlight>
                  <a:srgbClr val="FFFFFF"/>
                </a:highlight>
              </a:rPr>
              <a:t>Adding manpower to a late software project makes it later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4Ps</a:t>
            </a:r>
            <a:endParaRPr/>
          </a:p>
        </p:txBody>
      </p:sp>
      <p:sp>
        <p:nvSpPr>
          <p:cNvPr id="128" name="Google Shape;128;p2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People</a:t>
            </a:r>
            <a:endParaRPr/>
          </a:p>
          <a:p>
            <a:pPr indent="-355600" lvl="1" marL="914400" rtl="0" algn="l">
              <a:spcBef>
                <a:spcPts val="0"/>
              </a:spcBef>
              <a:spcAft>
                <a:spcPts val="0"/>
              </a:spcAft>
              <a:buSzPts val="2000"/>
              <a:buChar char="○"/>
            </a:pPr>
            <a:r>
              <a:rPr lang="en"/>
              <a:t>Project stakeholders (</a:t>
            </a:r>
            <a:r>
              <a:rPr lang="en">
                <a:solidFill>
                  <a:srgbClr val="FF0000"/>
                </a:solidFill>
              </a:rPr>
              <a:t>who are they?</a:t>
            </a:r>
            <a:r>
              <a:rPr lang="en"/>
              <a:t>)</a:t>
            </a:r>
            <a:endParaRPr/>
          </a:p>
          <a:p>
            <a:pPr indent="-381000" lvl="0" marL="457200" rtl="0" algn="l">
              <a:spcBef>
                <a:spcPts val="0"/>
              </a:spcBef>
              <a:spcAft>
                <a:spcPts val="0"/>
              </a:spcAft>
              <a:buSzPts val="2400"/>
              <a:buChar char="●"/>
            </a:pPr>
            <a:r>
              <a:rPr lang="en"/>
              <a:t>Product</a:t>
            </a:r>
            <a:endParaRPr/>
          </a:p>
          <a:p>
            <a:pPr indent="-355600" lvl="1" marL="914400" rtl="0" algn="l">
              <a:spcBef>
                <a:spcPts val="0"/>
              </a:spcBef>
              <a:spcAft>
                <a:spcPts val="0"/>
              </a:spcAft>
              <a:buSzPts val="2000"/>
              <a:buChar char="○"/>
            </a:pPr>
            <a:r>
              <a:rPr lang="en"/>
              <a:t>Software, code, documents etc (</a:t>
            </a:r>
            <a:r>
              <a:rPr lang="en">
                <a:solidFill>
                  <a:srgbClr val="FF0000"/>
                </a:solidFill>
              </a:rPr>
              <a:t>what are they</a:t>
            </a:r>
            <a:r>
              <a:rPr lang="en"/>
              <a:t>?)</a:t>
            </a:r>
            <a:endParaRPr/>
          </a:p>
          <a:p>
            <a:pPr indent="-381000" lvl="0" marL="457200" rtl="0" algn="l">
              <a:spcBef>
                <a:spcPts val="0"/>
              </a:spcBef>
              <a:spcAft>
                <a:spcPts val="0"/>
              </a:spcAft>
              <a:buSzPts val="2400"/>
              <a:buChar char="●"/>
            </a:pPr>
            <a:r>
              <a:rPr lang="en"/>
              <a:t>Project</a:t>
            </a:r>
            <a:endParaRPr/>
          </a:p>
          <a:p>
            <a:pPr indent="-355600" lvl="1" marL="914400" rtl="0" algn="l">
              <a:spcBef>
                <a:spcPts val="0"/>
              </a:spcBef>
              <a:spcAft>
                <a:spcPts val="0"/>
              </a:spcAft>
              <a:buSzPts val="2000"/>
              <a:buChar char="○"/>
            </a:pPr>
            <a:r>
              <a:rPr lang="en"/>
              <a:t>Activities  (</a:t>
            </a:r>
            <a:r>
              <a:rPr lang="en">
                <a:solidFill>
                  <a:srgbClr val="FF0000"/>
                </a:solidFill>
              </a:rPr>
              <a:t>What are basic common activities?</a:t>
            </a:r>
            <a:r>
              <a:rPr lang="en"/>
              <a:t>)</a:t>
            </a:r>
            <a:endParaRPr/>
          </a:p>
          <a:p>
            <a:pPr indent="-381000" lvl="0" marL="457200" rtl="0" algn="l">
              <a:spcBef>
                <a:spcPts val="0"/>
              </a:spcBef>
              <a:spcAft>
                <a:spcPts val="0"/>
              </a:spcAft>
              <a:buSzPts val="2400"/>
              <a:buChar char="●"/>
            </a:pPr>
            <a:r>
              <a:rPr lang="en"/>
              <a:t>Process </a:t>
            </a:r>
            <a:endParaRPr/>
          </a:p>
          <a:p>
            <a:pPr indent="-355600" lvl="1" marL="914400" rtl="0" algn="l">
              <a:spcBef>
                <a:spcPts val="0"/>
              </a:spcBef>
              <a:spcAft>
                <a:spcPts val="0"/>
              </a:spcAft>
              <a:buSzPts val="2000"/>
              <a:buChar char="○"/>
            </a:pPr>
            <a:r>
              <a:rPr lang="en"/>
              <a:t>Framework to carry out the activities </a:t>
            </a:r>
            <a:r>
              <a:rPr lang="en">
                <a:solidFill>
                  <a:srgbClr val="FF0000"/>
                </a:solidFill>
              </a:rPr>
              <a:t>(how to perform SE </a:t>
            </a:r>
            <a:r>
              <a:rPr lang="en">
                <a:solidFill>
                  <a:srgbClr val="FF0000"/>
                </a:solidFill>
              </a:rPr>
              <a:t>activities</a:t>
            </a:r>
            <a:r>
              <a:rPr lang="en">
                <a:solidFill>
                  <a:srgbClr val="FF0000"/>
                </a:solidFill>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Ethics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solidFill>
                  <a:schemeClr val="dk1"/>
                </a:solidFill>
              </a:rPr>
              <a:t>IEEE CS (Institution of Electrical and Electronic Engineers Computer Society ) and Association for Computing Machinery (ACM) produced Software Engineering Code of Ethics and Professional Practice in 1997</a:t>
            </a:r>
            <a:br>
              <a:rPr lang="en" sz="2000">
                <a:solidFill>
                  <a:schemeClr val="dk1"/>
                </a:solidFill>
              </a:rPr>
            </a:br>
            <a:r>
              <a:rPr lang="en" sz="2000" u="sng">
                <a:solidFill>
                  <a:srgbClr val="0000FF"/>
                </a:solidFill>
                <a:hlinkClick r:id="rId3">
                  <a:extLst>
                    <a:ext uri="{A12FA001-AC4F-418D-AE19-62706E023703}">
                      <ahyp:hlinkClr val="tx"/>
                    </a:ext>
                  </a:extLst>
                </a:hlinkClick>
              </a:rPr>
              <a:t>https://ethics.acm.org/code-of-ethics/software-engineering-code/</a:t>
            </a:r>
            <a:r>
              <a:rPr lang="en" sz="2000">
                <a:solidFill>
                  <a:schemeClr val="dk1"/>
                </a:solidFill>
              </a:rPr>
              <a:t>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Eight principles: public, client and employer, product, judgement, profession, colleagues, self.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ACM Code of Ethics and Professional Conduct for computing professionals: </a:t>
            </a:r>
            <a:r>
              <a:rPr lang="en" sz="2000" u="sng">
                <a:solidFill>
                  <a:schemeClr val="hlink"/>
                </a:solidFill>
                <a:hlinkClick r:id="rId4"/>
              </a:rPr>
              <a:t>https://ethics.acm.org/code-of-ethics/</a:t>
            </a:r>
            <a:r>
              <a:rPr lang="en" sz="2000">
                <a:solidFill>
                  <a:schemeClr val="dk1"/>
                </a:solidFill>
              </a:rPr>
              <a:t> (Adopted by ACM Council 6/22/18)</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b="1" lang="en" sz="2000">
                <a:solidFill>
                  <a:schemeClr val="dk1"/>
                </a:solidFill>
              </a:rPr>
              <a:t>Public good is always the primary consideration.</a:t>
            </a:r>
            <a:endParaRPr b="1"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Examples of possible violations?</a:t>
            </a:r>
            <a:endParaRPr sz="20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333333"/>
                </a:solidFill>
                <a:highlight>
                  <a:srgbClr val="FFFFFF"/>
                </a:highlight>
                <a:latin typeface="Georgia"/>
                <a:ea typeface="Georgia"/>
                <a:cs typeface="Georgia"/>
                <a:sym typeface="Georgia"/>
              </a:rPr>
              <a:t>Rogue Services advertised its web hosting services as “cheap, guaranteed uptime, no matter what.” While some of Rogue’s clients were independent web-based retailers, the majority were focused on malware and spam. Several botnets used Rogue’s reliability guarantees to protect their command-and-control servers from take-down attempts. Spam and other fraudulent services leveraged Rogue for continuous delivery. Corrupted advertisements often linked to code hosted on Rogue to exploit browser vulnerabilities to infect machines with ransomware.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Case Study</a:t>
            </a:r>
            <a:endParaRPr/>
          </a:p>
        </p:txBody>
      </p:sp>
      <p:sp>
        <p:nvSpPr>
          <p:cNvPr id="146" name="Google Shape;146;p27"/>
          <p:cNvSpPr txBox="1"/>
          <p:nvPr>
            <p:ph idx="1" type="body"/>
          </p:nvPr>
        </p:nvSpPr>
        <p:spPr>
          <a:xfrm>
            <a:off x="311700" y="1152475"/>
            <a:ext cx="8709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33333"/>
                </a:solidFill>
                <a:highlight>
                  <a:srgbClr val="FFFFFF"/>
                </a:highlight>
                <a:latin typeface="Georgia"/>
                <a:ea typeface="Georgia"/>
                <a:cs typeface="Georgia"/>
                <a:sym typeface="Georgia"/>
              </a:rPr>
              <a:t>Despite repeated requests from major ISPs and international organizations, Rogue refused to intervene with these services, citing their “no matter what” pledge to their customers. Furthermore, international pressure from other governments failed to induce national-level intervention, as Rogue was based in a country whose laws did not adequately proscribe such hosting activities.</a:t>
            </a:r>
            <a:endParaRPr sz="1600">
              <a:solidFill>
                <a:srgbClr val="333333"/>
              </a:solidFill>
              <a:highlight>
                <a:srgbClr val="FFFFFF"/>
              </a:highlight>
              <a:latin typeface="Georgia"/>
              <a:ea typeface="Georgia"/>
              <a:cs typeface="Georgia"/>
              <a:sym typeface="Georgia"/>
            </a:endParaRPr>
          </a:p>
          <a:p>
            <a:pPr indent="0" lvl="0" marL="0" rtl="0" algn="l">
              <a:spcBef>
                <a:spcPts val="1800"/>
              </a:spcBef>
              <a:spcAft>
                <a:spcPts val="0"/>
              </a:spcAft>
              <a:buClr>
                <a:schemeClr val="dk1"/>
              </a:buClr>
              <a:buSzPts val="1100"/>
              <a:buFont typeface="Arial"/>
              <a:buNone/>
            </a:pPr>
            <a:r>
              <a:rPr lang="en" sz="1600">
                <a:solidFill>
                  <a:srgbClr val="333333"/>
                </a:solidFill>
                <a:highlight>
                  <a:srgbClr val="FFFFFF"/>
                </a:highlight>
                <a:latin typeface="Georgia"/>
                <a:ea typeface="Georgia"/>
                <a:cs typeface="Georgia"/>
                <a:sym typeface="Georgia"/>
              </a:rPr>
              <a:t>Ultimately, Rogue was forcibly taken offline through a coordinated effort from multiple security vendors working with several government organizations. This effort consisted of a targeted worm that spread through Rogue’s network. This denial-of-service attack successfully took Rogue’s machines offline, destroying much of the data stored with the ISP in the process. All of Rogue’s clients were affected. No other ISPs reported any impact from the worm, as it included mechanisms to limit its spread. As a result of this action, spam and botnet traffic immediately dropped significantly. In addition, new infections of several forms of ransomware ceased.</a:t>
            </a:r>
            <a:endParaRPr sz="1600">
              <a:solidFill>
                <a:srgbClr val="333333"/>
              </a:solidFill>
              <a:highlight>
                <a:srgbClr val="FFFFFF"/>
              </a:highlight>
              <a:latin typeface="Georgia"/>
              <a:ea typeface="Georgia"/>
              <a:cs typeface="Georgia"/>
              <a:sym typeface="Georgia"/>
            </a:endParaRPr>
          </a:p>
          <a:p>
            <a:pPr indent="0" lvl="0" marL="0" rtl="0" algn="l">
              <a:spcBef>
                <a:spcPts val="18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More case studies can be found at </a:t>
            </a:r>
            <a:r>
              <a:rPr lang="en" u="sng">
                <a:solidFill>
                  <a:schemeClr val="hlink"/>
                </a:solidFill>
                <a:hlinkClick r:id="rId3"/>
              </a:rPr>
              <a:t>https://ethics.acm.org/code-of-ethics/using-the-code/</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Yourself</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What are essential difficulties described by Brooks?</a:t>
            </a:r>
            <a:endParaRPr/>
          </a:p>
          <a:p>
            <a:pPr indent="-381000" lvl="0" marL="457200" rtl="0" algn="l">
              <a:spcBef>
                <a:spcPts val="0"/>
              </a:spcBef>
              <a:spcAft>
                <a:spcPts val="0"/>
              </a:spcAft>
              <a:buSzPts val="2400"/>
              <a:buAutoNum type="arabicPeriod"/>
            </a:pPr>
            <a:r>
              <a:rPr lang="en"/>
              <a:t>What are accidental difficulties described by Brooks?</a:t>
            </a:r>
            <a:endParaRPr/>
          </a:p>
          <a:p>
            <a:pPr indent="-381000" lvl="0" marL="457200" rtl="0" algn="l">
              <a:spcBef>
                <a:spcPts val="0"/>
              </a:spcBef>
              <a:spcAft>
                <a:spcPts val="0"/>
              </a:spcAft>
              <a:buSzPts val="2400"/>
              <a:buAutoNum type="arabicPeriod"/>
            </a:pPr>
            <a:r>
              <a:rPr lang="en"/>
              <a:t>What are ethics principles should be adhered by the software engineers?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Activities</a:t>
            </a:r>
            <a:endParaRPr/>
          </a:p>
        </p:txBody>
      </p:sp>
      <p:sp>
        <p:nvSpPr>
          <p:cNvPr id="164" name="Google Shape;164;p30"/>
          <p:cNvSpPr txBox="1"/>
          <p:nvPr>
            <p:ph idx="1" type="body"/>
          </p:nvPr>
        </p:nvSpPr>
        <p:spPr>
          <a:xfrm>
            <a:off x="311700" y="1152475"/>
            <a:ext cx="51393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a:t>
            </a:r>
            <a:r>
              <a:rPr lang="en"/>
              <a:t>nception</a:t>
            </a:r>
            <a:endParaRPr/>
          </a:p>
          <a:p>
            <a:pPr indent="-381000" lvl="0" marL="457200" rtl="0" algn="l">
              <a:spcBef>
                <a:spcPts val="0"/>
              </a:spcBef>
              <a:spcAft>
                <a:spcPts val="0"/>
              </a:spcAft>
              <a:buSzPts val="2400"/>
              <a:buChar char="●"/>
            </a:pPr>
            <a:r>
              <a:rPr lang="en"/>
              <a:t>Planning </a:t>
            </a:r>
            <a:endParaRPr/>
          </a:p>
          <a:p>
            <a:pPr indent="-381000" lvl="0" marL="457200" rtl="0" algn="l">
              <a:spcBef>
                <a:spcPts val="0"/>
              </a:spcBef>
              <a:spcAft>
                <a:spcPts val="0"/>
              </a:spcAft>
              <a:buSzPts val="2400"/>
              <a:buChar char="●"/>
            </a:pPr>
            <a:r>
              <a:rPr lang="en"/>
              <a:t>Requirements analysis</a:t>
            </a:r>
            <a:endParaRPr/>
          </a:p>
          <a:p>
            <a:pPr indent="-381000" lvl="0" marL="457200" rtl="0" algn="l">
              <a:spcBef>
                <a:spcPts val="0"/>
              </a:spcBef>
              <a:spcAft>
                <a:spcPts val="0"/>
              </a:spcAft>
              <a:buSzPts val="2400"/>
              <a:buChar char="●"/>
            </a:pPr>
            <a:r>
              <a:rPr lang="en"/>
              <a:t>Software design</a:t>
            </a:r>
            <a:endParaRPr/>
          </a:p>
          <a:p>
            <a:pPr indent="-381000" lvl="0" marL="457200" rtl="0" algn="l">
              <a:spcBef>
                <a:spcPts val="0"/>
              </a:spcBef>
              <a:spcAft>
                <a:spcPts val="0"/>
              </a:spcAft>
              <a:buSzPts val="2400"/>
              <a:buChar char="●"/>
            </a:pPr>
            <a:r>
              <a:rPr lang="en"/>
              <a:t>Implementation </a:t>
            </a:r>
            <a:endParaRPr/>
          </a:p>
          <a:p>
            <a:pPr indent="-381000" lvl="0" marL="457200" rtl="0" algn="l">
              <a:spcBef>
                <a:spcPts val="0"/>
              </a:spcBef>
              <a:spcAft>
                <a:spcPts val="0"/>
              </a:spcAft>
              <a:buSzPts val="2400"/>
              <a:buChar char="●"/>
            </a:pPr>
            <a:r>
              <a:rPr lang="en"/>
              <a:t>Testing</a:t>
            </a:r>
            <a:endParaRPr/>
          </a:p>
          <a:p>
            <a:pPr indent="-381000" lvl="0" marL="457200" rtl="0" algn="l">
              <a:spcBef>
                <a:spcPts val="0"/>
              </a:spcBef>
              <a:spcAft>
                <a:spcPts val="0"/>
              </a:spcAft>
              <a:buSzPts val="2400"/>
              <a:buChar char="●"/>
            </a:pPr>
            <a:r>
              <a:rPr lang="en"/>
              <a:t>Deployment</a:t>
            </a:r>
            <a:endParaRPr/>
          </a:p>
          <a:p>
            <a:pPr indent="-381000" lvl="0" marL="457200" rtl="0" algn="l">
              <a:spcBef>
                <a:spcPts val="0"/>
              </a:spcBef>
              <a:spcAft>
                <a:spcPts val="0"/>
              </a:spcAft>
              <a:buSzPts val="2400"/>
              <a:buChar char="●"/>
            </a:pPr>
            <a:r>
              <a:rPr lang="en"/>
              <a:t>Maintenance </a:t>
            </a:r>
            <a:endParaRPr/>
          </a:p>
          <a:p>
            <a:pPr indent="-381000" lvl="0" marL="457200" rtl="0" algn="l">
              <a:spcBef>
                <a:spcPts val="0"/>
              </a:spcBef>
              <a:spcAft>
                <a:spcPts val="0"/>
              </a:spcAft>
              <a:buSzPts val="2400"/>
              <a:buChar char="●"/>
            </a:pPr>
            <a:r>
              <a:rPr lang="en"/>
              <a:t>Operation and support</a:t>
            </a:r>
            <a:endParaRPr/>
          </a:p>
          <a:p>
            <a:pPr indent="0" lvl="0" marL="457200" rtl="0" algn="l">
              <a:spcBef>
                <a:spcPts val="1600"/>
              </a:spcBef>
              <a:spcAft>
                <a:spcPts val="1600"/>
              </a:spcAft>
              <a:buNone/>
            </a:pPr>
            <a:r>
              <a:t/>
            </a:r>
            <a:endParaRPr/>
          </a:p>
        </p:txBody>
      </p:sp>
      <p:sp>
        <p:nvSpPr>
          <p:cNvPr id="165" name="Google Shape;165;p30"/>
          <p:cNvSpPr txBox="1"/>
          <p:nvPr>
            <p:ph idx="1" type="body"/>
          </p:nvPr>
        </p:nvSpPr>
        <p:spPr>
          <a:xfrm>
            <a:off x="4937400" y="1488225"/>
            <a:ext cx="38949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project management</a:t>
            </a:r>
            <a:endParaRPr/>
          </a:p>
          <a:p>
            <a:pPr indent="-381000" lvl="0" marL="457200" rtl="0" algn="l">
              <a:spcBef>
                <a:spcPts val="0"/>
              </a:spcBef>
              <a:spcAft>
                <a:spcPts val="0"/>
              </a:spcAft>
              <a:buSzPts val="2400"/>
              <a:buChar char="●"/>
            </a:pPr>
            <a:r>
              <a:rPr lang="en"/>
              <a:t>configuration management</a:t>
            </a:r>
            <a:endParaRPr/>
          </a:p>
          <a:p>
            <a:pPr indent="-381000" lvl="0" marL="457200" rtl="0" algn="l">
              <a:spcBef>
                <a:spcPts val="0"/>
              </a:spcBef>
              <a:spcAft>
                <a:spcPts val="0"/>
              </a:spcAft>
              <a:buSzPts val="2400"/>
              <a:buChar char="●"/>
            </a:pPr>
            <a:r>
              <a:rPr lang="en"/>
              <a:t>quality management</a:t>
            </a:r>
            <a:endParaRPr/>
          </a:p>
          <a:p>
            <a:pPr indent="-381000" lvl="0" marL="457200" rtl="0" algn="l">
              <a:spcBef>
                <a:spcPts val="0"/>
              </a:spcBef>
              <a:spcAft>
                <a:spcPts val="0"/>
              </a:spcAft>
              <a:buSzPts val="2400"/>
              <a:buChar char="●"/>
            </a:pPr>
            <a:r>
              <a:rPr lang="en"/>
              <a:t>risk management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148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IEEE Guide for Developing </a:t>
            </a:r>
            <a:br>
              <a:rPr lang="en"/>
            </a:br>
            <a:r>
              <a:rPr lang="en"/>
              <a:t>Software Life Cycle Processes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31"/>
          <p:cNvPicPr preferRelativeResize="0"/>
          <p:nvPr/>
        </p:nvPicPr>
        <p:blipFill>
          <a:blip r:embed="rId3">
            <a:alphaModFix/>
          </a:blip>
          <a:stretch>
            <a:fillRect/>
          </a:stretch>
        </p:blipFill>
        <p:spPr>
          <a:xfrm>
            <a:off x="1639325" y="1152475"/>
            <a:ext cx="6233302" cy="3849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Materials and Tools </a:t>
            </a:r>
            <a:endParaRPr/>
          </a:p>
        </p:txBody>
      </p:sp>
      <p:sp>
        <p:nvSpPr>
          <p:cNvPr id="62" name="Google Shape;62;p14"/>
          <p:cNvSpPr txBox="1"/>
          <p:nvPr>
            <p:ph idx="1" type="body"/>
          </p:nvPr>
        </p:nvSpPr>
        <p:spPr>
          <a:xfrm>
            <a:off x="311700" y="1152475"/>
            <a:ext cx="8326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Blackboard (live classroom links and recordings, syllabus, lecture notes, assignments, quizzes and final exam,)</a:t>
            </a:r>
            <a:endParaRPr sz="2000"/>
          </a:p>
          <a:p>
            <a:pPr indent="-355600" lvl="0" marL="457200" rtl="0" algn="l">
              <a:spcBef>
                <a:spcPts val="0"/>
              </a:spcBef>
              <a:spcAft>
                <a:spcPts val="0"/>
              </a:spcAft>
              <a:buSzPts val="2000"/>
              <a:buChar char="●"/>
            </a:pPr>
            <a:r>
              <a:rPr lang="en" sz="2000"/>
              <a:t>Google drive (lecture slides, project documents)</a:t>
            </a:r>
            <a:endParaRPr sz="2000"/>
          </a:p>
          <a:p>
            <a:pPr indent="-355600" lvl="0" marL="457200" rtl="0" algn="l">
              <a:spcBef>
                <a:spcPts val="0"/>
              </a:spcBef>
              <a:spcAft>
                <a:spcPts val="0"/>
              </a:spcAft>
              <a:buSzPts val="2000"/>
              <a:buChar char="●"/>
            </a:pPr>
            <a:r>
              <a:rPr lang="en" sz="2000"/>
              <a:t>Github (project documents and code)</a:t>
            </a:r>
            <a:endParaRPr sz="2000"/>
          </a:p>
          <a:p>
            <a:pPr indent="-355600" lvl="0" marL="457200" rtl="0" algn="l">
              <a:spcBef>
                <a:spcPts val="0"/>
              </a:spcBef>
              <a:spcAft>
                <a:spcPts val="0"/>
              </a:spcAft>
              <a:buSzPts val="2000"/>
              <a:buChar char="●"/>
            </a:pPr>
            <a:r>
              <a:rPr lang="en" sz="2000"/>
              <a:t>Discord (communication)</a:t>
            </a:r>
            <a:endParaRPr sz="2000"/>
          </a:p>
          <a:p>
            <a:pPr indent="-355600" lvl="0" marL="457200" rtl="0" algn="l">
              <a:spcBef>
                <a:spcPts val="0"/>
              </a:spcBef>
              <a:spcAft>
                <a:spcPts val="0"/>
              </a:spcAft>
              <a:buSzPts val="2000"/>
              <a:buChar char="●"/>
            </a:pPr>
            <a:r>
              <a:rPr lang="en" sz="2000"/>
              <a:t>Pivotal tracker or other Agile management tools (project management)</a:t>
            </a:r>
            <a:endParaRPr sz="2000"/>
          </a:p>
          <a:p>
            <a:pPr indent="-355600" lvl="0" marL="457200" rtl="0" algn="l">
              <a:spcBef>
                <a:spcPts val="0"/>
              </a:spcBef>
              <a:spcAft>
                <a:spcPts val="0"/>
              </a:spcAft>
              <a:buSzPts val="2000"/>
              <a:buChar char="●"/>
            </a:pPr>
            <a:r>
              <a:rPr lang="en" sz="2000"/>
              <a:t>IDE/build tools: software development</a:t>
            </a:r>
            <a:endParaRPr sz="2000"/>
          </a:p>
          <a:p>
            <a:pPr indent="-355600" lvl="0" marL="457200" rtl="0" algn="l">
              <a:spcBef>
                <a:spcPts val="0"/>
              </a:spcBef>
              <a:spcAft>
                <a:spcPts val="0"/>
              </a:spcAft>
              <a:buSzPts val="2000"/>
              <a:buChar char="●"/>
            </a:pPr>
            <a:r>
              <a:rPr lang="en" sz="2000"/>
              <a:t>UML tools: design</a:t>
            </a:r>
            <a:endParaRPr sz="2000"/>
          </a:p>
          <a:p>
            <a:pPr indent="-355600" lvl="0" marL="457200" rtl="0" algn="l">
              <a:spcBef>
                <a:spcPts val="0"/>
              </a:spcBef>
              <a:spcAft>
                <a:spcPts val="0"/>
              </a:spcAft>
              <a:buSzPts val="2000"/>
              <a:buChar char="●"/>
            </a:pPr>
            <a:r>
              <a:rPr lang="en" sz="2000"/>
              <a:t>…</a:t>
            </a:r>
            <a:endParaRPr sz="2000"/>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Process</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software development process is a structure imposed on the development of a software product:</a:t>
            </a:r>
            <a:endParaRPr/>
          </a:p>
          <a:p>
            <a:pPr indent="-355600" lvl="1" marL="914400" rtl="0" algn="l">
              <a:spcBef>
                <a:spcPts val="0"/>
              </a:spcBef>
              <a:spcAft>
                <a:spcPts val="0"/>
              </a:spcAft>
              <a:buSzPts val="2000"/>
              <a:buChar char="○"/>
            </a:pPr>
            <a:r>
              <a:rPr lang="en"/>
              <a:t>prescribes the order and frequency of phases</a:t>
            </a:r>
            <a:endParaRPr/>
          </a:p>
          <a:p>
            <a:pPr indent="-355600" lvl="1" marL="914400" rtl="0" algn="l">
              <a:spcBef>
                <a:spcPts val="0"/>
              </a:spcBef>
              <a:spcAft>
                <a:spcPts val="0"/>
              </a:spcAft>
              <a:buSzPts val="2000"/>
              <a:buChar char="○"/>
            </a:pPr>
            <a:r>
              <a:rPr lang="en"/>
              <a:t>specifies criteria for moving from one phase to the next</a:t>
            </a:r>
            <a:endParaRPr/>
          </a:p>
          <a:p>
            <a:pPr indent="-355600" lvl="1" marL="914400" rtl="0" algn="l">
              <a:spcBef>
                <a:spcPts val="0"/>
              </a:spcBef>
              <a:spcAft>
                <a:spcPts val="0"/>
              </a:spcAft>
              <a:buSzPts val="2000"/>
              <a:buChar char="○"/>
            </a:pPr>
            <a:r>
              <a:rPr lang="en"/>
              <a:t>defines the deliverables of the project</a:t>
            </a:r>
            <a:endParaRPr/>
          </a:p>
          <a:p>
            <a:pPr indent="-381000" lvl="0" marL="457200" rtl="0" algn="l">
              <a:spcBef>
                <a:spcPts val="0"/>
              </a:spcBef>
              <a:spcAft>
                <a:spcPts val="0"/>
              </a:spcAft>
              <a:buSzPts val="2400"/>
              <a:buChar char="●"/>
            </a:pPr>
            <a:r>
              <a:rPr lang="en"/>
              <a:t>Software process has a positive effect if applied correctly</a:t>
            </a:r>
            <a:endParaRPr/>
          </a:p>
          <a:p>
            <a:pPr indent="-355600" lvl="1" marL="914400" rtl="0" algn="l">
              <a:spcBef>
                <a:spcPts val="0"/>
              </a:spcBef>
              <a:spcAft>
                <a:spcPts val="0"/>
              </a:spcAft>
              <a:buSzPts val="2000"/>
              <a:buChar char="○"/>
            </a:pPr>
            <a:r>
              <a:rPr lang="en"/>
              <a:t>Meet schedules, Higher quality, More maintainable</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Process Models (Life Cycle Models)</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Sequential </a:t>
            </a:r>
            <a:r>
              <a:rPr lang="en"/>
              <a:t>- Waterfall</a:t>
            </a:r>
            <a:endParaRPr/>
          </a:p>
          <a:p>
            <a:pPr indent="-381000" lvl="0" marL="457200" rtl="0" algn="l">
              <a:spcBef>
                <a:spcPts val="0"/>
              </a:spcBef>
              <a:spcAft>
                <a:spcPts val="0"/>
              </a:spcAft>
              <a:buSzPts val="2400"/>
              <a:buChar char="●"/>
            </a:pPr>
            <a:r>
              <a:rPr lang="en"/>
              <a:t>Iterative </a:t>
            </a:r>
            <a:endParaRPr/>
          </a:p>
          <a:p>
            <a:pPr indent="-355600" lvl="1" marL="914400" rtl="0" algn="l">
              <a:spcBef>
                <a:spcPts val="0"/>
              </a:spcBef>
              <a:spcAft>
                <a:spcPts val="0"/>
              </a:spcAft>
              <a:buSzPts val="2000"/>
              <a:buChar char="○"/>
            </a:pPr>
            <a:r>
              <a:rPr lang="en"/>
              <a:t>Spiral</a:t>
            </a:r>
            <a:endParaRPr/>
          </a:p>
          <a:p>
            <a:pPr indent="-355600" lvl="1" marL="914400" rtl="0" algn="l">
              <a:spcBef>
                <a:spcPts val="0"/>
              </a:spcBef>
              <a:spcAft>
                <a:spcPts val="0"/>
              </a:spcAft>
              <a:buSzPts val="2000"/>
              <a:buChar char="○"/>
            </a:pPr>
            <a:r>
              <a:rPr lang="en"/>
              <a:t>UP (Unified Process)</a:t>
            </a:r>
            <a:endParaRPr/>
          </a:p>
          <a:p>
            <a:pPr indent="-355600" lvl="1" marL="914400" rtl="0" algn="l">
              <a:spcBef>
                <a:spcPts val="0"/>
              </a:spcBef>
              <a:spcAft>
                <a:spcPts val="0"/>
              </a:spcAft>
              <a:buSzPts val="2000"/>
              <a:buChar char="○"/>
            </a:pPr>
            <a:r>
              <a:rPr lang="en"/>
              <a:t>Agile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Waterfall </a:t>
            </a:r>
            <a:endParaRPr/>
          </a:p>
        </p:txBody>
      </p:sp>
      <p:pic>
        <p:nvPicPr>
          <p:cNvPr id="190" name="Google Shape;190;p34"/>
          <p:cNvPicPr preferRelativeResize="0"/>
          <p:nvPr/>
        </p:nvPicPr>
        <p:blipFill>
          <a:blip r:embed="rId3">
            <a:alphaModFix/>
          </a:blip>
          <a:stretch>
            <a:fillRect/>
          </a:stretch>
        </p:blipFill>
        <p:spPr>
          <a:xfrm>
            <a:off x="2152800" y="1147075"/>
            <a:ext cx="5243600" cy="3432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Waterfall </a:t>
            </a:r>
            <a:endParaRPr/>
          </a:p>
        </p:txBody>
      </p:sp>
      <p:pic>
        <p:nvPicPr>
          <p:cNvPr id="196" name="Google Shape;196;p35"/>
          <p:cNvPicPr preferRelativeResize="0"/>
          <p:nvPr/>
        </p:nvPicPr>
        <p:blipFill>
          <a:blip r:embed="rId3">
            <a:alphaModFix/>
          </a:blip>
          <a:stretch>
            <a:fillRect/>
          </a:stretch>
        </p:blipFill>
        <p:spPr>
          <a:xfrm>
            <a:off x="1692850" y="1170125"/>
            <a:ext cx="6250771" cy="3820975"/>
          </a:xfrm>
          <a:prstGeom prst="rect">
            <a:avLst/>
          </a:prstGeom>
          <a:noFill/>
          <a:ln>
            <a:noFill/>
          </a:ln>
        </p:spPr>
      </p:pic>
      <p:sp>
        <p:nvSpPr>
          <p:cNvPr id="197" name="Google Shape;197;p35"/>
          <p:cNvSpPr txBox="1"/>
          <p:nvPr/>
        </p:nvSpPr>
        <p:spPr>
          <a:xfrm>
            <a:off x="5037750" y="1511450"/>
            <a:ext cx="3928500" cy="18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0000"/>
                </a:solidFill>
              </a:rPr>
              <a:t>Pros and Cons?</a:t>
            </a:r>
            <a:endParaRPr sz="15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Spiral</a:t>
            </a:r>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6"/>
          <p:cNvPicPr preferRelativeResize="0"/>
          <p:nvPr/>
        </p:nvPicPr>
        <p:blipFill rotWithShape="1">
          <a:blip r:embed="rId3">
            <a:alphaModFix/>
          </a:blip>
          <a:srcRect b="0" l="0" r="0" t="0"/>
          <a:stretch/>
        </p:blipFill>
        <p:spPr>
          <a:xfrm>
            <a:off x="812451" y="1076275"/>
            <a:ext cx="7361100" cy="3726600"/>
          </a:xfrm>
          <a:prstGeom prst="rect">
            <a:avLst/>
          </a:prstGeom>
          <a:noFill/>
          <a:ln>
            <a:noFill/>
          </a:ln>
        </p:spPr>
      </p:pic>
      <p:sp>
        <p:nvSpPr>
          <p:cNvPr id="205" name="Google Shape;205;p36"/>
          <p:cNvSpPr txBox="1"/>
          <p:nvPr/>
        </p:nvSpPr>
        <p:spPr>
          <a:xfrm>
            <a:off x="6108300" y="445025"/>
            <a:ext cx="2724000" cy="12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0000"/>
                </a:solidFill>
              </a:rPr>
              <a:t>Pros and Cons?</a:t>
            </a:r>
            <a:endParaRPr sz="1500">
              <a:solidFill>
                <a:srgbClr val="FF0000"/>
              </a:solidFill>
            </a:endParaRPr>
          </a:p>
        </p:txBody>
      </p:sp>
      <p:sp>
        <p:nvSpPr>
          <p:cNvPr id="206" name="Google Shape;206;p36"/>
          <p:cNvSpPr txBox="1"/>
          <p:nvPr/>
        </p:nvSpPr>
        <p:spPr>
          <a:xfrm>
            <a:off x="2192100" y="4703625"/>
            <a:ext cx="5312700" cy="294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dk1"/>
                </a:solidFill>
              </a:rPr>
              <a:t>Barry Boehm, TRW Defense Systems,1986</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Spiral</a:t>
            </a:r>
            <a:endParaRPr/>
          </a:p>
        </p:txBody>
      </p:sp>
      <p:sp>
        <p:nvSpPr>
          <p:cNvPr id="212" name="Google Shape;21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3" name="Google Shape;213;p37"/>
          <p:cNvSpPr txBox="1"/>
          <p:nvPr/>
        </p:nvSpPr>
        <p:spPr>
          <a:xfrm>
            <a:off x="7686900" y="1152475"/>
            <a:ext cx="1145400" cy="17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0000"/>
                </a:solidFill>
              </a:rPr>
              <a:t>Pros and Cons?</a:t>
            </a:r>
            <a:endParaRPr sz="1500">
              <a:solidFill>
                <a:srgbClr val="FF0000"/>
              </a:solidFill>
            </a:endParaRPr>
          </a:p>
        </p:txBody>
      </p:sp>
      <p:sp>
        <p:nvSpPr>
          <p:cNvPr id="214" name="Google Shape;214;p37"/>
          <p:cNvSpPr txBox="1"/>
          <p:nvPr/>
        </p:nvSpPr>
        <p:spPr>
          <a:xfrm>
            <a:off x="2192100" y="4703625"/>
            <a:ext cx="5312700" cy="294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dk1"/>
                </a:solidFill>
              </a:rPr>
              <a:t>Barry Boehm, TRW Defense Systems,1986</a:t>
            </a:r>
            <a:endParaRPr/>
          </a:p>
        </p:txBody>
      </p:sp>
      <p:sp>
        <p:nvSpPr>
          <p:cNvPr id="215" name="Google Shape;215;p37"/>
          <p:cNvSpPr txBox="1"/>
          <p:nvPr/>
        </p:nvSpPr>
        <p:spPr>
          <a:xfrm>
            <a:off x="138250" y="3548275"/>
            <a:ext cx="2724000" cy="12546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FF0000"/>
              </a:buClr>
              <a:buSzPts val="2500"/>
              <a:buChar char="●"/>
            </a:pPr>
            <a:r>
              <a:rPr lang="en" sz="2500">
                <a:solidFill>
                  <a:srgbClr val="FF0000"/>
                </a:solidFill>
              </a:rPr>
              <a:t>Risk Driven</a:t>
            </a:r>
            <a:endParaRPr sz="2500">
              <a:solidFill>
                <a:srgbClr val="FF0000"/>
              </a:solidFill>
            </a:endParaRPr>
          </a:p>
          <a:p>
            <a:pPr indent="-387350" lvl="0" marL="457200" rtl="0" algn="l">
              <a:spcBef>
                <a:spcPts val="0"/>
              </a:spcBef>
              <a:spcAft>
                <a:spcPts val="0"/>
              </a:spcAft>
              <a:buClr>
                <a:srgbClr val="FF0000"/>
              </a:buClr>
              <a:buSzPts val="2500"/>
              <a:buChar char="●"/>
            </a:pPr>
            <a:r>
              <a:rPr lang="en" sz="2500">
                <a:solidFill>
                  <a:srgbClr val="FF0000"/>
                </a:solidFill>
              </a:rPr>
              <a:t>Prototype</a:t>
            </a:r>
            <a:endParaRPr sz="2500">
              <a:solidFill>
                <a:srgbClr val="FF0000"/>
              </a:solidFill>
            </a:endParaRPr>
          </a:p>
        </p:txBody>
      </p:sp>
      <p:pic>
        <p:nvPicPr>
          <p:cNvPr id="216" name="Google Shape;216;p37"/>
          <p:cNvPicPr preferRelativeResize="0"/>
          <p:nvPr/>
        </p:nvPicPr>
        <p:blipFill>
          <a:blip r:embed="rId3">
            <a:alphaModFix/>
          </a:blip>
          <a:stretch>
            <a:fillRect/>
          </a:stretch>
        </p:blipFill>
        <p:spPr>
          <a:xfrm>
            <a:off x="2476137" y="269900"/>
            <a:ext cx="4547124" cy="4298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Unified Process</a:t>
            </a:r>
            <a:endParaRPr/>
          </a:p>
        </p:txBody>
      </p:sp>
      <p:sp>
        <p:nvSpPr>
          <p:cNvPr id="222" name="Google Shape;222;p38"/>
          <p:cNvSpPr txBox="1"/>
          <p:nvPr>
            <p:ph idx="1" type="body"/>
          </p:nvPr>
        </p:nvSpPr>
        <p:spPr>
          <a:xfrm>
            <a:off x="311700" y="1152475"/>
            <a:ext cx="3460500" cy="3529200"/>
          </a:xfrm>
          <a:prstGeom prst="rect">
            <a:avLst/>
          </a:prstGeom>
        </p:spPr>
        <p:txBody>
          <a:bodyPr anchorCtr="0" anchor="t" bIns="91425" lIns="91425" spcFirstLastPara="1" rIns="91425" wrap="square" tIns="91425">
            <a:noAutofit/>
          </a:bodyPr>
          <a:lstStyle/>
          <a:p>
            <a:pPr indent="-374650" lvl="0" marL="457200" rtl="0" algn="l">
              <a:lnSpc>
                <a:spcPct val="100000"/>
              </a:lnSpc>
              <a:spcBef>
                <a:spcPts val="0"/>
              </a:spcBef>
              <a:spcAft>
                <a:spcPts val="0"/>
              </a:spcAft>
              <a:buClr>
                <a:schemeClr val="dk1"/>
              </a:buClr>
              <a:buSzPts val="2300"/>
              <a:buChar char="●"/>
            </a:pPr>
            <a:r>
              <a:rPr lang="en" sz="2300">
                <a:solidFill>
                  <a:schemeClr val="dk1"/>
                </a:solidFill>
              </a:rPr>
              <a:t>By Jacobson, Rumbaugh and Booch (Three Amigos) in 1999</a:t>
            </a:r>
            <a:endParaRPr sz="2700">
              <a:solidFill>
                <a:schemeClr val="dk1"/>
              </a:solidFill>
            </a:endParaRPr>
          </a:p>
          <a:p>
            <a:pPr indent="-374650" lvl="0" marL="457200" rtl="0" algn="l">
              <a:lnSpc>
                <a:spcPct val="100000"/>
              </a:lnSpc>
              <a:spcBef>
                <a:spcPts val="0"/>
              </a:spcBef>
              <a:spcAft>
                <a:spcPts val="0"/>
              </a:spcAft>
              <a:buClr>
                <a:schemeClr val="dk1"/>
              </a:buClr>
              <a:buSzPts val="2300"/>
              <a:buChar char="●"/>
            </a:pPr>
            <a:r>
              <a:rPr lang="en" sz="2300">
                <a:solidFill>
                  <a:schemeClr val="dk1"/>
                </a:solidFill>
              </a:rPr>
              <a:t>Use-case driven</a:t>
            </a:r>
            <a:endParaRPr sz="2700">
              <a:solidFill>
                <a:schemeClr val="dk1"/>
              </a:solidFill>
            </a:endParaRPr>
          </a:p>
          <a:p>
            <a:pPr indent="-374650" lvl="0" marL="457200" rtl="0" algn="l">
              <a:lnSpc>
                <a:spcPct val="100000"/>
              </a:lnSpc>
              <a:spcBef>
                <a:spcPts val="0"/>
              </a:spcBef>
              <a:spcAft>
                <a:spcPts val="0"/>
              </a:spcAft>
              <a:buClr>
                <a:schemeClr val="dk1"/>
              </a:buClr>
              <a:buSzPts val="2300"/>
              <a:buChar char="●"/>
            </a:pPr>
            <a:r>
              <a:rPr lang="en" sz="2300">
                <a:solidFill>
                  <a:schemeClr val="dk1"/>
                </a:solidFill>
              </a:rPr>
              <a:t>Architecture-centric</a:t>
            </a:r>
            <a:endParaRPr sz="2700">
              <a:solidFill>
                <a:schemeClr val="dk1"/>
              </a:solidFill>
            </a:endParaRPr>
          </a:p>
          <a:p>
            <a:pPr indent="-374650" lvl="0" marL="457200" rtl="0" algn="l">
              <a:lnSpc>
                <a:spcPct val="100000"/>
              </a:lnSpc>
              <a:spcBef>
                <a:spcPts val="0"/>
              </a:spcBef>
              <a:spcAft>
                <a:spcPts val="0"/>
              </a:spcAft>
              <a:buClr>
                <a:schemeClr val="dk1"/>
              </a:buClr>
              <a:buSzPts val="2300"/>
              <a:buChar char="●"/>
            </a:pPr>
            <a:r>
              <a:rPr lang="en" sz="2300">
                <a:solidFill>
                  <a:schemeClr val="dk1"/>
                </a:solidFill>
              </a:rPr>
              <a:t>Iterative and incremental</a:t>
            </a:r>
            <a:endParaRPr sz="2300">
              <a:solidFill>
                <a:schemeClr val="dk1"/>
              </a:solidFill>
            </a:endParaRPr>
          </a:p>
          <a:p>
            <a:pPr indent="-374650" lvl="0" marL="457200" rtl="0" algn="l">
              <a:lnSpc>
                <a:spcPct val="100000"/>
              </a:lnSpc>
              <a:spcBef>
                <a:spcPts val="0"/>
              </a:spcBef>
              <a:spcAft>
                <a:spcPts val="0"/>
              </a:spcAft>
              <a:buClr>
                <a:schemeClr val="dk1"/>
              </a:buClr>
              <a:buSzPts val="2300"/>
              <a:buChar char="●"/>
            </a:pPr>
            <a:r>
              <a:rPr lang="en" sz="2300">
                <a:solidFill>
                  <a:schemeClr val="dk1"/>
                </a:solidFill>
              </a:rPr>
              <a:t>Risk Focused</a:t>
            </a:r>
            <a:endParaRPr sz="2300">
              <a:solidFill>
                <a:schemeClr val="dk1"/>
              </a:solidFill>
            </a:endParaRPr>
          </a:p>
          <a:p>
            <a:pPr indent="0" lvl="0" marL="457200" rtl="0" algn="l">
              <a:lnSpc>
                <a:spcPct val="100000"/>
              </a:lnSpc>
              <a:spcBef>
                <a:spcPts val="0"/>
              </a:spcBef>
              <a:spcAft>
                <a:spcPts val="0"/>
              </a:spcAft>
              <a:buNone/>
            </a:pPr>
            <a:r>
              <a:t/>
            </a:r>
            <a:endParaRPr/>
          </a:p>
        </p:txBody>
      </p:sp>
      <p:pic>
        <p:nvPicPr>
          <p:cNvPr id="223" name="Google Shape;223;p38"/>
          <p:cNvPicPr preferRelativeResize="0"/>
          <p:nvPr/>
        </p:nvPicPr>
        <p:blipFill>
          <a:blip r:embed="rId3">
            <a:alphaModFix/>
          </a:blip>
          <a:stretch>
            <a:fillRect/>
          </a:stretch>
        </p:blipFill>
        <p:spPr>
          <a:xfrm>
            <a:off x="3556475" y="970937"/>
            <a:ext cx="5275824" cy="3892275"/>
          </a:xfrm>
          <a:prstGeom prst="rect">
            <a:avLst/>
          </a:prstGeom>
          <a:noFill/>
          <a:ln>
            <a:noFill/>
          </a:ln>
        </p:spPr>
      </p:pic>
      <p:sp>
        <p:nvSpPr>
          <p:cNvPr id="224" name="Google Shape;224;p38"/>
          <p:cNvSpPr txBox="1"/>
          <p:nvPr/>
        </p:nvSpPr>
        <p:spPr>
          <a:xfrm>
            <a:off x="390700" y="4495150"/>
            <a:ext cx="3875100" cy="9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0000"/>
                </a:solidFill>
              </a:rPr>
              <a:t>Pros and Cons?</a:t>
            </a:r>
            <a:endParaRPr sz="150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 Unified Process</a:t>
            </a:r>
            <a:endParaRPr/>
          </a:p>
        </p:txBody>
      </p:sp>
      <p:sp>
        <p:nvSpPr>
          <p:cNvPr id="230" name="Google Shape;230;p39"/>
          <p:cNvSpPr txBox="1"/>
          <p:nvPr>
            <p:ph idx="1" type="body"/>
          </p:nvPr>
        </p:nvSpPr>
        <p:spPr>
          <a:xfrm>
            <a:off x="311700" y="1152475"/>
            <a:ext cx="2947200" cy="3416400"/>
          </a:xfrm>
          <a:prstGeom prst="rect">
            <a:avLst/>
          </a:prstGeom>
        </p:spPr>
        <p:txBody>
          <a:bodyPr anchorCtr="0" anchor="t" bIns="91425" lIns="91425" spcFirstLastPara="1" rIns="91425" wrap="square" tIns="91425">
            <a:noAutofit/>
          </a:bodyPr>
          <a:lstStyle/>
          <a:p>
            <a:pPr indent="-374650" lvl="0" marL="457200" rtl="0" algn="l">
              <a:lnSpc>
                <a:spcPct val="100000"/>
              </a:lnSpc>
              <a:spcBef>
                <a:spcPts val="0"/>
              </a:spcBef>
              <a:spcAft>
                <a:spcPts val="0"/>
              </a:spcAft>
              <a:buClr>
                <a:schemeClr val="dk1"/>
              </a:buClr>
              <a:buSzPts val="2300"/>
              <a:buChar char="●"/>
            </a:pPr>
            <a:r>
              <a:rPr lang="en" sz="2300">
                <a:solidFill>
                  <a:schemeClr val="dk1"/>
                </a:solidFill>
              </a:rPr>
              <a:t>Commercial </a:t>
            </a:r>
            <a:br>
              <a:rPr lang="en" sz="2300">
                <a:solidFill>
                  <a:schemeClr val="dk1"/>
                </a:solidFill>
              </a:rPr>
            </a:br>
            <a:r>
              <a:rPr lang="en" sz="2300">
                <a:solidFill>
                  <a:schemeClr val="dk1"/>
                </a:solidFill>
              </a:rPr>
              <a:t>product: IBM's Rational Unified Process (RUP)</a:t>
            </a:r>
            <a:endParaRPr sz="2700">
              <a:solidFill>
                <a:schemeClr val="dk1"/>
              </a:solidFill>
            </a:endParaRPr>
          </a:p>
          <a:p>
            <a:pPr indent="-374650" lvl="0" marL="457200" rtl="0" algn="l">
              <a:lnSpc>
                <a:spcPct val="100000"/>
              </a:lnSpc>
              <a:spcBef>
                <a:spcPts val="0"/>
              </a:spcBef>
              <a:spcAft>
                <a:spcPts val="0"/>
              </a:spcAft>
              <a:buClr>
                <a:schemeClr val="dk1"/>
              </a:buClr>
              <a:buSzPts val="2300"/>
              <a:buChar char="●"/>
            </a:pPr>
            <a:r>
              <a:rPr lang="en" sz="2300">
                <a:solidFill>
                  <a:schemeClr val="dk1"/>
                </a:solidFill>
              </a:rPr>
              <a:t>Define all models using UML</a:t>
            </a:r>
            <a:endParaRPr sz="2300">
              <a:solidFill>
                <a:schemeClr val="dk1"/>
              </a:solidFill>
            </a:endParaRPr>
          </a:p>
          <a:p>
            <a:pPr indent="0" lvl="0" marL="0" rtl="0" algn="l">
              <a:spcBef>
                <a:spcPts val="0"/>
              </a:spcBef>
              <a:spcAft>
                <a:spcPts val="1600"/>
              </a:spcAft>
              <a:buNone/>
            </a:pPr>
            <a:r>
              <a:t/>
            </a:r>
            <a:endParaRPr/>
          </a:p>
        </p:txBody>
      </p:sp>
      <p:pic>
        <p:nvPicPr>
          <p:cNvPr id="231" name="Google Shape;231;p39"/>
          <p:cNvPicPr preferRelativeResize="0"/>
          <p:nvPr/>
        </p:nvPicPr>
        <p:blipFill>
          <a:blip r:embed="rId3">
            <a:alphaModFix/>
          </a:blip>
          <a:stretch>
            <a:fillRect/>
          </a:stretch>
        </p:blipFill>
        <p:spPr>
          <a:xfrm>
            <a:off x="3381450" y="1017725"/>
            <a:ext cx="5450848" cy="39926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a:t>
            </a:r>
            <a:endParaRPr/>
          </a:p>
        </p:txBody>
      </p:sp>
      <p:sp>
        <p:nvSpPr>
          <p:cNvPr id="237" name="Google Shape;237;p4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400050" lvl="0" marL="457200" rtl="0" algn="l">
              <a:lnSpc>
                <a:spcPct val="100000"/>
              </a:lnSpc>
              <a:spcBef>
                <a:spcPts val="0"/>
              </a:spcBef>
              <a:spcAft>
                <a:spcPts val="0"/>
              </a:spcAft>
              <a:buClr>
                <a:schemeClr val="dk1"/>
              </a:buClr>
              <a:buSzPts val="2700"/>
              <a:buChar char="●"/>
            </a:pPr>
            <a:r>
              <a:rPr lang="en" sz="2700">
                <a:solidFill>
                  <a:schemeClr val="dk1"/>
                </a:solidFill>
              </a:rPr>
              <a:t>Simple, light, quick and adaptive</a:t>
            </a:r>
            <a:endParaRPr sz="2700">
              <a:solidFill>
                <a:schemeClr val="dk1"/>
              </a:solidFill>
            </a:endParaRPr>
          </a:p>
          <a:p>
            <a:pPr indent="-400050" lvl="0" marL="457200" rtl="0" algn="l">
              <a:lnSpc>
                <a:spcPct val="100000"/>
              </a:lnSpc>
              <a:spcBef>
                <a:spcPts val="0"/>
              </a:spcBef>
              <a:spcAft>
                <a:spcPts val="0"/>
              </a:spcAft>
              <a:buClr>
                <a:schemeClr val="dk1"/>
              </a:buClr>
              <a:buSzPts val="2700"/>
              <a:buChar char="●"/>
            </a:pPr>
            <a:r>
              <a:rPr lang="en" sz="2700">
                <a:solidFill>
                  <a:schemeClr val="dk1"/>
                </a:solidFill>
              </a:rPr>
              <a:t>Agile manifesto were created by 17 software developers in 2001</a:t>
            </a:r>
            <a:endParaRPr sz="2700">
              <a:solidFill>
                <a:schemeClr val="dk1"/>
              </a:solidFill>
            </a:endParaRPr>
          </a:p>
          <a:p>
            <a:pPr indent="-400050" lvl="0" marL="457200" rtl="0" algn="l">
              <a:lnSpc>
                <a:spcPct val="100000"/>
              </a:lnSpc>
              <a:spcBef>
                <a:spcPts val="0"/>
              </a:spcBef>
              <a:spcAft>
                <a:spcPts val="0"/>
              </a:spcAft>
              <a:buClr>
                <a:schemeClr val="dk1"/>
              </a:buClr>
              <a:buSzPts val="2700"/>
              <a:buChar char="●"/>
            </a:pPr>
            <a:r>
              <a:rPr lang="en" sz="2700">
                <a:solidFill>
                  <a:schemeClr val="dk1"/>
                </a:solidFill>
              </a:rPr>
              <a:t>Focus on values and principles </a:t>
            </a:r>
            <a:endParaRPr sz="2700">
              <a:solidFill>
                <a:schemeClr val="dk1"/>
              </a:solidFill>
            </a:endParaRPr>
          </a:p>
          <a:p>
            <a:pPr indent="0" lvl="0" marL="457200" rtl="0" algn="l">
              <a:lnSpc>
                <a:spcPct val="100000"/>
              </a:lnSpc>
              <a:spcBef>
                <a:spcPts val="0"/>
              </a:spcBef>
              <a:spcAft>
                <a:spcPts val="0"/>
              </a:spcAft>
              <a:buNone/>
            </a:pPr>
            <a:r>
              <a:t/>
            </a:r>
            <a:endParaRPr sz="27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Manifesto</a:t>
            </a:r>
            <a:endParaRPr/>
          </a:p>
        </p:txBody>
      </p:sp>
      <p:sp>
        <p:nvSpPr>
          <p:cNvPr id="243" name="Google Shape;24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41"/>
          <p:cNvPicPr preferRelativeResize="0"/>
          <p:nvPr/>
        </p:nvPicPr>
        <p:blipFill>
          <a:blip r:embed="rId3">
            <a:alphaModFix/>
          </a:blip>
          <a:stretch>
            <a:fillRect/>
          </a:stretch>
        </p:blipFill>
        <p:spPr>
          <a:xfrm>
            <a:off x="355252" y="1152475"/>
            <a:ext cx="7982079" cy="3991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Features</a:t>
            </a:r>
            <a:endParaRPr/>
          </a:p>
        </p:txBody>
      </p:sp>
      <p:sp>
        <p:nvSpPr>
          <p:cNvPr id="68" name="Google Shape;68;p15"/>
          <p:cNvSpPr txBox="1"/>
          <p:nvPr>
            <p:ph idx="1" type="body"/>
          </p:nvPr>
        </p:nvSpPr>
        <p:spPr>
          <a:xfrm>
            <a:off x="311700" y="1152475"/>
            <a:ext cx="4743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SE concepts and practices used in the software development life cycle</a:t>
            </a:r>
            <a:endParaRPr/>
          </a:p>
          <a:p>
            <a:pPr indent="-355600" lvl="1" marL="914400" rtl="0" algn="l">
              <a:spcBef>
                <a:spcPts val="0"/>
              </a:spcBef>
              <a:spcAft>
                <a:spcPts val="0"/>
              </a:spcAft>
              <a:buSzPts val="2000"/>
              <a:buChar char="○"/>
            </a:pPr>
            <a:r>
              <a:rPr lang="en"/>
              <a:t>Lectures, discussions, quizzes and the final exam</a:t>
            </a:r>
            <a:endParaRPr/>
          </a:p>
          <a:p>
            <a:pPr indent="-381000" lvl="0" marL="457200" rtl="0" algn="l">
              <a:spcBef>
                <a:spcPts val="0"/>
              </a:spcBef>
              <a:spcAft>
                <a:spcPts val="0"/>
              </a:spcAft>
              <a:buSzPts val="2400"/>
              <a:buChar char="●"/>
            </a:pPr>
            <a:r>
              <a:rPr lang="en"/>
              <a:t>Semester-long group project</a:t>
            </a:r>
            <a:endParaRPr/>
          </a:p>
          <a:p>
            <a:pPr indent="-355600" lvl="1" marL="914400" rtl="0" algn="l">
              <a:spcBef>
                <a:spcPts val="0"/>
              </a:spcBef>
              <a:spcAft>
                <a:spcPts val="0"/>
              </a:spcAft>
              <a:buSzPts val="2000"/>
              <a:buChar char="○"/>
            </a:pPr>
            <a:r>
              <a:rPr lang="en"/>
              <a:t>Labs  </a:t>
            </a:r>
            <a:endParaRPr/>
          </a:p>
          <a:p>
            <a:pPr indent="-355600" lvl="1" marL="914400" rtl="0" algn="l">
              <a:spcBef>
                <a:spcPts val="0"/>
              </a:spcBef>
              <a:spcAft>
                <a:spcPts val="0"/>
              </a:spcAft>
              <a:buSzPts val="2000"/>
              <a:buChar char="○"/>
            </a:pPr>
            <a:r>
              <a:rPr lang="en"/>
              <a:t>Project iteration 0-3 </a:t>
            </a:r>
            <a:endParaRPr/>
          </a:p>
          <a:p>
            <a:pPr indent="-355600" lvl="1" marL="914400" rtl="0" algn="l">
              <a:spcBef>
                <a:spcPts val="0"/>
              </a:spcBef>
              <a:spcAft>
                <a:spcPts val="0"/>
              </a:spcAft>
              <a:buSzPts val="2000"/>
              <a:buChar char="○"/>
            </a:pPr>
            <a:r>
              <a:rPr lang="en"/>
              <a:t>Student presentations</a:t>
            </a:r>
            <a:endParaRPr/>
          </a:p>
          <a:p>
            <a:pPr indent="-355600" lvl="1" marL="914400" rtl="0" algn="l">
              <a:spcBef>
                <a:spcPts val="0"/>
              </a:spcBef>
              <a:spcAft>
                <a:spcPts val="0"/>
              </a:spcAft>
              <a:buSzPts val="2000"/>
              <a:buChar char="○"/>
            </a:pPr>
            <a:r>
              <a:rPr lang="en"/>
              <a:t>Code and documents</a:t>
            </a:r>
            <a:endParaRPr/>
          </a:p>
        </p:txBody>
      </p:sp>
      <p:sp>
        <p:nvSpPr>
          <p:cNvPr id="69" name="Google Shape;69;p15"/>
          <p:cNvSpPr txBox="1"/>
          <p:nvPr>
            <p:ph idx="1" type="body"/>
          </p:nvPr>
        </p:nvSpPr>
        <p:spPr>
          <a:xfrm>
            <a:off x="4688725" y="1152475"/>
            <a:ext cx="4296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Requirements:</a:t>
            </a:r>
            <a:endParaRPr/>
          </a:p>
          <a:p>
            <a:pPr indent="-355600" lvl="1" marL="914400" rtl="0" algn="l">
              <a:spcBef>
                <a:spcPts val="0"/>
              </a:spcBef>
              <a:spcAft>
                <a:spcPts val="0"/>
              </a:spcAft>
              <a:buSzPts val="2000"/>
              <a:buChar char="○"/>
            </a:pPr>
            <a:r>
              <a:rPr lang="en"/>
              <a:t>Active participation instead of passive listening and reading</a:t>
            </a:r>
            <a:endParaRPr/>
          </a:p>
          <a:p>
            <a:pPr indent="-355600" lvl="1" marL="914400" rtl="0" algn="l">
              <a:spcBef>
                <a:spcPts val="0"/>
              </a:spcBef>
              <a:spcAft>
                <a:spcPts val="0"/>
              </a:spcAft>
              <a:buSzPts val="2000"/>
              <a:buChar char="○"/>
            </a:pPr>
            <a:r>
              <a:rPr lang="en"/>
              <a:t>Communication and collaboration</a:t>
            </a:r>
            <a:endParaRPr/>
          </a:p>
          <a:p>
            <a:pPr indent="-355600" lvl="1" marL="914400" rtl="0" algn="l">
              <a:spcBef>
                <a:spcPts val="0"/>
              </a:spcBef>
              <a:spcAft>
                <a:spcPts val="0"/>
              </a:spcAft>
              <a:buSzPts val="2000"/>
              <a:buChar char="○"/>
            </a:pPr>
            <a:r>
              <a:rPr lang="en"/>
              <a:t>Self-learning and peer-learning from each other</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a:t>
            </a:r>
            <a:r>
              <a:rPr lang="en"/>
              <a:t>Principles</a:t>
            </a:r>
            <a:endParaRPr/>
          </a:p>
        </p:txBody>
      </p:sp>
      <p:sp>
        <p:nvSpPr>
          <p:cNvPr id="250" name="Google Shape;250;p42"/>
          <p:cNvSpPr txBox="1"/>
          <p:nvPr>
            <p:ph idx="1" type="body"/>
          </p:nvPr>
        </p:nvSpPr>
        <p:spPr>
          <a:xfrm>
            <a:off x="98850" y="1152475"/>
            <a:ext cx="9045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Our highest priority is to satisfy the </a:t>
            </a:r>
            <a:r>
              <a:rPr b="1" lang="en" sz="1800"/>
              <a:t>customer </a:t>
            </a:r>
            <a:r>
              <a:rPr lang="en" sz="1800"/>
              <a:t>through </a:t>
            </a:r>
            <a:r>
              <a:rPr i="1" lang="en" sz="1800"/>
              <a:t>early and continuous </a:t>
            </a:r>
            <a:r>
              <a:rPr lang="en" sz="1800"/>
              <a:t>delivery of valuable </a:t>
            </a:r>
            <a:r>
              <a:rPr b="1" lang="en" sz="1800"/>
              <a:t>software</a:t>
            </a:r>
            <a:r>
              <a:rPr lang="en" sz="1800"/>
              <a:t>.</a:t>
            </a:r>
            <a:endParaRPr sz="1800"/>
          </a:p>
          <a:p>
            <a:pPr indent="-342900" lvl="0" marL="457200" rtl="0" algn="l">
              <a:spcBef>
                <a:spcPts val="0"/>
              </a:spcBef>
              <a:spcAft>
                <a:spcPts val="0"/>
              </a:spcAft>
              <a:buSzPts val="1800"/>
              <a:buAutoNum type="arabicPeriod"/>
            </a:pPr>
            <a:r>
              <a:rPr lang="en" sz="1800"/>
              <a:t>Welcome </a:t>
            </a:r>
            <a:r>
              <a:rPr b="1" lang="en" sz="1800"/>
              <a:t>changing</a:t>
            </a:r>
            <a:r>
              <a:rPr lang="en" sz="1800"/>
              <a:t> requirements, even late in development. Agile processes harness </a:t>
            </a:r>
            <a:r>
              <a:rPr b="1" lang="en" sz="1800"/>
              <a:t>change</a:t>
            </a:r>
            <a:r>
              <a:rPr lang="en" sz="1800"/>
              <a:t> for the customer's competitive advantage.</a:t>
            </a:r>
            <a:endParaRPr sz="1800"/>
          </a:p>
          <a:p>
            <a:pPr indent="-342900" lvl="0" marL="457200" rtl="0" algn="l">
              <a:spcBef>
                <a:spcPts val="0"/>
              </a:spcBef>
              <a:spcAft>
                <a:spcPts val="0"/>
              </a:spcAft>
              <a:buSzPts val="1800"/>
              <a:buAutoNum type="arabicPeriod"/>
            </a:pPr>
            <a:r>
              <a:rPr lang="en" sz="1800"/>
              <a:t>Deliver </a:t>
            </a:r>
            <a:r>
              <a:rPr b="1" lang="en" sz="1800"/>
              <a:t>working software </a:t>
            </a:r>
            <a:r>
              <a:rPr i="1" lang="en" sz="1800"/>
              <a:t>frequently,</a:t>
            </a:r>
            <a:r>
              <a:rPr lang="en" sz="1800"/>
              <a:t> from a couple of weeks to a couple of months, with a preference to the shorter timescale.</a:t>
            </a:r>
            <a:endParaRPr sz="1800"/>
          </a:p>
          <a:p>
            <a:pPr indent="-342900" lvl="0" marL="457200" rtl="0" algn="l">
              <a:spcBef>
                <a:spcPts val="0"/>
              </a:spcBef>
              <a:spcAft>
                <a:spcPts val="0"/>
              </a:spcAft>
              <a:buSzPts val="1800"/>
              <a:buAutoNum type="arabicPeriod"/>
            </a:pPr>
            <a:r>
              <a:rPr lang="en" sz="1800"/>
              <a:t>Business </a:t>
            </a:r>
            <a:r>
              <a:rPr b="1" lang="en" sz="1800"/>
              <a:t>people</a:t>
            </a:r>
            <a:r>
              <a:rPr lang="en" sz="1800"/>
              <a:t> and developers must work </a:t>
            </a:r>
            <a:r>
              <a:rPr b="1" lang="en" sz="1800"/>
              <a:t>together </a:t>
            </a:r>
            <a:r>
              <a:rPr lang="en" sz="1800"/>
              <a:t>daily throughout the project.</a:t>
            </a:r>
            <a:endParaRPr sz="1800"/>
          </a:p>
          <a:p>
            <a:pPr indent="-342900" lvl="0" marL="457200" rtl="0" algn="l">
              <a:spcBef>
                <a:spcPts val="0"/>
              </a:spcBef>
              <a:spcAft>
                <a:spcPts val="0"/>
              </a:spcAft>
              <a:buSzPts val="1800"/>
              <a:buAutoNum type="arabicPeriod"/>
            </a:pPr>
            <a:r>
              <a:rPr lang="en" sz="1800"/>
              <a:t>Build projects around motivated </a:t>
            </a:r>
            <a:r>
              <a:rPr b="1" lang="en" sz="1800"/>
              <a:t>individuals</a:t>
            </a:r>
            <a:r>
              <a:rPr lang="en" sz="1800"/>
              <a:t>. Give them the environment and support they need, and trust them to get the job done.</a:t>
            </a:r>
            <a:endParaRPr sz="1800"/>
          </a:p>
          <a:p>
            <a:pPr indent="-342900" lvl="0" marL="457200" rtl="0" algn="l">
              <a:spcBef>
                <a:spcPts val="0"/>
              </a:spcBef>
              <a:spcAft>
                <a:spcPts val="0"/>
              </a:spcAft>
              <a:buSzPts val="1800"/>
              <a:buAutoNum type="arabicPeriod"/>
            </a:pPr>
            <a:r>
              <a:rPr lang="en" sz="1800"/>
              <a:t>The most efficient and effective method of conveying information to and within a development team is </a:t>
            </a:r>
            <a:r>
              <a:rPr b="1" lang="en" sz="1800"/>
              <a:t>face-to-face conversation</a:t>
            </a:r>
            <a:r>
              <a:rPr lang="en" sz="1800"/>
              <a:t>.</a:t>
            </a:r>
            <a:endParaRPr sz="1800"/>
          </a:p>
          <a:p>
            <a:pPr indent="0" lvl="0" marL="457200" rtl="0" algn="l">
              <a:spcBef>
                <a:spcPts val="1600"/>
              </a:spcBef>
              <a:spcAft>
                <a:spcPts val="160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Principles</a:t>
            </a:r>
            <a:endParaRPr/>
          </a:p>
        </p:txBody>
      </p:sp>
      <p:sp>
        <p:nvSpPr>
          <p:cNvPr id="256" name="Google Shape;256;p43"/>
          <p:cNvSpPr txBox="1"/>
          <p:nvPr>
            <p:ph idx="1" type="body"/>
          </p:nvPr>
        </p:nvSpPr>
        <p:spPr>
          <a:xfrm>
            <a:off x="98850" y="1152475"/>
            <a:ext cx="9045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7"/>
            </a:pPr>
            <a:r>
              <a:rPr b="1" lang="en" sz="1800"/>
              <a:t>Working software</a:t>
            </a:r>
            <a:r>
              <a:rPr lang="en" sz="1800"/>
              <a:t> is the primary measure of progress.</a:t>
            </a:r>
            <a:endParaRPr sz="1800"/>
          </a:p>
          <a:p>
            <a:pPr indent="-342900" lvl="0" marL="457200" rtl="0" algn="l">
              <a:spcBef>
                <a:spcPts val="0"/>
              </a:spcBef>
              <a:spcAft>
                <a:spcPts val="0"/>
              </a:spcAft>
              <a:buSzPts val="1800"/>
              <a:buAutoNum type="arabicPeriod" startAt="7"/>
            </a:pPr>
            <a:r>
              <a:rPr lang="en" sz="1800"/>
              <a:t>Agile processes promote </a:t>
            </a:r>
            <a:r>
              <a:rPr b="1" lang="en" sz="1800"/>
              <a:t>sustainable </a:t>
            </a:r>
            <a:r>
              <a:rPr lang="en" sz="1800"/>
              <a:t>development. The sponsors, developers, and users should be able to maintain a constant pace indefinitely.</a:t>
            </a:r>
            <a:endParaRPr sz="1800"/>
          </a:p>
          <a:p>
            <a:pPr indent="-342900" lvl="0" marL="457200" rtl="0" algn="l">
              <a:spcBef>
                <a:spcPts val="0"/>
              </a:spcBef>
              <a:spcAft>
                <a:spcPts val="0"/>
              </a:spcAft>
              <a:buSzPts val="1800"/>
              <a:buAutoNum type="arabicPeriod" startAt="7"/>
            </a:pPr>
            <a:r>
              <a:rPr lang="en" sz="1800"/>
              <a:t>Continuous attention to technical excellence and good </a:t>
            </a:r>
            <a:r>
              <a:rPr b="1" lang="en" sz="1800"/>
              <a:t>design</a:t>
            </a:r>
            <a:r>
              <a:rPr lang="en" sz="1800"/>
              <a:t> enhances agility.</a:t>
            </a:r>
            <a:endParaRPr sz="1800"/>
          </a:p>
          <a:p>
            <a:pPr indent="-342900" lvl="0" marL="457200" rtl="0" algn="l">
              <a:spcBef>
                <a:spcPts val="0"/>
              </a:spcBef>
              <a:spcAft>
                <a:spcPts val="0"/>
              </a:spcAft>
              <a:buSzPts val="1800"/>
              <a:buAutoNum type="arabicPeriod" startAt="7"/>
            </a:pPr>
            <a:r>
              <a:rPr b="1" lang="en" sz="1800"/>
              <a:t>Simplicity</a:t>
            </a:r>
            <a:r>
              <a:rPr lang="en" sz="1800"/>
              <a:t>--the art of maximizing the amount of work not done--is essential.</a:t>
            </a:r>
            <a:endParaRPr sz="1800"/>
          </a:p>
          <a:p>
            <a:pPr indent="-342900" lvl="0" marL="457200" rtl="0" algn="l">
              <a:spcBef>
                <a:spcPts val="0"/>
              </a:spcBef>
              <a:spcAft>
                <a:spcPts val="0"/>
              </a:spcAft>
              <a:buSzPts val="1800"/>
              <a:buAutoNum type="arabicPeriod" startAt="7"/>
            </a:pPr>
            <a:r>
              <a:rPr lang="en" sz="1800"/>
              <a:t>The best architectures, requirements, and designs emerge from </a:t>
            </a:r>
            <a:r>
              <a:rPr b="1" lang="en" sz="1800"/>
              <a:t>self-organizing</a:t>
            </a:r>
            <a:r>
              <a:rPr lang="en" sz="1800"/>
              <a:t> teams.</a:t>
            </a:r>
            <a:endParaRPr sz="1800"/>
          </a:p>
          <a:p>
            <a:pPr indent="-342900" lvl="0" marL="457200" rtl="0" algn="l">
              <a:spcBef>
                <a:spcPts val="0"/>
              </a:spcBef>
              <a:spcAft>
                <a:spcPts val="0"/>
              </a:spcAft>
              <a:buSzPts val="1800"/>
              <a:buAutoNum type="arabicPeriod" startAt="7"/>
            </a:pPr>
            <a:r>
              <a:rPr lang="en" sz="1800"/>
              <a:t>At regular intervals, the team </a:t>
            </a:r>
            <a:r>
              <a:rPr b="1" lang="en" sz="1800"/>
              <a:t>reflects</a:t>
            </a:r>
            <a:r>
              <a:rPr lang="en" sz="1800"/>
              <a:t> on how to become more effective, then tunes and adjusts its behavior accordingly</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eXtreme Programming</a:t>
            </a:r>
            <a:endParaRPr/>
          </a:p>
        </p:txBody>
      </p:sp>
      <p:sp>
        <p:nvSpPr>
          <p:cNvPr id="262" name="Google Shape;262;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dk1"/>
              </a:buClr>
              <a:buSzPts val="2400"/>
              <a:buChar char="●"/>
            </a:pPr>
            <a:r>
              <a:rPr lang="en">
                <a:solidFill>
                  <a:schemeClr val="dk1"/>
                </a:solidFill>
              </a:rPr>
              <a:t>Invented by Ward Cunningham, articulated by Kent  Beck and implemented by Ron Jeffries in 1996 for a project at Daimler Chrysler</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Values: Communication, Simplicity, Feedback. Courage, Respect.</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Practices: pair programming, test-driven development, refactoring, </a:t>
            </a:r>
            <a:r>
              <a:rPr lang="en">
                <a:solidFill>
                  <a:schemeClr val="dk1"/>
                </a:solidFill>
              </a:rPr>
              <a:t>continuous</a:t>
            </a:r>
            <a:r>
              <a:rPr lang="en">
                <a:solidFill>
                  <a:schemeClr val="dk1"/>
                </a:solidFill>
              </a:rPr>
              <a:t> integration, coding standard, etc.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Scrum</a:t>
            </a:r>
            <a:endParaRPr/>
          </a:p>
        </p:txBody>
      </p:sp>
      <p:sp>
        <p:nvSpPr>
          <p:cNvPr id="268" name="Google Shape;268;p45"/>
          <p:cNvSpPr txBox="1"/>
          <p:nvPr>
            <p:ph idx="1" type="body"/>
          </p:nvPr>
        </p:nvSpPr>
        <p:spPr>
          <a:xfrm>
            <a:off x="311700" y="1527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Values: </a:t>
            </a:r>
            <a:endParaRPr/>
          </a:p>
          <a:p>
            <a:pPr indent="-381000" lvl="0" marL="457200" rtl="0" algn="l">
              <a:spcBef>
                <a:spcPts val="1600"/>
              </a:spcBef>
              <a:spcAft>
                <a:spcPts val="0"/>
              </a:spcAft>
              <a:buSzPts val="2400"/>
              <a:buChar char="●"/>
            </a:pPr>
            <a:r>
              <a:rPr lang="en"/>
              <a:t>Courage,</a:t>
            </a:r>
            <a:endParaRPr/>
          </a:p>
          <a:p>
            <a:pPr indent="-381000" lvl="0" marL="457200" rtl="0" algn="l">
              <a:spcBef>
                <a:spcPts val="0"/>
              </a:spcBef>
              <a:spcAft>
                <a:spcPts val="0"/>
              </a:spcAft>
              <a:buSzPts val="2400"/>
              <a:buChar char="●"/>
            </a:pPr>
            <a:r>
              <a:rPr lang="en"/>
              <a:t>Focus,</a:t>
            </a:r>
            <a:endParaRPr/>
          </a:p>
          <a:p>
            <a:pPr indent="-381000" lvl="0" marL="457200" rtl="0" algn="l">
              <a:spcBef>
                <a:spcPts val="0"/>
              </a:spcBef>
              <a:spcAft>
                <a:spcPts val="0"/>
              </a:spcAft>
              <a:buSzPts val="2400"/>
              <a:buChar char="●"/>
            </a:pPr>
            <a:r>
              <a:rPr lang="en"/>
              <a:t>Commitment</a:t>
            </a:r>
            <a:endParaRPr/>
          </a:p>
          <a:p>
            <a:pPr indent="-381000" lvl="0" marL="457200" rtl="0" algn="l">
              <a:spcBef>
                <a:spcPts val="0"/>
              </a:spcBef>
              <a:spcAft>
                <a:spcPts val="0"/>
              </a:spcAft>
              <a:buSzPts val="2400"/>
              <a:buChar char="●"/>
            </a:pPr>
            <a:r>
              <a:rPr lang="en"/>
              <a:t>Respect</a:t>
            </a:r>
            <a:endParaRPr/>
          </a:p>
          <a:p>
            <a:pPr indent="-381000" lvl="0" marL="457200" rtl="0" algn="l">
              <a:spcBef>
                <a:spcPts val="0"/>
              </a:spcBef>
              <a:spcAft>
                <a:spcPts val="0"/>
              </a:spcAft>
              <a:buSzPts val="2400"/>
              <a:buChar char="●"/>
            </a:pPr>
            <a:r>
              <a:rPr lang="en"/>
              <a:t>Openness</a:t>
            </a:r>
            <a:endParaRPr/>
          </a:p>
        </p:txBody>
      </p:sp>
      <p:pic>
        <p:nvPicPr>
          <p:cNvPr id="269" name="Google Shape;269;p45"/>
          <p:cNvPicPr preferRelativeResize="0"/>
          <p:nvPr/>
        </p:nvPicPr>
        <p:blipFill>
          <a:blip r:embed="rId3">
            <a:alphaModFix/>
          </a:blip>
          <a:stretch>
            <a:fillRect/>
          </a:stretch>
        </p:blipFill>
        <p:spPr>
          <a:xfrm>
            <a:off x="3100775" y="592425"/>
            <a:ext cx="5904975" cy="3679075"/>
          </a:xfrm>
          <a:prstGeom prst="rect">
            <a:avLst/>
          </a:prstGeom>
          <a:noFill/>
          <a:ln>
            <a:noFill/>
          </a:ln>
        </p:spPr>
      </p:pic>
      <p:sp>
        <p:nvSpPr>
          <p:cNvPr id="270" name="Google Shape;270;p45"/>
          <p:cNvSpPr txBox="1"/>
          <p:nvPr/>
        </p:nvSpPr>
        <p:spPr>
          <a:xfrm>
            <a:off x="3357300" y="4271500"/>
            <a:ext cx="57867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D</a:t>
            </a:r>
            <a:r>
              <a:rPr lang="en" sz="2000">
                <a:solidFill>
                  <a:schemeClr val="dk1"/>
                </a:solidFill>
                <a:highlight>
                  <a:srgbClr val="FFFFFF"/>
                </a:highlight>
              </a:rPr>
              <a:t>eveloped in the early 1990s by </a:t>
            </a:r>
            <a:br>
              <a:rPr lang="en" sz="2000">
                <a:solidFill>
                  <a:schemeClr val="dk1"/>
                </a:solidFill>
                <a:highlight>
                  <a:srgbClr val="FFFFFF"/>
                </a:highlight>
              </a:rPr>
            </a:br>
            <a:r>
              <a:rPr lang="en" sz="2000">
                <a:solidFill>
                  <a:schemeClr val="dk1"/>
                </a:solidFill>
                <a:highlight>
                  <a:srgbClr val="FFFFFF"/>
                </a:highlight>
              </a:rPr>
              <a:t>Ken Schwaber and Jeff Sutherland</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UP</a:t>
            </a:r>
            <a:endParaRPr/>
          </a:p>
        </p:txBody>
      </p:sp>
      <p:sp>
        <p:nvSpPr>
          <p:cNvPr id="276" name="Google Shape;27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7" name="Google Shape;277;p46"/>
          <p:cNvPicPr preferRelativeResize="0"/>
          <p:nvPr/>
        </p:nvPicPr>
        <p:blipFill>
          <a:blip r:embed="rId3">
            <a:alphaModFix/>
          </a:blip>
          <a:stretch>
            <a:fillRect/>
          </a:stretch>
        </p:blipFill>
        <p:spPr>
          <a:xfrm>
            <a:off x="1086275" y="1299753"/>
            <a:ext cx="6971449" cy="36957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XP vs Scrum</a:t>
            </a:r>
            <a:endParaRPr/>
          </a:p>
        </p:txBody>
      </p:sp>
      <p:sp>
        <p:nvSpPr>
          <p:cNvPr id="283" name="Google Shape;28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Both are Agile frameworks with similar values</a:t>
            </a:r>
            <a:endParaRPr/>
          </a:p>
          <a:p>
            <a:pPr indent="-381000" lvl="0" marL="457200" rtl="0" algn="l">
              <a:spcBef>
                <a:spcPts val="0"/>
              </a:spcBef>
              <a:spcAft>
                <a:spcPts val="0"/>
              </a:spcAft>
              <a:buSzPts val="2400"/>
              <a:buChar char="●"/>
            </a:pPr>
            <a:r>
              <a:rPr lang="en"/>
              <a:t>XP focuses on the technical side, and Scrum focuses on workflow and management practices.</a:t>
            </a:r>
            <a:endParaRPr/>
          </a:p>
          <a:p>
            <a:pPr indent="-381000" lvl="0" marL="457200" rtl="0" algn="l">
              <a:spcBef>
                <a:spcPts val="0"/>
              </a:spcBef>
              <a:spcAft>
                <a:spcPts val="0"/>
              </a:spcAft>
              <a:buSzPts val="2400"/>
              <a:buChar char="●"/>
            </a:pPr>
            <a:r>
              <a:rPr lang="en"/>
              <a:t>Scrum can be applied beyond the software industry </a:t>
            </a:r>
            <a:endParaRPr/>
          </a:p>
          <a:p>
            <a:pPr indent="-381000" lvl="0" marL="457200" rtl="0" algn="l">
              <a:spcBef>
                <a:spcPts val="0"/>
              </a:spcBef>
              <a:spcAft>
                <a:spcPts val="0"/>
              </a:spcAft>
              <a:buSzPts val="2400"/>
              <a:buChar char="●"/>
            </a:pPr>
            <a:r>
              <a:rPr lang="en"/>
              <a:t>Agile:</a:t>
            </a:r>
            <a:r>
              <a:rPr lang="en">
                <a:solidFill>
                  <a:srgbClr val="FF0000"/>
                </a:solidFill>
              </a:rPr>
              <a:t> pros and cons?</a:t>
            </a:r>
            <a:endParaRPr>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DevOps</a:t>
            </a:r>
            <a:endParaRPr/>
          </a:p>
        </p:txBody>
      </p:sp>
      <p:sp>
        <p:nvSpPr>
          <p:cNvPr id="289" name="Google Shape;289;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 A set of practices, roles, or processes to improve the communication between developers and IT operators in order to shorten the entire life cycle—including both development and deployment—when delivering new features, fixes, or updates. </a:t>
            </a:r>
            <a:endParaRPr/>
          </a:p>
          <a:p>
            <a:pPr indent="-381000" lvl="0" marL="457200" rtl="0" algn="l">
              <a:spcBef>
                <a:spcPts val="0"/>
              </a:spcBef>
              <a:spcAft>
                <a:spcPts val="0"/>
              </a:spcAft>
              <a:buSzPts val="2400"/>
              <a:buChar char="●"/>
            </a:pPr>
            <a:r>
              <a:rPr lang="en"/>
              <a:t>Promotes the use of tools to automate infrastructure, automate workflow, and continuously monitor and measure application performance.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DevOps</a:t>
            </a:r>
            <a:endParaRPr/>
          </a:p>
        </p:txBody>
      </p:sp>
      <p:sp>
        <p:nvSpPr>
          <p:cNvPr id="295" name="Google Shape;29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6" name="Google Shape;296;p49"/>
          <p:cNvPicPr preferRelativeResize="0"/>
          <p:nvPr/>
        </p:nvPicPr>
        <p:blipFill>
          <a:blip r:embed="rId3">
            <a:alphaModFix/>
          </a:blip>
          <a:stretch>
            <a:fillRect/>
          </a:stretch>
        </p:blipFill>
        <p:spPr>
          <a:xfrm>
            <a:off x="1081925" y="1152475"/>
            <a:ext cx="7174880" cy="3895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DevSecOps</a:t>
            </a:r>
            <a:endParaRPr/>
          </a:p>
        </p:txBody>
      </p:sp>
      <p:sp>
        <p:nvSpPr>
          <p:cNvPr id="302" name="Google Shape;30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03" name="Google Shape;303;p50"/>
          <p:cNvSpPr txBox="1"/>
          <p:nvPr/>
        </p:nvSpPr>
        <p:spPr>
          <a:xfrm>
            <a:off x="1284550" y="4744975"/>
            <a:ext cx="64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https://www.catchpoint.com/blog/devops-india-summit-2020</a:t>
            </a:r>
            <a:endParaRPr/>
          </a:p>
        </p:txBody>
      </p:sp>
      <p:sp>
        <p:nvSpPr>
          <p:cNvPr id="304" name="Google Shape;304;p50"/>
          <p:cNvSpPr txBox="1"/>
          <p:nvPr/>
        </p:nvSpPr>
        <p:spPr>
          <a:xfrm>
            <a:off x="7733325" y="118250"/>
            <a:ext cx="5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Sec</a:t>
            </a:r>
            <a:endParaRPr/>
          </a:p>
        </p:txBody>
      </p:sp>
      <p:pic>
        <p:nvPicPr>
          <p:cNvPr id="305" name="Google Shape;305;p50"/>
          <p:cNvPicPr preferRelativeResize="0"/>
          <p:nvPr/>
        </p:nvPicPr>
        <p:blipFill rotWithShape="1">
          <a:blip r:embed="rId3">
            <a:alphaModFix/>
          </a:blip>
          <a:srcRect b="0" l="0" r="0" t="0"/>
          <a:stretch/>
        </p:blipFill>
        <p:spPr>
          <a:xfrm>
            <a:off x="6894150" y="172789"/>
            <a:ext cx="2249852" cy="1157835"/>
          </a:xfrm>
          <a:prstGeom prst="rect">
            <a:avLst/>
          </a:prstGeom>
          <a:noFill/>
          <a:ln>
            <a:noFill/>
          </a:ln>
        </p:spPr>
      </p:pic>
      <p:pic>
        <p:nvPicPr>
          <p:cNvPr id="306" name="Google Shape;306;p50"/>
          <p:cNvPicPr preferRelativeResize="0"/>
          <p:nvPr/>
        </p:nvPicPr>
        <p:blipFill rotWithShape="1">
          <a:blip r:embed="rId4">
            <a:alphaModFix/>
          </a:blip>
          <a:srcRect b="0" l="0" r="0" t="11347"/>
          <a:stretch/>
        </p:blipFill>
        <p:spPr>
          <a:xfrm>
            <a:off x="553750" y="951124"/>
            <a:ext cx="6514824" cy="38191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Process Improvement and CMMI</a:t>
            </a:r>
            <a:endParaRPr/>
          </a:p>
          <a:p>
            <a:pPr indent="0" lvl="0" marL="0" rtl="0" algn="l">
              <a:spcBef>
                <a:spcPts val="600"/>
              </a:spcBef>
              <a:spcAft>
                <a:spcPts val="0"/>
              </a:spcAft>
              <a:buNone/>
            </a:pPr>
            <a:r>
              <a:t/>
            </a:r>
            <a:endParaRPr/>
          </a:p>
        </p:txBody>
      </p:sp>
      <p:sp>
        <p:nvSpPr>
          <p:cNvPr id="312" name="Google Shape;312;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Capability Maturity Model Integration </a:t>
            </a:r>
            <a:endParaRPr/>
          </a:p>
          <a:p>
            <a:pPr indent="-381000" lvl="0" marL="457200" rtl="0" algn="l">
              <a:spcBef>
                <a:spcPts val="0"/>
              </a:spcBef>
              <a:spcAft>
                <a:spcPts val="0"/>
              </a:spcAft>
              <a:buSzPts val="2400"/>
              <a:buChar char="●"/>
            </a:pPr>
            <a:r>
              <a:rPr lang="en"/>
              <a:t>Initially developed by CMU in 1991, required by many DoD and government contracts</a:t>
            </a:r>
            <a:endParaRPr/>
          </a:p>
          <a:p>
            <a:pPr indent="-381000" lvl="0" marL="457200" rtl="0" algn="l">
              <a:spcBef>
                <a:spcPts val="0"/>
              </a:spcBef>
              <a:spcAft>
                <a:spcPts val="0"/>
              </a:spcAft>
              <a:buSzPts val="2400"/>
              <a:buChar char="●"/>
            </a:pPr>
            <a:r>
              <a:rPr lang="en"/>
              <a:t>CMMI 2.0 was published in 2018</a:t>
            </a:r>
            <a:endParaRPr/>
          </a:p>
          <a:p>
            <a:pPr indent="-381000" lvl="0" marL="457200" rtl="0" algn="l">
              <a:spcBef>
                <a:spcPts val="0"/>
              </a:spcBef>
              <a:spcAft>
                <a:spcPts val="0"/>
              </a:spcAft>
              <a:buSzPts val="2400"/>
              <a:buChar char="●"/>
            </a:pPr>
            <a:r>
              <a:rPr lang="en"/>
              <a:t>4 </a:t>
            </a:r>
            <a:r>
              <a:rPr lang="en"/>
              <a:t>categories of capabilities areas , many practice areas</a:t>
            </a:r>
            <a:r>
              <a:rPr lang="en"/>
              <a:t>  and 5 levels (0 lowest - 5 highest) for each practice area</a:t>
            </a:r>
            <a:endParaRPr/>
          </a:p>
          <a:p>
            <a:pPr indent="-381000" lvl="0" marL="457200" rtl="0" algn="l">
              <a:spcBef>
                <a:spcPts val="0"/>
              </a:spcBef>
              <a:spcAft>
                <a:spcPts val="0"/>
              </a:spcAft>
              <a:buClr>
                <a:srgbClr val="FF0000"/>
              </a:buClr>
              <a:buSzPts val="2400"/>
              <a:buChar char="●"/>
            </a:pPr>
            <a:r>
              <a:rPr lang="en">
                <a:solidFill>
                  <a:srgbClr val="FF0000"/>
                </a:solidFill>
              </a:rPr>
              <a:t>Pros and cons?</a:t>
            </a:r>
            <a:endParaRPr>
              <a:solidFill>
                <a:srgbClr val="FF0000"/>
              </a:solidFill>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Maximize Your Learning Outcomes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Three levels of Learning</a:t>
            </a:r>
            <a:endParaRPr/>
          </a:p>
          <a:p>
            <a:pPr indent="-355600" lvl="1" marL="914400" rtl="0" algn="l">
              <a:spcBef>
                <a:spcPts val="0"/>
              </a:spcBef>
              <a:spcAft>
                <a:spcPts val="0"/>
              </a:spcAft>
              <a:buSzPts val="2000"/>
              <a:buChar char="○"/>
            </a:pPr>
            <a:r>
              <a:rPr lang="en"/>
              <a:t>Knowledge: SE concepts, practices, </a:t>
            </a:r>
            <a:r>
              <a:rPr lang="en"/>
              <a:t>methodologies</a:t>
            </a:r>
            <a:r>
              <a:rPr lang="en"/>
              <a:t> </a:t>
            </a:r>
            <a:endParaRPr/>
          </a:p>
          <a:p>
            <a:pPr indent="-355600" lvl="1" marL="914400" rtl="0" algn="l">
              <a:spcBef>
                <a:spcPts val="0"/>
              </a:spcBef>
              <a:spcAft>
                <a:spcPts val="0"/>
              </a:spcAft>
              <a:buSzPts val="2000"/>
              <a:buChar char="○"/>
            </a:pPr>
            <a:r>
              <a:rPr lang="en"/>
              <a:t>Skills: problem solving, research, programming, tools, communication</a:t>
            </a:r>
            <a:endParaRPr/>
          </a:p>
          <a:p>
            <a:pPr indent="-355600" lvl="1" marL="914400" rtl="0" algn="l">
              <a:spcBef>
                <a:spcPts val="0"/>
              </a:spcBef>
              <a:spcAft>
                <a:spcPts val="0"/>
              </a:spcAft>
              <a:buSzPts val="2000"/>
              <a:buChar char="○"/>
            </a:pPr>
            <a:r>
              <a:rPr lang="en"/>
              <a:t>Thinking model: system thinking, design thinking, algorithmic thinking, critical thinking</a:t>
            </a:r>
            <a:endParaRPr/>
          </a:p>
          <a:p>
            <a:pPr indent="-381000" lvl="0" marL="457200" rtl="0" algn="l">
              <a:spcBef>
                <a:spcPts val="0"/>
              </a:spcBef>
              <a:spcAft>
                <a:spcPts val="0"/>
              </a:spcAft>
              <a:buSzPts val="2400"/>
              <a:buChar char="●"/>
            </a:pPr>
            <a:r>
              <a:rPr lang="en"/>
              <a:t>Your success is my success</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Yourself</a:t>
            </a:r>
            <a:endParaRPr/>
          </a:p>
        </p:txBody>
      </p:sp>
      <p:sp>
        <p:nvSpPr>
          <p:cNvPr id="318" name="Google Shape;318;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Compare waterfall model, spiral model, unified process model and agile model. How can these models apply in contemporary development?</a:t>
            </a:r>
            <a:br>
              <a:rPr lang="en"/>
            </a:br>
            <a:r>
              <a:rPr lang="en"/>
              <a:t>(sequential, iterative, feedback, use-case driven, risk driven,  prototype, architecture centric, simple, working code, documentation, </a:t>
            </a:r>
            <a:r>
              <a:rPr lang="en"/>
              <a:t>collaboration</a:t>
            </a:r>
            <a:r>
              <a:rPr lang="en"/>
              <a:t>, individuals … ) </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Yourself</a:t>
            </a:r>
            <a:endParaRPr/>
          </a:p>
        </p:txBody>
      </p:sp>
      <p:sp>
        <p:nvSpPr>
          <p:cNvPr id="324" name="Google Shape;32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Compare XP (eXtreme Programming) and Scrum?</a:t>
            </a:r>
            <a:endParaRPr/>
          </a:p>
          <a:p>
            <a:pPr indent="0" lvl="0" marL="0" rtl="0" algn="l">
              <a:spcBef>
                <a:spcPts val="1600"/>
              </a:spcBef>
              <a:spcAft>
                <a:spcPts val="0"/>
              </a:spcAft>
              <a:buNone/>
            </a:pPr>
            <a:r>
              <a:rPr lang="en"/>
              <a:t>(user stories, sprint, </a:t>
            </a:r>
            <a:r>
              <a:rPr lang="en"/>
              <a:t>continuous</a:t>
            </a:r>
            <a:r>
              <a:rPr lang="en"/>
              <a:t> integration, pair programming, product owner, product backlog, workflow, test driven development, whole team, workflow, management, refactoring …) </a:t>
            </a:r>
            <a:endParaRPr/>
          </a:p>
          <a:p>
            <a:pPr indent="0" lvl="0" marL="457200" rtl="0" algn="l">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Yourself</a:t>
            </a:r>
            <a:endParaRPr/>
          </a:p>
        </p:txBody>
      </p:sp>
      <p:sp>
        <p:nvSpPr>
          <p:cNvPr id="330" name="Google Shape;33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What are the relationship and differences between Agile and DevOps? </a:t>
            </a:r>
            <a:endParaRPr/>
          </a:p>
          <a:p>
            <a:pPr indent="-381000" lvl="0" marL="457200" rtl="0" algn="l">
              <a:spcBef>
                <a:spcPts val="0"/>
              </a:spcBef>
              <a:spcAft>
                <a:spcPts val="0"/>
              </a:spcAft>
              <a:buSzPts val="2400"/>
              <a:buChar char="●"/>
            </a:pPr>
            <a:r>
              <a:rPr lang="en"/>
              <a:t>Is DevOps the same as using tools for automation?</a:t>
            </a:r>
            <a:endParaRPr/>
          </a:p>
          <a:p>
            <a:pPr indent="-381000" lvl="0" marL="457200" rtl="0" algn="l">
              <a:spcBef>
                <a:spcPts val="0"/>
              </a:spcBef>
              <a:spcAft>
                <a:spcPts val="0"/>
              </a:spcAft>
              <a:buSzPts val="2400"/>
              <a:buChar char="●"/>
            </a:pPr>
            <a:r>
              <a:rPr lang="en"/>
              <a:t>How does DevSecOps differ from DevOps?</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Project Factors TradeOff </a:t>
            </a:r>
            <a:endParaRPr/>
          </a:p>
        </p:txBody>
      </p:sp>
      <p:sp>
        <p:nvSpPr>
          <p:cNvPr id="336" name="Google Shape;33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7" name="Google Shape;337;p55"/>
          <p:cNvPicPr preferRelativeResize="0"/>
          <p:nvPr/>
        </p:nvPicPr>
        <p:blipFill>
          <a:blip r:embed="rId3">
            <a:alphaModFix/>
          </a:blip>
          <a:stretch>
            <a:fillRect/>
          </a:stretch>
        </p:blipFill>
        <p:spPr>
          <a:xfrm>
            <a:off x="951924" y="1152475"/>
            <a:ext cx="6947950" cy="3568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Quality Characteristics</a:t>
            </a:r>
            <a:endParaRPr/>
          </a:p>
        </p:txBody>
      </p:sp>
      <p:sp>
        <p:nvSpPr>
          <p:cNvPr id="343" name="Google Shape;343;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External Quality Characteristics: Correctness, Usability, </a:t>
            </a:r>
            <a:r>
              <a:rPr b="1" lang="en"/>
              <a:t>Efficiency</a:t>
            </a:r>
            <a:r>
              <a:rPr lang="en"/>
              <a:t>, </a:t>
            </a:r>
            <a:r>
              <a:rPr b="1" lang="en"/>
              <a:t>Reliability</a:t>
            </a:r>
            <a:r>
              <a:rPr lang="en"/>
              <a:t>, Integrity, Adaptability, Accuracy, Robustness and </a:t>
            </a:r>
            <a:r>
              <a:rPr b="1" lang="en"/>
              <a:t>Security</a:t>
            </a:r>
            <a:r>
              <a:rPr lang="en"/>
              <a:t>.</a:t>
            </a:r>
            <a:endParaRPr/>
          </a:p>
          <a:p>
            <a:pPr indent="-381000" lvl="0" marL="457200" rtl="0" algn="l">
              <a:spcBef>
                <a:spcPts val="0"/>
              </a:spcBef>
              <a:spcAft>
                <a:spcPts val="0"/>
              </a:spcAft>
              <a:buSzPts val="2400"/>
              <a:buChar char="●"/>
            </a:pPr>
            <a:r>
              <a:rPr lang="en"/>
              <a:t>Internal Quality Characteristics: </a:t>
            </a:r>
            <a:r>
              <a:rPr b="1" lang="en"/>
              <a:t>Maintainability</a:t>
            </a:r>
            <a:r>
              <a:rPr lang="en"/>
              <a:t>, Flexibility, Portability, Re-usability, Readability, Testability, and Understandability.</a:t>
            </a:r>
            <a:endParaRPr/>
          </a:p>
          <a:p>
            <a:pPr indent="-381000" lvl="0" marL="457200" rtl="0" algn="l">
              <a:spcBef>
                <a:spcPts val="0"/>
              </a:spcBef>
              <a:spcAft>
                <a:spcPts val="0"/>
              </a:spcAft>
              <a:buClr>
                <a:srgbClr val="FF0000"/>
              </a:buClr>
              <a:buSzPts val="2400"/>
              <a:buChar char="●"/>
            </a:pPr>
            <a:r>
              <a:rPr lang="en">
                <a:solidFill>
                  <a:srgbClr val="FF0000"/>
                </a:solidFill>
              </a:rPr>
              <a:t>How to measure quality?</a:t>
            </a:r>
            <a:endParaRPr>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Defect Management</a:t>
            </a:r>
            <a:endParaRPr/>
          </a:p>
        </p:txBody>
      </p:sp>
      <p:sp>
        <p:nvSpPr>
          <p:cNvPr id="349" name="Google Shape;349;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more closely a software product meets its specified requirements, and those requirements meet the wants and needs of its customers, the higher its quality.</a:t>
            </a:r>
            <a:endParaRPr/>
          </a:p>
          <a:p>
            <a:pPr indent="-381000" lvl="0" marL="457200" rtl="0" algn="l">
              <a:spcBef>
                <a:spcPts val="0"/>
              </a:spcBef>
              <a:spcAft>
                <a:spcPts val="0"/>
              </a:spcAft>
              <a:buSzPts val="2400"/>
              <a:buChar char="●"/>
            </a:pPr>
            <a:r>
              <a:rPr lang="en"/>
              <a:t>A software defect is any deviation from requirements (both explicit and implicit).</a:t>
            </a:r>
            <a:endParaRPr/>
          </a:p>
          <a:p>
            <a:pPr indent="-381000" lvl="0" marL="457200" rtl="0" algn="l">
              <a:spcBef>
                <a:spcPts val="0"/>
              </a:spcBef>
              <a:spcAft>
                <a:spcPts val="0"/>
              </a:spcAft>
              <a:buSzPts val="2400"/>
              <a:buChar char="●"/>
            </a:pPr>
            <a:r>
              <a:rPr lang="en"/>
              <a:t>Defect categories : </a:t>
            </a:r>
            <a:endParaRPr/>
          </a:p>
          <a:p>
            <a:pPr indent="-355600" lvl="1" marL="914400" rtl="0" algn="l">
              <a:spcBef>
                <a:spcPts val="0"/>
              </a:spcBef>
              <a:spcAft>
                <a:spcPts val="0"/>
              </a:spcAft>
              <a:buSzPts val="2000"/>
              <a:buChar char="○"/>
            </a:pPr>
            <a:r>
              <a:rPr lang="en"/>
              <a:t>Severity: major, medium, trivial</a:t>
            </a:r>
            <a:endParaRPr/>
          </a:p>
          <a:p>
            <a:pPr indent="-355600" lvl="1" marL="914400" rtl="0" algn="l">
              <a:spcBef>
                <a:spcPts val="0"/>
              </a:spcBef>
              <a:spcAft>
                <a:spcPts val="0"/>
              </a:spcAft>
              <a:buSzPts val="2000"/>
              <a:buChar char="○"/>
            </a:pPr>
            <a:r>
              <a:rPr lang="en"/>
              <a:t>Priority: high, medium, low</a:t>
            </a:r>
            <a:endParaRPr/>
          </a:p>
          <a:p>
            <a:pPr indent="-355600" lvl="1" marL="914400" rtl="0" algn="l">
              <a:spcBef>
                <a:spcPts val="0"/>
              </a:spcBef>
              <a:spcAft>
                <a:spcPts val="0"/>
              </a:spcAft>
              <a:buSzPts val="2000"/>
              <a:buChar char="○"/>
            </a:pPr>
            <a:r>
              <a:rPr lang="en"/>
              <a:t>Type: omission, unnecessary, inconsistency, unclassified</a:t>
            </a:r>
            <a:endParaRPr/>
          </a:p>
          <a:p>
            <a:pPr indent="-355600" lvl="1" marL="914400" rtl="0" algn="l">
              <a:spcBef>
                <a:spcPts val="0"/>
              </a:spcBef>
              <a:spcAft>
                <a:spcPts val="0"/>
              </a:spcAft>
              <a:buSzPts val="2000"/>
              <a:buChar char="○"/>
            </a:pPr>
            <a:r>
              <a:rPr lang="en"/>
              <a:t>Source: which phase was it injected?</a:t>
            </a:r>
            <a:endParaRPr/>
          </a:p>
          <a:p>
            <a:pPr indent="0" lvl="0" marL="45720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Defect Management</a:t>
            </a:r>
            <a:endParaRPr/>
          </a:p>
        </p:txBody>
      </p:sp>
      <p:sp>
        <p:nvSpPr>
          <p:cNvPr id="355" name="Google Shape;355;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Goals:</a:t>
            </a:r>
            <a:endParaRPr/>
          </a:p>
          <a:p>
            <a:pPr indent="-355600" lvl="1" marL="914400" rtl="0" algn="l">
              <a:spcBef>
                <a:spcPts val="0"/>
              </a:spcBef>
              <a:spcAft>
                <a:spcPts val="0"/>
              </a:spcAft>
              <a:buSzPts val="2000"/>
              <a:buChar char="○"/>
            </a:pPr>
            <a:r>
              <a:rPr lang="en"/>
              <a:t>Remove as many defects as is reasonably possible before project is completed</a:t>
            </a:r>
            <a:endParaRPr/>
          </a:p>
          <a:p>
            <a:pPr indent="-355600" lvl="1" marL="914400" rtl="0" algn="l">
              <a:spcBef>
                <a:spcPts val="0"/>
              </a:spcBef>
              <a:spcAft>
                <a:spcPts val="0"/>
              </a:spcAft>
              <a:buSzPts val="2000"/>
              <a:buChar char="○"/>
            </a:pPr>
            <a:r>
              <a:rPr lang="en"/>
              <a:t>Remove as many of these defects as early in the development process as possible. (Cost to repair defects increases the later they are discovered) </a:t>
            </a:r>
            <a:endParaRPr/>
          </a:p>
          <a:p>
            <a:pPr indent="0" lvl="0" marL="457200" rtl="0" algn="l">
              <a:spcBef>
                <a:spcPts val="16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Defect Management</a:t>
            </a:r>
            <a:endParaRPr/>
          </a:p>
        </p:txBody>
      </p:sp>
      <p:sp>
        <p:nvSpPr>
          <p:cNvPr id="361" name="Google Shape;361;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Need to be tracked and managed.</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381000" lvl="0" marL="457200" rtl="0" algn="l">
              <a:spcBef>
                <a:spcPts val="1600"/>
              </a:spcBef>
              <a:spcAft>
                <a:spcPts val="0"/>
              </a:spcAft>
              <a:buSzPts val="2400"/>
              <a:buChar char="●"/>
            </a:pPr>
            <a:r>
              <a:rPr lang="en"/>
              <a:t>Many tools support defect management: Github, pivotaltracker</a:t>
            </a:r>
            <a:endParaRPr/>
          </a:p>
          <a:p>
            <a:pPr indent="0" lvl="0" marL="0" rtl="0" algn="l">
              <a:spcBef>
                <a:spcPts val="1600"/>
              </a:spcBef>
              <a:spcAft>
                <a:spcPts val="1600"/>
              </a:spcAft>
              <a:buNone/>
            </a:pPr>
            <a:r>
              <a:t/>
            </a:r>
            <a:endParaRPr/>
          </a:p>
        </p:txBody>
      </p:sp>
      <p:pic>
        <p:nvPicPr>
          <p:cNvPr id="362" name="Google Shape;362;p59"/>
          <p:cNvPicPr preferRelativeResize="0"/>
          <p:nvPr/>
        </p:nvPicPr>
        <p:blipFill>
          <a:blip r:embed="rId3">
            <a:alphaModFix/>
          </a:blip>
          <a:stretch>
            <a:fillRect/>
          </a:stretch>
        </p:blipFill>
        <p:spPr>
          <a:xfrm>
            <a:off x="233350" y="1998429"/>
            <a:ext cx="9143998" cy="137849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Metrics</a:t>
            </a:r>
            <a:endParaRPr/>
          </a:p>
        </p:txBody>
      </p:sp>
      <p:sp>
        <p:nvSpPr>
          <p:cNvPr id="368" name="Google Shape;36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Product metrics</a:t>
            </a:r>
            <a:endParaRPr/>
          </a:p>
          <a:p>
            <a:pPr indent="-355600" lvl="1" marL="914400" rtl="0" algn="l">
              <a:spcBef>
                <a:spcPts val="0"/>
              </a:spcBef>
              <a:spcAft>
                <a:spcPts val="0"/>
              </a:spcAft>
              <a:buSzPts val="2000"/>
              <a:buChar char="○"/>
            </a:pPr>
            <a:r>
              <a:rPr lang="en"/>
              <a:t>Defect density, defect counts</a:t>
            </a:r>
            <a:endParaRPr/>
          </a:p>
          <a:p>
            <a:pPr indent="-355600" lvl="1" marL="914400" rtl="0" algn="l">
              <a:spcBef>
                <a:spcPts val="0"/>
              </a:spcBef>
              <a:spcAft>
                <a:spcPts val="0"/>
              </a:spcAft>
              <a:buSzPts val="2000"/>
              <a:buChar char="○"/>
            </a:pPr>
            <a:r>
              <a:rPr lang="en"/>
              <a:t>Testing coverage, </a:t>
            </a:r>
            <a:endParaRPr/>
          </a:p>
          <a:p>
            <a:pPr indent="-355600" lvl="1" marL="914400" rtl="0" algn="l">
              <a:spcBef>
                <a:spcPts val="0"/>
              </a:spcBef>
              <a:spcAft>
                <a:spcPts val="0"/>
              </a:spcAft>
              <a:buSzPts val="2000"/>
              <a:buChar char="○"/>
            </a:pPr>
            <a:r>
              <a:rPr lang="en"/>
              <a:t>Size, complexity</a:t>
            </a:r>
            <a:endParaRPr/>
          </a:p>
          <a:p>
            <a:pPr indent="-355600" lvl="1" marL="914400" rtl="0" algn="l">
              <a:spcBef>
                <a:spcPts val="0"/>
              </a:spcBef>
              <a:spcAft>
                <a:spcPts val="0"/>
              </a:spcAft>
              <a:buSzPts val="2000"/>
              <a:buChar char="○"/>
            </a:pPr>
            <a:r>
              <a:rPr lang="en"/>
              <a:t>MTTF</a:t>
            </a:r>
            <a:endParaRPr/>
          </a:p>
          <a:p>
            <a:pPr indent="-355600" lvl="1" marL="914400" rtl="0" algn="l">
              <a:spcBef>
                <a:spcPts val="0"/>
              </a:spcBef>
              <a:spcAft>
                <a:spcPts val="0"/>
              </a:spcAft>
              <a:buSzPts val="2000"/>
              <a:buChar char="○"/>
            </a:pPr>
            <a:r>
              <a:rPr lang="en"/>
              <a:t>Customer </a:t>
            </a:r>
            <a:r>
              <a:rPr lang="en"/>
              <a:t>satisfaction</a:t>
            </a:r>
            <a:endParaRPr/>
          </a:p>
          <a:p>
            <a:pPr indent="-355600" lvl="1" marL="914400" rtl="0" algn="l">
              <a:spcBef>
                <a:spcPts val="0"/>
              </a:spcBef>
              <a:spcAft>
                <a:spcPts val="0"/>
              </a:spcAft>
              <a:buSzPts val="2000"/>
              <a:buChar char="○"/>
            </a:pPr>
            <a:r>
              <a:rPr lang="en"/>
              <a:t>Project Specific metrics</a:t>
            </a:r>
            <a:endParaRPr/>
          </a:p>
          <a:p>
            <a:pPr indent="-355600" lvl="1" marL="914400" rtl="0" algn="l">
              <a:spcBef>
                <a:spcPts val="0"/>
              </a:spcBef>
              <a:spcAft>
                <a:spcPts val="0"/>
              </a:spcAft>
              <a:buSzPts val="2000"/>
              <a:buChar char="○"/>
            </a:pPr>
            <a:r>
              <a:rPr lang="en"/>
              <a:t>...</a:t>
            </a:r>
            <a:endParaRPr/>
          </a:p>
          <a:p>
            <a:pPr indent="-381000" lvl="0" marL="457200" rtl="0" algn="l">
              <a:spcBef>
                <a:spcPts val="0"/>
              </a:spcBef>
              <a:spcAft>
                <a:spcPts val="0"/>
              </a:spcAft>
              <a:buSzPts val="2400"/>
              <a:buChar char="●"/>
            </a:pPr>
            <a:r>
              <a:rPr lang="en"/>
              <a:t>Process metrics</a:t>
            </a:r>
            <a:endParaRPr/>
          </a:p>
          <a:p>
            <a:pPr indent="-355600" lvl="1" marL="914400" rtl="0" algn="l">
              <a:spcBef>
                <a:spcPts val="0"/>
              </a:spcBef>
              <a:spcAft>
                <a:spcPts val="0"/>
              </a:spcAft>
              <a:buSzPts val="2000"/>
              <a:buChar char="○"/>
            </a:pPr>
            <a:r>
              <a:rPr lang="en"/>
              <a:t>Defect repair rate</a:t>
            </a:r>
            <a:endParaRPr/>
          </a:p>
          <a:p>
            <a:pPr indent="-355600" lvl="1" marL="914400" rtl="0" algn="l">
              <a:spcBef>
                <a:spcPts val="0"/>
              </a:spcBef>
              <a:spcAft>
                <a:spcPts val="0"/>
              </a:spcAft>
              <a:buSzPts val="2000"/>
              <a:buChar char="○"/>
            </a:pPr>
            <a:r>
              <a:rPr lang="en"/>
              <a:t>Effort (in person hours), velocity, burn down </a:t>
            </a:r>
            <a:endParaRPr/>
          </a:p>
          <a:p>
            <a:pPr indent="-355600" lvl="1" marL="914400" rtl="0" algn="l">
              <a:spcBef>
                <a:spcPts val="0"/>
              </a:spcBef>
              <a:spcAft>
                <a:spcPts val="0"/>
              </a:spcAft>
              <a:buSzPts val="2000"/>
              <a:buChar char="○"/>
            </a:pPr>
            <a:r>
              <a:rPr lang="en"/>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Assurance: V&amp;V</a:t>
            </a:r>
            <a:endParaRPr/>
          </a:p>
        </p:txBody>
      </p:sp>
      <p:sp>
        <p:nvSpPr>
          <p:cNvPr id="374" name="Google Shape;37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Verification: Ensuring that each artifact is built in accordance with its specifications</a:t>
            </a:r>
            <a:endParaRPr/>
          </a:p>
          <a:p>
            <a:pPr indent="-355600" lvl="1" marL="914400" rtl="0" algn="l">
              <a:spcBef>
                <a:spcPts val="0"/>
              </a:spcBef>
              <a:spcAft>
                <a:spcPts val="0"/>
              </a:spcAft>
              <a:buSzPts val="2000"/>
              <a:buChar char="○"/>
            </a:pPr>
            <a:r>
              <a:rPr lang="en"/>
              <a:t>“Are we building the product right?”</a:t>
            </a:r>
            <a:endParaRPr/>
          </a:p>
          <a:p>
            <a:pPr indent="-355600" lvl="1" marL="914400" rtl="0" algn="l">
              <a:spcBef>
                <a:spcPts val="0"/>
              </a:spcBef>
              <a:spcAft>
                <a:spcPts val="0"/>
              </a:spcAft>
              <a:buSzPts val="2000"/>
              <a:buChar char="○"/>
            </a:pPr>
            <a:r>
              <a:rPr lang="en"/>
              <a:t>Focus on process</a:t>
            </a:r>
            <a:endParaRPr/>
          </a:p>
          <a:p>
            <a:pPr indent="-355600" lvl="1" marL="914400" rtl="0" algn="l">
              <a:spcBef>
                <a:spcPts val="0"/>
              </a:spcBef>
              <a:spcAft>
                <a:spcPts val="0"/>
              </a:spcAft>
              <a:buSzPts val="2000"/>
              <a:buChar char="○"/>
            </a:pPr>
            <a:r>
              <a:rPr lang="en"/>
              <a:t>Mostly </a:t>
            </a:r>
            <a:r>
              <a:rPr lang="en" u="sng"/>
              <a:t>inspections and reviews </a:t>
            </a:r>
            <a:r>
              <a:rPr lang="en"/>
              <a:t>(both code and documents)</a:t>
            </a:r>
            <a:endParaRPr/>
          </a:p>
          <a:p>
            <a:pPr indent="-381000" lvl="0" marL="457200" rtl="0" algn="l">
              <a:spcBef>
                <a:spcPts val="0"/>
              </a:spcBef>
              <a:spcAft>
                <a:spcPts val="0"/>
              </a:spcAft>
              <a:buSzPts val="2400"/>
              <a:buChar char="●"/>
            </a:pPr>
            <a:r>
              <a:rPr lang="en"/>
              <a:t>Validation: Checking that each completed artifact satisfies its specifications</a:t>
            </a:r>
            <a:endParaRPr/>
          </a:p>
          <a:p>
            <a:pPr indent="-355600" lvl="1" marL="914400" rtl="0" algn="l">
              <a:spcBef>
                <a:spcPts val="0"/>
              </a:spcBef>
              <a:spcAft>
                <a:spcPts val="0"/>
              </a:spcAft>
              <a:buSzPts val="2000"/>
              <a:buChar char="○"/>
            </a:pPr>
            <a:r>
              <a:rPr lang="en"/>
              <a:t>“Are we building the right product?”</a:t>
            </a:r>
            <a:endParaRPr/>
          </a:p>
          <a:p>
            <a:pPr indent="-355600" lvl="1" marL="914400" rtl="0" algn="l">
              <a:spcBef>
                <a:spcPts val="0"/>
              </a:spcBef>
              <a:spcAft>
                <a:spcPts val="0"/>
              </a:spcAft>
              <a:buSzPts val="2000"/>
              <a:buChar char="○"/>
            </a:pPr>
            <a:r>
              <a:rPr lang="en"/>
              <a:t>Focus on products</a:t>
            </a:r>
            <a:endParaRPr/>
          </a:p>
          <a:p>
            <a:pPr indent="-355600" lvl="1" marL="914400" rtl="0" algn="l">
              <a:spcBef>
                <a:spcPts val="0"/>
              </a:spcBef>
              <a:spcAft>
                <a:spcPts val="0"/>
              </a:spcAft>
              <a:buSzPts val="2000"/>
              <a:buChar char="○"/>
            </a:pPr>
            <a:r>
              <a:rPr lang="en"/>
              <a:t>Mostly </a:t>
            </a:r>
            <a:r>
              <a:rPr lang="en" u="sng"/>
              <a:t>testing</a:t>
            </a:r>
            <a:endParaRPr u="sng"/>
          </a:p>
          <a:p>
            <a:pPr indent="0" lvl="0" marL="0" rtl="0" algn="l">
              <a:spcBef>
                <a:spcPts val="1600"/>
              </a:spcBef>
              <a:spcAft>
                <a:spcPts val="1600"/>
              </a:spcAft>
              <a:buNone/>
            </a:pPr>
            <a:r>
              <a:t/>
            </a:r>
            <a:endParaRPr/>
          </a:p>
        </p:txBody>
      </p:sp>
      <p:sp>
        <p:nvSpPr>
          <p:cNvPr id="375" name="Google Shape;375;p61"/>
          <p:cNvSpPr/>
          <p:nvPr/>
        </p:nvSpPr>
        <p:spPr>
          <a:xfrm>
            <a:off x="6954725" y="3767050"/>
            <a:ext cx="2033100" cy="1217100"/>
          </a:xfrm>
          <a:prstGeom prst="wedgeEllipseCallout">
            <a:avLst>
              <a:gd fmla="val -123748" name="adj1"/>
              <a:gd fmla="val -3448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100"/>
              <a:t>Focus on discover defects</a:t>
            </a:r>
            <a:endParaRPr sz="2100"/>
          </a:p>
        </p:txBody>
      </p:sp>
      <p:sp>
        <p:nvSpPr>
          <p:cNvPr id="376" name="Google Shape;376;p61"/>
          <p:cNvSpPr/>
          <p:nvPr/>
        </p:nvSpPr>
        <p:spPr>
          <a:xfrm>
            <a:off x="4888725" y="3055975"/>
            <a:ext cx="566700" cy="1844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CS673 Software Engineering</a:t>
            </a:r>
            <a:endParaRPr sz="4800"/>
          </a:p>
          <a:p>
            <a:pPr indent="0" lvl="0" marL="0" rtl="0" algn="ctr">
              <a:spcBef>
                <a:spcPts val="0"/>
              </a:spcBef>
              <a:spcAft>
                <a:spcPts val="0"/>
              </a:spcAft>
              <a:buNone/>
            </a:pPr>
            <a:r>
              <a:t/>
            </a:r>
            <a:endParaRPr sz="4800"/>
          </a:p>
          <a:p>
            <a:pPr indent="0" lvl="0" marL="0" rtl="0" algn="ctr">
              <a:spcBef>
                <a:spcPts val="0"/>
              </a:spcBef>
              <a:spcAft>
                <a:spcPts val="0"/>
              </a:spcAft>
              <a:buNone/>
            </a:pPr>
            <a:r>
              <a:rPr lang="en" sz="4800"/>
              <a:t>Module 1: Intro to SE</a:t>
            </a:r>
            <a:endParaRPr sz="4800"/>
          </a:p>
        </p:txBody>
      </p:sp>
      <p:sp>
        <p:nvSpPr>
          <p:cNvPr id="81" name="Google Shape;81;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BUMETCS </a:t>
            </a:r>
            <a:endParaRPr/>
          </a:p>
          <a:p>
            <a:pPr indent="0" lvl="0" marL="0" rtl="0" algn="ctr">
              <a:spcBef>
                <a:spcPts val="0"/>
              </a:spcBef>
              <a:spcAft>
                <a:spcPts val="0"/>
              </a:spcAft>
              <a:buNone/>
            </a:pPr>
            <a:r>
              <a:rPr lang="en"/>
              <a:t>Yuting Zhang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SQAP (Software Quality Assurance Planning)</a:t>
            </a:r>
            <a:endParaRPr/>
          </a:p>
        </p:txBody>
      </p:sp>
      <p:sp>
        <p:nvSpPr>
          <p:cNvPr id="382" name="Google Shape;382;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Who are responsible?</a:t>
            </a:r>
            <a:endParaRPr/>
          </a:p>
          <a:p>
            <a:pPr indent="-381000" lvl="0" marL="457200" rtl="0" algn="l">
              <a:spcBef>
                <a:spcPts val="0"/>
              </a:spcBef>
              <a:spcAft>
                <a:spcPts val="0"/>
              </a:spcAft>
              <a:buSzPts val="2400"/>
              <a:buChar char="●"/>
            </a:pPr>
            <a:r>
              <a:rPr lang="en"/>
              <a:t>What documentation to generate?</a:t>
            </a:r>
            <a:endParaRPr/>
          </a:p>
          <a:p>
            <a:pPr indent="-381000" lvl="0" marL="457200" rtl="0" algn="l">
              <a:spcBef>
                <a:spcPts val="0"/>
              </a:spcBef>
              <a:spcAft>
                <a:spcPts val="0"/>
              </a:spcAft>
              <a:buSzPts val="2400"/>
              <a:buChar char="●"/>
            </a:pPr>
            <a:r>
              <a:rPr lang="en"/>
              <a:t>What standards to use?</a:t>
            </a:r>
            <a:endParaRPr/>
          </a:p>
          <a:p>
            <a:pPr indent="-381000" lvl="0" marL="457200" rtl="0" algn="l">
              <a:spcBef>
                <a:spcPts val="0"/>
              </a:spcBef>
              <a:spcAft>
                <a:spcPts val="0"/>
              </a:spcAft>
              <a:buSzPts val="2400"/>
              <a:buChar char="●"/>
            </a:pPr>
            <a:r>
              <a:rPr lang="en"/>
              <a:t>What metrics to use?</a:t>
            </a:r>
            <a:endParaRPr/>
          </a:p>
          <a:p>
            <a:pPr indent="-381000" lvl="0" marL="457200" rtl="0" algn="l">
              <a:spcBef>
                <a:spcPts val="0"/>
              </a:spcBef>
              <a:spcAft>
                <a:spcPts val="0"/>
              </a:spcAft>
              <a:buSzPts val="2400"/>
              <a:buChar char="●"/>
            </a:pPr>
            <a:r>
              <a:rPr lang="en"/>
              <a:t>What procedures to use?</a:t>
            </a:r>
            <a:endParaRPr/>
          </a:p>
          <a:p>
            <a:pPr indent="-381000" lvl="0" marL="457200" rtl="0" algn="l">
              <a:spcBef>
                <a:spcPts val="0"/>
              </a:spcBef>
              <a:spcAft>
                <a:spcPts val="0"/>
              </a:spcAft>
              <a:buSzPts val="2400"/>
              <a:buChar char="●"/>
            </a:pPr>
            <a:r>
              <a:rPr lang="en"/>
              <a:t>What testing to perform?</a:t>
            </a:r>
            <a:endParaRPr/>
          </a:p>
          <a:p>
            <a:pPr indent="-381000" lvl="0" marL="457200" rtl="0" algn="l">
              <a:spcBef>
                <a:spcPts val="0"/>
              </a:spcBef>
              <a:spcAft>
                <a:spcPts val="0"/>
              </a:spcAft>
              <a:buSzPts val="2400"/>
              <a:buChar char="●"/>
            </a:pPr>
            <a:r>
              <a:rPr lang="en"/>
              <a:t>What techniques to use?</a:t>
            </a:r>
            <a:endParaRPr/>
          </a:p>
          <a:p>
            <a:pPr indent="-381000" lvl="0" marL="457200" rtl="0" algn="l">
              <a:spcBef>
                <a:spcPts val="0"/>
              </a:spcBef>
              <a:spcAft>
                <a:spcPts val="0"/>
              </a:spcAft>
              <a:buSzPts val="2400"/>
              <a:buChar char="●"/>
            </a:pPr>
            <a:r>
              <a:rPr lang="en"/>
              <a:t>How to handle defects?</a:t>
            </a:r>
            <a:endParaRPr/>
          </a:p>
        </p:txBody>
      </p:sp>
      <p:sp>
        <p:nvSpPr>
          <p:cNvPr id="383" name="Google Shape;383;p62"/>
          <p:cNvSpPr/>
          <p:nvPr/>
        </p:nvSpPr>
        <p:spPr>
          <a:xfrm>
            <a:off x="5544250" y="2411550"/>
            <a:ext cx="3133200" cy="1677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t>Our SPPP includes the SQAP section</a:t>
            </a:r>
            <a:endParaRPr sz="22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Yourself</a:t>
            </a:r>
            <a:endParaRPr/>
          </a:p>
        </p:txBody>
      </p:sp>
      <p:sp>
        <p:nvSpPr>
          <p:cNvPr id="389" name="Google Shape;389;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What are quality metrics? What are differences between product metrics and process metrics?</a:t>
            </a:r>
            <a:endParaRPr/>
          </a:p>
          <a:p>
            <a:pPr indent="-381000" lvl="0" marL="457200" rtl="0" algn="l">
              <a:spcBef>
                <a:spcPts val="0"/>
              </a:spcBef>
              <a:spcAft>
                <a:spcPts val="0"/>
              </a:spcAft>
              <a:buSzPts val="2400"/>
              <a:buAutoNum type="arabicPeriod"/>
            </a:pPr>
            <a:r>
              <a:rPr lang="en"/>
              <a:t>Limitations and interpretation of each quality metric.</a:t>
            </a:r>
            <a:endParaRPr/>
          </a:p>
          <a:p>
            <a:pPr indent="-381000" lvl="0" marL="457200" rtl="0" algn="l">
              <a:spcBef>
                <a:spcPts val="0"/>
              </a:spcBef>
              <a:spcAft>
                <a:spcPts val="0"/>
              </a:spcAft>
              <a:buSzPts val="2400"/>
              <a:buAutoNum type="arabicPeriod"/>
            </a:pPr>
            <a:r>
              <a:rPr lang="en"/>
              <a:t>How to find defects and how to manage them?</a:t>
            </a:r>
            <a:endParaRPr/>
          </a:p>
          <a:p>
            <a:pPr indent="-381000" lvl="0" marL="457200" rtl="0" algn="l">
              <a:spcBef>
                <a:spcPts val="0"/>
              </a:spcBef>
              <a:spcAft>
                <a:spcPts val="0"/>
              </a:spcAft>
              <a:buSzPts val="2400"/>
              <a:buAutoNum type="arabicPeriod"/>
            </a:pPr>
            <a:r>
              <a:rPr lang="en"/>
              <a:t>What are differences between inspection/review and testing?</a:t>
            </a:r>
            <a:endParaRPr/>
          </a:p>
          <a:p>
            <a:pPr indent="0" lvl="0" marL="457200" rtl="0" algn="l">
              <a:spcBef>
                <a:spcPts val="160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Configuration Management</a:t>
            </a:r>
            <a:endParaRPr/>
          </a:p>
        </p:txBody>
      </p:sp>
      <p:sp>
        <p:nvSpPr>
          <p:cNvPr id="395" name="Google Shape;395;p6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Manage changes in software and ensure what was designed is the same as what is built and deployed.</a:t>
            </a:r>
            <a:endParaRPr sz="2000"/>
          </a:p>
          <a:p>
            <a:pPr indent="-355600" lvl="0" marL="457200" rtl="0" algn="l">
              <a:spcBef>
                <a:spcPts val="0"/>
              </a:spcBef>
              <a:spcAft>
                <a:spcPts val="0"/>
              </a:spcAft>
              <a:buSzPts val="2000"/>
              <a:buChar char="●"/>
            </a:pPr>
            <a:r>
              <a:rPr lang="en" sz="2000"/>
              <a:t>Configuration items include source code, property files, configuration file, documentation, binaries, and other entities in the software life cycle. </a:t>
            </a:r>
            <a:endParaRPr sz="2000"/>
          </a:p>
          <a:p>
            <a:pPr indent="-355600" lvl="0" marL="457200" rtl="0" algn="l">
              <a:spcBef>
                <a:spcPts val="0"/>
              </a:spcBef>
              <a:spcAft>
                <a:spcPts val="0"/>
              </a:spcAft>
              <a:buSzPts val="2000"/>
              <a:buChar char="●"/>
            </a:pPr>
            <a:r>
              <a:rPr lang="en" sz="2000"/>
              <a:t>SCM helps in identifying, tracking, managing, controlling changes of these configuration items. </a:t>
            </a:r>
            <a:endParaRPr sz="2000"/>
          </a:p>
          <a:p>
            <a:pPr indent="-355600" lvl="0" marL="457200" rtl="0" algn="l">
              <a:spcBef>
                <a:spcPts val="0"/>
              </a:spcBef>
              <a:spcAft>
                <a:spcPts val="0"/>
              </a:spcAft>
              <a:buSzPts val="2000"/>
              <a:buChar char="●"/>
            </a:pPr>
            <a:r>
              <a:rPr lang="en" sz="2000"/>
              <a:t>Version Control System (VCS) is an important component.</a:t>
            </a:r>
            <a:endParaRPr sz="2000"/>
          </a:p>
          <a:p>
            <a:pPr indent="-355600" lvl="0" marL="457200" rtl="0" algn="l">
              <a:spcBef>
                <a:spcPts val="0"/>
              </a:spcBef>
              <a:spcAft>
                <a:spcPts val="0"/>
              </a:spcAft>
              <a:buSzPts val="2000"/>
              <a:buChar char="●"/>
            </a:pPr>
            <a:r>
              <a:rPr lang="en" sz="2000"/>
              <a:t>DevOps: </a:t>
            </a:r>
            <a:endParaRPr sz="2000"/>
          </a:p>
          <a:p>
            <a:pPr indent="-355600" lvl="1" marL="914400" rtl="0" algn="l">
              <a:spcBef>
                <a:spcPts val="0"/>
              </a:spcBef>
              <a:spcAft>
                <a:spcPts val="0"/>
              </a:spcAft>
              <a:buSzPts val="2000"/>
              <a:buChar char="○"/>
            </a:pPr>
            <a:r>
              <a:rPr lang="en"/>
              <a:t>Container: Docker</a:t>
            </a:r>
            <a:endParaRPr/>
          </a:p>
          <a:p>
            <a:pPr indent="-355600" lvl="1" marL="914400" rtl="0" algn="l">
              <a:spcBef>
                <a:spcPts val="0"/>
              </a:spcBef>
              <a:spcAft>
                <a:spcPts val="0"/>
              </a:spcAft>
              <a:buSzPts val="2000"/>
              <a:buChar char="○"/>
            </a:pPr>
            <a:r>
              <a:rPr lang="en"/>
              <a:t>CI &amp; CD</a:t>
            </a:r>
            <a:endParaRPr/>
          </a:p>
          <a:p>
            <a:pPr indent="-355600" lvl="1" marL="914400" rtl="0" algn="l">
              <a:spcBef>
                <a:spcPts val="0"/>
              </a:spcBef>
              <a:spcAft>
                <a:spcPts val="0"/>
              </a:spcAft>
              <a:buSzPts val="2000"/>
              <a:buChar char="○"/>
            </a:pPr>
            <a:r>
              <a:rPr lang="en" sz="2000"/>
              <a:t>Infrastructure as Code (IaC) and Configuration as Code (CaC)</a:t>
            </a:r>
            <a:endParaRPr sz="2000"/>
          </a:p>
          <a:p>
            <a:pPr indent="0" lvl="0" marL="0" rtl="0" algn="l">
              <a:spcBef>
                <a:spcPts val="1600"/>
              </a:spcBef>
              <a:spcAft>
                <a:spcPts val="1600"/>
              </a:spcAft>
              <a:buNone/>
            </a:pPr>
            <a:r>
              <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VCS</a:t>
            </a:r>
            <a:endParaRPr/>
          </a:p>
        </p:txBody>
      </p:sp>
      <p:sp>
        <p:nvSpPr>
          <p:cNvPr id="401" name="Google Shape;401;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Distributed vs Centralized</a:t>
            </a:r>
            <a:endParaRPr/>
          </a:p>
          <a:p>
            <a:pPr indent="-381000" lvl="0" marL="457200" rtl="0" algn="l">
              <a:spcBef>
                <a:spcPts val="0"/>
              </a:spcBef>
              <a:spcAft>
                <a:spcPts val="0"/>
              </a:spcAft>
              <a:buSzPts val="2400"/>
              <a:buChar char="●"/>
            </a:pPr>
            <a:r>
              <a:t/>
            </a:r>
            <a:endParaRPr/>
          </a:p>
          <a:p>
            <a:pPr indent="-381000" lvl="0" marL="457200" rtl="0" algn="l">
              <a:spcBef>
                <a:spcPts val="0"/>
              </a:spcBef>
              <a:spcAft>
                <a:spcPts val="0"/>
              </a:spcAft>
              <a:buSzPts val="2400"/>
              <a:buChar char="●"/>
            </a:pPr>
            <a:r>
              <a:t/>
            </a:r>
            <a:endParaRPr/>
          </a:p>
        </p:txBody>
      </p:sp>
      <p:pic>
        <p:nvPicPr>
          <p:cNvPr id="402" name="Google Shape;402;p65"/>
          <p:cNvPicPr preferRelativeResize="0"/>
          <p:nvPr/>
        </p:nvPicPr>
        <p:blipFill>
          <a:blip r:embed="rId3">
            <a:alphaModFix/>
          </a:blip>
          <a:stretch>
            <a:fillRect/>
          </a:stretch>
        </p:blipFill>
        <p:spPr>
          <a:xfrm>
            <a:off x="457200" y="1596900"/>
            <a:ext cx="8229600" cy="3035375"/>
          </a:xfrm>
          <a:prstGeom prst="rect">
            <a:avLst/>
          </a:prstGeom>
          <a:noFill/>
          <a:ln>
            <a:noFill/>
          </a:ln>
        </p:spPr>
      </p:pic>
      <p:sp>
        <p:nvSpPr>
          <p:cNvPr id="403" name="Google Shape;403;p65"/>
          <p:cNvSpPr txBox="1"/>
          <p:nvPr/>
        </p:nvSpPr>
        <p:spPr>
          <a:xfrm>
            <a:off x="1844400" y="1800500"/>
            <a:ext cx="1666500" cy="3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CVS, SVN</a:t>
            </a:r>
            <a:endParaRPr sz="2000"/>
          </a:p>
        </p:txBody>
      </p:sp>
      <p:sp>
        <p:nvSpPr>
          <p:cNvPr id="404" name="Google Shape;404;p65"/>
          <p:cNvSpPr txBox="1"/>
          <p:nvPr/>
        </p:nvSpPr>
        <p:spPr>
          <a:xfrm>
            <a:off x="5718825" y="1508475"/>
            <a:ext cx="2136300" cy="3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Git, Mercurial</a:t>
            </a:r>
            <a:endParaRPr sz="2000"/>
          </a:p>
        </p:txBody>
      </p:sp>
      <p:sp>
        <p:nvSpPr>
          <p:cNvPr id="405" name="Google Shape;405;p65"/>
          <p:cNvSpPr txBox="1"/>
          <p:nvPr/>
        </p:nvSpPr>
        <p:spPr>
          <a:xfrm>
            <a:off x="396450" y="4329700"/>
            <a:ext cx="874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Git</a:t>
            </a:r>
            <a:r>
              <a:rPr lang="en" sz="2400"/>
              <a:t> </a:t>
            </a:r>
            <a:r>
              <a:rPr lang="en" sz="2400"/>
              <a:t>Branching:  </a:t>
            </a:r>
            <a:r>
              <a:rPr lang="en" sz="2400" u="sng">
                <a:solidFill>
                  <a:srgbClr val="1155CC"/>
                </a:solidFill>
                <a:hlinkClick r:id="rId4">
                  <a:extLst>
                    <a:ext uri="{A12FA001-AC4F-418D-AE19-62706E023703}">
                      <ahyp:hlinkClr val="tx"/>
                    </a:ext>
                  </a:extLst>
                </a:hlinkClick>
              </a:rPr>
              <a:t>https://www.flagship.io/git-branching-strategies/</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a:t>
            </a:r>
            <a:endParaRPr/>
          </a:p>
        </p:txBody>
      </p:sp>
      <p:sp>
        <p:nvSpPr>
          <p:cNvPr id="411" name="Google Shape;411;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Containerization technology: portable, lightweight, self-contained environment for applications and dependencies.</a:t>
            </a:r>
            <a:endParaRPr/>
          </a:p>
          <a:p>
            <a:pPr indent="-381000" lvl="0" marL="457200" rtl="0" algn="l">
              <a:spcBef>
                <a:spcPts val="0"/>
              </a:spcBef>
              <a:spcAft>
                <a:spcPts val="0"/>
              </a:spcAft>
              <a:buSzPts val="2400"/>
              <a:buChar char="●"/>
            </a:pPr>
            <a:r>
              <a:rPr lang="en"/>
              <a:t>Image (static files) vs Container (running instance)</a:t>
            </a:r>
            <a:endParaRPr/>
          </a:p>
          <a:p>
            <a:pPr indent="-381000" lvl="0" marL="457200" rtl="0" algn="l">
              <a:spcBef>
                <a:spcPts val="0"/>
              </a:spcBef>
              <a:spcAft>
                <a:spcPts val="0"/>
              </a:spcAft>
              <a:buSzPts val="2400"/>
              <a:buChar char="●"/>
            </a:pPr>
            <a:r>
              <a:rPr lang="en"/>
              <a:t>Docker Daemon (background service manages container) vs Docker client</a:t>
            </a:r>
            <a:endParaRPr/>
          </a:p>
          <a:p>
            <a:pPr indent="-381000" lvl="0" marL="457200" rtl="0" algn="l">
              <a:spcBef>
                <a:spcPts val="0"/>
              </a:spcBef>
              <a:spcAft>
                <a:spcPts val="0"/>
              </a:spcAft>
              <a:buSzPts val="2400"/>
              <a:buChar char="●"/>
            </a:pPr>
            <a:r>
              <a:rPr lang="en"/>
              <a:t>Dockerfile: configuration file of the docker image</a:t>
            </a:r>
            <a:endParaRPr/>
          </a:p>
          <a:p>
            <a:pPr indent="-381000" lvl="0" marL="457200" rtl="0" algn="l">
              <a:spcBef>
                <a:spcPts val="0"/>
              </a:spcBef>
              <a:spcAft>
                <a:spcPts val="0"/>
              </a:spcAft>
              <a:buSzPts val="2400"/>
              <a:buChar char="●"/>
            </a:pPr>
            <a:r>
              <a:rPr lang="en"/>
              <a:t>Docker repo and Docker hub</a:t>
            </a:r>
            <a:endParaRPr/>
          </a:p>
          <a:p>
            <a:pPr indent="-381000" lvl="0" marL="457200" rtl="0" algn="l">
              <a:spcBef>
                <a:spcPts val="0"/>
              </a:spcBef>
              <a:spcAft>
                <a:spcPts val="0"/>
              </a:spcAft>
              <a:buSzPts val="2400"/>
              <a:buChar char="●"/>
            </a:pPr>
            <a:r>
              <a:rPr lang="en"/>
              <a:t>Container orchestration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a:t>
            </a:r>
            <a:endParaRPr/>
          </a:p>
        </p:txBody>
      </p:sp>
      <p:pic>
        <p:nvPicPr>
          <p:cNvPr id="417" name="Google Shape;417;p67"/>
          <p:cNvPicPr preferRelativeResize="0"/>
          <p:nvPr/>
        </p:nvPicPr>
        <p:blipFill>
          <a:blip r:embed="rId3">
            <a:alphaModFix/>
          </a:blip>
          <a:stretch>
            <a:fillRect/>
          </a:stretch>
        </p:blipFill>
        <p:spPr>
          <a:xfrm>
            <a:off x="3666225" y="3061676"/>
            <a:ext cx="5521574" cy="1995100"/>
          </a:xfrm>
          <a:prstGeom prst="rect">
            <a:avLst/>
          </a:prstGeom>
          <a:noFill/>
          <a:ln>
            <a:noFill/>
          </a:ln>
        </p:spPr>
      </p:pic>
      <p:sp>
        <p:nvSpPr>
          <p:cNvPr id="418" name="Google Shape;418;p67"/>
          <p:cNvSpPr txBox="1"/>
          <p:nvPr>
            <p:ph idx="1" type="body"/>
          </p:nvPr>
        </p:nvSpPr>
        <p:spPr>
          <a:xfrm>
            <a:off x="311700" y="1152475"/>
            <a:ext cx="86991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Risk: uncertain factors that have negative impact </a:t>
            </a:r>
            <a:endParaRPr/>
          </a:p>
          <a:p>
            <a:pPr indent="-381000" lvl="0" marL="457200" rtl="0" algn="l">
              <a:spcBef>
                <a:spcPts val="0"/>
              </a:spcBef>
              <a:spcAft>
                <a:spcPts val="0"/>
              </a:spcAft>
              <a:buSzPts val="2400"/>
              <a:buChar char="●"/>
            </a:pPr>
            <a:r>
              <a:rPr lang="en"/>
              <a:t>Classification:</a:t>
            </a:r>
            <a:endParaRPr/>
          </a:p>
          <a:p>
            <a:pPr indent="-355600" lvl="1" marL="914400" rtl="0" algn="l">
              <a:spcBef>
                <a:spcPts val="0"/>
              </a:spcBef>
              <a:spcAft>
                <a:spcPts val="0"/>
              </a:spcAft>
              <a:buSzPts val="2000"/>
              <a:buChar char="○"/>
            </a:pPr>
            <a:r>
              <a:rPr lang="en"/>
              <a:t>Project risks, technical risks, Business risks threaten.</a:t>
            </a:r>
            <a:endParaRPr/>
          </a:p>
          <a:p>
            <a:pPr indent="-355600" lvl="1" marL="914400" rtl="0" algn="l">
              <a:spcBef>
                <a:spcPts val="0"/>
              </a:spcBef>
              <a:spcAft>
                <a:spcPts val="0"/>
              </a:spcAft>
              <a:buSzPts val="2000"/>
              <a:buChar char="○"/>
            </a:pPr>
            <a:r>
              <a:rPr lang="en"/>
              <a:t>Generic risks and specific risks</a:t>
            </a:r>
            <a:endParaRPr/>
          </a:p>
          <a:p>
            <a:pPr indent="-381000" lvl="0" marL="457200" rtl="0" algn="l">
              <a:spcBef>
                <a:spcPts val="0"/>
              </a:spcBef>
              <a:spcAft>
                <a:spcPts val="0"/>
              </a:spcAft>
              <a:buSzPts val="2400"/>
              <a:buChar char="●"/>
            </a:pPr>
            <a:r>
              <a:rPr lang="en"/>
              <a:t>Risk Management </a:t>
            </a:r>
            <a:endParaRPr/>
          </a:p>
          <a:p>
            <a:pPr indent="-355600" lvl="1" marL="914400" rtl="0" algn="l">
              <a:spcBef>
                <a:spcPts val="0"/>
              </a:spcBef>
              <a:spcAft>
                <a:spcPts val="0"/>
              </a:spcAft>
              <a:buSzPts val="2000"/>
              <a:buChar char="○"/>
            </a:pPr>
            <a:r>
              <a:rPr lang="en"/>
              <a:t>Identify, analyze, mitigate, monitor …</a:t>
            </a:r>
            <a:endParaRPr/>
          </a:p>
          <a:p>
            <a:pPr indent="-355600" lvl="1" marL="914400" rtl="0" algn="l">
              <a:spcBef>
                <a:spcPts val="0"/>
              </a:spcBef>
              <a:spcAft>
                <a:spcPts val="0"/>
              </a:spcAft>
              <a:buSzPts val="2000"/>
              <a:buChar char="○"/>
            </a:pPr>
            <a:r>
              <a:rPr lang="en"/>
              <a:t>Should include </a:t>
            </a:r>
            <a:br>
              <a:rPr lang="en"/>
            </a:br>
            <a:r>
              <a:rPr lang="en"/>
              <a:t>in SPPP</a:t>
            </a:r>
            <a:endParaRPr/>
          </a:p>
        </p:txBody>
      </p:sp>
      <p:sp>
        <p:nvSpPr>
          <p:cNvPr id="419" name="Google Shape;419;p67"/>
          <p:cNvSpPr txBox="1"/>
          <p:nvPr/>
        </p:nvSpPr>
        <p:spPr>
          <a:xfrm>
            <a:off x="356325" y="4040300"/>
            <a:ext cx="3399900" cy="4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Risk factors survey:</a:t>
            </a:r>
            <a:endParaRPr sz="2000"/>
          </a:p>
          <a:p>
            <a:pPr indent="0" lvl="0" marL="0" rtl="0" algn="l">
              <a:lnSpc>
                <a:spcPct val="115000"/>
              </a:lnSpc>
              <a:spcBef>
                <a:spcPts val="1600"/>
              </a:spcBef>
              <a:spcAft>
                <a:spcPts val="1600"/>
              </a:spcAft>
              <a:buNone/>
            </a:pPr>
            <a:r>
              <a:rPr lang="en" sz="1800" u="sng">
                <a:solidFill>
                  <a:schemeClr val="accent5"/>
                </a:solidFill>
                <a:hlinkClick r:id="rId4">
                  <a:extLst>
                    <a:ext uri="{A12FA001-AC4F-418D-AE19-62706E023703}">
                      <ahyp:hlinkClr val="tx"/>
                    </a:ext>
                  </a:extLst>
                </a:hlinkClick>
              </a:rPr>
              <a:t>https://forms.gle/MSDHsvrZkN</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Yourself</a:t>
            </a:r>
            <a:endParaRPr/>
          </a:p>
        </p:txBody>
      </p:sp>
      <p:sp>
        <p:nvSpPr>
          <p:cNvPr id="425" name="Google Shape;425;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What are the differences between </a:t>
            </a:r>
            <a:r>
              <a:rPr lang="en"/>
              <a:t>centralized and distributed version control systems?</a:t>
            </a:r>
            <a:r>
              <a:rPr lang="en"/>
              <a:t> </a:t>
            </a:r>
            <a:endParaRPr/>
          </a:p>
          <a:p>
            <a:pPr indent="-381000" lvl="0" marL="457200" rtl="0" algn="l">
              <a:spcBef>
                <a:spcPts val="0"/>
              </a:spcBef>
              <a:spcAft>
                <a:spcPts val="0"/>
              </a:spcAft>
              <a:buSzPts val="2400"/>
              <a:buAutoNum type="arabicPeriod"/>
            </a:pPr>
            <a:r>
              <a:rPr lang="en"/>
              <a:t>Explain basic terminology about VCS and basic commands about git. </a:t>
            </a:r>
            <a:endParaRPr/>
          </a:p>
          <a:p>
            <a:pPr indent="-381000" lvl="0" marL="457200" rtl="0" algn="l">
              <a:spcBef>
                <a:spcPts val="0"/>
              </a:spcBef>
              <a:spcAft>
                <a:spcPts val="0"/>
              </a:spcAft>
              <a:buSzPts val="2400"/>
              <a:buAutoNum type="arabicPeriod"/>
            </a:pPr>
            <a:r>
              <a:rPr lang="en"/>
              <a:t>Explain basic elements of the docker system.</a:t>
            </a:r>
            <a:endParaRPr/>
          </a:p>
          <a:p>
            <a:pPr indent="-381000" lvl="0" marL="457200" rtl="0" algn="l">
              <a:spcBef>
                <a:spcPts val="0"/>
              </a:spcBef>
              <a:spcAft>
                <a:spcPts val="0"/>
              </a:spcAft>
              <a:buSzPts val="2400"/>
              <a:buAutoNum type="arabicPeriod"/>
            </a:pPr>
            <a:r>
              <a:rPr lang="en"/>
              <a:t>Define the term “risk” and identify common risks. </a:t>
            </a:r>
            <a:endParaRPr/>
          </a:p>
          <a:p>
            <a:pPr indent="-381000" lvl="0" marL="457200" rtl="0" algn="l">
              <a:spcBef>
                <a:spcPts val="0"/>
              </a:spcBef>
              <a:spcAft>
                <a:spcPts val="0"/>
              </a:spcAft>
              <a:buSzPts val="2400"/>
              <a:buAutoNum type="arabicPeriod"/>
            </a:pPr>
            <a:r>
              <a:rPr lang="en"/>
              <a:t>How to manage risks?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431" name="Google Shape;431;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to Ask</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Software Engineering =? Programming</a:t>
            </a:r>
            <a:br>
              <a:rPr lang="en"/>
            </a:br>
            <a:r>
              <a:rPr lang="en"/>
              <a:t>						    &gt;</a:t>
            </a:r>
            <a:br>
              <a:rPr lang="en"/>
            </a:br>
            <a:r>
              <a:rPr lang="en"/>
              <a:t>						    &lt;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Disasters</a:t>
            </a:r>
            <a:endParaRPr/>
          </a:p>
        </p:txBody>
      </p:sp>
      <p:sp>
        <p:nvSpPr>
          <p:cNvPr id="93" name="Google Shape;93;p19"/>
          <p:cNvSpPr txBox="1"/>
          <p:nvPr>
            <p:ph idx="1" type="body"/>
          </p:nvPr>
        </p:nvSpPr>
        <p:spPr>
          <a:xfrm>
            <a:off x="311700" y="1017725"/>
            <a:ext cx="8520600" cy="277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Ariane Project (1996) ($500 million)</a:t>
            </a:r>
            <a:endParaRPr sz="2000"/>
          </a:p>
          <a:p>
            <a:pPr indent="-355600" lvl="0" marL="457200" rtl="0" algn="l">
              <a:spcBef>
                <a:spcPts val="0"/>
              </a:spcBef>
              <a:spcAft>
                <a:spcPts val="0"/>
              </a:spcAft>
              <a:buSzPts val="2000"/>
              <a:buChar char="●"/>
            </a:pPr>
            <a:r>
              <a:rPr lang="en" sz="2000"/>
              <a:t>Radiation Overdose (&gt;5 death and &gt;15 injured)</a:t>
            </a:r>
            <a:endParaRPr sz="2000"/>
          </a:p>
          <a:p>
            <a:pPr indent="-355600" lvl="0" marL="457200" rtl="0" algn="l">
              <a:spcBef>
                <a:spcPts val="0"/>
              </a:spcBef>
              <a:spcAft>
                <a:spcPts val="0"/>
              </a:spcAft>
              <a:buSzPts val="2000"/>
              <a:buChar char="●"/>
            </a:pPr>
            <a:r>
              <a:rPr lang="en" sz="2000"/>
              <a:t>The year 2000 problem  ($500 million)</a:t>
            </a:r>
            <a:endParaRPr sz="2000"/>
          </a:p>
          <a:p>
            <a:pPr indent="-355600" lvl="0" marL="457200" rtl="0" algn="l">
              <a:spcBef>
                <a:spcPts val="0"/>
              </a:spcBef>
              <a:spcAft>
                <a:spcPts val="0"/>
              </a:spcAft>
              <a:buSzPts val="2000"/>
              <a:buChar char="●"/>
            </a:pPr>
            <a:r>
              <a:rPr lang="en" sz="2000"/>
              <a:t>The 2003 North America blackout ( 10 million people in Ontario and 45 million people in eight U.S. States.) ($6billion)</a:t>
            </a:r>
            <a:endParaRPr sz="2000"/>
          </a:p>
          <a:p>
            <a:pPr indent="-355600" lvl="0" marL="457200" rtl="0" algn="l">
              <a:spcBef>
                <a:spcPts val="0"/>
              </a:spcBef>
              <a:spcAft>
                <a:spcPts val="0"/>
              </a:spcAft>
              <a:buSzPts val="2000"/>
              <a:buChar char="●"/>
            </a:pPr>
            <a:r>
              <a:rPr lang="en" sz="2000"/>
              <a:t>Bitcoin hack ($450 million)</a:t>
            </a:r>
            <a:endParaRPr sz="2000"/>
          </a:p>
          <a:p>
            <a:pPr indent="-355600" lvl="0" marL="457200" rtl="0" algn="l">
              <a:spcBef>
                <a:spcPts val="0"/>
              </a:spcBef>
              <a:spcAft>
                <a:spcPts val="0"/>
              </a:spcAft>
              <a:buSzPts val="2000"/>
              <a:buChar char="●"/>
            </a:pPr>
            <a:r>
              <a:rPr lang="en" sz="2000"/>
              <a:t>The Equifax mega-breach (145 million people)</a:t>
            </a:r>
            <a:endParaRPr sz="2000"/>
          </a:p>
          <a:p>
            <a:pPr indent="-355600" lvl="0" marL="457200" rtl="0" algn="l">
              <a:spcBef>
                <a:spcPts val="0"/>
              </a:spcBef>
              <a:spcAft>
                <a:spcPts val="0"/>
              </a:spcAft>
              <a:buSzPts val="2000"/>
              <a:buChar char="●"/>
            </a:pPr>
            <a:r>
              <a:rPr lang="en" sz="2000"/>
              <a:t>T-Mobile data breach</a:t>
            </a:r>
            <a:endParaRPr sz="2000"/>
          </a:p>
          <a:p>
            <a:pPr indent="-355600" lvl="0" marL="457200" rtl="0" algn="l">
              <a:spcBef>
                <a:spcPts val="0"/>
              </a:spcBef>
              <a:spcAft>
                <a:spcPts val="0"/>
              </a:spcAft>
              <a:buSzPts val="2000"/>
              <a:buChar char="●"/>
            </a:pPr>
            <a:r>
              <a:rPr lang="en" sz="2000" u="sng"/>
              <a:t>Exercise: find a software disaster(big failure) in recent 2-3 years.</a:t>
            </a:r>
            <a:endParaRPr sz="2000" u="sng"/>
          </a:p>
          <a:p>
            <a:pPr indent="-355600" lvl="0" marL="457200" rtl="0" algn="l">
              <a:spcBef>
                <a:spcPts val="0"/>
              </a:spcBef>
              <a:spcAft>
                <a:spcPts val="0"/>
              </a:spcAft>
              <a:buSzPts val="2000"/>
              <a:buChar char="●"/>
            </a:pPr>
            <a:r>
              <a:rPr lang="en" sz="2000" u="sng"/>
              <a:t>What are possible causes of software failures?</a:t>
            </a:r>
            <a:endParaRPr sz="2000" u="sng"/>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Causes of Software Failures</a:t>
            </a:r>
            <a:endParaRPr/>
          </a:p>
        </p:txBody>
      </p:sp>
      <p:sp>
        <p:nvSpPr>
          <p:cNvPr id="99" name="Google Shape;99;p20"/>
          <p:cNvSpPr txBox="1"/>
          <p:nvPr>
            <p:ph idx="1" type="body"/>
          </p:nvPr>
        </p:nvSpPr>
        <p:spPr>
          <a:xfrm>
            <a:off x="311700" y="1152475"/>
            <a:ext cx="48567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Unrealistic or unarticulated project goals</a:t>
            </a:r>
            <a:endParaRPr sz="2000"/>
          </a:p>
          <a:p>
            <a:pPr indent="-355600" lvl="0" marL="457200" rtl="0" algn="l">
              <a:spcBef>
                <a:spcPts val="0"/>
              </a:spcBef>
              <a:spcAft>
                <a:spcPts val="0"/>
              </a:spcAft>
              <a:buSzPts val="2000"/>
              <a:buChar char="●"/>
            </a:pPr>
            <a:r>
              <a:rPr lang="en" sz="2000"/>
              <a:t>Poor project management</a:t>
            </a:r>
            <a:endParaRPr sz="2000"/>
          </a:p>
          <a:p>
            <a:pPr indent="-355600" lvl="0" marL="457200" rtl="0" algn="l">
              <a:spcBef>
                <a:spcPts val="0"/>
              </a:spcBef>
              <a:spcAft>
                <a:spcPts val="0"/>
              </a:spcAft>
              <a:buSzPts val="2000"/>
              <a:buChar char="●"/>
            </a:pPr>
            <a:r>
              <a:rPr lang="en" sz="2000"/>
              <a:t>Inaccurate estimates of needed resources</a:t>
            </a:r>
            <a:endParaRPr sz="2000"/>
          </a:p>
          <a:p>
            <a:pPr indent="-355600" lvl="0" marL="457200" rtl="0" algn="l">
              <a:spcBef>
                <a:spcPts val="0"/>
              </a:spcBef>
              <a:spcAft>
                <a:spcPts val="0"/>
              </a:spcAft>
              <a:buSzPts val="2000"/>
              <a:buChar char="●"/>
            </a:pPr>
            <a:r>
              <a:rPr lang="en" sz="2000"/>
              <a:t>Badly defined system requirements</a:t>
            </a:r>
            <a:endParaRPr sz="2000"/>
          </a:p>
          <a:p>
            <a:pPr indent="-355600" lvl="0" marL="457200" rtl="0" algn="l">
              <a:spcBef>
                <a:spcPts val="0"/>
              </a:spcBef>
              <a:spcAft>
                <a:spcPts val="0"/>
              </a:spcAft>
              <a:buSzPts val="2000"/>
              <a:buChar char="●"/>
            </a:pPr>
            <a:r>
              <a:rPr lang="en" sz="2000"/>
              <a:t>Poor reporting of the project's status</a:t>
            </a:r>
            <a:endParaRPr sz="2000"/>
          </a:p>
          <a:p>
            <a:pPr indent="-355600" lvl="0" marL="457200" rtl="0" algn="l">
              <a:spcBef>
                <a:spcPts val="0"/>
              </a:spcBef>
              <a:spcAft>
                <a:spcPts val="0"/>
              </a:spcAft>
              <a:buSzPts val="2000"/>
              <a:buChar char="●"/>
            </a:pPr>
            <a:r>
              <a:rPr lang="en" sz="2000"/>
              <a:t>Unmanaged risks</a:t>
            </a:r>
            <a:endParaRPr sz="2000"/>
          </a:p>
          <a:p>
            <a:pPr indent="-355600" lvl="0" marL="457200" rtl="0" algn="l">
              <a:spcBef>
                <a:spcPts val="0"/>
              </a:spcBef>
              <a:spcAft>
                <a:spcPts val="0"/>
              </a:spcAft>
              <a:buSzPts val="2000"/>
              <a:buChar char="●"/>
            </a:pPr>
            <a:r>
              <a:rPr lang="en" sz="2000"/>
              <a:t>Poor communication among customers, developers, and users</a:t>
            </a:r>
            <a:endParaRPr sz="2000"/>
          </a:p>
          <a:p>
            <a:pPr indent="0" lvl="0" marL="457200" rtl="0" algn="l">
              <a:spcBef>
                <a:spcPts val="1600"/>
              </a:spcBef>
              <a:spcAft>
                <a:spcPts val="1600"/>
              </a:spcAft>
              <a:buNone/>
            </a:pPr>
            <a:r>
              <a:t/>
            </a:r>
            <a:endParaRPr sz="2000"/>
          </a:p>
        </p:txBody>
      </p:sp>
      <p:sp>
        <p:nvSpPr>
          <p:cNvPr id="100" name="Google Shape;100;p20"/>
          <p:cNvSpPr txBox="1"/>
          <p:nvPr>
            <p:ph idx="1" type="body"/>
          </p:nvPr>
        </p:nvSpPr>
        <p:spPr>
          <a:xfrm>
            <a:off x="4933225" y="1152475"/>
            <a:ext cx="42108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Inability to handle the project's complexity</a:t>
            </a:r>
            <a:endParaRPr sz="2000"/>
          </a:p>
          <a:p>
            <a:pPr indent="-355600" lvl="0" marL="457200" rtl="0" algn="l">
              <a:spcBef>
                <a:spcPts val="0"/>
              </a:spcBef>
              <a:spcAft>
                <a:spcPts val="0"/>
              </a:spcAft>
              <a:buSzPts val="2000"/>
              <a:buChar char="●"/>
            </a:pPr>
            <a:r>
              <a:rPr lang="en" sz="2000"/>
              <a:t>Poor software design methodology</a:t>
            </a:r>
            <a:endParaRPr sz="2000"/>
          </a:p>
          <a:p>
            <a:pPr indent="-355600" lvl="0" marL="457200" rtl="0" algn="l">
              <a:spcBef>
                <a:spcPts val="0"/>
              </a:spcBef>
              <a:spcAft>
                <a:spcPts val="0"/>
              </a:spcAft>
              <a:buSzPts val="2000"/>
              <a:buChar char="●"/>
            </a:pPr>
            <a:r>
              <a:rPr lang="en" sz="2000"/>
              <a:t>Poor coding skills	</a:t>
            </a:r>
            <a:endParaRPr sz="2000"/>
          </a:p>
          <a:p>
            <a:pPr indent="-355600" lvl="0" marL="457200" rtl="0" algn="l">
              <a:spcBef>
                <a:spcPts val="0"/>
              </a:spcBef>
              <a:spcAft>
                <a:spcPts val="0"/>
              </a:spcAft>
              <a:buSzPts val="2000"/>
              <a:buChar char="●"/>
            </a:pPr>
            <a:r>
              <a:rPr lang="en" sz="2000"/>
              <a:t>Wrong or inefficient set of development tools</a:t>
            </a:r>
            <a:endParaRPr sz="2000"/>
          </a:p>
          <a:p>
            <a:pPr indent="-355600" lvl="0" marL="457200" rtl="0" algn="l">
              <a:spcBef>
                <a:spcPts val="0"/>
              </a:spcBef>
              <a:spcAft>
                <a:spcPts val="0"/>
              </a:spcAft>
              <a:buSzPts val="2000"/>
              <a:buChar char="●"/>
            </a:pPr>
            <a:r>
              <a:rPr lang="en" sz="2000"/>
              <a:t>Inadequate test coverage</a:t>
            </a:r>
            <a:endParaRPr sz="2000"/>
          </a:p>
          <a:p>
            <a:pPr indent="-355600" lvl="0" marL="457200" rtl="0" algn="l">
              <a:spcBef>
                <a:spcPts val="0"/>
              </a:spcBef>
              <a:spcAft>
                <a:spcPts val="0"/>
              </a:spcAft>
              <a:buSzPts val="2000"/>
              <a:buChar char="●"/>
            </a:pPr>
            <a:r>
              <a:rPr lang="en" sz="2000"/>
              <a:t>Inappropriate (or lack of) software process</a:t>
            </a:r>
            <a:endParaRPr sz="2000"/>
          </a:p>
          <a:p>
            <a:pPr indent="-355600" lvl="0" marL="457200" rtl="0" algn="l">
              <a:spcBef>
                <a:spcPts val="0"/>
              </a:spcBef>
              <a:spcAft>
                <a:spcPts val="0"/>
              </a:spcAft>
              <a:buSzPts val="2000"/>
              <a:buChar char="●"/>
            </a:pPr>
            <a:r>
              <a:rPr lang="en" sz="2000"/>
              <a:t>No security control</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Causes of Software Failures</a:t>
            </a:r>
            <a:endParaRPr/>
          </a:p>
        </p:txBody>
      </p:sp>
      <p:sp>
        <p:nvSpPr>
          <p:cNvPr id="106" name="Google Shape;106;p21"/>
          <p:cNvSpPr txBox="1"/>
          <p:nvPr>
            <p:ph idx="1" type="body"/>
          </p:nvPr>
        </p:nvSpPr>
        <p:spPr>
          <a:xfrm>
            <a:off x="311700" y="1152475"/>
            <a:ext cx="48567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Unrealistic or unarticulated project goals</a:t>
            </a:r>
            <a:endParaRPr sz="2000"/>
          </a:p>
          <a:p>
            <a:pPr indent="-355600" lvl="0" marL="457200" rtl="0" algn="l">
              <a:spcBef>
                <a:spcPts val="0"/>
              </a:spcBef>
              <a:spcAft>
                <a:spcPts val="0"/>
              </a:spcAft>
              <a:buSzPts val="2000"/>
              <a:buChar char="●"/>
            </a:pPr>
            <a:r>
              <a:rPr lang="en" sz="2000"/>
              <a:t>Poor project management</a:t>
            </a:r>
            <a:endParaRPr sz="2000"/>
          </a:p>
          <a:p>
            <a:pPr indent="-355600" lvl="0" marL="457200" rtl="0" algn="l">
              <a:spcBef>
                <a:spcPts val="0"/>
              </a:spcBef>
              <a:spcAft>
                <a:spcPts val="0"/>
              </a:spcAft>
              <a:buSzPts val="2000"/>
              <a:buChar char="●"/>
            </a:pPr>
            <a:r>
              <a:rPr lang="en" sz="2000"/>
              <a:t>Inaccurate estimates of needed resources</a:t>
            </a:r>
            <a:endParaRPr sz="2000"/>
          </a:p>
          <a:p>
            <a:pPr indent="-355600" lvl="0" marL="457200" rtl="0" algn="l">
              <a:spcBef>
                <a:spcPts val="0"/>
              </a:spcBef>
              <a:spcAft>
                <a:spcPts val="0"/>
              </a:spcAft>
              <a:buSzPts val="2000"/>
              <a:buChar char="●"/>
            </a:pPr>
            <a:r>
              <a:rPr lang="en" sz="2000"/>
              <a:t>Badly defined system requirements</a:t>
            </a:r>
            <a:endParaRPr sz="2000"/>
          </a:p>
          <a:p>
            <a:pPr indent="-355600" lvl="0" marL="457200" rtl="0" algn="l">
              <a:spcBef>
                <a:spcPts val="0"/>
              </a:spcBef>
              <a:spcAft>
                <a:spcPts val="0"/>
              </a:spcAft>
              <a:buSzPts val="2000"/>
              <a:buChar char="●"/>
            </a:pPr>
            <a:r>
              <a:rPr lang="en" sz="2000"/>
              <a:t>Poor reporting of the project's status</a:t>
            </a:r>
            <a:endParaRPr sz="2000"/>
          </a:p>
          <a:p>
            <a:pPr indent="-355600" lvl="0" marL="457200" rtl="0" algn="l">
              <a:spcBef>
                <a:spcPts val="0"/>
              </a:spcBef>
              <a:spcAft>
                <a:spcPts val="0"/>
              </a:spcAft>
              <a:buSzPts val="2000"/>
              <a:buChar char="●"/>
            </a:pPr>
            <a:r>
              <a:rPr lang="en" sz="2000"/>
              <a:t>Unmanaged risks</a:t>
            </a:r>
            <a:endParaRPr sz="2000"/>
          </a:p>
          <a:p>
            <a:pPr indent="-355600" lvl="0" marL="457200" rtl="0" algn="l">
              <a:spcBef>
                <a:spcPts val="0"/>
              </a:spcBef>
              <a:spcAft>
                <a:spcPts val="0"/>
              </a:spcAft>
              <a:buSzPts val="2000"/>
              <a:buChar char="●"/>
            </a:pPr>
            <a:r>
              <a:rPr lang="en" sz="2000"/>
              <a:t>Poor communication among customers, developers, and users</a:t>
            </a:r>
            <a:endParaRPr sz="2000"/>
          </a:p>
          <a:p>
            <a:pPr indent="0" lvl="0" marL="457200" rtl="0" algn="l">
              <a:spcBef>
                <a:spcPts val="1600"/>
              </a:spcBef>
              <a:spcAft>
                <a:spcPts val="1600"/>
              </a:spcAft>
              <a:buNone/>
            </a:pPr>
            <a:r>
              <a:t/>
            </a:r>
            <a:endParaRPr sz="2000"/>
          </a:p>
        </p:txBody>
      </p:sp>
      <p:sp>
        <p:nvSpPr>
          <p:cNvPr id="107" name="Google Shape;107;p21"/>
          <p:cNvSpPr txBox="1"/>
          <p:nvPr>
            <p:ph idx="1" type="body"/>
          </p:nvPr>
        </p:nvSpPr>
        <p:spPr>
          <a:xfrm>
            <a:off x="4933225" y="1152475"/>
            <a:ext cx="42108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Inability to handle the project's complexity</a:t>
            </a:r>
            <a:endParaRPr sz="2000"/>
          </a:p>
          <a:p>
            <a:pPr indent="-355600" lvl="0" marL="457200" rtl="0" algn="l">
              <a:spcBef>
                <a:spcPts val="0"/>
              </a:spcBef>
              <a:spcAft>
                <a:spcPts val="0"/>
              </a:spcAft>
              <a:buSzPts val="2000"/>
              <a:buChar char="●"/>
            </a:pPr>
            <a:r>
              <a:rPr lang="en" sz="2000"/>
              <a:t>Poor software design methodology</a:t>
            </a:r>
            <a:endParaRPr sz="2000"/>
          </a:p>
          <a:p>
            <a:pPr indent="-355600" lvl="0" marL="457200" rtl="0" algn="l">
              <a:spcBef>
                <a:spcPts val="0"/>
              </a:spcBef>
              <a:spcAft>
                <a:spcPts val="0"/>
              </a:spcAft>
              <a:buSzPts val="2000"/>
              <a:buChar char="●"/>
            </a:pPr>
            <a:r>
              <a:rPr lang="en" sz="2000"/>
              <a:t>Poor coding skills	</a:t>
            </a:r>
            <a:endParaRPr sz="2000"/>
          </a:p>
          <a:p>
            <a:pPr indent="-355600" lvl="0" marL="457200" rtl="0" algn="l">
              <a:spcBef>
                <a:spcPts val="0"/>
              </a:spcBef>
              <a:spcAft>
                <a:spcPts val="0"/>
              </a:spcAft>
              <a:buSzPts val="2000"/>
              <a:buChar char="●"/>
            </a:pPr>
            <a:r>
              <a:rPr lang="en" sz="2000"/>
              <a:t>Wrong or inefficient set of development tools</a:t>
            </a:r>
            <a:endParaRPr sz="2000"/>
          </a:p>
          <a:p>
            <a:pPr indent="-355600" lvl="0" marL="457200" rtl="0" algn="l">
              <a:spcBef>
                <a:spcPts val="0"/>
              </a:spcBef>
              <a:spcAft>
                <a:spcPts val="0"/>
              </a:spcAft>
              <a:buSzPts val="2000"/>
              <a:buChar char="●"/>
            </a:pPr>
            <a:r>
              <a:rPr lang="en" sz="2000"/>
              <a:t>Inadequate test coverage</a:t>
            </a:r>
            <a:endParaRPr sz="2000"/>
          </a:p>
          <a:p>
            <a:pPr indent="-355600" lvl="0" marL="457200" rtl="0" algn="l">
              <a:spcBef>
                <a:spcPts val="0"/>
              </a:spcBef>
              <a:spcAft>
                <a:spcPts val="0"/>
              </a:spcAft>
              <a:buSzPts val="2000"/>
              <a:buChar char="●"/>
            </a:pPr>
            <a:r>
              <a:rPr lang="en" sz="2000"/>
              <a:t>Inappropriate (or lack of) software process</a:t>
            </a:r>
            <a:endParaRPr sz="2000"/>
          </a:p>
          <a:p>
            <a:pPr indent="-355600" lvl="0" marL="457200" rtl="0" algn="l">
              <a:spcBef>
                <a:spcPts val="0"/>
              </a:spcBef>
              <a:spcAft>
                <a:spcPts val="0"/>
              </a:spcAft>
              <a:buSzPts val="2000"/>
              <a:buChar char="●"/>
            </a:pPr>
            <a:r>
              <a:rPr lang="en" sz="2000"/>
              <a:t>No security control</a:t>
            </a:r>
            <a:endParaRPr sz="2000"/>
          </a:p>
        </p:txBody>
      </p:sp>
      <p:sp>
        <p:nvSpPr>
          <p:cNvPr id="108" name="Google Shape;108;p21"/>
          <p:cNvSpPr/>
          <p:nvPr/>
        </p:nvSpPr>
        <p:spPr>
          <a:xfrm>
            <a:off x="2099625" y="1452900"/>
            <a:ext cx="5152200" cy="2569200"/>
          </a:xfrm>
          <a:prstGeom prst="star6">
            <a:avLst>
              <a:gd fmla="val 28868" name="adj"/>
              <a:gd fmla="val 115470" name="h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0000"/>
                </a:solidFill>
              </a:rPr>
              <a:t>How to avoid </a:t>
            </a:r>
            <a:br>
              <a:rPr lang="en" sz="2400">
                <a:solidFill>
                  <a:srgbClr val="FF0000"/>
                </a:solidFill>
              </a:rPr>
            </a:br>
            <a:r>
              <a:rPr lang="en" sz="2400">
                <a:solidFill>
                  <a:srgbClr val="FF0000"/>
                </a:solidFill>
              </a:rPr>
              <a:t>these mistakes?</a:t>
            </a:r>
            <a:endParaRPr sz="24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