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54a5e3ad0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54a5e3ad0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854a5e3ad0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54a5e3ad0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854a5e3ad0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54a5e3ad0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54a5e3ad0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54a5e3ad0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854a5e3ad0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54a5e3ad0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54a5e3ad0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54a5e3ad0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854a5e3ad0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54a5e3ad0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854a5e3ad0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54a5e3ad0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54a5e3ad0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54a5e3ad0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54a5e3ad0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54a5e3ad0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54a5e3a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54a5e3a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854a5e3ad0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54a5e3ad0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54a5e3ad0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54a5e3ad0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854a5e3ad0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54a5e3ad0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854a5e3ad0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54a5e3ad0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854a5e3ad0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54a5e3ad0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854a5e3ad0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54a5e3ad0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854a5e3ad0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54a5e3ad0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854a5e3ad0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54a5e3ad0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854a5e3ad0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54a5e3ad0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854a5e3ad0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54a5e3ad0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54a5e3ad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54a5e3ad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854a5e3ad0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854a5e3ad0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8058061d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058061d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8058061dc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058061dc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8058061dc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8058061dc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8058061dc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058061dc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8058061dc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8058061dc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8058061dc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8058061dc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79a4626e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79a4626e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d7c1b61f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d7c1b61f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854a5e3ad0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854a5e3ad0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54a5e3ad0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54a5e3ad0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854a5e3ad0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854a5e3ad0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854a5e3ad0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854a5e3ad0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854a5e3ad0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854a5e3ad0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8703ff19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8703ff19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fedf31e94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fedf31e94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fedf31e94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fedf31e94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fedf31e9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fedf31e9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854a5e3ad0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854a5e3ad0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5592fddb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5592fddb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8703ff198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8703ff198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854a5e3ad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54a5e3ad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854a5e3ad0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854a5e3ad0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54a5e3ad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54a5e3ad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854a5e3ad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54a5e3ad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54a5e3ad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54a5e3ad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854a5e3ad0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54a5e3ad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81000" lvl="0" marL="457200">
              <a:spcBef>
                <a:spcPts val="0"/>
              </a:spcBef>
              <a:spcAft>
                <a:spcPts val="0"/>
              </a:spcAft>
              <a:buSzPts val="2400"/>
              <a:buChar char="●"/>
              <a:defRPr sz="2400"/>
            </a:lvl1pPr>
            <a:lvl2pPr indent="-355600" lvl="1" marL="914400">
              <a:spcBef>
                <a:spcPts val="1600"/>
              </a:spcBef>
              <a:spcAft>
                <a:spcPts val="0"/>
              </a:spcAft>
              <a:buSzPts val="2000"/>
              <a:buChar char="○"/>
              <a:defRPr sz="2000"/>
            </a:lvl2pPr>
            <a:lvl3pPr indent="-342900" lvl="2" marL="1371600">
              <a:spcBef>
                <a:spcPts val="1600"/>
              </a:spcBef>
              <a:spcAft>
                <a:spcPts val="0"/>
              </a:spcAft>
              <a:buSzPts val="1800"/>
              <a:buChar char="■"/>
              <a:defRPr sz="1800"/>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pypi.org/project/pytest-bdd/"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www.iubenda.com/en/help/5525-cookies-gdpr-requirements" TargetMode="External"/><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www.umlet.com/" TargetMode="External"/><Relationship Id="rId4" Type="http://schemas.openxmlformats.org/officeDocument/2006/relationships/hyperlink" Target="http://www.umletino.com/umletino.html"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png"/><Relationship Id="rId4" Type="http://schemas.openxmlformats.org/officeDocument/2006/relationships/hyperlink" Target="http://www.umlet.com/umletino/umletino.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800"/>
              <a:t>CS673 Software Engineering</a:t>
            </a:r>
            <a:endParaRPr sz="2700"/>
          </a:p>
          <a:p>
            <a:pPr indent="0" lvl="0" marL="0" rtl="0" algn="ctr">
              <a:spcBef>
                <a:spcPts val="0"/>
              </a:spcBef>
              <a:spcAft>
                <a:spcPts val="0"/>
              </a:spcAft>
              <a:buNone/>
            </a:pPr>
            <a:r>
              <a:rPr lang="en" sz="4800"/>
              <a:t>Module 2: </a:t>
            </a:r>
            <a:br>
              <a:rPr lang="en" sz="4800"/>
            </a:br>
            <a:r>
              <a:rPr lang="en" sz="4800"/>
              <a:t>Requirement Analysis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BUMETCS </a:t>
            </a:r>
            <a:endParaRPr/>
          </a:p>
          <a:p>
            <a:pPr indent="0" lvl="0" marL="0" rtl="0" algn="ctr">
              <a:spcBef>
                <a:spcPts val="0"/>
              </a:spcBef>
              <a:spcAft>
                <a:spcPts val="0"/>
              </a:spcAft>
              <a:buClr>
                <a:schemeClr val="dk1"/>
              </a:buClr>
              <a:buSzPts val="1100"/>
              <a:buFont typeface="Arial"/>
              <a:buNone/>
            </a:pPr>
            <a:r>
              <a:rPr lang="en"/>
              <a:t>Yuting Zhang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INVEST</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Independent</a:t>
            </a:r>
            <a:endParaRPr/>
          </a:p>
          <a:p>
            <a:pPr indent="-381000" lvl="0" marL="457200" rtl="0" algn="l">
              <a:spcBef>
                <a:spcPts val="0"/>
              </a:spcBef>
              <a:spcAft>
                <a:spcPts val="0"/>
              </a:spcAft>
              <a:buSzPts val="2400"/>
              <a:buChar char="●"/>
            </a:pPr>
            <a:r>
              <a:rPr lang="en"/>
              <a:t>Negotiable</a:t>
            </a:r>
            <a:endParaRPr/>
          </a:p>
          <a:p>
            <a:pPr indent="-381000" lvl="0" marL="457200" rtl="0" algn="l">
              <a:spcBef>
                <a:spcPts val="0"/>
              </a:spcBef>
              <a:spcAft>
                <a:spcPts val="0"/>
              </a:spcAft>
              <a:buSzPts val="2400"/>
              <a:buChar char="●"/>
            </a:pPr>
            <a:r>
              <a:rPr lang="en"/>
              <a:t>Valuable</a:t>
            </a:r>
            <a:endParaRPr/>
          </a:p>
          <a:p>
            <a:pPr indent="-381000" lvl="0" marL="457200" rtl="0" algn="l">
              <a:spcBef>
                <a:spcPts val="0"/>
              </a:spcBef>
              <a:spcAft>
                <a:spcPts val="0"/>
              </a:spcAft>
              <a:buSzPts val="2400"/>
              <a:buChar char="●"/>
            </a:pPr>
            <a:r>
              <a:rPr lang="en"/>
              <a:t>Estimable</a:t>
            </a:r>
            <a:endParaRPr/>
          </a:p>
          <a:p>
            <a:pPr indent="-381000" lvl="0" marL="457200" rtl="0" algn="l">
              <a:spcBef>
                <a:spcPts val="0"/>
              </a:spcBef>
              <a:spcAft>
                <a:spcPts val="0"/>
              </a:spcAft>
              <a:buSzPts val="2400"/>
              <a:buChar char="●"/>
            </a:pPr>
            <a:r>
              <a:rPr lang="en"/>
              <a:t>Sized appropriately or small</a:t>
            </a:r>
            <a:endParaRPr/>
          </a:p>
          <a:p>
            <a:pPr indent="-381000" lvl="0" marL="457200" rtl="0" algn="l">
              <a:spcBef>
                <a:spcPts val="0"/>
              </a:spcBef>
              <a:spcAft>
                <a:spcPts val="0"/>
              </a:spcAft>
              <a:buSzPts val="2400"/>
              <a:buChar char="●"/>
            </a:pPr>
            <a:r>
              <a:rPr lang="en"/>
              <a:t>Testable</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Conversation to Add Details</a:t>
            </a:r>
            <a:endParaRPr/>
          </a:p>
        </p:txBody>
      </p:sp>
      <p:sp>
        <p:nvSpPr>
          <p:cNvPr id="115" name="Google Shape;115;p23"/>
          <p:cNvSpPr txBox="1"/>
          <p:nvPr>
            <p:ph idx="1" type="body"/>
          </p:nvPr>
        </p:nvSpPr>
        <p:spPr>
          <a:xfrm>
            <a:off x="311700" y="11313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Add a Project</a:t>
            </a:r>
            <a:endParaRPr u="sng"/>
          </a:p>
          <a:p>
            <a:pPr indent="-381000" lvl="0" marL="457200" rtl="0" algn="l">
              <a:spcBef>
                <a:spcPts val="1600"/>
              </a:spcBef>
              <a:spcAft>
                <a:spcPts val="0"/>
              </a:spcAft>
              <a:buSzPts val="2400"/>
              <a:buChar char="●"/>
            </a:pPr>
            <a:r>
              <a:rPr lang="en"/>
              <a:t>Should have an “add project” button.</a:t>
            </a:r>
            <a:endParaRPr/>
          </a:p>
          <a:p>
            <a:pPr indent="-381000" lvl="0" marL="457200" rtl="0" algn="l">
              <a:spcBef>
                <a:spcPts val="0"/>
              </a:spcBef>
              <a:spcAft>
                <a:spcPts val="0"/>
              </a:spcAft>
              <a:buSzPts val="2400"/>
              <a:buChar char="●"/>
            </a:pPr>
            <a:r>
              <a:rPr lang="en"/>
              <a:t>The user should already login.</a:t>
            </a:r>
            <a:endParaRPr/>
          </a:p>
          <a:p>
            <a:pPr indent="-381000" lvl="0" marL="457200" rtl="0" algn="l">
              <a:spcBef>
                <a:spcPts val="0"/>
              </a:spcBef>
              <a:spcAft>
                <a:spcPts val="0"/>
              </a:spcAft>
              <a:buSzPts val="2400"/>
              <a:buChar char="●"/>
            </a:pPr>
            <a:r>
              <a:rPr lang="en"/>
              <a:t>Project information includes the project title, project description, keywords, authors, and possible various links.</a:t>
            </a:r>
            <a:endParaRPr/>
          </a:p>
          <a:p>
            <a:pPr indent="-381000" lvl="0" marL="457200" rtl="0" algn="l">
              <a:spcBef>
                <a:spcPts val="0"/>
              </a:spcBef>
              <a:spcAft>
                <a:spcPts val="0"/>
              </a:spcAft>
              <a:buSzPts val="2400"/>
              <a:buChar char="●"/>
            </a:pPr>
            <a:r>
              <a:rPr lang="en"/>
              <a:t>Project title, description, authors and keywords are mandatory fields and should only contain valid characters such as letters, numbers, space, hyphen, etc.</a:t>
            </a:r>
            <a:endParaRPr/>
          </a:p>
          <a:p>
            <a:pPr indent="-381000" lvl="0" marL="457200" rtl="0" algn="l">
              <a:spcBef>
                <a:spcPts val="0"/>
              </a:spcBef>
              <a:spcAft>
                <a:spcPts val="0"/>
              </a:spcAft>
              <a:buSzPts val="2400"/>
              <a:buChar char="●"/>
            </a:pPr>
            <a:r>
              <a:rPr lang="en"/>
              <a:t>Project links should be in the valid format.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Acceptance Tests (Confirmation)</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User already logged in.</a:t>
            </a:r>
            <a:endParaRPr/>
          </a:p>
          <a:p>
            <a:pPr indent="-381000" lvl="0" marL="457200" rtl="0" algn="l">
              <a:spcBef>
                <a:spcPts val="0"/>
              </a:spcBef>
              <a:spcAft>
                <a:spcPts val="0"/>
              </a:spcAft>
              <a:buSzPts val="2400"/>
              <a:buChar char="●"/>
            </a:pPr>
            <a:r>
              <a:rPr lang="en"/>
              <a:t>Click on the “add project” button.</a:t>
            </a:r>
            <a:endParaRPr/>
          </a:p>
          <a:p>
            <a:pPr indent="-381000" lvl="0" marL="457200" rtl="0" algn="l">
              <a:spcBef>
                <a:spcPts val="0"/>
              </a:spcBef>
              <a:spcAft>
                <a:spcPts val="0"/>
              </a:spcAft>
              <a:buSzPts val="2400"/>
              <a:buChar char="●"/>
            </a:pPr>
            <a:r>
              <a:rPr lang="en"/>
              <a:t>Check that title, description, authors and keywords are not empty.</a:t>
            </a:r>
            <a:endParaRPr/>
          </a:p>
          <a:p>
            <a:pPr indent="-381000" lvl="0" marL="457200" rtl="0" algn="l">
              <a:spcBef>
                <a:spcPts val="0"/>
              </a:spcBef>
              <a:spcAft>
                <a:spcPts val="0"/>
              </a:spcAft>
              <a:buSzPts val="2400"/>
              <a:buChar char="●"/>
            </a:pPr>
            <a:r>
              <a:rPr lang="en"/>
              <a:t>Check that the title, description, keywords and authors contain only valid characters.</a:t>
            </a:r>
            <a:endParaRPr/>
          </a:p>
          <a:p>
            <a:pPr indent="-381000" lvl="0" marL="457200" rtl="0" algn="l">
              <a:spcBef>
                <a:spcPts val="0"/>
              </a:spcBef>
              <a:spcAft>
                <a:spcPts val="0"/>
              </a:spcAft>
              <a:buSzPts val="2400"/>
              <a:buChar char="●"/>
            </a:pPr>
            <a:r>
              <a:rPr lang="en"/>
              <a:t>Check that the project is added into the “My Projects” list.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Acceptance Test Template</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Given</a:t>
            </a:r>
            <a:r>
              <a:rPr lang="en"/>
              <a:t> … (setup/preconditions),</a:t>
            </a:r>
            <a:endParaRPr/>
          </a:p>
          <a:p>
            <a:pPr indent="0" lvl="0" marL="0" rtl="0" algn="l">
              <a:spcBef>
                <a:spcPts val="1600"/>
              </a:spcBef>
              <a:spcAft>
                <a:spcPts val="0"/>
              </a:spcAft>
              <a:buNone/>
            </a:pPr>
            <a:r>
              <a:rPr b="1" lang="en"/>
              <a:t>When</a:t>
            </a:r>
            <a:r>
              <a:rPr lang="en"/>
              <a:t> … (input/ actions)</a:t>
            </a:r>
            <a:endParaRPr/>
          </a:p>
          <a:p>
            <a:pPr indent="0" lvl="0" marL="0" rtl="0" algn="l">
              <a:spcBef>
                <a:spcPts val="1600"/>
              </a:spcBef>
              <a:spcAft>
                <a:spcPts val="0"/>
              </a:spcAft>
              <a:buNone/>
            </a:pPr>
            <a:r>
              <a:rPr b="1" lang="en"/>
              <a:t>Then</a:t>
            </a:r>
            <a:r>
              <a:rPr lang="en"/>
              <a:t> … (expected outputs)</a:t>
            </a:r>
            <a:endParaRPr/>
          </a:p>
          <a:p>
            <a:pPr indent="0" lvl="0" marL="0" rtl="0" algn="l">
              <a:spcBef>
                <a:spcPts val="1600"/>
              </a:spcBef>
              <a:spcAft>
                <a:spcPts val="1600"/>
              </a:spcAft>
              <a:buNone/>
            </a:pPr>
            <a:r>
              <a:rPr lang="en"/>
              <a:t>This template can help map the acceptance tests to executable code nicely through some BDD framework. (e.g. pytest-bdd: </a:t>
            </a:r>
            <a:r>
              <a:rPr lang="en" u="sng">
                <a:solidFill>
                  <a:schemeClr val="hlink"/>
                </a:solidFill>
                <a:hlinkClick r:id="rId3"/>
              </a:rPr>
              <a:t>https://pypi.org/project/pytest-bdd/</a:t>
            </a:r>
            <a:r>
              <a:rPr lang="e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Acceptance Test Examples</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Given</a:t>
            </a:r>
            <a:r>
              <a:rPr lang="en"/>
              <a:t> I already logged in, </a:t>
            </a:r>
            <a:endParaRPr/>
          </a:p>
          <a:p>
            <a:pPr indent="0" lvl="0" marL="0" rtl="0" algn="l">
              <a:spcBef>
                <a:spcPts val="1600"/>
              </a:spcBef>
              <a:spcAft>
                <a:spcPts val="0"/>
              </a:spcAft>
              <a:buNone/>
            </a:pPr>
            <a:r>
              <a:rPr b="1" lang="en"/>
              <a:t>When</a:t>
            </a:r>
            <a:r>
              <a:rPr lang="en"/>
              <a:t> I want to add a project, </a:t>
            </a:r>
            <a:endParaRPr/>
          </a:p>
          <a:p>
            <a:pPr indent="0" lvl="0" marL="0" rtl="0" algn="l">
              <a:spcBef>
                <a:spcPts val="1600"/>
              </a:spcBef>
              <a:spcAft>
                <a:spcPts val="1600"/>
              </a:spcAft>
              <a:buNone/>
            </a:pPr>
            <a:r>
              <a:rPr b="1" lang="en"/>
              <a:t>Then</a:t>
            </a:r>
            <a:r>
              <a:rPr lang="en"/>
              <a:t> the project is added.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Acceptance Test Examples</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Given</a:t>
            </a:r>
            <a:r>
              <a:rPr lang="en"/>
              <a:t> I already logged in, (Good precondition, any additional precondition or setup needed?)</a:t>
            </a:r>
            <a:endParaRPr/>
          </a:p>
          <a:p>
            <a:pPr indent="0" lvl="0" marL="0" rtl="0" algn="l">
              <a:spcBef>
                <a:spcPts val="1600"/>
              </a:spcBef>
              <a:spcAft>
                <a:spcPts val="0"/>
              </a:spcAft>
              <a:buNone/>
            </a:pPr>
            <a:r>
              <a:rPr b="1" lang="en"/>
              <a:t>When</a:t>
            </a:r>
            <a:r>
              <a:rPr lang="en"/>
              <a:t> I want to add a project, (How to add a project is not clear at all)</a:t>
            </a:r>
            <a:endParaRPr/>
          </a:p>
          <a:p>
            <a:pPr indent="0" lvl="0" marL="0" rtl="0" algn="l">
              <a:spcBef>
                <a:spcPts val="1600"/>
              </a:spcBef>
              <a:spcAft>
                <a:spcPts val="1600"/>
              </a:spcAft>
              <a:buNone/>
            </a:pPr>
            <a:r>
              <a:rPr b="1" lang="en"/>
              <a:t>Then</a:t>
            </a:r>
            <a:r>
              <a:rPr lang="en"/>
              <a:t> the project is added. (How to know the project is added successfully)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Acceptance Test Examples</a:t>
            </a:r>
            <a:endParaRPr/>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Given</a:t>
            </a:r>
            <a:r>
              <a:rPr lang="en"/>
              <a:t> I already logged in, (Good precondition, any additional precondition or setup needed?)</a:t>
            </a:r>
            <a:endParaRPr/>
          </a:p>
          <a:p>
            <a:pPr indent="0" lvl="0" marL="0" rtl="0" algn="l">
              <a:spcBef>
                <a:spcPts val="1600"/>
              </a:spcBef>
              <a:spcAft>
                <a:spcPts val="0"/>
              </a:spcAft>
              <a:buNone/>
            </a:pPr>
            <a:r>
              <a:rPr b="1" lang="en"/>
              <a:t>When</a:t>
            </a:r>
            <a:r>
              <a:rPr lang="en"/>
              <a:t> I want to add a project, (How to add a project is not clear at all)</a:t>
            </a:r>
            <a:endParaRPr/>
          </a:p>
          <a:p>
            <a:pPr indent="0" lvl="0" marL="0" rtl="0" algn="l">
              <a:spcBef>
                <a:spcPts val="1600"/>
              </a:spcBef>
              <a:spcAft>
                <a:spcPts val="1600"/>
              </a:spcAft>
              <a:buNone/>
            </a:pPr>
            <a:r>
              <a:rPr b="1" lang="en"/>
              <a:t>Then</a:t>
            </a:r>
            <a:r>
              <a:rPr lang="en"/>
              <a:t> the project is added. (How to know the project is added successfully)</a:t>
            </a:r>
            <a:endParaRPr/>
          </a:p>
        </p:txBody>
      </p:sp>
      <p:sp>
        <p:nvSpPr>
          <p:cNvPr id="146" name="Google Shape;146;p28"/>
          <p:cNvSpPr txBox="1"/>
          <p:nvPr/>
        </p:nvSpPr>
        <p:spPr>
          <a:xfrm>
            <a:off x="1873300" y="1164750"/>
            <a:ext cx="4963500" cy="252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rgbClr val="FF0000"/>
                </a:solidFill>
              </a:rPr>
              <a:t>Not Good</a:t>
            </a:r>
            <a:endParaRPr sz="960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Acceptance Test Examples</a:t>
            </a:r>
            <a:endParaRPr/>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b="1" lang="en">
                <a:solidFill>
                  <a:srgbClr val="FF0000"/>
                </a:solidFill>
              </a:rPr>
              <a:t>Given</a:t>
            </a:r>
            <a:r>
              <a:rPr lang="en"/>
              <a:t> I already logged in, and the “add project” button is available,</a:t>
            </a:r>
            <a:endParaRPr/>
          </a:p>
          <a:p>
            <a:pPr indent="-381000" lvl="0" marL="457200" rtl="0" algn="l">
              <a:spcBef>
                <a:spcPts val="0"/>
              </a:spcBef>
              <a:spcAft>
                <a:spcPts val="0"/>
              </a:spcAft>
              <a:buSzPts val="2400"/>
              <a:buChar char="●"/>
            </a:pPr>
            <a:r>
              <a:rPr b="1" lang="en">
                <a:solidFill>
                  <a:srgbClr val="FF0000"/>
                </a:solidFill>
              </a:rPr>
              <a:t>When</a:t>
            </a:r>
            <a:r>
              <a:rPr b="1" lang="en"/>
              <a:t> </a:t>
            </a:r>
            <a:r>
              <a:rPr lang="en"/>
              <a:t>I click on the “add project” button,</a:t>
            </a:r>
            <a:endParaRPr/>
          </a:p>
          <a:p>
            <a:pPr indent="-381000" lvl="0" marL="457200" rtl="0" algn="l">
              <a:spcBef>
                <a:spcPts val="0"/>
              </a:spcBef>
              <a:spcAft>
                <a:spcPts val="0"/>
              </a:spcAft>
              <a:buSzPts val="2400"/>
              <a:buChar char="●"/>
            </a:pPr>
            <a:r>
              <a:rPr b="1" lang="en">
                <a:solidFill>
                  <a:srgbClr val="FF0000"/>
                </a:solidFill>
              </a:rPr>
              <a:t>Then</a:t>
            </a:r>
            <a:r>
              <a:rPr lang="en"/>
              <a:t> the “add project” screen is displayed with the following fields available: title, description, keywords, authors, and links.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Acceptance Test Examples</a:t>
            </a:r>
            <a:endParaRPr/>
          </a:p>
        </p:txBody>
      </p:sp>
      <p:sp>
        <p:nvSpPr>
          <p:cNvPr id="158" name="Google Shape;15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solidFill>
                  <a:srgbClr val="FF0000"/>
                </a:solidFill>
              </a:rPr>
              <a:t>Given</a:t>
            </a:r>
            <a:r>
              <a:rPr lang="en" sz="2200"/>
              <a:t> the “add project” screen is displayed,</a:t>
            </a:r>
            <a:endParaRPr sz="2200"/>
          </a:p>
          <a:p>
            <a:pPr indent="-368300" lvl="0" marL="457200" rtl="0" algn="l">
              <a:spcBef>
                <a:spcPts val="0"/>
              </a:spcBef>
              <a:spcAft>
                <a:spcPts val="0"/>
              </a:spcAft>
              <a:buSzPts val="2200"/>
              <a:buChar char="●"/>
            </a:pPr>
            <a:r>
              <a:rPr lang="en" sz="2200">
                <a:solidFill>
                  <a:srgbClr val="FF0000"/>
                </a:solidFill>
              </a:rPr>
              <a:t>When</a:t>
            </a:r>
            <a:r>
              <a:rPr lang="en" sz="2200"/>
              <a:t> I input a valid project title (e.g. “ProjectPortal”), description (e.g. “ProjectPortal is a web-based application where students and faculty members can publish their completed and ongoing project information to share with others. ), authors (e.g. “Yuting Zhang”), Keywords (“software engineering”, “project based learning”, “web application”) and click the “submit” button,</a:t>
            </a:r>
            <a:endParaRPr sz="2200"/>
          </a:p>
          <a:p>
            <a:pPr indent="-368300" lvl="0" marL="457200" rtl="0" algn="l">
              <a:spcBef>
                <a:spcPts val="0"/>
              </a:spcBef>
              <a:spcAft>
                <a:spcPts val="0"/>
              </a:spcAft>
              <a:buSzPts val="2200"/>
              <a:buChar char="●"/>
            </a:pPr>
            <a:r>
              <a:rPr lang="en" sz="2200">
                <a:solidFill>
                  <a:srgbClr val="FF0000"/>
                </a:solidFill>
              </a:rPr>
              <a:t>Then</a:t>
            </a:r>
            <a:r>
              <a:rPr lang="en" sz="2200"/>
              <a:t> the new project is added into the “My projects” list displayed on the screen.</a:t>
            </a:r>
            <a:endParaRPr sz="2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Acceptance Test Examples</a:t>
            </a:r>
            <a:endParaRPr/>
          </a:p>
        </p:txBody>
      </p:sp>
      <p:sp>
        <p:nvSpPr>
          <p:cNvPr id="164" name="Google Shape;164;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Given</a:t>
            </a:r>
            <a:r>
              <a:rPr lang="en"/>
              <a:t> the “add project” screen is displayed,</a:t>
            </a:r>
            <a:endParaRPr/>
          </a:p>
          <a:p>
            <a:pPr indent="0" lvl="0" marL="0" rtl="0" algn="l">
              <a:spcBef>
                <a:spcPts val="1600"/>
              </a:spcBef>
              <a:spcAft>
                <a:spcPts val="0"/>
              </a:spcAft>
              <a:buNone/>
            </a:pPr>
            <a:r>
              <a:rPr lang="en">
                <a:solidFill>
                  <a:srgbClr val="FF0000"/>
                </a:solidFill>
              </a:rPr>
              <a:t>When</a:t>
            </a:r>
            <a:r>
              <a:rPr lang="en"/>
              <a:t> I click the “submit” button without providing any valid project title and description,</a:t>
            </a:r>
            <a:endParaRPr/>
          </a:p>
          <a:p>
            <a:pPr indent="0" lvl="0" marL="0" rtl="0" algn="l">
              <a:spcBef>
                <a:spcPts val="1600"/>
              </a:spcBef>
              <a:spcAft>
                <a:spcPts val="1600"/>
              </a:spcAft>
              <a:buNone/>
            </a:pPr>
            <a:r>
              <a:rPr lang="en">
                <a:solidFill>
                  <a:srgbClr val="FF0000"/>
                </a:solidFill>
              </a:rPr>
              <a:t>Then</a:t>
            </a:r>
            <a:r>
              <a:rPr lang="en"/>
              <a:t> an error message should be displayed: “Please input a valid project title and description.”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 Analysis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It is t</a:t>
            </a:r>
            <a:r>
              <a:rPr lang="en"/>
              <a:t>he process of gaining the necessary understanding of requirements (what the customer wants)</a:t>
            </a:r>
            <a:endParaRPr/>
          </a:p>
          <a:p>
            <a:pPr indent="-355600" lvl="1" marL="914400" rtl="0" algn="l">
              <a:spcBef>
                <a:spcPts val="0"/>
              </a:spcBef>
              <a:spcAft>
                <a:spcPts val="0"/>
              </a:spcAft>
              <a:buSzPts val="2000"/>
              <a:buChar char="○"/>
            </a:pPr>
            <a:r>
              <a:rPr lang="en"/>
              <a:t>Gathering requirements</a:t>
            </a:r>
            <a:endParaRPr/>
          </a:p>
          <a:p>
            <a:pPr indent="-355600" lvl="1" marL="914400" rtl="0" algn="l">
              <a:spcBef>
                <a:spcPts val="0"/>
              </a:spcBef>
              <a:spcAft>
                <a:spcPts val="0"/>
              </a:spcAft>
              <a:buSzPts val="2000"/>
              <a:buChar char="○"/>
            </a:pPr>
            <a:r>
              <a:rPr lang="en"/>
              <a:t>Represent requirements</a:t>
            </a:r>
            <a:endParaRPr/>
          </a:p>
          <a:p>
            <a:pPr indent="-355600" lvl="1" marL="914400" rtl="0" algn="l">
              <a:spcBef>
                <a:spcPts val="0"/>
              </a:spcBef>
              <a:spcAft>
                <a:spcPts val="0"/>
              </a:spcAft>
              <a:buSzPts val="2000"/>
              <a:buChar char="○"/>
            </a:pPr>
            <a:r>
              <a:rPr lang="en"/>
              <a:t>Analyze requirements</a:t>
            </a:r>
            <a:endParaRPr/>
          </a:p>
          <a:p>
            <a:pPr indent="-381000" lvl="0" marL="457200" rtl="0" algn="l">
              <a:spcBef>
                <a:spcPts val="0"/>
              </a:spcBef>
              <a:spcAft>
                <a:spcPts val="0"/>
              </a:spcAft>
              <a:buSzPts val="2400"/>
              <a:buChar char="●"/>
            </a:pPr>
            <a:r>
              <a:rPr lang="en"/>
              <a:t>The challenge is that the customers usually do not know exactly what they want at the beginning </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Break Down Tasks and Estimation</a:t>
            </a:r>
            <a:endParaRPr/>
          </a:p>
        </p:txBody>
      </p:sp>
      <p:sp>
        <p:nvSpPr>
          <p:cNvPr id="170" name="Google Shape;170;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For the develop team</a:t>
            </a:r>
            <a:endParaRPr/>
          </a:p>
          <a:p>
            <a:pPr indent="-381000" lvl="0" marL="457200" rtl="0" algn="l">
              <a:spcBef>
                <a:spcPts val="0"/>
              </a:spcBef>
              <a:spcAft>
                <a:spcPts val="0"/>
              </a:spcAft>
              <a:buSzPts val="2400"/>
              <a:buChar char="●"/>
            </a:pPr>
            <a:r>
              <a:rPr lang="en"/>
              <a:t>Help estimate user story complexity</a:t>
            </a:r>
            <a:endParaRPr/>
          </a:p>
          <a:p>
            <a:pPr indent="-381000" lvl="0" marL="457200" rtl="0" algn="l">
              <a:spcBef>
                <a:spcPts val="0"/>
              </a:spcBef>
              <a:spcAft>
                <a:spcPts val="0"/>
              </a:spcAft>
              <a:buSzPts val="2400"/>
              <a:buChar char="●"/>
            </a:pPr>
            <a:r>
              <a:rPr lang="en"/>
              <a:t>May vary based on different assumptions </a:t>
            </a:r>
            <a:endParaRPr/>
          </a:p>
          <a:p>
            <a:pPr indent="-381000" lvl="0" marL="457200" rtl="0" algn="l">
              <a:spcBef>
                <a:spcPts val="0"/>
              </a:spcBef>
              <a:spcAft>
                <a:spcPts val="0"/>
              </a:spcAft>
              <a:buSzPts val="2400"/>
              <a:buChar char="●"/>
            </a:pPr>
            <a:r>
              <a:rPr lang="en"/>
              <a:t>Can use a range instead of a specific number in the estimation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176" name="Google Shape;176;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Add a Project</a:t>
            </a:r>
            <a:endParaRPr u="sng"/>
          </a:p>
          <a:p>
            <a:pPr indent="-381000" lvl="0" marL="457200" rtl="0" algn="l">
              <a:spcBef>
                <a:spcPts val="1600"/>
              </a:spcBef>
              <a:spcAft>
                <a:spcPts val="0"/>
              </a:spcAft>
              <a:buSzPts val="2400"/>
              <a:buChar char="●"/>
            </a:pPr>
            <a:r>
              <a:rPr lang="en"/>
              <a:t>Add a project title text field</a:t>
            </a:r>
            <a:endParaRPr/>
          </a:p>
          <a:p>
            <a:pPr indent="-381000" lvl="0" marL="457200" rtl="0" algn="l">
              <a:spcBef>
                <a:spcPts val="0"/>
              </a:spcBef>
              <a:spcAft>
                <a:spcPts val="0"/>
              </a:spcAft>
              <a:buSzPts val="2400"/>
              <a:buChar char="●"/>
            </a:pPr>
            <a:r>
              <a:rPr lang="en"/>
              <a:t>Add a project description text field </a:t>
            </a:r>
            <a:endParaRPr/>
          </a:p>
          <a:p>
            <a:pPr indent="-381000" lvl="0" marL="457200" rtl="0" algn="l">
              <a:spcBef>
                <a:spcPts val="0"/>
              </a:spcBef>
              <a:spcAft>
                <a:spcPts val="0"/>
              </a:spcAft>
              <a:buSzPts val="2400"/>
              <a:buChar char="●"/>
            </a:pPr>
            <a:r>
              <a:rPr lang="en"/>
              <a:t>Add an author text field</a:t>
            </a:r>
            <a:endParaRPr/>
          </a:p>
          <a:p>
            <a:pPr indent="-381000" lvl="0" marL="457200" rtl="0" algn="l">
              <a:spcBef>
                <a:spcPts val="0"/>
              </a:spcBef>
              <a:spcAft>
                <a:spcPts val="0"/>
              </a:spcAft>
              <a:buSzPts val="2400"/>
              <a:buChar char="●"/>
            </a:pPr>
            <a:r>
              <a:rPr lang="en"/>
              <a:t>Add the “submit” and “cancel” buttons.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182" name="Google Shape;182;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Add a Project</a:t>
            </a:r>
            <a:endParaRPr u="sng"/>
          </a:p>
          <a:p>
            <a:pPr indent="-381000" lvl="0" marL="457200" rtl="0" algn="l">
              <a:spcBef>
                <a:spcPts val="1600"/>
              </a:spcBef>
              <a:spcAft>
                <a:spcPts val="0"/>
              </a:spcAft>
              <a:buSzPts val="2400"/>
              <a:buChar char="●"/>
            </a:pPr>
            <a:r>
              <a:rPr lang="en"/>
              <a:t>Add a project title text field</a:t>
            </a:r>
            <a:endParaRPr/>
          </a:p>
          <a:p>
            <a:pPr indent="-381000" lvl="0" marL="457200" rtl="0" algn="l">
              <a:spcBef>
                <a:spcPts val="0"/>
              </a:spcBef>
              <a:spcAft>
                <a:spcPts val="0"/>
              </a:spcAft>
              <a:buSzPts val="2400"/>
              <a:buChar char="●"/>
            </a:pPr>
            <a:r>
              <a:rPr lang="en"/>
              <a:t>Add a project description text field </a:t>
            </a:r>
            <a:endParaRPr/>
          </a:p>
          <a:p>
            <a:pPr indent="-381000" lvl="0" marL="457200" rtl="0" algn="l">
              <a:spcBef>
                <a:spcPts val="0"/>
              </a:spcBef>
              <a:spcAft>
                <a:spcPts val="0"/>
              </a:spcAft>
              <a:buSzPts val="2400"/>
              <a:buChar char="●"/>
            </a:pPr>
            <a:r>
              <a:rPr lang="en"/>
              <a:t>Add an author text field</a:t>
            </a:r>
            <a:endParaRPr/>
          </a:p>
          <a:p>
            <a:pPr indent="-381000" lvl="0" marL="457200" rtl="0" algn="l">
              <a:spcBef>
                <a:spcPts val="0"/>
              </a:spcBef>
              <a:spcAft>
                <a:spcPts val="0"/>
              </a:spcAft>
              <a:buSzPts val="2400"/>
              <a:buChar char="●"/>
            </a:pPr>
            <a:r>
              <a:rPr lang="en"/>
              <a:t>Add the “submit” and “cancel” buttons.</a:t>
            </a:r>
            <a:endParaRPr/>
          </a:p>
        </p:txBody>
      </p:sp>
      <p:sp>
        <p:nvSpPr>
          <p:cNvPr id="183" name="Google Shape;183;p34"/>
          <p:cNvSpPr/>
          <p:nvPr/>
        </p:nvSpPr>
        <p:spPr>
          <a:xfrm>
            <a:off x="5937300" y="1767450"/>
            <a:ext cx="381000" cy="16086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4"/>
          <p:cNvSpPr/>
          <p:nvPr/>
        </p:nvSpPr>
        <p:spPr>
          <a:xfrm>
            <a:off x="6582900" y="1746825"/>
            <a:ext cx="2466000" cy="1513500"/>
          </a:xfrm>
          <a:prstGeom prst="wedgeEllipseCallout">
            <a:avLst>
              <a:gd fmla="val -64536" name="adj1"/>
              <a:gd fmla="val 943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t>Only about GUI components</a:t>
            </a:r>
            <a:endParaRPr sz="2200"/>
          </a:p>
        </p:txBody>
      </p:sp>
      <p:sp>
        <p:nvSpPr>
          <p:cNvPr id="185" name="Google Shape;185;p34"/>
          <p:cNvSpPr txBox="1"/>
          <p:nvPr/>
        </p:nvSpPr>
        <p:spPr>
          <a:xfrm>
            <a:off x="1915650" y="3883575"/>
            <a:ext cx="4222800" cy="8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rgbClr val="FF0000"/>
                </a:solidFill>
              </a:rPr>
              <a:t>NOT Good!</a:t>
            </a:r>
            <a:endParaRPr sz="6000">
              <a:solidFill>
                <a:srgbClr val="FF0000"/>
              </a:solidFill>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Example of </a:t>
            </a:r>
            <a:r>
              <a:rPr lang="en"/>
              <a:t>Break Down Tasks and Estimation </a:t>
            </a:r>
            <a:endParaRPr/>
          </a:p>
        </p:txBody>
      </p:sp>
      <p:sp>
        <p:nvSpPr>
          <p:cNvPr id="191" name="Google Shape;191;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Add a Project</a:t>
            </a:r>
            <a:endParaRPr u="sng"/>
          </a:p>
          <a:p>
            <a:pPr indent="-368300" lvl="0" marL="457200" rtl="0" algn="l">
              <a:spcBef>
                <a:spcPts val="1600"/>
              </a:spcBef>
              <a:spcAft>
                <a:spcPts val="0"/>
              </a:spcAft>
              <a:buSzPts val="2200"/>
              <a:buChar char="●"/>
            </a:pPr>
            <a:r>
              <a:rPr lang="en" sz="2200"/>
              <a:t>Create a project class (YZ) -- 0.5 person hour</a:t>
            </a:r>
            <a:endParaRPr sz="2200"/>
          </a:p>
          <a:p>
            <a:pPr indent="-368300" lvl="0" marL="457200" rtl="0" algn="l">
              <a:spcBef>
                <a:spcPts val="0"/>
              </a:spcBef>
              <a:spcAft>
                <a:spcPts val="0"/>
              </a:spcAft>
              <a:buSzPts val="2200"/>
              <a:buChar char="●"/>
            </a:pPr>
            <a:r>
              <a:rPr lang="en" sz="2200"/>
              <a:t>Create a UI mockups for manage project creation, deletion, editing (JD) -- 0.5 person hour</a:t>
            </a:r>
            <a:endParaRPr sz="2200"/>
          </a:p>
          <a:p>
            <a:pPr indent="-368300" lvl="0" marL="457200" rtl="0" algn="l">
              <a:spcBef>
                <a:spcPts val="0"/>
              </a:spcBef>
              <a:spcAft>
                <a:spcPts val="0"/>
              </a:spcAft>
              <a:buSzPts val="2200"/>
              <a:buChar char="●"/>
            </a:pPr>
            <a:r>
              <a:rPr lang="en" sz="2200"/>
              <a:t>Implement UI to add(create) a project (JD) -- 2 - 5 person hours</a:t>
            </a:r>
            <a:endParaRPr sz="2200"/>
          </a:p>
          <a:p>
            <a:pPr indent="-368300" lvl="0" marL="457200" rtl="0" algn="l">
              <a:spcBef>
                <a:spcPts val="0"/>
              </a:spcBef>
              <a:spcAft>
                <a:spcPts val="0"/>
              </a:spcAft>
              <a:buSzPts val="2200"/>
              <a:buChar char="●"/>
            </a:pPr>
            <a:r>
              <a:rPr lang="en" sz="2200"/>
              <a:t>Implement the database to perform CUID on projects (YZ) -- 2 - 5 person hours</a:t>
            </a:r>
            <a:endParaRPr sz="2200"/>
          </a:p>
          <a:p>
            <a:pPr indent="-368300" lvl="0" marL="457200" rtl="0" algn="l">
              <a:spcBef>
                <a:spcPts val="0"/>
              </a:spcBef>
              <a:spcAft>
                <a:spcPts val="0"/>
              </a:spcAft>
              <a:buSzPts val="2200"/>
              <a:buChar char="●"/>
            </a:pPr>
            <a:r>
              <a:rPr lang="en" sz="2200"/>
              <a:t>Integrate all components and testing (YZ) -- 2 - 5 person hours</a:t>
            </a:r>
            <a:endParaRPr sz="2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a Story is Ready (Rubin, 2012)</a:t>
            </a:r>
            <a:endParaRPr/>
          </a:p>
        </p:txBody>
      </p:sp>
      <p:sp>
        <p:nvSpPr>
          <p:cNvPr id="197" name="Google Shape;197;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Business value is clearly articulated</a:t>
            </a:r>
            <a:endParaRPr sz="2200"/>
          </a:p>
          <a:p>
            <a:pPr indent="-368300" lvl="0" marL="457200" rtl="0" algn="l">
              <a:spcBef>
                <a:spcPts val="0"/>
              </a:spcBef>
              <a:spcAft>
                <a:spcPts val="0"/>
              </a:spcAft>
              <a:buSzPts val="2200"/>
              <a:buChar char="●"/>
            </a:pPr>
            <a:r>
              <a:rPr lang="en" sz="2200"/>
              <a:t>Details are sufficiently understood by the development team</a:t>
            </a:r>
            <a:r>
              <a:rPr lang="en" sz="2200"/>
              <a:t> </a:t>
            </a:r>
            <a:r>
              <a:rPr lang="en" sz="2200"/>
              <a:t>Dependencies are identified and no external dependencies would block it from being completed.</a:t>
            </a:r>
            <a:endParaRPr sz="2200"/>
          </a:p>
          <a:p>
            <a:pPr indent="-368300" lvl="0" marL="457200" rtl="0" algn="l">
              <a:spcBef>
                <a:spcPts val="0"/>
              </a:spcBef>
              <a:spcAft>
                <a:spcPts val="0"/>
              </a:spcAft>
              <a:buSzPts val="2200"/>
              <a:buChar char="●"/>
            </a:pPr>
            <a:r>
              <a:rPr lang="en" sz="2200"/>
              <a:t>Team is staffed appropriately to complete it</a:t>
            </a:r>
            <a:endParaRPr sz="2200"/>
          </a:p>
          <a:p>
            <a:pPr indent="-368300" lvl="0" marL="457200" rtl="0" algn="l">
              <a:spcBef>
                <a:spcPts val="0"/>
              </a:spcBef>
              <a:spcAft>
                <a:spcPts val="0"/>
              </a:spcAft>
              <a:buSzPts val="2200"/>
              <a:buChar char="●"/>
            </a:pPr>
            <a:r>
              <a:rPr lang="en" sz="2200"/>
              <a:t>It is estimated and small enough to comfortably be completed in one sprint.</a:t>
            </a:r>
            <a:endParaRPr sz="2200"/>
          </a:p>
          <a:p>
            <a:pPr indent="-368300" lvl="0" marL="457200" rtl="0" algn="l">
              <a:spcBef>
                <a:spcPts val="0"/>
              </a:spcBef>
              <a:spcAft>
                <a:spcPts val="0"/>
              </a:spcAft>
              <a:buSzPts val="2200"/>
              <a:buChar char="●"/>
            </a:pPr>
            <a:r>
              <a:rPr lang="en" sz="2200"/>
              <a:t>Acceptance criteria are clear and testable.</a:t>
            </a:r>
            <a:endParaRPr sz="2200"/>
          </a:p>
          <a:p>
            <a:pPr indent="-368300" lvl="0" marL="457200" rtl="0" algn="l">
              <a:spcBef>
                <a:spcPts val="0"/>
              </a:spcBef>
              <a:spcAft>
                <a:spcPts val="0"/>
              </a:spcAft>
              <a:buSzPts val="2200"/>
              <a:buChar char="●"/>
            </a:pPr>
            <a:r>
              <a:rPr lang="en" sz="2200"/>
              <a:t>Performance criteria, if any, are defined and testable</a:t>
            </a:r>
            <a:endParaRPr sz="2200"/>
          </a:p>
          <a:p>
            <a:pPr indent="-368300" lvl="0" marL="457200" rtl="0" algn="l">
              <a:spcBef>
                <a:spcPts val="0"/>
              </a:spcBef>
              <a:spcAft>
                <a:spcPts val="0"/>
              </a:spcAft>
              <a:buSzPts val="2200"/>
              <a:buChar char="●"/>
            </a:pPr>
            <a:r>
              <a:rPr lang="en" sz="2200"/>
              <a:t>The team understands how to demonstrate it at the review.</a:t>
            </a:r>
            <a:endParaRPr sz="2200"/>
          </a:p>
        </p:txBody>
      </p:sp>
      <p:pic>
        <p:nvPicPr>
          <p:cNvPr id="198" name="Google Shape;198;p36"/>
          <p:cNvPicPr preferRelativeResize="0"/>
          <p:nvPr/>
        </p:nvPicPr>
        <p:blipFill>
          <a:blip r:embed="rId3">
            <a:alphaModFix/>
          </a:blip>
          <a:stretch>
            <a:fillRect/>
          </a:stretch>
        </p:blipFill>
        <p:spPr>
          <a:xfrm>
            <a:off x="7698301" y="0"/>
            <a:ext cx="1254800" cy="16680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a Story is Done (Rubin, 2012)</a:t>
            </a:r>
            <a:endParaRPr/>
          </a:p>
        </p:txBody>
      </p:sp>
      <p:sp>
        <p:nvSpPr>
          <p:cNvPr id="204" name="Google Shape;204;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Design reviewed</a:t>
            </a:r>
            <a:endParaRPr sz="2200"/>
          </a:p>
          <a:p>
            <a:pPr indent="-368300" lvl="0" marL="457200" rtl="0" algn="l">
              <a:spcBef>
                <a:spcPts val="0"/>
              </a:spcBef>
              <a:spcAft>
                <a:spcPts val="0"/>
              </a:spcAft>
              <a:buSzPts val="2200"/>
              <a:buChar char="●"/>
            </a:pPr>
            <a:r>
              <a:rPr lang="en" sz="2200"/>
              <a:t>Code completed</a:t>
            </a:r>
            <a:endParaRPr sz="2200"/>
          </a:p>
          <a:p>
            <a:pPr indent="-368300" lvl="0" marL="457200" rtl="0" algn="l">
              <a:spcBef>
                <a:spcPts val="0"/>
              </a:spcBef>
              <a:spcAft>
                <a:spcPts val="0"/>
              </a:spcAft>
              <a:buSzPts val="2200"/>
              <a:buChar char="●"/>
            </a:pPr>
            <a:r>
              <a:rPr lang="en" sz="2200"/>
              <a:t>Refactored, in standard format, commented, checked in, inspected/reviewed</a:t>
            </a:r>
            <a:endParaRPr sz="2200"/>
          </a:p>
          <a:p>
            <a:pPr indent="-368300" lvl="0" marL="457200" rtl="0" algn="l">
              <a:spcBef>
                <a:spcPts val="0"/>
              </a:spcBef>
              <a:spcAft>
                <a:spcPts val="0"/>
              </a:spcAft>
              <a:buSzPts val="2200"/>
              <a:buChar char="●"/>
            </a:pPr>
            <a:r>
              <a:rPr lang="en" sz="2200"/>
              <a:t>Unit/integration/regression/platform/language tested</a:t>
            </a:r>
            <a:endParaRPr sz="2200"/>
          </a:p>
          <a:p>
            <a:pPr indent="-368300" lvl="0" marL="457200" rtl="0" algn="l">
              <a:spcBef>
                <a:spcPts val="0"/>
              </a:spcBef>
              <a:spcAft>
                <a:spcPts val="0"/>
              </a:spcAft>
              <a:buSzPts val="2200"/>
              <a:buChar char="●"/>
            </a:pPr>
            <a:r>
              <a:rPr lang="en" sz="2200"/>
              <a:t>Zero known defects</a:t>
            </a:r>
            <a:endParaRPr sz="2200"/>
          </a:p>
          <a:p>
            <a:pPr indent="-368300" lvl="0" marL="457200" rtl="0" algn="l">
              <a:spcBef>
                <a:spcPts val="0"/>
              </a:spcBef>
              <a:spcAft>
                <a:spcPts val="0"/>
              </a:spcAft>
              <a:buSzPts val="2200"/>
              <a:buChar char="●"/>
            </a:pPr>
            <a:r>
              <a:rPr lang="en" sz="2200"/>
              <a:t>Acceptance tested</a:t>
            </a:r>
            <a:endParaRPr sz="2200"/>
          </a:p>
          <a:p>
            <a:pPr indent="-368300" lvl="0" marL="457200" rtl="0" algn="l">
              <a:spcBef>
                <a:spcPts val="0"/>
              </a:spcBef>
              <a:spcAft>
                <a:spcPts val="0"/>
              </a:spcAft>
              <a:buSzPts val="2200"/>
              <a:buChar char="●"/>
            </a:pPr>
            <a:r>
              <a:rPr lang="en" sz="2200"/>
              <a:t>End-user documentation updated</a:t>
            </a:r>
            <a:endParaRPr sz="2200"/>
          </a:p>
          <a:p>
            <a:pPr indent="-368300" lvl="0" marL="457200" rtl="0" algn="l">
              <a:spcBef>
                <a:spcPts val="0"/>
              </a:spcBef>
              <a:spcAft>
                <a:spcPts val="0"/>
              </a:spcAft>
              <a:buSzPts val="2200"/>
              <a:buChar char="●"/>
            </a:pPr>
            <a:r>
              <a:rPr lang="en" sz="2200"/>
              <a:t>Live on production servers</a:t>
            </a:r>
            <a:endParaRPr sz="2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Story Management</a:t>
            </a:r>
            <a:endParaRPr/>
          </a:p>
        </p:txBody>
      </p:sp>
      <p:sp>
        <p:nvSpPr>
          <p:cNvPr id="210" name="Google Shape;210;p38"/>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Product backlog and user story prioritization</a:t>
            </a:r>
            <a:endParaRPr/>
          </a:p>
          <a:p>
            <a:pPr indent="-355600" lvl="1" marL="914400" rtl="0" algn="l">
              <a:spcBef>
                <a:spcPts val="0"/>
              </a:spcBef>
              <a:spcAft>
                <a:spcPts val="0"/>
              </a:spcAft>
              <a:buSzPts val="2000"/>
              <a:buChar char="○"/>
            </a:pPr>
            <a:r>
              <a:rPr lang="en"/>
              <a:t>User stories with the highest </a:t>
            </a:r>
            <a:r>
              <a:rPr lang="en"/>
              <a:t>priority move to the current iteration.</a:t>
            </a:r>
            <a:endParaRPr/>
          </a:p>
          <a:p>
            <a:pPr indent="-355600" lvl="1" marL="914400" rtl="0" algn="l">
              <a:spcBef>
                <a:spcPts val="0"/>
              </a:spcBef>
              <a:spcAft>
                <a:spcPts val="0"/>
              </a:spcAft>
              <a:buSzPts val="2000"/>
              <a:buChar char="○"/>
            </a:pPr>
            <a:r>
              <a:rPr lang="en"/>
              <a:t>User stories can be added, deleted, modified</a:t>
            </a:r>
            <a:r>
              <a:rPr lang="en" u="sng"/>
              <a:t> before</a:t>
            </a:r>
            <a:r>
              <a:rPr lang="en"/>
              <a:t> they are ready.</a:t>
            </a:r>
            <a:r>
              <a:rPr lang="en"/>
              <a:t> </a:t>
            </a:r>
            <a:endParaRPr/>
          </a:p>
          <a:p>
            <a:pPr indent="-381000" lvl="0" marL="457200" rtl="0" algn="l">
              <a:spcBef>
                <a:spcPts val="0"/>
              </a:spcBef>
              <a:spcAft>
                <a:spcPts val="0"/>
              </a:spcAft>
              <a:buSzPts val="2400"/>
              <a:buChar char="●"/>
            </a:pPr>
            <a:r>
              <a:rPr lang="en"/>
              <a:t>Velocity</a:t>
            </a:r>
            <a:endParaRPr/>
          </a:p>
          <a:p>
            <a:pPr indent="-355600" lvl="1" marL="914400" rtl="0" algn="l">
              <a:spcBef>
                <a:spcPts val="0"/>
              </a:spcBef>
              <a:spcAft>
                <a:spcPts val="0"/>
              </a:spcAft>
              <a:buSzPts val="2000"/>
              <a:buChar char="○"/>
            </a:pPr>
            <a:r>
              <a:rPr lang="en"/>
              <a:t>User story points are used to measure the relative complexity</a:t>
            </a:r>
            <a:endParaRPr/>
          </a:p>
          <a:p>
            <a:pPr indent="-355600" lvl="1" marL="914400" rtl="0" algn="l">
              <a:spcBef>
                <a:spcPts val="0"/>
              </a:spcBef>
              <a:spcAft>
                <a:spcPts val="0"/>
              </a:spcAft>
              <a:buSzPts val="2000"/>
              <a:buChar char="○"/>
            </a:pPr>
            <a:r>
              <a:rPr lang="en"/>
              <a:t>Velocity is </a:t>
            </a:r>
            <a:r>
              <a:rPr b="1" lang="en" u="sng"/>
              <a:t>the number of story points</a:t>
            </a:r>
            <a:r>
              <a:rPr lang="en"/>
              <a:t> completed in one iteration.</a:t>
            </a:r>
            <a:endParaRPr/>
          </a:p>
          <a:p>
            <a:pPr indent="-381000" lvl="0" marL="457200" rtl="0" algn="l">
              <a:spcBef>
                <a:spcPts val="0"/>
              </a:spcBef>
              <a:spcAft>
                <a:spcPts val="0"/>
              </a:spcAft>
              <a:buSzPts val="2400"/>
              <a:buChar char="●"/>
            </a:pPr>
            <a:r>
              <a:rPr lang="en"/>
              <a:t>Epics and themes</a:t>
            </a:r>
            <a:endParaRPr/>
          </a:p>
          <a:p>
            <a:pPr indent="-355600" lvl="1" marL="914400" rtl="0" algn="l">
              <a:spcBef>
                <a:spcPts val="0"/>
              </a:spcBef>
              <a:spcAft>
                <a:spcPts val="0"/>
              </a:spcAft>
              <a:buSzPts val="2000"/>
              <a:buChar char="○"/>
            </a:pPr>
            <a:r>
              <a:rPr lang="en"/>
              <a:t>Epics are larger user stories that need to be further divided.</a:t>
            </a:r>
            <a:endParaRPr/>
          </a:p>
          <a:p>
            <a:pPr indent="-355600" lvl="1" marL="914400" rtl="0" algn="l">
              <a:spcBef>
                <a:spcPts val="0"/>
              </a:spcBef>
              <a:spcAft>
                <a:spcPts val="0"/>
              </a:spcAft>
              <a:buSzPts val="2000"/>
              <a:buChar char="○"/>
            </a:pPr>
            <a:r>
              <a:rPr lang="en"/>
              <a:t>A theme is collection of related user stories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Adaptive Planning</a:t>
            </a:r>
            <a:endParaRPr/>
          </a:p>
        </p:txBody>
      </p:sp>
      <p:sp>
        <p:nvSpPr>
          <p:cNvPr id="216" name="Google Shape;216;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Initial Planning</a:t>
            </a:r>
            <a:endParaRPr/>
          </a:p>
          <a:p>
            <a:pPr indent="-355600" lvl="1" marL="914400" rtl="0" algn="l">
              <a:spcBef>
                <a:spcPts val="0"/>
              </a:spcBef>
              <a:spcAft>
                <a:spcPts val="0"/>
              </a:spcAft>
              <a:buSzPts val="2000"/>
              <a:buChar char="○"/>
            </a:pPr>
            <a:r>
              <a:rPr lang="en"/>
              <a:t>Coarse </a:t>
            </a:r>
            <a:r>
              <a:rPr lang="en"/>
              <a:t>granularity</a:t>
            </a:r>
            <a:endParaRPr/>
          </a:p>
          <a:p>
            <a:pPr indent="-355600" lvl="1" marL="914400" rtl="0" algn="l">
              <a:spcBef>
                <a:spcPts val="0"/>
              </a:spcBef>
              <a:spcAft>
                <a:spcPts val="0"/>
              </a:spcAft>
              <a:buSzPts val="2000"/>
              <a:buChar char="○"/>
            </a:pPr>
            <a:r>
              <a:rPr lang="en"/>
              <a:t>Scope, rough estimation</a:t>
            </a:r>
            <a:endParaRPr/>
          </a:p>
          <a:p>
            <a:pPr indent="-355600" lvl="1" marL="914400" rtl="0" algn="l">
              <a:spcBef>
                <a:spcPts val="0"/>
              </a:spcBef>
              <a:spcAft>
                <a:spcPts val="0"/>
              </a:spcAft>
              <a:buSzPts val="2000"/>
              <a:buChar char="○"/>
            </a:pPr>
            <a:r>
              <a:rPr lang="en"/>
              <a:t>Product backlog</a:t>
            </a:r>
            <a:endParaRPr/>
          </a:p>
          <a:p>
            <a:pPr indent="-381000" lvl="0" marL="457200" rtl="0" algn="l">
              <a:spcBef>
                <a:spcPts val="0"/>
              </a:spcBef>
              <a:spcAft>
                <a:spcPts val="0"/>
              </a:spcAft>
              <a:buSzPts val="2400"/>
              <a:buChar char="●"/>
            </a:pPr>
            <a:r>
              <a:rPr lang="en"/>
              <a:t>Iteration Planning</a:t>
            </a:r>
            <a:endParaRPr/>
          </a:p>
          <a:p>
            <a:pPr indent="-355600" lvl="1" marL="914400" rtl="0" algn="l">
              <a:spcBef>
                <a:spcPts val="0"/>
              </a:spcBef>
              <a:spcAft>
                <a:spcPts val="0"/>
              </a:spcAft>
              <a:buSzPts val="2000"/>
              <a:buChar char="○"/>
            </a:pPr>
            <a:r>
              <a:rPr lang="en"/>
              <a:t>Iteration goals</a:t>
            </a:r>
            <a:endParaRPr/>
          </a:p>
          <a:p>
            <a:pPr indent="-355600" lvl="1" marL="914400" rtl="0" algn="l">
              <a:spcBef>
                <a:spcPts val="0"/>
              </a:spcBef>
              <a:spcAft>
                <a:spcPts val="0"/>
              </a:spcAft>
              <a:buSzPts val="2000"/>
              <a:buChar char="○"/>
            </a:pPr>
            <a:r>
              <a:rPr lang="en"/>
              <a:t>Iteration backlog</a:t>
            </a:r>
            <a:endParaRPr/>
          </a:p>
          <a:p>
            <a:pPr indent="-355600" lvl="1" marL="914400" rtl="0" algn="l">
              <a:spcBef>
                <a:spcPts val="0"/>
              </a:spcBef>
              <a:spcAft>
                <a:spcPts val="0"/>
              </a:spcAft>
              <a:buSzPts val="2000"/>
              <a:buChar char="○"/>
            </a:pPr>
            <a:r>
              <a:rPr lang="en"/>
              <a:t>Prepare resources</a:t>
            </a:r>
            <a:endParaRPr/>
          </a:p>
          <a:p>
            <a:pPr indent="-355600" lvl="1" marL="914400" rtl="0" algn="l">
              <a:spcBef>
                <a:spcPts val="0"/>
              </a:spcBef>
              <a:spcAft>
                <a:spcPts val="0"/>
              </a:spcAft>
              <a:buSzPts val="2000"/>
              <a:buChar char="○"/>
            </a:pPr>
            <a:r>
              <a:rPr lang="en"/>
              <a:t> Assign tasks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 Creep</a:t>
            </a:r>
            <a:endParaRPr/>
          </a:p>
        </p:txBody>
      </p:sp>
      <p:sp>
        <p:nvSpPr>
          <p:cNvPr id="222" name="Google Shape;222;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Scope expands without being properly managed.</a:t>
            </a:r>
            <a:endParaRPr/>
          </a:p>
          <a:p>
            <a:pPr indent="-381000" lvl="0" marL="457200" rtl="0" algn="l">
              <a:spcBef>
                <a:spcPts val="0"/>
              </a:spcBef>
              <a:spcAft>
                <a:spcPts val="0"/>
              </a:spcAft>
              <a:buSzPts val="2400"/>
              <a:buChar char="●"/>
            </a:pPr>
            <a:r>
              <a:rPr lang="en"/>
              <a:t>Mitigation:</a:t>
            </a:r>
            <a:endParaRPr/>
          </a:p>
          <a:p>
            <a:pPr indent="-355600" lvl="1" marL="914400" rtl="0" algn="l">
              <a:spcBef>
                <a:spcPts val="0"/>
              </a:spcBef>
              <a:spcAft>
                <a:spcPts val="0"/>
              </a:spcAft>
              <a:buSzPts val="2000"/>
              <a:buChar char="○"/>
            </a:pPr>
            <a:r>
              <a:rPr lang="en"/>
              <a:t>Have a clear vision of the project</a:t>
            </a:r>
            <a:endParaRPr/>
          </a:p>
          <a:p>
            <a:pPr indent="-355600" lvl="1" marL="914400" rtl="0" algn="l">
              <a:spcBef>
                <a:spcPts val="0"/>
              </a:spcBef>
              <a:spcAft>
                <a:spcPts val="0"/>
              </a:spcAft>
              <a:buSzPts val="2000"/>
              <a:buChar char="○"/>
            </a:pPr>
            <a:r>
              <a:rPr lang="en"/>
              <a:t>Have a realistic estimation</a:t>
            </a:r>
            <a:endParaRPr/>
          </a:p>
          <a:p>
            <a:pPr indent="-355600" lvl="1" marL="914400" rtl="0" algn="l">
              <a:spcBef>
                <a:spcPts val="0"/>
              </a:spcBef>
              <a:spcAft>
                <a:spcPts val="0"/>
              </a:spcAft>
              <a:buSzPts val="2000"/>
              <a:buChar char="○"/>
            </a:pPr>
            <a:r>
              <a:rPr lang="en"/>
              <a:t>Manage the change</a:t>
            </a:r>
            <a:endParaRPr/>
          </a:p>
          <a:p>
            <a:pPr indent="-355600" lvl="1" marL="914400" rtl="0" algn="l">
              <a:spcBef>
                <a:spcPts val="0"/>
              </a:spcBef>
              <a:spcAft>
                <a:spcPts val="0"/>
              </a:spcAft>
              <a:buSzPts val="2000"/>
              <a:buChar char="○"/>
            </a:pPr>
            <a:r>
              <a:rPr lang="en"/>
              <a:t>Communicate clearly and often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Debt</a:t>
            </a:r>
            <a:endParaRPr/>
          </a:p>
        </p:txBody>
      </p:sp>
      <p:sp>
        <p:nvSpPr>
          <p:cNvPr id="228" name="Google Shape;228;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Coined by </a:t>
            </a:r>
            <a:r>
              <a:rPr lang="en"/>
              <a:t>Ward Cunningham. </a:t>
            </a:r>
            <a:endParaRPr/>
          </a:p>
          <a:p>
            <a:pPr indent="-381000" lvl="0" marL="457200" rtl="0" algn="l">
              <a:spcBef>
                <a:spcPts val="0"/>
              </a:spcBef>
              <a:spcAft>
                <a:spcPts val="0"/>
              </a:spcAft>
              <a:buSzPts val="2400"/>
              <a:buChar char="●"/>
            </a:pPr>
            <a:r>
              <a:rPr lang="en"/>
              <a:t>Refer to the shortcuts that are purposely taken, or problems such as bad design, defects, insufficient test coverage, excessive manual testing.</a:t>
            </a:r>
            <a:endParaRPr/>
          </a:p>
          <a:p>
            <a:pPr indent="-381000" lvl="0" marL="457200" rtl="0" algn="l">
              <a:spcBef>
                <a:spcPts val="0"/>
              </a:spcBef>
              <a:spcAft>
                <a:spcPts val="0"/>
              </a:spcAft>
              <a:buSzPts val="2400"/>
              <a:buChar char="●"/>
            </a:pPr>
            <a:r>
              <a:rPr lang="en"/>
              <a:t>Need to pay interest usually.</a:t>
            </a:r>
            <a:endParaRPr/>
          </a:p>
          <a:p>
            <a:pPr indent="-381000" lvl="0" marL="457200" rtl="0" algn="l">
              <a:spcBef>
                <a:spcPts val="0"/>
              </a:spcBef>
              <a:spcAft>
                <a:spcPts val="0"/>
              </a:spcAft>
              <a:buSzPts val="2400"/>
              <a:buChar char="●"/>
            </a:pPr>
            <a:r>
              <a:rPr lang="en"/>
              <a:t>May be unavoidable.</a:t>
            </a:r>
            <a:endParaRPr/>
          </a:p>
          <a:p>
            <a:pPr indent="-381000" lvl="0" marL="457200" rtl="0" algn="l">
              <a:spcBef>
                <a:spcPts val="0"/>
              </a:spcBef>
              <a:spcAft>
                <a:spcPts val="0"/>
              </a:spcAft>
              <a:buSzPts val="2400"/>
              <a:buChar char="●"/>
            </a:pPr>
            <a:r>
              <a:rPr lang="en"/>
              <a:t>Need to be managed to avoid the cumulative negative effect.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Gathering Requirements</a:t>
            </a:r>
            <a:endParaRPr/>
          </a:p>
        </p:txBody>
      </p:sp>
      <p:sp>
        <p:nvSpPr>
          <p:cNvPr id="67" name="Google Shape;67;p15"/>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Stakeholders:</a:t>
            </a:r>
            <a:endParaRPr/>
          </a:p>
          <a:p>
            <a:pPr indent="-355600" lvl="1" marL="914400" rtl="0" algn="l">
              <a:spcBef>
                <a:spcPts val="0"/>
              </a:spcBef>
              <a:spcAft>
                <a:spcPts val="0"/>
              </a:spcAft>
              <a:buSzPts val="2000"/>
              <a:buChar char="○"/>
            </a:pPr>
            <a:r>
              <a:rPr lang="en"/>
              <a:t>Clients (customers), users, domain experts, market researchers, lawyer, software engineers, HCI specialists, managers, etc. </a:t>
            </a:r>
            <a:endParaRPr/>
          </a:p>
          <a:p>
            <a:pPr indent="-381000" lvl="0" marL="457200" rtl="0" algn="l">
              <a:spcBef>
                <a:spcPts val="0"/>
              </a:spcBef>
              <a:spcAft>
                <a:spcPts val="0"/>
              </a:spcAft>
              <a:buSzPts val="2400"/>
              <a:buChar char="●"/>
            </a:pPr>
            <a:r>
              <a:rPr lang="en"/>
              <a:t>Techniques:</a:t>
            </a:r>
            <a:endParaRPr/>
          </a:p>
          <a:p>
            <a:pPr indent="-355600" lvl="1" marL="914400" rtl="0" algn="l">
              <a:spcBef>
                <a:spcPts val="0"/>
              </a:spcBef>
              <a:spcAft>
                <a:spcPts val="0"/>
              </a:spcAft>
              <a:buSzPts val="2000"/>
              <a:buChar char="○"/>
            </a:pPr>
            <a:r>
              <a:rPr lang="en"/>
              <a:t>List of questions </a:t>
            </a:r>
            <a:endParaRPr/>
          </a:p>
          <a:p>
            <a:pPr indent="-355600" lvl="1" marL="914400" rtl="0" algn="l">
              <a:spcBef>
                <a:spcPts val="0"/>
              </a:spcBef>
              <a:spcAft>
                <a:spcPts val="0"/>
              </a:spcAft>
              <a:buSzPts val="2000"/>
              <a:buChar char="○"/>
            </a:pPr>
            <a:r>
              <a:rPr lang="en"/>
              <a:t>Bluesky (Brainstorm, think big)</a:t>
            </a:r>
            <a:endParaRPr/>
          </a:p>
          <a:p>
            <a:pPr indent="-355600" lvl="1" marL="914400" rtl="0" algn="l">
              <a:spcBef>
                <a:spcPts val="0"/>
              </a:spcBef>
              <a:spcAft>
                <a:spcPts val="0"/>
              </a:spcAft>
              <a:buSzPts val="2000"/>
              <a:buChar char="○"/>
            </a:pPr>
            <a:r>
              <a:rPr lang="en"/>
              <a:t>Role playing </a:t>
            </a:r>
            <a:endParaRPr/>
          </a:p>
          <a:p>
            <a:pPr indent="-355600" lvl="1" marL="914400" rtl="0" algn="l">
              <a:spcBef>
                <a:spcPts val="0"/>
              </a:spcBef>
              <a:spcAft>
                <a:spcPts val="0"/>
              </a:spcAft>
              <a:buSzPts val="2000"/>
              <a:buChar char="○"/>
            </a:pPr>
            <a:r>
              <a:rPr lang="en"/>
              <a:t>Observing real world application domain examples</a:t>
            </a:r>
            <a:endParaRPr/>
          </a:p>
          <a:p>
            <a:pPr indent="-355600" lvl="1" marL="914400" rtl="0" algn="l">
              <a:spcBef>
                <a:spcPts val="0"/>
              </a:spcBef>
              <a:spcAft>
                <a:spcPts val="0"/>
              </a:spcAft>
              <a:buSzPts val="2000"/>
              <a:buChar char="○"/>
            </a:pPr>
            <a:r>
              <a:rPr lang="en"/>
              <a:t>Review available documents</a:t>
            </a:r>
            <a:endParaRPr/>
          </a:p>
          <a:p>
            <a:pPr indent="-355600" lvl="1" marL="914400" rtl="0" algn="l">
              <a:spcBef>
                <a:spcPts val="0"/>
              </a:spcBef>
              <a:spcAft>
                <a:spcPts val="0"/>
              </a:spcAft>
              <a:buSzPts val="2000"/>
              <a:buChar char="○"/>
            </a:pPr>
            <a:r>
              <a:rPr lang="en"/>
              <a:t>Observe current system</a:t>
            </a:r>
            <a:endParaRPr/>
          </a:p>
          <a:p>
            <a:pPr indent="-355600" lvl="1" marL="914400" rtl="0" algn="l">
              <a:spcBef>
                <a:spcPts val="0"/>
              </a:spcBef>
              <a:spcAft>
                <a:spcPts val="0"/>
              </a:spcAft>
              <a:buSzPts val="2000"/>
              <a:buChar char="○"/>
            </a:pPr>
            <a:r>
              <a:rPr lang="en"/>
              <a:t>Research similar systems</a:t>
            </a:r>
            <a:endParaRPr/>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Debt</a:t>
            </a:r>
            <a:endParaRPr/>
          </a:p>
        </p:txBody>
      </p:sp>
      <p:sp>
        <p:nvSpPr>
          <p:cNvPr id="234" name="Google Shape;234;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Managing accrual of technical debt</a:t>
            </a:r>
            <a:endParaRPr/>
          </a:p>
          <a:p>
            <a:pPr indent="-381000" lvl="0" marL="457200" rtl="0" algn="l">
              <a:spcBef>
                <a:spcPts val="0"/>
              </a:spcBef>
              <a:spcAft>
                <a:spcPts val="0"/>
              </a:spcAft>
              <a:buSzPts val="2400"/>
              <a:buChar char="●"/>
            </a:pPr>
            <a:r>
              <a:rPr lang="en"/>
              <a:t>Make it visible</a:t>
            </a:r>
            <a:endParaRPr/>
          </a:p>
          <a:p>
            <a:pPr indent="-381000" lvl="0" marL="457200" rtl="0" algn="l">
              <a:spcBef>
                <a:spcPts val="0"/>
              </a:spcBef>
              <a:spcAft>
                <a:spcPts val="0"/>
              </a:spcAft>
              <a:buSzPts val="2400"/>
              <a:buChar char="●"/>
            </a:pPr>
            <a:r>
              <a:rPr lang="en"/>
              <a:t>Repay the debts</a:t>
            </a:r>
            <a:endParaRPr/>
          </a:p>
          <a:p>
            <a:pPr indent="0" lvl="0" marL="0" rtl="0" algn="l">
              <a:spcBef>
                <a:spcPts val="160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Non-functional Requirements</a:t>
            </a:r>
            <a:endParaRPr/>
          </a:p>
        </p:txBody>
      </p:sp>
      <p:sp>
        <p:nvSpPr>
          <p:cNvPr id="240" name="Google Shape;240;p43"/>
          <p:cNvSpPr txBox="1"/>
          <p:nvPr>
            <p:ph idx="1" type="body"/>
          </p:nvPr>
        </p:nvSpPr>
        <p:spPr>
          <a:xfrm>
            <a:off x="311700" y="1152475"/>
            <a:ext cx="87135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Quality attributes (-abilities): usability, reliability, availability, maintainability, portability, performance, security, etc.</a:t>
            </a:r>
            <a:endParaRPr/>
          </a:p>
          <a:p>
            <a:pPr indent="-381000" lvl="0" marL="457200" rtl="0" algn="l">
              <a:spcBef>
                <a:spcPts val="0"/>
              </a:spcBef>
              <a:spcAft>
                <a:spcPts val="0"/>
              </a:spcAft>
              <a:buSzPts val="2400"/>
              <a:buChar char="●"/>
            </a:pPr>
            <a:r>
              <a:rPr lang="en"/>
              <a:t>Constraints: platforms, development media, Platform, development media,operation, package, license, regulation, etc.</a:t>
            </a:r>
            <a:endParaRPr/>
          </a:p>
          <a:p>
            <a:pPr indent="-381000" lvl="0" marL="457200" rtl="0" algn="l">
              <a:spcBef>
                <a:spcPts val="0"/>
              </a:spcBef>
              <a:spcAft>
                <a:spcPts val="0"/>
              </a:spcAft>
              <a:buSzPts val="2400"/>
              <a:buChar char="●"/>
            </a:pPr>
            <a:r>
              <a:rPr lang="en"/>
              <a:t>External interfaces: Hardware, other software, communication with external agents</a:t>
            </a:r>
            <a:endParaRPr/>
          </a:p>
          <a:p>
            <a:pPr indent="-381000" lvl="0" marL="457200" rtl="0" algn="l">
              <a:spcBef>
                <a:spcPts val="0"/>
              </a:spcBef>
              <a:spcAft>
                <a:spcPts val="0"/>
              </a:spcAft>
              <a:buSzPts val="2400"/>
              <a:buChar char="●"/>
            </a:pPr>
            <a:r>
              <a:rPr lang="en"/>
              <a:t>Error handling: Ignore, warn, log, substitute default values, shut down, etc</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External Quality Characteristics</a:t>
            </a:r>
            <a:endParaRPr/>
          </a:p>
        </p:txBody>
      </p:sp>
      <p:sp>
        <p:nvSpPr>
          <p:cNvPr id="246" name="Google Shape;246;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Efficiency, often evaluated using the response time and throughput.</a:t>
            </a:r>
            <a:endParaRPr sz="2200"/>
          </a:p>
          <a:p>
            <a:pPr indent="-368300" lvl="0" marL="457200" rtl="0" algn="l">
              <a:spcBef>
                <a:spcPts val="0"/>
              </a:spcBef>
              <a:spcAft>
                <a:spcPts val="0"/>
              </a:spcAft>
              <a:buSzPts val="2200"/>
              <a:buChar char="●"/>
            </a:pPr>
            <a:r>
              <a:rPr lang="en" sz="2200"/>
              <a:t>Reliability: often measured in terms of mean time failure.</a:t>
            </a:r>
            <a:endParaRPr sz="2200"/>
          </a:p>
          <a:p>
            <a:pPr indent="-368300" lvl="0" marL="457200" rtl="0" algn="l">
              <a:spcBef>
                <a:spcPts val="0"/>
              </a:spcBef>
              <a:spcAft>
                <a:spcPts val="0"/>
              </a:spcAft>
              <a:buSzPts val="2200"/>
              <a:buChar char="●"/>
            </a:pPr>
            <a:r>
              <a:rPr lang="en" sz="2200"/>
              <a:t>Robustness: how well a system can cope with errors.</a:t>
            </a:r>
            <a:endParaRPr sz="2200"/>
          </a:p>
          <a:p>
            <a:pPr indent="-368300" lvl="0" marL="457200" rtl="0" algn="l">
              <a:spcBef>
                <a:spcPts val="0"/>
              </a:spcBef>
              <a:spcAft>
                <a:spcPts val="0"/>
              </a:spcAft>
              <a:buSzPts val="2200"/>
              <a:buChar char="●"/>
            </a:pPr>
            <a:r>
              <a:rPr lang="en" sz="2200"/>
              <a:t>Usability: how easily used by the users</a:t>
            </a:r>
            <a:endParaRPr sz="2200"/>
          </a:p>
          <a:p>
            <a:pPr indent="-368300" lvl="0" marL="457200" rtl="0" algn="l">
              <a:spcBef>
                <a:spcPts val="0"/>
              </a:spcBef>
              <a:spcAft>
                <a:spcPts val="0"/>
              </a:spcAft>
              <a:buSzPts val="2200"/>
              <a:buChar char="●"/>
            </a:pPr>
            <a:r>
              <a:rPr lang="en" sz="2200"/>
              <a:t>Security: how the software system is protected from possible malicious attacks</a:t>
            </a:r>
            <a:endParaRPr sz="2200"/>
          </a:p>
          <a:p>
            <a:pPr indent="-368300" lvl="0" marL="457200" rtl="0" algn="l">
              <a:spcBef>
                <a:spcPts val="0"/>
              </a:spcBef>
              <a:spcAft>
                <a:spcPts val="0"/>
              </a:spcAft>
              <a:buSzPts val="2200"/>
              <a:buChar char="●"/>
            </a:pPr>
            <a:r>
              <a:rPr lang="en" sz="2200"/>
              <a:t>Cost: the cost of developing, maintaining and operating the software system. Often measured based on person-hour or person-day spent.</a:t>
            </a:r>
            <a:endParaRPr sz="2200"/>
          </a:p>
          <a:p>
            <a:pPr indent="0" lvl="0" marL="457200" rtl="0" algn="l">
              <a:spcBef>
                <a:spcPts val="160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Internal Quality Characteristics</a:t>
            </a:r>
            <a:endParaRPr/>
          </a:p>
        </p:txBody>
      </p:sp>
      <p:sp>
        <p:nvSpPr>
          <p:cNvPr id="252" name="Google Shape;252;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Maintainability: the degree to which an application is understood, repaired, or enhanced.</a:t>
            </a:r>
            <a:endParaRPr/>
          </a:p>
          <a:p>
            <a:pPr indent="-381000" lvl="0" marL="457200" rtl="0" algn="l">
              <a:spcBef>
                <a:spcPts val="0"/>
              </a:spcBef>
              <a:spcAft>
                <a:spcPts val="0"/>
              </a:spcAft>
              <a:buSzPts val="2400"/>
              <a:buChar char="●"/>
            </a:pPr>
            <a:r>
              <a:rPr lang="en"/>
              <a:t>Re-usability: expected reuse potential of software design or code.</a:t>
            </a:r>
            <a:endParaRPr/>
          </a:p>
          <a:p>
            <a:pPr indent="-381000" lvl="0" marL="457200" rtl="0" algn="l">
              <a:spcBef>
                <a:spcPts val="0"/>
              </a:spcBef>
              <a:spcAft>
                <a:spcPts val="0"/>
              </a:spcAft>
              <a:buSzPts val="2400"/>
              <a:buChar char="●"/>
            </a:pPr>
            <a:r>
              <a:rPr lang="en"/>
              <a:t>Readability: how easily the design can be understood</a:t>
            </a:r>
            <a:endParaRPr/>
          </a:p>
          <a:p>
            <a:pPr indent="-381000" lvl="0" marL="457200" rtl="0" algn="l">
              <a:spcBef>
                <a:spcPts val="0"/>
              </a:spcBef>
              <a:spcAft>
                <a:spcPts val="0"/>
              </a:spcAft>
              <a:buSzPts val="2400"/>
              <a:buChar char="●"/>
            </a:pPr>
            <a:r>
              <a:rPr lang="en"/>
              <a:t>Portability: the ability of software to be transferred from one platform to another.</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a:t>
            </a:r>
            <a:endParaRPr/>
          </a:p>
        </p:txBody>
      </p:sp>
      <p:sp>
        <p:nvSpPr>
          <p:cNvPr id="258" name="Google Shape;258;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The system shall support “five-nines” availability</a:t>
            </a:r>
            <a:endParaRPr/>
          </a:p>
          <a:p>
            <a:pPr indent="-381000" lvl="0" marL="457200" rtl="0" algn="l">
              <a:spcBef>
                <a:spcPts val="0"/>
              </a:spcBef>
              <a:spcAft>
                <a:spcPts val="0"/>
              </a:spcAft>
              <a:buSzPts val="2400"/>
              <a:buChar char="●"/>
            </a:pPr>
            <a:r>
              <a:rPr lang="en"/>
              <a:t>The system shall support 10000 simultaneous requests.</a:t>
            </a:r>
            <a:endParaRPr/>
          </a:p>
          <a:p>
            <a:pPr indent="-381000" lvl="0" marL="457200" rtl="0" algn="l">
              <a:spcBef>
                <a:spcPts val="0"/>
              </a:spcBef>
              <a:spcAft>
                <a:spcPts val="0"/>
              </a:spcAft>
              <a:buSzPts val="2400"/>
              <a:buChar char="●"/>
            </a:pPr>
            <a:r>
              <a:rPr lang="en"/>
              <a:t>AES-256 is used to encrypt all personal data.</a:t>
            </a:r>
            <a:endParaRPr/>
          </a:p>
          <a:p>
            <a:pPr indent="-381000" lvl="0" marL="457200" rtl="0" algn="l">
              <a:spcBef>
                <a:spcPts val="0"/>
              </a:spcBef>
              <a:spcAft>
                <a:spcPts val="0"/>
              </a:spcAft>
              <a:buSzPts val="2400"/>
              <a:buChar char="●"/>
            </a:pPr>
            <a:r>
              <a:rPr lang="en"/>
              <a:t>The application must execute on any 1GH Linux computer</a:t>
            </a:r>
            <a:endParaRPr/>
          </a:p>
          <a:p>
            <a:pPr indent="-381000" lvl="0" marL="457200" rtl="0" algn="l">
              <a:spcBef>
                <a:spcPts val="0"/>
              </a:spcBef>
              <a:spcAft>
                <a:spcPts val="0"/>
              </a:spcAft>
              <a:buSzPts val="2400"/>
              <a:buChar char="●"/>
            </a:pPr>
            <a:r>
              <a:rPr lang="en"/>
              <a:t>The application must interface with a model of 1234 bar code reader.</a:t>
            </a:r>
            <a:endParaRPr/>
          </a:p>
          <a:p>
            <a:pPr indent="-381000" lvl="0" marL="457200" rtl="0" algn="l">
              <a:spcBef>
                <a:spcPts val="0"/>
              </a:spcBef>
              <a:spcAft>
                <a:spcPts val="0"/>
              </a:spcAft>
              <a:buSzPts val="2400"/>
              <a:buChar char="●"/>
            </a:pPr>
            <a:r>
              <a:rPr lang="en"/>
              <a:t>The system shall be user friendly.</a:t>
            </a:r>
            <a:endParaRPr/>
          </a:p>
          <a:p>
            <a:pPr indent="-381000" lvl="0" marL="457200" rtl="0" algn="l">
              <a:spcBef>
                <a:spcPts val="0"/>
              </a:spcBef>
              <a:spcAft>
                <a:spcPts val="0"/>
              </a:spcAft>
              <a:buSzPts val="2400"/>
              <a:buChar char="●"/>
            </a:pPr>
            <a:r>
              <a:rPr lang="en"/>
              <a:t>The system shall be secure.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a:t>
            </a:r>
            <a:endParaRPr/>
          </a:p>
        </p:txBody>
      </p:sp>
      <p:sp>
        <p:nvSpPr>
          <p:cNvPr id="264" name="Google Shape;264;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The system shall support “five-nines” availability</a:t>
            </a:r>
            <a:endParaRPr/>
          </a:p>
          <a:p>
            <a:pPr indent="-381000" lvl="0" marL="457200" rtl="0" algn="l">
              <a:spcBef>
                <a:spcPts val="0"/>
              </a:spcBef>
              <a:spcAft>
                <a:spcPts val="0"/>
              </a:spcAft>
              <a:buSzPts val="2400"/>
              <a:buChar char="●"/>
            </a:pPr>
            <a:r>
              <a:rPr lang="en"/>
              <a:t>The system shall support 10000 simultaneous requests.</a:t>
            </a:r>
            <a:endParaRPr/>
          </a:p>
          <a:p>
            <a:pPr indent="-381000" lvl="0" marL="457200" rtl="0" algn="l">
              <a:spcBef>
                <a:spcPts val="0"/>
              </a:spcBef>
              <a:spcAft>
                <a:spcPts val="0"/>
              </a:spcAft>
              <a:buSzPts val="2400"/>
              <a:buChar char="●"/>
            </a:pPr>
            <a:r>
              <a:rPr lang="en"/>
              <a:t>AES-256 is used to encrypt all personal data.</a:t>
            </a:r>
            <a:endParaRPr/>
          </a:p>
          <a:p>
            <a:pPr indent="-381000" lvl="0" marL="457200" rtl="0" algn="l">
              <a:spcBef>
                <a:spcPts val="0"/>
              </a:spcBef>
              <a:spcAft>
                <a:spcPts val="0"/>
              </a:spcAft>
              <a:buSzPts val="2400"/>
              <a:buChar char="●"/>
            </a:pPr>
            <a:r>
              <a:rPr lang="en"/>
              <a:t>The application must execute on any 1GH Linux computer</a:t>
            </a:r>
            <a:endParaRPr/>
          </a:p>
          <a:p>
            <a:pPr indent="-381000" lvl="0" marL="457200" rtl="0" algn="l">
              <a:spcBef>
                <a:spcPts val="0"/>
              </a:spcBef>
              <a:spcAft>
                <a:spcPts val="0"/>
              </a:spcAft>
              <a:buSzPts val="2400"/>
              <a:buChar char="●"/>
            </a:pPr>
            <a:r>
              <a:rPr lang="en"/>
              <a:t>The application must interface with a model of 1234 bar code reader.</a:t>
            </a:r>
            <a:endParaRPr/>
          </a:p>
          <a:p>
            <a:pPr indent="-381000" lvl="0" marL="457200" rtl="0" algn="l">
              <a:spcBef>
                <a:spcPts val="0"/>
              </a:spcBef>
              <a:spcAft>
                <a:spcPts val="0"/>
              </a:spcAft>
              <a:buSzPts val="2400"/>
              <a:buChar char="●"/>
            </a:pPr>
            <a:r>
              <a:rPr lang="en"/>
              <a:t>The system shall be user friendly.</a:t>
            </a:r>
            <a:endParaRPr/>
          </a:p>
          <a:p>
            <a:pPr indent="-381000" lvl="0" marL="457200" rtl="0" algn="l">
              <a:spcBef>
                <a:spcPts val="0"/>
              </a:spcBef>
              <a:spcAft>
                <a:spcPts val="0"/>
              </a:spcAft>
              <a:buSzPts val="2400"/>
              <a:buChar char="●"/>
            </a:pPr>
            <a:r>
              <a:rPr lang="en"/>
              <a:t>The system shall be secure.</a:t>
            </a:r>
            <a:endParaRPr/>
          </a:p>
        </p:txBody>
      </p:sp>
      <p:sp>
        <p:nvSpPr>
          <p:cNvPr id="265" name="Google Shape;265;p47"/>
          <p:cNvSpPr/>
          <p:nvPr/>
        </p:nvSpPr>
        <p:spPr>
          <a:xfrm>
            <a:off x="5480975" y="3873650"/>
            <a:ext cx="383700" cy="5727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7"/>
          <p:cNvSpPr txBox="1"/>
          <p:nvPr/>
        </p:nvSpPr>
        <p:spPr>
          <a:xfrm>
            <a:off x="6056525" y="3797450"/>
            <a:ext cx="1283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0000"/>
                </a:solidFill>
              </a:rPr>
              <a:t>NOT Good!</a:t>
            </a:r>
            <a:endParaRPr sz="2200">
              <a:solidFill>
                <a:srgbClr val="FF0000"/>
              </a:solidFill>
            </a:endParaRPr>
          </a:p>
        </p:txBody>
      </p:sp>
      <p:sp>
        <p:nvSpPr>
          <p:cNvPr id="267" name="Google Shape;267;p47"/>
          <p:cNvSpPr txBox="1"/>
          <p:nvPr/>
        </p:nvSpPr>
        <p:spPr>
          <a:xfrm>
            <a:off x="2529575" y="3457250"/>
            <a:ext cx="2137500" cy="7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600">
                <a:solidFill>
                  <a:srgbClr val="FF0000"/>
                </a:solidFill>
              </a:rPr>
              <a:t>X</a:t>
            </a:r>
            <a:endParaRPr sz="8600">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2"/>
                </a:solidFill>
              </a:rPr>
              <a:t>Nonfunctional Requirements</a:t>
            </a:r>
            <a:endParaRPr/>
          </a:p>
        </p:txBody>
      </p:sp>
      <p:sp>
        <p:nvSpPr>
          <p:cNvPr id="273" name="Google Shape;273;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N</a:t>
            </a:r>
            <a:r>
              <a:rPr lang="en"/>
              <a:t>ot individual features, not PBIs (Product Backlog Items). </a:t>
            </a:r>
            <a:endParaRPr/>
          </a:p>
          <a:p>
            <a:pPr indent="-381000" lvl="0" marL="457200" rtl="0" algn="l">
              <a:spcBef>
                <a:spcPts val="0"/>
              </a:spcBef>
              <a:spcAft>
                <a:spcPts val="0"/>
              </a:spcAft>
              <a:buSzPts val="2400"/>
              <a:buChar char="●"/>
            </a:pPr>
            <a:r>
              <a:rPr lang="en"/>
              <a:t>Qualities and constraints across PBIs. </a:t>
            </a:r>
            <a:endParaRPr/>
          </a:p>
          <a:p>
            <a:pPr indent="-381000" lvl="0" marL="457200" rtl="0" algn="l">
              <a:spcBef>
                <a:spcPts val="0"/>
              </a:spcBef>
              <a:spcAft>
                <a:spcPts val="0"/>
              </a:spcAft>
              <a:buSzPts val="2400"/>
              <a:buChar char="●"/>
            </a:pPr>
            <a:r>
              <a:rPr lang="en"/>
              <a:t>Can be described in the acceptance tests.</a:t>
            </a:r>
            <a:endParaRPr/>
          </a:p>
          <a:p>
            <a:pPr indent="-381000" lvl="0" marL="457200" rtl="0" algn="l">
              <a:spcBef>
                <a:spcPts val="0"/>
              </a:spcBef>
              <a:spcAft>
                <a:spcPts val="0"/>
              </a:spcAft>
              <a:buSzPts val="2400"/>
              <a:buChar char="●"/>
            </a:pPr>
            <a:r>
              <a:rPr lang="en"/>
              <a:t>Need to be tested at the system level</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Requirements</a:t>
            </a:r>
            <a:endParaRPr/>
          </a:p>
        </p:txBody>
      </p:sp>
      <p:sp>
        <p:nvSpPr>
          <p:cNvPr id="279" name="Google Shape;279;p49"/>
          <p:cNvSpPr txBox="1"/>
          <p:nvPr>
            <p:ph idx="1" type="body"/>
          </p:nvPr>
        </p:nvSpPr>
        <p:spPr>
          <a:xfrm>
            <a:off x="311700" y="1017725"/>
            <a:ext cx="8698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Registration/Login -  Authentication</a:t>
            </a:r>
            <a:endParaRPr sz="1800"/>
          </a:p>
          <a:p>
            <a:pPr indent="-342900" lvl="2" marL="1371600" rtl="0" algn="l">
              <a:spcBef>
                <a:spcPts val="0"/>
              </a:spcBef>
              <a:spcAft>
                <a:spcPts val="0"/>
              </a:spcAft>
              <a:buSzPts val="1800"/>
              <a:buChar char="■"/>
            </a:pPr>
            <a:r>
              <a:rPr lang="en"/>
              <a:t>As a user, I want to register an account on the project portal system so that I can manage my projects in my own account.</a:t>
            </a:r>
            <a:endParaRPr/>
          </a:p>
          <a:p>
            <a:pPr indent="-342900" lvl="2" marL="1371600" rtl="0" algn="l">
              <a:spcBef>
                <a:spcPts val="0"/>
              </a:spcBef>
              <a:spcAft>
                <a:spcPts val="0"/>
              </a:spcAft>
              <a:buSzPts val="1800"/>
              <a:buChar char="■"/>
            </a:pPr>
            <a:r>
              <a:rPr lang="en"/>
              <a:t>As a user, I want to log into the project portal system with my login name and password so that I can access my projects.</a:t>
            </a:r>
            <a:endParaRPr/>
          </a:p>
          <a:p>
            <a:pPr indent="-342900" lvl="2" marL="1371600" rtl="0" algn="l">
              <a:spcBef>
                <a:spcPts val="0"/>
              </a:spcBef>
              <a:spcAft>
                <a:spcPts val="0"/>
              </a:spcAft>
              <a:buSzPts val="1800"/>
              <a:buChar char="■"/>
            </a:pPr>
            <a:r>
              <a:rPr lang="en"/>
              <a:t>As a user, I want to log into the project portal system with my github account so that I don’t need to create additional username and passwords.</a:t>
            </a:r>
            <a:endParaRPr/>
          </a:p>
          <a:p>
            <a:pPr indent="-342900" lvl="0" marL="457200" rtl="0" algn="l">
              <a:spcBef>
                <a:spcPts val="0"/>
              </a:spcBef>
              <a:spcAft>
                <a:spcPts val="0"/>
              </a:spcAft>
              <a:buSzPts val="1800"/>
              <a:buChar char="●"/>
            </a:pPr>
            <a:r>
              <a:rPr lang="en" sz="1800"/>
              <a:t>Authentication related security issues:</a:t>
            </a:r>
            <a:endParaRPr sz="1800"/>
          </a:p>
          <a:p>
            <a:pPr indent="-342900" lvl="1" marL="914400" rtl="0" algn="l">
              <a:spcBef>
                <a:spcPts val="0"/>
              </a:spcBef>
              <a:spcAft>
                <a:spcPts val="0"/>
              </a:spcAft>
              <a:buSzPts val="1800"/>
              <a:buChar char="○"/>
            </a:pPr>
            <a:r>
              <a:rPr lang="en" sz="1800"/>
              <a:t>Password </a:t>
            </a:r>
            <a:r>
              <a:rPr lang="en" sz="1800"/>
              <a:t>constraints: &gt; 8 chars, letters + numbers + special chars</a:t>
            </a:r>
            <a:endParaRPr sz="1800"/>
          </a:p>
          <a:p>
            <a:pPr indent="-342900" lvl="1" marL="914400" rtl="0" algn="l">
              <a:spcBef>
                <a:spcPts val="0"/>
              </a:spcBef>
              <a:spcAft>
                <a:spcPts val="0"/>
              </a:spcAft>
              <a:buSzPts val="1800"/>
              <a:buChar char="○"/>
            </a:pPr>
            <a:r>
              <a:rPr lang="en" sz="1800"/>
              <a:t>Secure password storage</a:t>
            </a:r>
            <a:endParaRPr sz="1800"/>
          </a:p>
          <a:p>
            <a:pPr indent="-342900" lvl="1" marL="914400" rtl="0" algn="l">
              <a:spcBef>
                <a:spcPts val="0"/>
              </a:spcBef>
              <a:spcAft>
                <a:spcPts val="0"/>
              </a:spcAft>
              <a:buSzPts val="1800"/>
              <a:buChar char="○"/>
            </a:pPr>
            <a:r>
              <a:rPr lang="en" sz="1800"/>
              <a:t>Forgot Password features</a:t>
            </a: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Requirements</a:t>
            </a:r>
            <a:endParaRPr/>
          </a:p>
        </p:txBody>
      </p:sp>
      <p:sp>
        <p:nvSpPr>
          <p:cNvPr id="285" name="Google Shape;285;p50"/>
          <p:cNvSpPr txBox="1"/>
          <p:nvPr>
            <p:ph idx="1" type="body"/>
          </p:nvPr>
        </p:nvSpPr>
        <p:spPr>
          <a:xfrm>
            <a:off x="311700" y="1017725"/>
            <a:ext cx="8698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Session Management</a:t>
            </a:r>
            <a:endParaRPr sz="1800"/>
          </a:p>
          <a:p>
            <a:pPr indent="-342900" lvl="1" marL="914400" rtl="0" algn="l">
              <a:spcBef>
                <a:spcPts val="0"/>
              </a:spcBef>
              <a:spcAft>
                <a:spcPts val="0"/>
              </a:spcAft>
              <a:buSzPts val="1800"/>
              <a:buChar char="○"/>
            </a:pPr>
            <a:r>
              <a:rPr lang="en" sz="1800"/>
              <a:t>Session ID/Token, Cookies, JWT (Json web token)</a:t>
            </a:r>
            <a:endParaRPr sz="1800"/>
          </a:p>
          <a:p>
            <a:pPr indent="-342900" lvl="0" marL="457200" rtl="0" algn="l">
              <a:spcBef>
                <a:spcPts val="0"/>
              </a:spcBef>
              <a:spcAft>
                <a:spcPts val="0"/>
              </a:spcAft>
              <a:buSzPts val="1800"/>
              <a:buChar char="●"/>
            </a:pPr>
            <a:r>
              <a:rPr lang="en" sz="1800"/>
              <a:t>Access Control</a:t>
            </a:r>
            <a:endParaRPr sz="1800"/>
          </a:p>
          <a:p>
            <a:pPr indent="-342900" lvl="1" marL="914400" rtl="0" algn="l">
              <a:spcBef>
                <a:spcPts val="0"/>
              </a:spcBef>
              <a:spcAft>
                <a:spcPts val="0"/>
              </a:spcAft>
              <a:buSzPts val="1800"/>
              <a:buChar char="○"/>
            </a:pPr>
            <a:r>
              <a:rPr lang="en" sz="1800"/>
              <a:t>As a student, I can view my assignment grades on blackboard, but I cannot view other’s grades.</a:t>
            </a:r>
            <a:r>
              <a:rPr lang="en"/>
              <a:t> </a:t>
            </a:r>
            <a:endParaRPr/>
          </a:p>
          <a:p>
            <a:pPr indent="-355600" lvl="0" marL="457200" rtl="0" algn="l">
              <a:spcBef>
                <a:spcPts val="0"/>
              </a:spcBef>
              <a:spcAft>
                <a:spcPts val="0"/>
              </a:spcAft>
              <a:buSzPts val="2000"/>
              <a:buChar char="●"/>
            </a:pPr>
            <a:r>
              <a:rPr lang="en" sz="1800"/>
              <a:t>Data security:</a:t>
            </a:r>
            <a:endParaRPr sz="1800"/>
          </a:p>
          <a:p>
            <a:pPr indent="-355600" lvl="1" marL="914400" rtl="0" algn="l">
              <a:spcBef>
                <a:spcPts val="0"/>
              </a:spcBef>
              <a:spcAft>
                <a:spcPts val="0"/>
              </a:spcAft>
              <a:buSzPts val="2000"/>
              <a:buChar char="○"/>
            </a:pPr>
            <a:r>
              <a:rPr lang="en" sz="1800"/>
              <a:t>All sensitive data need to be encrypted securely.</a:t>
            </a:r>
            <a:endParaRPr sz="1800"/>
          </a:p>
          <a:p>
            <a:pPr indent="-342900" lvl="0" marL="457200" rtl="0" algn="l">
              <a:spcBef>
                <a:spcPts val="0"/>
              </a:spcBef>
              <a:spcAft>
                <a:spcPts val="0"/>
              </a:spcAft>
              <a:buSzPts val="1800"/>
              <a:buChar char="●"/>
            </a:pPr>
            <a:r>
              <a:rPr lang="en" sz="1800"/>
              <a:t>Disclaimers and Privacy Policies</a:t>
            </a:r>
            <a:endParaRPr sz="1800"/>
          </a:p>
          <a:p>
            <a:pPr indent="-342900" lvl="1" marL="914400" rtl="0" algn="l">
              <a:spcBef>
                <a:spcPts val="0"/>
              </a:spcBef>
              <a:spcAft>
                <a:spcPts val="0"/>
              </a:spcAft>
              <a:buSzPts val="1800"/>
              <a:buChar char="○"/>
            </a:pPr>
            <a:r>
              <a:rPr lang="en" sz="1800"/>
              <a:t>Privacy policy statement, cookie clauses, etc  </a:t>
            </a:r>
            <a:r>
              <a:rPr lang="en" sz="1800" u="sng">
                <a:solidFill>
                  <a:schemeClr val="hlink"/>
                </a:solidFill>
                <a:hlinkClick r:id="rId3"/>
              </a:rPr>
              <a:t>https://www.iubenda.com/en/help/5525-cookies-gdpr-requirements</a:t>
            </a:r>
            <a:r>
              <a:rPr lang="en" sz="1800"/>
              <a:t> </a:t>
            </a:r>
            <a:endParaRPr sz="1800"/>
          </a:p>
          <a:p>
            <a:pPr indent="-342900" lvl="0" marL="457200" rtl="0" algn="l">
              <a:spcBef>
                <a:spcPts val="0"/>
              </a:spcBef>
              <a:spcAft>
                <a:spcPts val="0"/>
              </a:spcAft>
              <a:buSzPts val="1800"/>
              <a:buChar char="●"/>
            </a:pPr>
            <a:r>
              <a:rPr lang="en" sz="1800"/>
              <a:t>Abuser stories</a:t>
            </a:r>
            <a:endParaRPr sz="1800"/>
          </a:p>
          <a:p>
            <a:pPr indent="-342900" lvl="1" marL="914400" rtl="0" algn="l">
              <a:spcBef>
                <a:spcPts val="0"/>
              </a:spcBef>
              <a:spcAft>
                <a:spcPts val="0"/>
              </a:spcAft>
              <a:buSzPts val="1800"/>
              <a:buChar char="○"/>
            </a:pPr>
            <a:r>
              <a:rPr lang="en" sz="1800"/>
              <a:t>As an attacker, I can view and modify any students’ grades.</a:t>
            </a:r>
            <a:endParaRPr sz="1800"/>
          </a:p>
        </p:txBody>
      </p:sp>
      <p:pic>
        <p:nvPicPr>
          <p:cNvPr id="286" name="Google Shape;286;p50"/>
          <p:cNvPicPr preferRelativeResize="0"/>
          <p:nvPr/>
        </p:nvPicPr>
        <p:blipFill>
          <a:blip r:embed="rId4">
            <a:alphaModFix/>
          </a:blip>
          <a:stretch>
            <a:fillRect/>
          </a:stretch>
        </p:blipFill>
        <p:spPr>
          <a:xfrm>
            <a:off x="4318275" y="76150"/>
            <a:ext cx="4581851" cy="13104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UI Mockups</a:t>
            </a:r>
            <a:endParaRPr/>
          </a:p>
        </p:txBody>
      </p:sp>
      <p:sp>
        <p:nvSpPr>
          <p:cNvPr id="292" name="Google Shape;292;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Lo-Fi </a:t>
            </a:r>
            <a:endParaRPr/>
          </a:p>
          <a:p>
            <a:pPr indent="-381000" lvl="0" marL="457200" rtl="0" algn="l">
              <a:spcBef>
                <a:spcPts val="0"/>
              </a:spcBef>
              <a:spcAft>
                <a:spcPts val="0"/>
              </a:spcAft>
              <a:buSzPts val="2400"/>
              <a:buChar char="●"/>
            </a:pPr>
            <a:r>
              <a:rPr lang="en"/>
              <a:t>Easy, fast </a:t>
            </a:r>
            <a:endParaRPr/>
          </a:p>
          <a:p>
            <a:pPr indent="-381000" lvl="0" marL="457200" rtl="0" algn="l">
              <a:spcBef>
                <a:spcPts val="0"/>
              </a:spcBef>
              <a:spcAft>
                <a:spcPts val="0"/>
              </a:spcAft>
              <a:buSzPts val="2400"/>
              <a:buChar char="●"/>
            </a:pPr>
            <a:r>
              <a:rPr lang="en"/>
              <a:t>Convey the basic ideas.</a:t>
            </a:r>
            <a:endParaRPr/>
          </a:p>
        </p:txBody>
      </p:sp>
      <p:pic>
        <p:nvPicPr>
          <p:cNvPr id="293" name="Google Shape;293;p51"/>
          <p:cNvPicPr preferRelativeResize="0"/>
          <p:nvPr/>
        </p:nvPicPr>
        <p:blipFill>
          <a:blip r:embed="rId3">
            <a:alphaModFix/>
          </a:blip>
          <a:stretch>
            <a:fillRect/>
          </a:stretch>
        </p:blipFill>
        <p:spPr>
          <a:xfrm>
            <a:off x="4501575" y="382650"/>
            <a:ext cx="3645225" cy="44912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Set Design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Knowledge </a:t>
            </a:r>
            <a:endParaRPr/>
          </a:p>
          <a:p>
            <a:pPr indent="-355600" lvl="1" marL="914400" rtl="0" algn="l">
              <a:spcBef>
                <a:spcPts val="0"/>
              </a:spcBef>
              <a:spcAft>
                <a:spcPts val="0"/>
              </a:spcAft>
              <a:buSzPts val="2000"/>
              <a:buChar char="○"/>
            </a:pPr>
            <a:r>
              <a:rPr lang="en"/>
              <a:t>Users, products, domain and technology</a:t>
            </a:r>
            <a:endParaRPr/>
          </a:p>
          <a:p>
            <a:pPr indent="-381000" lvl="0" marL="457200" rtl="0" algn="l">
              <a:spcBef>
                <a:spcPts val="0"/>
              </a:spcBef>
              <a:spcAft>
                <a:spcPts val="0"/>
              </a:spcAft>
              <a:buSzPts val="2400"/>
              <a:buChar char="●"/>
            </a:pPr>
            <a:r>
              <a:rPr lang="en"/>
              <a:t>Factors</a:t>
            </a:r>
            <a:endParaRPr/>
          </a:p>
          <a:p>
            <a:pPr indent="-355600" lvl="1" marL="914400" rtl="0" algn="l">
              <a:spcBef>
                <a:spcPts val="0"/>
              </a:spcBef>
              <a:spcAft>
                <a:spcPts val="0"/>
              </a:spcAft>
              <a:buSzPts val="2000"/>
              <a:buChar char="○"/>
            </a:pPr>
            <a:r>
              <a:rPr lang="en"/>
              <a:t>Simplicity vs functionality</a:t>
            </a:r>
            <a:endParaRPr/>
          </a:p>
          <a:p>
            <a:pPr indent="-355600" lvl="1" marL="914400" rtl="0" algn="l">
              <a:spcBef>
                <a:spcPts val="0"/>
              </a:spcBef>
              <a:spcAft>
                <a:spcPts val="0"/>
              </a:spcAft>
              <a:buSzPts val="2000"/>
              <a:buChar char="○"/>
            </a:pPr>
            <a:r>
              <a:rPr lang="en"/>
              <a:t>Familiarity vs </a:t>
            </a:r>
            <a:r>
              <a:rPr lang="en"/>
              <a:t>Novelty</a:t>
            </a:r>
            <a:endParaRPr/>
          </a:p>
          <a:p>
            <a:pPr indent="-355600" lvl="1" marL="914400" rtl="0" algn="l">
              <a:spcBef>
                <a:spcPts val="0"/>
              </a:spcBef>
              <a:spcAft>
                <a:spcPts val="0"/>
              </a:spcAft>
              <a:buSzPts val="2000"/>
              <a:buChar char="○"/>
            </a:pPr>
            <a:r>
              <a:rPr lang="en"/>
              <a:t>Control vs automation</a:t>
            </a:r>
            <a:endParaRPr/>
          </a:p>
          <a:p>
            <a:pPr indent="0" lvl="0" marL="0" rtl="0" algn="l">
              <a:spcBef>
                <a:spcPts val="1600"/>
              </a:spcBef>
              <a:spcAft>
                <a:spcPts val="1600"/>
              </a:spcAft>
              <a:buNone/>
            </a:pPr>
            <a:r>
              <a:rPr lang="en"/>
              <a:t>(Sommerville, 2018)</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UI Flow</a:t>
            </a:r>
            <a:endParaRPr/>
          </a:p>
        </p:txBody>
      </p:sp>
      <p:sp>
        <p:nvSpPr>
          <p:cNvPr id="299" name="Google Shape;299;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UI screens navigation</a:t>
            </a:r>
            <a:endParaRPr/>
          </a:p>
          <a:p>
            <a:pPr indent="-381000" lvl="0" marL="457200" rtl="0" algn="l">
              <a:spcBef>
                <a:spcPts val="0"/>
              </a:spcBef>
              <a:spcAft>
                <a:spcPts val="0"/>
              </a:spcAft>
              <a:buSzPts val="2400"/>
              <a:buChar char="●"/>
            </a:pPr>
            <a:r>
              <a:rPr lang="en"/>
              <a:t>UI flow diagrams</a:t>
            </a:r>
            <a:endParaRPr/>
          </a:p>
          <a:p>
            <a:pPr indent="-381000" lvl="0" marL="457200" rtl="0" algn="l">
              <a:spcBef>
                <a:spcPts val="0"/>
              </a:spcBef>
              <a:spcAft>
                <a:spcPts val="0"/>
              </a:spcAft>
              <a:buSzPts val="2400"/>
              <a:buChar char="●"/>
            </a:pPr>
            <a:r>
              <a:rPr lang="en"/>
              <a:t>State </a:t>
            </a:r>
            <a:r>
              <a:rPr lang="en"/>
              <a:t>transition</a:t>
            </a:r>
            <a:r>
              <a:rPr lang="en"/>
              <a:t> diagrams</a:t>
            </a:r>
            <a:endParaRPr/>
          </a:p>
        </p:txBody>
      </p:sp>
      <p:pic>
        <p:nvPicPr>
          <p:cNvPr id="300" name="Google Shape;300;p52"/>
          <p:cNvPicPr preferRelativeResize="0"/>
          <p:nvPr/>
        </p:nvPicPr>
        <p:blipFill>
          <a:blip r:embed="rId3">
            <a:alphaModFix/>
          </a:blip>
          <a:stretch>
            <a:fillRect/>
          </a:stretch>
        </p:blipFill>
        <p:spPr>
          <a:xfrm>
            <a:off x="4325987" y="962612"/>
            <a:ext cx="4749639" cy="321827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Domain Objects</a:t>
            </a:r>
            <a:endParaRPr/>
          </a:p>
        </p:txBody>
      </p:sp>
      <p:sp>
        <p:nvSpPr>
          <p:cNvPr id="306" name="Google Shape;306;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Use OOD</a:t>
            </a:r>
            <a:endParaRPr/>
          </a:p>
          <a:p>
            <a:pPr indent="-381000" lvl="0" marL="457200" rtl="0" algn="l">
              <a:spcBef>
                <a:spcPts val="0"/>
              </a:spcBef>
              <a:spcAft>
                <a:spcPts val="0"/>
              </a:spcAft>
              <a:buSzPts val="2400"/>
              <a:buChar char="●"/>
            </a:pPr>
            <a:r>
              <a:rPr lang="en"/>
              <a:t>Identify domain classes/objects</a:t>
            </a:r>
            <a:endParaRPr/>
          </a:p>
          <a:p>
            <a:pPr indent="-355600" lvl="1" marL="914400" rtl="0" algn="l">
              <a:spcBef>
                <a:spcPts val="0"/>
              </a:spcBef>
              <a:spcAft>
                <a:spcPts val="0"/>
              </a:spcAft>
              <a:buSzPts val="2000"/>
              <a:buChar char="○"/>
            </a:pPr>
            <a:r>
              <a:rPr lang="en"/>
              <a:t>Real world objects or concepts in the application</a:t>
            </a:r>
            <a:endParaRPr/>
          </a:p>
          <a:p>
            <a:pPr indent="-355600" lvl="1" marL="914400" rtl="0" algn="l">
              <a:spcBef>
                <a:spcPts val="0"/>
              </a:spcBef>
              <a:spcAft>
                <a:spcPts val="0"/>
              </a:spcAft>
              <a:buSzPts val="2000"/>
              <a:buChar char="○"/>
            </a:pPr>
            <a:r>
              <a:rPr lang="en"/>
              <a:t>Bridge the gap between high-level requirements and design</a:t>
            </a:r>
            <a:endParaRPr/>
          </a:p>
          <a:p>
            <a:pPr indent="-381000" lvl="0" marL="457200" rtl="0" algn="l">
              <a:spcBef>
                <a:spcPts val="0"/>
              </a:spcBef>
              <a:spcAft>
                <a:spcPts val="0"/>
              </a:spcAft>
              <a:buSzPts val="2400"/>
              <a:buChar char="●"/>
            </a:pPr>
            <a:r>
              <a:rPr lang="en"/>
              <a:t>The EBC Pattern</a:t>
            </a:r>
            <a:endParaRPr/>
          </a:p>
          <a:p>
            <a:pPr indent="-355600" lvl="1" marL="914400" rtl="0" algn="l">
              <a:spcBef>
                <a:spcPts val="0"/>
              </a:spcBef>
              <a:spcAft>
                <a:spcPts val="0"/>
              </a:spcAft>
              <a:buSzPts val="2000"/>
              <a:buChar char="○"/>
            </a:pPr>
            <a:r>
              <a:rPr lang="en"/>
              <a:t>Entity:  the persistent data and logic </a:t>
            </a:r>
            <a:endParaRPr/>
          </a:p>
          <a:p>
            <a:pPr indent="-355600" lvl="1" marL="914400" rtl="0" algn="l">
              <a:spcBef>
                <a:spcPts val="0"/>
              </a:spcBef>
              <a:spcAft>
                <a:spcPts val="0"/>
              </a:spcAft>
              <a:buSzPts val="2000"/>
              <a:buChar char="○"/>
            </a:pPr>
            <a:r>
              <a:rPr lang="en"/>
              <a:t>Boundary: the interfaces </a:t>
            </a:r>
            <a:endParaRPr/>
          </a:p>
          <a:p>
            <a:pPr indent="-355600" lvl="1" marL="914400" rtl="0" algn="l">
              <a:spcBef>
                <a:spcPts val="0"/>
              </a:spcBef>
              <a:spcAft>
                <a:spcPts val="0"/>
              </a:spcAft>
              <a:buSzPts val="2000"/>
              <a:buChar char="○"/>
            </a:pPr>
            <a:r>
              <a:rPr lang="en"/>
              <a:t>Control: the control tasks (actions)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312" name="Google Shape;312;p54"/>
          <p:cNvSpPr txBox="1"/>
          <p:nvPr>
            <p:ph idx="1" type="body"/>
          </p:nvPr>
        </p:nvSpPr>
        <p:spPr>
          <a:xfrm>
            <a:off x="353350" y="11629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Entity: pro</a:t>
            </a:r>
            <a:r>
              <a:rPr lang="en"/>
              <a:t>ject,</a:t>
            </a:r>
            <a:r>
              <a:rPr lang="en"/>
              <a:t> user, the ProjectPortal system,</a:t>
            </a:r>
            <a:endParaRPr/>
          </a:p>
          <a:p>
            <a:pPr indent="0" lvl="0" marL="0" rtl="0" algn="l">
              <a:spcBef>
                <a:spcPts val="1600"/>
              </a:spcBef>
              <a:spcAft>
                <a:spcPts val="0"/>
              </a:spcAft>
              <a:buNone/>
            </a:pPr>
            <a:r>
              <a:rPr lang="en"/>
              <a:t>Boundary: the addProject screen (including various text fields, dropboxes, and buttons)</a:t>
            </a:r>
            <a:endParaRPr/>
          </a:p>
          <a:p>
            <a:pPr indent="0" lvl="0" marL="0" rtl="0" algn="l">
              <a:spcBef>
                <a:spcPts val="1600"/>
              </a:spcBef>
              <a:spcAft>
                <a:spcPts val="1600"/>
              </a:spcAft>
              <a:buNone/>
            </a:pPr>
            <a:r>
              <a:rPr lang="en"/>
              <a:t>Control: the addProject action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5"/>
          <p:cNvSpPr txBox="1"/>
          <p:nvPr>
            <p:ph type="title"/>
          </p:nvPr>
        </p:nvSpPr>
        <p:spPr>
          <a:xfrm>
            <a:off x="418350" y="367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318" name="Google Shape;318;p55"/>
          <p:cNvSpPr txBox="1"/>
          <p:nvPr>
            <p:ph idx="1" type="body"/>
          </p:nvPr>
        </p:nvSpPr>
        <p:spPr>
          <a:xfrm>
            <a:off x="205050" y="1162900"/>
            <a:ext cx="8733900" cy="343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On the CS673 blackboard course site, students can submit their completed assignment by clicking on the corresponding assignment. A new page will be displayed. Students can upload their files, write the comments, and click the Submit button to submit their assignments. Each assignment has a deadline. After the deadline, the instructor will grade each student’s submission by clicking on the corresponding submission and assigning a score. The instructor can also add comments or attach additional files as feedback for students.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 User Stories</a:t>
            </a:r>
            <a:endParaRPr/>
          </a:p>
        </p:txBody>
      </p:sp>
      <p:sp>
        <p:nvSpPr>
          <p:cNvPr id="324" name="Google Shape;324;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student, I want to submit my assignment so that the instructor can access my learning. </a:t>
            </a:r>
            <a:endParaRPr/>
          </a:p>
          <a:p>
            <a:pPr indent="0" lvl="0" marL="0" rtl="0" algn="l">
              <a:spcBef>
                <a:spcPts val="1600"/>
              </a:spcBef>
              <a:spcAft>
                <a:spcPts val="0"/>
              </a:spcAft>
              <a:buNone/>
            </a:pPr>
            <a:r>
              <a:rPr lang="en"/>
              <a:t>Acceptance tests:</a:t>
            </a:r>
            <a:endParaRPr/>
          </a:p>
          <a:p>
            <a:pPr indent="0" lvl="0" marL="0" rtl="0" algn="l">
              <a:spcBef>
                <a:spcPts val="1600"/>
              </a:spcBef>
              <a:spcAft>
                <a:spcPts val="1600"/>
              </a:spcAft>
              <a:buNone/>
            </a:pPr>
            <a:r>
              <a:rPr lang="en" sz="1800"/>
              <a:t>Given I am logged into the blackboard as a student, and presented an assignment submission page of one of my courses, </a:t>
            </a:r>
            <a:br>
              <a:rPr lang="en" sz="1800"/>
            </a:br>
            <a:r>
              <a:rPr lang="en" sz="1800"/>
              <a:t>When I attach my assignment file, input some comments and click the submission button,</a:t>
            </a:r>
            <a:br>
              <a:rPr lang="en" sz="1800"/>
            </a:br>
            <a:r>
              <a:rPr lang="en" sz="1800"/>
              <a:t>Then a page is displayed to show my submission is completed and my assignment is done.   </a:t>
            </a:r>
            <a:endParaRPr sz="18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 User Stories</a:t>
            </a:r>
            <a:endParaRPr/>
          </a:p>
        </p:txBody>
      </p:sp>
      <p:sp>
        <p:nvSpPr>
          <p:cNvPr id="330" name="Google Shape;330;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student, I want to submit my assignment so that the instructor can access my learning. </a:t>
            </a:r>
            <a:endParaRPr/>
          </a:p>
          <a:p>
            <a:pPr indent="0" lvl="0" marL="0" rtl="0" algn="l">
              <a:spcBef>
                <a:spcPts val="1600"/>
              </a:spcBef>
              <a:spcAft>
                <a:spcPts val="1600"/>
              </a:spcAft>
              <a:buNone/>
            </a:pPr>
            <a:r>
              <a:rPr lang="en"/>
              <a:t>As an instructor, I want to grade my students’ assignment submission, so that I can know how well they learn.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 ECB </a:t>
            </a:r>
            <a:endParaRPr/>
          </a:p>
        </p:txBody>
      </p:sp>
      <p:sp>
        <p:nvSpPr>
          <p:cNvPr id="336" name="Google Shape;336;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Entity: CS673CourseSite, Student, Instructor, Assignment, AssignmentSubmission, Grade, File(Attachment)</a:t>
            </a:r>
            <a:endParaRPr/>
          </a:p>
          <a:p>
            <a:pPr indent="0" lvl="0" marL="0" rtl="0" algn="l">
              <a:spcBef>
                <a:spcPts val="1600"/>
              </a:spcBef>
              <a:spcAft>
                <a:spcPts val="0"/>
              </a:spcAft>
              <a:buNone/>
            </a:pPr>
            <a:r>
              <a:rPr lang="en"/>
              <a:t>Boundary: SubmissionPage, GradingPage, </a:t>
            </a:r>
            <a:endParaRPr/>
          </a:p>
          <a:p>
            <a:pPr indent="0" lvl="0" marL="0" rtl="0" algn="l">
              <a:spcBef>
                <a:spcPts val="1600"/>
              </a:spcBef>
              <a:spcAft>
                <a:spcPts val="1600"/>
              </a:spcAft>
              <a:buNone/>
            </a:pPr>
            <a:r>
              <a:rPr lang="en"/>
              <a:t>Control: StudentSubmitAssignment, InstructorGradeAssignment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Diagrams</a:t>
            </a:r>
            <a:endParaRPr/>
          </a:p>
        </p:txBody>
      </p:sp>
      <p:sp>
        <p:nvSpPr>
          <p:cNvPr id="342" name="Google Shape;342;p59"/>
          <p:cNvSpPr txBox="1"/>
          <p:nvPr>
            <p:ph idx="1" type="body"/>
          </p:nvPr>
        </p:nvSpPr>
        <p:spPr>
          <a:xfrm>
            <a:off x="311700" y="1000075"/>
            <a:ext cx="42603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A type of UML structure diagrams </a:t>
            </a:r>
            <a:endParaRPr/>
          </a:p>
          <a:p>
            <a:pPr indent="-355600" lvl="1" marL="914400" rtl="0" algn="l">
              <a:spcBef>
                <a:spcPts val="0"/>
              </a:spcBef>
              <a:spcAft>
                <a:spcPts val="0"/>
              </a:spcAft>
              <a:buSzPts val="2000"/>
              <a:buChar char="○"/>
            </a:pPr>
            <a:r>
              <a:rPr lang="en"/>
              <a:t>Classes and their </a:t>
            </a:r>
            <a:br>
              <a:rPr lang="en"/>
            </a:br>
            <a:r>
              <a:rPr lang="en"/>
              <a:t>relationship</a:t>
            </a:r>
            <a:endParaRPr/>
          </a:p>
          <a:p>
            <a:pPr indent="-381000" lvl="0" marL="457200" rtl="0" algn="l">
              <a:spcBef>
                <a:spcPts val="0"/>
              </a:spcBef>
              <a:spcAft>
                <a:spcPts val="0"/>
              </a:spcAft>
              <a:buSzPts val="2400"/>
              <a:buChar char="●"/>
            </a:pPr>
            <a:r>
              <a:rPr lang="en"/>
              <a:t>Class Relationships:</a:t>
            </a:r>
            <a:endParaRPr/>
          </a:p>
          <a:p>
            <a:pPr indent="-355600" lvl="1" marL="914400" rtl="0" algn="l">
              <a:spcBef>
                <a:spcPts val="0"/>
              </a:spcBef>
              <a:spcAft>
                <a:spcPts val="0"/>
              </a:spcAft>
              <a:buSzPts val="2000"/>
              <a:buChar char="○"/>
            </a:pPr>
            <a:r>
              <a:rPr lang="en"/>
              <a:t>Inheritance</a:t>
            </a:r>
            <a:endParaRPr/>
          </a:p>
          <a:p>
            <a:pPr indent="-355600" lvl="1" marL="914400" rtl="0" algn="l">
              <a:spcBef>
                <a:spcPts val="0"/>
              </a:spcBef>
              <a:spcAft>
                <a:spcPts val="0"/>
              </a:spcAft>
              <a:buSzPts val="2000"/>
              <a:buChar char="○"/>
            </a:pPr>
            <a:r>
              <a:rPr lang="en"/>
              <a:t>Composition</a:t>
            </a:r>
            <a:endParaRPr/>
          </a:p>
          <a:p>
            <a:pPr indent="-355600" lvl="1" marL="914400" rtl="0" algn="l">
              <a:spcBef>
                <a:spcPts val="0"/>
              </a:spcBef>
              <a:spcAft>
                <a:spcPts val="0"/>
              </a:spcAft>
              <a:buSzPts val="2000"/>
              <a:buChar char="○"/>
            </a:pPr>
            <a:r>
              <a:rPr lang="en"/>
              <a:t>Aggregation</a:t>
            </a:r>
            <a:endParaRPr/>
          </a:p>
          <a:p>
            <a:pPr indent="-355600" lvl="1" marL="914400" rtl="0" algn="l">
              <a:spcBef>
                <a:spcPts val="0"/>
              </a:spcBef>
              <a:spcAft>
                <a:spcPts val="0"/>
              </a:spcAft>
              <a:buSzPts val="2000"/>
              <a:buChar char="○"/>
            </a:pPr>
            <a:r>
              <a:rPr lang="en"/>
              <a:t>Association</a:t>
            </a:r>
            <a:endParaRPr/>
          </a:p>
          <a:p>
            <a:pPr indent="-342900" lvl="2" marL="1371600" rtl="0" algn="l">
              <a:spcBef>
                <a:spcPts val="0"/>
              </a:spcBef>
              <a:spcAft>
                <a:spcPts val="0"/>
              </a:spcAft>
              <a:buSzPts val="1800"/>
              <a:buChar char="■"/>
            </a:pPr>
            <a:r>
              <a:rPr lang="en"/>
              <a:t>Self association</a:t>
            </a:r>
            <a:endParaRPr/>
          </a:p>
          <a:p>
            <a:pPr indent="-355600" lvl="1" marL="914400" rtl="0" algn="l">
              <a:spcBef>
                <a:spcPts val="0"/>
              </a:spcBef>
              <a:spcAft>
                <a:spcPts val="0"/>
              </a:spcAft>
              <a:buSzPts val="2000"/>
              <a:buChar char="○"/>
            </a:pPr>
            <a:r>
              <a:rPr lang="en"/>
              <a:t>Dependency</a:t>
            </a:r>
            <a:endParaRPr/>
          </a:p>
        </p:txBody>
      </p:sp>
      <p:pic>
        <p:nvPicPr>
          <p:cNvPr id="343" name="Google Shape;343;p59"/>
          <p:cNvPicPr preferRelativeResize="0"/>
          <p:nvPr/>
        </p:nvPicPr>
        <p:blipFill>
          <a:blip r:embed="rId3">
            <a:alphaModFix/>
          </a:blip>
          <a:stretch>
            <a:fillRect/>
          </a:stretch>
        </p:blipFill>
        <p:spPr>
          <a:xfrm>
            <a:off x="4243221" y="865163"/>
            <a:ext cx="4589076" cy="3991025"/>
          </a:xfrm>
          <a:prstGeom prst="rect">
            <a:avLst/>
          </a:prstGeom>
          <a:noFill/>
          <a:ln>
            <a:noFill/>
          </a:ln>
        </p:spPr>
      </p:pic>
      <p:sp>
        <p:nvSpPr>
          <p:cNvPr id="344" name="Google Shape;344;p59"/>
          <p:cNvSpPr txBox="1"/>
          <p:nvPr/>
        </p:nvSpPr>
        <p:spPr>
          <a:xfrm>
            <a:off x="5974813" y="794000"/>
            <a:ext cx="11259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highlight>
                  <a:srgbClr val="EFEFEF"/>
                </a:highlight>
              </a:rPr>
              <a:t>composition</a:t>
            </a:r>
            <a:endParaRPr b="1" sz="1200">
              <a:highlight>
                <a:srgbClr val="EFEFEF"/>
              </a:highlight>
            </a:endParaRPr>
          </a:p>
        </p:txBody>
      </p:sp>
      <p:sp>
        <p:nvSpPr>
          <p:cNvPr id="345" name="Google Shape;345;p59"/>
          <p:cNvSpPr txBox="1"/>
          <p:nvPr/>
        </p:nvSpPr>
        <p:spPr>
          <a:xfrm>
            <a:off x="7445575" y="794000"/>
            <a:ext cx="11259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highlight>
                  <a:srgbClr val="EFEFEF"/>
                </a:highlight>
              </a:rPr>
              <a:t>Aggregation</a:t>
            </a:r>
            <a:endParaRPr b="1" sz="1200">
              <a:highlight>
                <a:srgbClr val="EFEFEF"/>
              </a:highligh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UML Tool</a:t>
            </a:r>
            <a:endParaRPr/>
          </a:p>
        </p:txBody>
      </p:sp>
      <p:sp>
        <p:nvSpPr>
          <p:cNvPr id="351" name="Google Shape;351;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simple tool recommended to use in this class is UMLet:</a:t>
            </a:r>
            <a:endParaRPr/>
          </a:p>
          <a:p>
            <a:pPr indent="0" lvl="0" marL="0" rtl="0" algn="l">
              <a:spcBef>
                <a:spcPts val="1600"/>
              </a:spcBef>
              <a:spcAft>
                <a:spcPts val="0"/>
              </a:spcAft>
              <a:buNone/>
            </a:pPr>
            <a:r>
              <a:rPr lang="en" u="sng">
                <a:solidFill>
                  <a:schemeClr val="hlink"/>
                </a:solidFill>
                <a:hlinkClick r:id="rId3"/>
              </a:rPr>
              <a:t>https://www.umlet.com/</a:t>
            </a:r>
            <a:r>
              <a:rPr lang="en"/>
              <a:t> </a:t>
            </a:r>
            <a:endParaRPr/>
          </a:p>
          <a:p>
            <a:pPr indent="0" lvl="0" marL="0" rtl="0" algn="l">
              <a:spcBef>
                <a:spcPts val="1600"/>
              </a:spcBef>
              <a:spcAft>
                <a:spcPts val="0"/>
              </a:spcAft>
              <a:buNone/>
            </a:pPr>
            <a:r>
              <a:rPr lang="en"/>
              <a:t>The web-based UMLet can be accessed at </a:t>
            </a:r>
            <a:endParaRPr/>
          </a:p>
          <a:p>
            <a:pPr indent="0" lvl="0" marL="0" rtl="0" algn="l">
              <a:spcBef>
                <a:spcPts val="1600"/>
              </a:spcBef>
              <a:spcAft>
                <a:spcPts val="0"/>
              </a:spcAft>
              <a:buNone/>
            </a:pPr>
            <a:r>
              <a:rPr lang="en" u="sng">
                <a:solidFill>
                  <a:schemeClr val="hlink"/>
                </a:solidFill>
                <a:hlinkClick r:id="rId4"/>
              </a:rPr>
              <a:t>http://www.umletino.com/umletino.html</a:t>
            </a:r>
            <a:r>
              <a:rPr lang="en"/>
              <a:t> </a:t>
            </a:r>
            <a:endParaRPr/>
          </a:p>
          <a:p>
            <a:pPr indent="0" lvl="0" marL="0" rtl="0" algn="l">
              <a:spcBef>
                <a:spcPts val="1600"/>
              </a:spcBef>
              <a:spcAft>
                <a:spcPts val="1600"/>
              </a:spcAft>
              <a:buNone/>
            </a:pPr>
            <a:r>
              <a:rPr lang="en" sz="2000"/>
              <a:t>(It is quite easy to use. You can drag and drop and change the properties of a diagram in the properties panel. </a:t>
            </a:r>
            <a:r>
              <a:rPr i="1" lang="en" sz="2000"/>
              <a:t>Be aware, a double click of a </a:t>
            </a:r>
            <a:r>
              <a:rPr i="1" lang="en" sz="2000"/>
              <a:t>component</a:t>
            </a:r>
            <a:r>
              <a:rPr i="1" lang="en" sz="2000"/>
              <a:t>  in UMlet is to copy it, instead of select it</a:t>
            </a:r>
            <a:r>
              <a:rPr lang="en" sz="2000"/>
              <a:t>)</a:t>
            </a:r>
            <a:endParaRPr sz="20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58" name="Google Shape;358;p61"/>
          <p:cNvPicPr preferRelativeResize="0"/>
          <p:nvPr/>
        </p:nvPicPr>
        <p:blipFill>
          <a:blip r:embed="rId3">
            <a:alphaModFix/>
          </a:blip>
          <a:stretch>
            <a:fillRect/>
          </a:stretch>
        </p:blipFill>
        <p:spPr>
          <a:xfrm>
            <a:off x="940350" y="1082075"/>
            <a:ext cx="7000875" cy="3657600"/>
          </a:xfrm>
          <a:prstGeom prst="rect">
            <a:avLst/>
          </a:prstGeom>
          <a:noFill/>
          <a:ln>
            <a:noFill/>
          </a:ln>
        </p:spPr>
      </p:pic>
      <p:sp>
        <p:nvSpPr>
          <p:cNvPr id="359" name="Google Shape;359;p61"/>
          <p:cNvSpPr txBox="1"/>
          <p:nvPr/>
        </p:nvSpPr>
        <p:spPr>
          <a:xfrm>
            <a:off x="2170425" y="4568875"/>
            <a:ext cx="534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http://www.umlet.com/umletino/umletino.html</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Representing Requirements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List features in plain </a:t>
            </a:r>
            <a:r>
              <a:rPr lang="en"/>
              <a:t>language</a:t>
            </a:r>
            <a:r>
              <a:rPr lang="en"/>
              <a:t>.</a:t>
            </a:r>
            <a:endParaRPr/>
          </a:p>
          <a:p>
            <a:pPr indent="-381000" lvl="0" marL="457200" rtl="0" algn="l">
              <a:spcBef>
                <a:spcPts val="0"/>
              </a:spcBef>
              <a:spcAft>
                <a:spcPts val="0"/>
              </a:spcAft>
              <a:buSzPts val="2400"/>
              <a:buChar char="●"/>
            </a:pPr>
            <a:r>
              <a:rPr lang="en"/>
              <a:t>User stories</a:t>
            </a:r>
            <a:endParaRPr/>
          </a:p>
          <a:p>
            <a:pPr indent="-381000" lvl="0" marL="457200" rtl="0" algn="l">
              <a:spcBef>
                <a:spcPts val="0"/>
              </a:spcBef>
              <a:spcAft>
                <a:spcPts val="0"/>
              </a:spcAft>
              <a:buSzPts val="2400"/>
              <a:buChar char="●"/>
            </a:pPr>
            <a:r>
              <a:rPr lang="en"/>
              <a:t>Use cases</a:t>
            </a:r>
            <a:endParaRPr/>
          </a:p>
          <a:p>
            <a:pPr indent="-381000" lvl="0" marL="457200" rtl="0" algn="l">
              <a:spcBef>
                <a:spcPts val="0"/>
              </a:spcBef>
              <a:spcAft>
                <a:spcPts val="0"/>
              </a:spcAft>
              <a:buSzPts val="2400"/>
              <a:buChar char="●"/>
            </a:pPr>
            <a:r>
              <a:rPr lang="en"/>
              <a:t>Mockup UIs </a:t>
            </a:r>
            <a:endParaRPr/>
          </a:p>
          <a:p>
            <a:pPr indent="-381000" lvl="0" marL="457200" rtl="0" algn="l">
              <a:spcBef>
                <a:spcPts val="0"/>
              </a:spcBef>
              <a:spcAft>
                <a:spcPts val="0"/>
              </a:spcAft>
              <a:buSzPts val="2400"/>
              <a:buChar char="●"/>
            </a:pPr>
            <a:r>
              <a:rPr lang="en"/>
              <a: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365" name="Google Shape;365;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a:t>
            </a:r>
            <a:endParaRPr/>
          </a:p>
        </p:txBody>
      </p:sp>
      <p:sp>
        <p:nvSpPr>
          <p:cNvPr id="85" name="Google Shape;85;p18"/>
          <p:cNvSpPr txBox="1"/>
          <p:nvPr>
            <p:ph idx="1" type="body"/>
          </p:nvPr>
        </p:nvSpPr>
        <p:spPr>
          <a:xfrm>
            <a:off x="311700" y="1152475"/>
            <a:ext cx="8520600" cy="3733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Used in Agile software development.</a:t>
            </a:r>
            <a:endParaRPr/>
          </a:p>
          <a:p>
            <a:pPr indent="-381000" lvl="0" marL="457200" rtl="0" algn="l">
              <a:spcBef>
                <a:spcPts val="0"/>
              </a:spcBef>
              <a:spcAft>
                <a:spcPts val="0"/>
              </a:spcAft>
              <a:buSzPts val="2400"/>
              <a:buChar char="●"/>
            </a:pPr>
            <a:r>
              <a:rPr lang="en"/>
              <a:t>Describe one thing (</a:t>
            </a:r>
            <a:r>
              <a:rPr b="1" lang="en"/>
              <a:t>specific</a:t>
            </a:r>
            <a:r>
              <a:rPr lang="en"/>
              <a:t>)</a:t>
            </a:r>
            <a:endParaRPr/>
          </a:p>
          <a:p>
            <a:pPr indent="-381000" lvl="0" marL="457200" rtl="0" algn="l">
              <a:spcBef>
                <a:spcPts val="0"/>
              </a:spcBef>
              <a:spcAft>
                <a:spcPts val="0"/>
              </a:spcAft>
              <a:buSzPts val="2400"/>
              <a:buChar char="●"/>
            </a:pPr>
            <a:r>
              <a:rPr lang="en"/>
              <a:t>Short (couple of sentences), fits on 3” x 5” index card</a:t>
            </a:r>
            <a:endParaRPr/>
          </a:p>
          <a:p>
            <a:pPr indent="-381000" lvl="0" marL="457200" rtl="0" algn="l">
              <a:spcBef>
                <a:spcPts val="0"/>
              </a:spcBef>
              <a:spcAft>
                <a:spcPts val="0"/>
              </a:spcAft>
              <a:buSzPts val="2400"/>
              <a:buChar char="●"/>
            </a:pPr>
            <a:r>
              <a:rPr lang="en"/>
              <a:t>Flexible and easy to manage</a:t>
            </a:r>
            <a:endParaRPr/>
          </a:p>
          <a:p>
            <a:pPr indent="-381000" lvl="0" marL="457200" rtl="0" algn="l">
              <a:spcBef>
                <a:spcPts val="0"/>
              </a:spcBef>
              <a:spcAft>
                <a:spcPts val="0"/>
              </a:spcAft>
              <a:buSzPts val="2400"/>
              <a:buChar char="●"/>
            </a:pPr>
            <a:r>
              <a:rPr lang="en"/>
              <a:t>Customer driven </a:t>
            </a:r>
            <a:endParaRPr/>
          </a:p>
          <a:p>
            <a:pPr indent="-355600" lvl="1" marL="914400" rtl="0" algn="l">
              <a:spcBef>
                <a:spcPts val="0"/>
              </a:spcBef>
              <a:spcAft>
                <a:spcPts val="0"/>
              </a:spcAft>
              <a:buSzPts val="2000"/>
              <a:buChar char="○"/>
            </a:pPr>
            <a:r>
              <a:rPr lang="en"/>
              <a:t>Written with/by and for customers</a:t>
            </a:r>
            <a:endParaRPr sz="2400"/>
          </a:p>
          <a:p>
            <a:pPr indent="-355600" lvl="1" marL="914400" rtl="0" algn="l">
              <a:spcBef>
                <a:spcPts val="0"/>
              </a:spcBef>
              <a:spcAft>
                <a:spcPts val="0"/>
              </a:spcAft>
              <a:buSzPts val="2000"/>
              <a:buChar char="○"/>
            </a:pPr>
            <a:r>
              <a:rPr lang="en"/>
              <a:t>Understandable by customers (everyday </a:t>
            </a:r>
            <a:r>
              <a:rPr lang="en"/>
              <a:t>non-technique </a:t>
            </a:r>
            <a:r>
              <a:rPr lang="en"/>
              <a:t>language)</a:t>
            </a:r>
            <a:endParaRPr/>
          </a:p>
          <a:p>
            <a:pPr indent="-381000" lvl="0" marL="457200" rtl="0" algn="l">
              <a:spcBef>
                <a:spcPts val="0"/>
              </a:spcBef>
              <a:spcAft>
                <a:spcPts val="0"/>
              </a:spcAft>
              <a:buSzPts val="2400"/>
              <a:buChar char="●"/>
            </a:pPr>
            <a:r>
              <a:rPr lang="en"/>
              <a:t>Involve all stakeholders (particularly non-tech people).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 Template</a:t>
            </a:r>
            <a:endParaRPr/>
          </a:p>
        </p:txBody>
      </p:sp>
      <p:sp>
        <p:nvSpPr>
          <p:cNvPr id="91" name="Google Shape;91;p19"/>
          <p:cNvSpPr txBox="1"/>
          <p:nvPr>
            <p:ph idx="1" type="body"/>
          </p:nvPr>
        </p:nvSpPr>
        <p:spPr>
          <a:xfrm>
            <a:off x="311700" y="1152475"/>
            <a:ext cx="87054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Title (Feature name)</a:t>
            </a:r>
            <a:endParaRPr/>
          </a:p>
          <a:p>
            <a:pPr indent="0" lvl="0" marL="0" rtl="0" algn="l">
              <a:spcBef>
                <a:spcPts val="1600"/>
              </a:spcBef>
              <a:spcAft>
                <a:spcPts val="0"/>
              </a:spcAft>
              <a:buNone/>
            </a:pPr>
            <a:r>
              <a:rPr lang="en"/>
              <a:t>As a [</a:t>
            </a:r>
            <a:r>
              <a:rPr lang="en">
                <a:solidFill>
                  <a:srgbClr val="FF0000"/>
                </a:solidFill>
              </a:rPr>
              <a:t>role</a:t>
            </a:r>
            <a:r>
              <a:rPr lang="en"/>
              <a:t>],  I can/want to [</a:t>
            </a:r>
            <a:r>
              <a:rPr lang="en">
                <a:solidFill>
                  <a:srgbClr val="FF0000"/>
                </a:solidFill>
              </a:rPr>
              <a:t>feature/functionality</a:t>
            </a:r>
            <a:r>
              <a:rPr lang="en"/>
              <a:t>] so that [</a:t>
            </a:r>
            <a:r>
              <a:rPr lang="en">
                <a:solidFill>
                  <a:srgbClr val="FF0000"/>
                </a:solidFill>
              </a:rPr>
              <a:t>reason</a:t>
            </a:r>
            <a:r>
              <a:rPr lang="en"/>
              <a:t>]</a:t>
            </a:r>
            <a:endParaRPr/>
          </a:p>
          <a:p>
            <a:pPr indent="0" lvl="0" marL="0" rtl="0" algn="l">
              <a:spcBef>
                <a:spcPts val="1600"/>
              </a:spcBef>
              <a:spcAft>
                <a:spcPts val="0"/>
              </a:spcAft>
              <a:buNone/>
            </a:pPr>
            <a:r>
              <a:rPr lang="en" sz="2000" u="sng">
                <a:solidFill>
                  <a:srgbClr val="666666"/>
                </a:solidFill>
                <a:highlight>
                  <a:srgbClr val="FFFFFF"/>
                </a:highlight>
              </a:rPr>
              <a:t>Example</a:t>
            </a:r>
            <a:endParaRPr sz="2000" u="sng">
              <a:solidFill>
                <a:srgbClr val="666666"/>
              </a:solidFill>
              <a:highlight>
                <a:srgbClr val="FFFFFF"/>
              </a:highlight>
            </a:endParaRPr>
          </a:p>
          <a:p>
            <a:pPr indent="0" lvl="0" marL="0" rtl="0" algn="ctr">
              <a:spcBef>
                <a:spcPts val="1400"/>
              </a:spcBef>
              <a:spcAft>
                <a:spcPts val="0"/>
              </a:spcAft>
              <a:buNone/>
            </a:pPr>
            <a:r>
              <a:rPr lang="en" sz="2000">
                <a:solidFill>
                  <a:srgbClr val="666666"/>
                </a:solidFill>
                <a:highlight>
                  <a:srgbClr val="FFFFFF"/>
                </a:highlight>
              </a:rPr>
              <a:t>Add a Project </a:t>
            </a:r>
            <a:endParaRPr sz="2000">
              <a:solidFill>
                <a:srgbClr val="666666"/>
              </a:solidFill>
              <a:highlight>
                <a:srgbClr val="FFFFFF"/>
              </a:highlight>
            </a:endParaRPr>
          </a:p>
          <a:p>
            <a:pPr indent="0" lvl="0" marL="0" rtl="0" algn="l">
              <a:spcBef>
                <a:spcPts val="1400"/>
              </a:spcBef>
              <a:spcAft>
                <a:spcPts val="0"/>
              </a:spcAft>
              <a:buClr>
                <a:schemeClr val="dk1"/>
              </a:buClr>
              <a:buSzPts val="1100"/>
              <a:buFont typeface="Arial"/>
              <a:buNone/>
            </a:pPr>
            <a:r>
              <a:rPr lang="en" sz="2000">
                <a:solidFill>
                  <a:srgbClr val="666666"/>
                </a:solidFill>
                <a:highlight>
                  <a:srgbClr val="FFFFFF"/>
                </a:highlight>
              </a:rPr>
              <a:t>As a project owner, I want to add my project to the application so that other users can view it.</a:t>
            </a:r>
            <a:endParaRPr sz="2000">
              <a:solidFill>
                <a:srgbClr val="666666"/>
              </a:solidFill>
              <a:highlight>
                <a:srgbClr val="FFFFFF"/>
              </a:highlight>
            </a:endParaRPr>
          </a:p>
          <a:p>
            <a:pPr indent="0" lvl="0" marL="0" rtl="0" algn="l">
              <a:spcBef>
                <a:spcPts val="4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End User Roles (Personas)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Understand potential end users and list all types of possible users.</a:t>
            </a:r>
            <a:endParaRPr/>
          </a:p>
          <a:p>
            <a:pPr indent="-381000" lvl="0" marL="457200" rtl="0" algn="l">
              <a:spcBef>
                <a:spcPts val="0"/>
              </a:spcBef>
              <a:spcAft>
                <a:spcPts val="0"/>
              </a:spcAft>
              <a:buSzPts val="2400"/>
              <a:buChar char="●"/>
            </a:pPr>
            <a:r>
              <a:rPr lang="en"/>
              <a:t>Elicit features for each type of user. </a:t>
            </a:r>
            <a:endParaRPr/>
          </a:p>
          <a:p>
            <a:pPr indent="-381000" lvl="0" marL="457200" rtl="0" algn="l">
              <a:spcBef>
                <a:spcPts val="0"/>
              </a:spcBef>
              <a:spcAft>
                <a:spcPts val="0"/>
              </a:spcAft>
              <a:buSzPts val="2400"/>
              <a:buChar char="●"/>
            </a:pPr>
            <a:r>
              <a:rPr lang="en"/>
              <a:t>Using personas (imaged users) to describe scenarios can help develop user stories. </a:t>
            </a:r>
            <a:endParaRPr/>
          </a:p>
          <a:p>
            <a:pPr indent="0" lvl="0" marL="45720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or Bad?</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As a user, I want to be able to edit the projects, so that I can update the project information.</a:t>
            </a:r>
            <a:endParaRPr/>
          </a:p>
          <a:p>
            <a:pPr indent="-381000" lvl="0" marL="457200" rtl="0" algn="l">
              <a:spcBef>
                <a:spcPts val="0"/>
              </a:spcBef>
              <a:spcAft>
                <a:spcPts val="0"/>
              </a:spcAft>
              <a:buSzPts val="2400"/>
              <a:buChar char="●"/>
            </a:pPr>
            <a:r>
              <a:rPr lang="en"/>
              <a:t>As a Product Owner, I want the system to have the possibility of deleting projects, so that users have the possibility of deleting projects.</a:t>
            </a:r>
            <a:endParaRPr/>
          </a:p>
          <a:p>
            <a:pPr indent="-381000" lvl="0" marL="457200" rtl="0" algn="l">
              <a:spcBef>
                <a:spcPts val="0"/>
              </a:spcBef>
              <a:spcAft>
                <a:spcPts val="0"/>
              </a:spcAft>
              <a:buSzPts val="2400"/>
              <a:buChar char="●"/>
            </a:pPr>
            <a:r>
              <a:rPr lang="en"/>
              <a:t>As a developer, I need to design the database schema so that I can implement it.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