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F72FF1-67E0-424D-9BD7-B61FFDE68639}">
  <a:tblStyle styleId="{6DF72FF1-67E0-424D-9BD7-B61FFDE6863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84d36be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84d36b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84d36be3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84d36be3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4d36be3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4d36be3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4d36be3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4d36be3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4d36be3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4d36be3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4d36be3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4d36be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84d36be3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84d36be3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4d36be3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4d36be3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84d36be3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84d36be3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73df07e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73df07e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84d36be3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4d36be3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4d36be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4d36be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4d36be3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4d36be3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84d36be3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84d36be3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84d36be3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84d36be3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84d36be3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84d36be3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84d36be3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84d36be3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84d36be33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84d36be3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73df07e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73df07e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7849d5e8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7849d5e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7849d5e8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7849d5e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7849d5e8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7849d5e8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84d36be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4d36be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73df07e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73df07e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7849d5e8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7849d5e8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73df07e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73df07e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73df07e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73df07e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23841f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23841f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23841fc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23841fc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73df07e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73df07e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73df07eb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73df07e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73df07e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73df07e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73df07e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73df07e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4d36be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4d36be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73df07e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73df07e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73df07e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73df07e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73df07eb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73df07eb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73df07e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73df07e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873df07e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873df07e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73df07e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73df07e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873df07eb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873df07eb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73df07eb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73df07eb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73df07eb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73df07eb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73df07e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73df07e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4d36be3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4d36be3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873df07eb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73df07e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873df07eb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73df07eb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73df07eb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73df07eb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73df07eb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73df07eb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873df07eb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873df07eb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873df07eb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73df07eb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73df07eb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73df07eb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873df07eb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73df07eb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873df07eb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873df07eb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73df07eb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73df07eb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84d36be3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4d36be3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73df07eb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73df07eb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873df07eb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73df07eb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73df07eb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73df07eb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73df07eb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73df07eb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efc10c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efc10c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c3eb54e1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c3eb54e1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87849d5e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87849d5e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873df07eb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873df07eb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d5e198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d5e198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2d7b60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2d7b60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84d36be3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4d36be3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f2d7b6083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f2d7b6083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f2d7b608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f2d7b608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2d7b608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2d7b608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f2d7b608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f2d7b608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873df07eb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873df07eb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84d36be3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4d36be3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84d36be3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84d36be3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55600" lvl="1" marL="914400">
              <a:spcBef>
                <a:spcPts val="1600"/>
              </a:spcBef>
              <a:spcAft>
                <a:spcPts val="0"/>
              </a:spcAft>
              <a:buSzPts val="2000"/>
              <a:buChar char="○"/>
              <a:defRPr sz="20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youtube.com/watch?v=YYvOGPMLVD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hyperlink" Target="http://criticaltechnology.blogspot.com/2011/10/mvc-in-three-tier-architectur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youtube.com/watch?v=kq_0goMjKOs&amp;list=PLqq-6Pq4lTTZSKAFG6aCDVDP86Qx4lNas&amp;index=3" TargetMode="External"/><Relationship Id="rId4" Type="http://schemas.openxmlformats.org/officeDocument/2006/relationships/hyperlink" Target="https://martinfowler.com/articles/microservic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edureka.co/blog/microservices-vs-soa/" TargetMode="External"/><Relationship Id="rId4" Type="http://schemas.openxmlformats.org/officeDocument/2006/relationships/image" Target="../media/image18.png"/><Relationship Id="rId5" Type="http://schemas.openxmlformats.org/officeDocument/2006/relationships/hyperlink" Target="https://rubygarage.org/blog/monolith-soa-microservices-serverles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restfulapi.net/rest-architectural-constraint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hyperlink" Target="https://pub.towardsai.net/what-are-cloud-iaas-paas-saas-faas-and-why-we-use-them-8af979dad141" TargetMode="External"/><Relationship Id="rId5" Type="http://schemas.openxmlformats.org/officeDocument/2006/relationships/hyperlink" Target="https://medium.com/@ardito.bryan?source=post_page-----8af979dad14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www.youtube.com/watch?v=IKD2-MAkXyQ" TargetMode="External"/><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CS673 Software Engineering</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en" sz="4800"/>
              <a:t>Module 3: Software Design</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BUMETCS </a:t>
            </a:r>
            <a:endParaRPr/>
          </a:p>
          <a:p>
            <a:pPr indent="0" lvl="0" marL="0" rtl="0" algn="ctr">
              <a:spcBef>
                <a:spcPts val="0"/>
              </a:spcBef>
              <a:spcAft>
                <a:spcPts val="0"/>
              </a:spcAft>
              <a:buNone/>
            </a:pPr>
            <a:r>
              <a:rPr lang="en"/>
              <a:t>Yuting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Client-Server vs P2P</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Centralized vs distributed</a:t>
            </a:r>
            <a:endParaRPr/>
          </a:p>
          <a:p>
            <a:pPr indent="0" lvl="0" marL="0" rtl="0" algn="l">
              <a:spcBef>
                <a:spcPts val="1600"/>
              </a:spcBef>
              <a:spcAft>
                <a:spcPts val="1600"/>
              </a:spcAft>
              <a:buNone/>
            </a:pPr>
            <a:r>
              <a:rPr lang="en"/>
              <a:t>Performance, scalability, </a:t>
            </a:r>
            <a:r>
              <a:rPr lang="en"/>
              <a:t>reliability</a:t>
            </a:r>
            <a:r>
              <a:rPr lang="en"/>
              <a:t>, security?</a:t>
            </a:r>
            <a:endParaRPr/>
          </a:p>
        </p:txBody>
      </p:sp>
      <p:pic>
        <p:nvPicPr>
          <p:cNvPr id="111" name="Google Shape;111;p22"/>
          <p:cNvPicPr preferRelativeResize="0"/>
          <p:nvPr/>
        </p:nvPicPr>
        <p:blipFill>
          <a:blip r:embed="rId3">
            <a:alphaModFix/>
          </a:blip>
          <a:stretch>
            <a:fillRect/>
          </a:stretch>
        </p:blipFill>
        <p:spPr>
          <a:xfrm>
            <a:off x="4971304" y="1789100"/>
            <a:ext cx="3735400" cy="2868475"/>
          </a:xfrm>
          <a:prstGeom prst="rect">
            <a:avLst/>
          </a:prstGeom>
          <a:noFill/>
          <a:ln>
            <a:noFill/>
          </a:ln>
        </p:spPr>
      </p:pic>
      <p:pic>
        <p:nvPicPr>
          <p:cNvPr id="112" name="Google Shape;112;p22"/>
          <p:cNvPicPr preferRelativeResize="0"/>
          <p:nvPr/>
        </p:nvPicPr>
        <p:blipFill>
          <a:blip r:embed="rId4">
            <a:alphaModFix/>
          </a:blip>
          <a:stretch>
            <a:fillRect/>
          </a:stretch>
        </p:blipFill>
        <p:spPr>
          <a:xfrm>
            <a:off x="311700" y="3052716"/>
            <a:ext cx="4488600" cy="8380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Separate the business logic and application data from the presentation data to the user.</a:t>
            </a:r>
            <a:endParaRPr/>
          </a:p>
          <a:p>
            <a:pPr indent="-381000" lvl="0" marL="457200" rtl="0" algn="l">
              <a:spcBef>
                <a:spcPts val="0"/>
              </a:spcBef>
              <a:spcAft>
                <a:spcPts val="0"/>
              </a:spcAft>
              <a:buSzPts val="2400"/>
              <a:buChar char="●"/>
            </a:pPr>
            <a:r>
              <a:rPr lang="en"/>
              <a:t>Model: business logic and application data </a:t>
            </a:r>
            <a:endParaRPr/>
          </a:p>
          <a:p>
            <a:pPr indent="-381000" lvl="0" marL="457200" rtl="0" algn="l">
              <a:spcBef>
                <a:spcPts val="0"/>
              </a:spcBef>
              <a:spcAft>
                <a:spcPts val="0"/>
              </a:spcAft>
              <a:buSzPts val="2400"/>
              <a:buChar char="●"/>
            </a:pPr>
            <a:r>
              <a:rPr lang="en"/>
              <a:t>View: presentation of model, UI.</a:t>
            </a:r>
            <a:endParaRPr/>
          </a:p>
          <a:p>
            <a:pPr indent="-381000" lvl="0" marL="457200" rtl="0" algn="l">
              <a:spcBef>
                <a:spcPts val="0"/>
              </a:spcBef>
              <a:spcAft>
                <a:spcPts val="0"/>
              </a:spcAft>
              <a:buSzPts val="2400"/>
              <a:buChar char="●"/>
            </a:pPr>
            <a:r>
              <a:rPr lang="en"/>
              <a:t>Controller: </a:t>
            </a:r>
            <a:endParaRPr/>
          </a:p>
          <a:p>
            <a:pPr indent="-355600" lvl="1" marL="914400" rtl="0" algn="l">
              <a:spcBef>
                <a:spcPts val="0"/>
              </a:spcBef>
              <a:spcAft>
                <a:spcPts val="0"/>
              </a:spcAft>
              <a:buSzPts val="2000"/>
              <a:buChar char="○"/>
            </a:pPr>
            <a:r>
              <a:rPr lang="en"/>
              <a:t>Intercept the request from view (UI) and pass to the model for proper actions.</a:t>
            </a:r>
            <a:endParaRPr/>
          </a:p>
          <a:p>
            <a:pPr indent="-381000" lvl="1" marL="914400" rtl="0" algn="l">
              <a:spcBef>
                <a:spcPts val="0"/>
              </a:spcBef>
              <a:spcAft>
                <a:spcPts val="0"/>
              </a:spcAft>
              <a:buSzPts val="2400"/>
              <a:buChar char="○"/>
            </a:pPr>
            <a:r>
              <a:rPr lang="en"/>
              <a:t>Notify the views of the changes in the model. </a:t>
            </a:r>
            <a:endParaRPr/>
          </a:p>
          <a:p>
            <a:pPr indent="-381000" lvl="0" marL="457200" rtl="0" algn="l">
              <a:spcBef>
                <a:spcPts val="0"/>
              </a:spcBef>
              <a:spcAft>
                <a:spcPts val="0"/>
              </a:spcAft>
              <a:buSzPts val="2400"/>
              <a:buChar char="●"/>
            </a:pPr>
            <a:r>
              <a:rPr lang="en"/>
              <a:t>Reusable and expressive.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
        <p:nvSpPr>
          <p:cNvPr id="124" name="Google Shape;124;p24"/>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Separate the business logic and application data from the presentation data to the user.</a:t>
            </a:r>
            <a:endParaRPr/>
          </a:p>
          <a:p>
            <a:pPr indent="-381000" lvl="0" marL="457200" rtl="0" algn="l">
              <a:spcBef>
                <a:spcPts val="0"/>
              </a:spcBef>
              <a:spcAft>
                <a:spcPts val="0"/>
              </a:spcAft>
              <a:buSzPts val="2400"/>
              <a:buChar char="●"/>
            </a:pPr>
            <a:r>
              <a:rPr lang="en"/>
              <a:t>Model: business logic and application data (</a:t>
            </a:r>
            <a:r>
              <a:rPr lang="en">
                <a:solidFill>
                  <a:srgbClr val="FF0000"/>
                </a:solidFill>
              </a:rPr>
              <a:t>entity</a:t>
            </a:r>
            <a:r>
              <a:rPr lang="en"/>
              <a:t>)</a:t>
            </a:r>
            <a:endParaRPr/>
          </a:p>
          <a:p>
            <a:pPr indent="-381000" lvl="0" marL="457200" rtl="0" algn="l">
              <a:spcBef>
                <a:spcPts val="0"/>
              </a:spcBef>
              <a:spcAft>
                <a:spcPts val="0"/>
              </a:spcAft>
              <a:buSzPts val="2400"/>
              <a:buChar char="●"/>
            </a:pPr>
            <a:r>
              <a:rPr lang="en"/>
              <a:t>View: presentation of model, UI. (</a:t>
            </a:r>
            <a:r>
              <a:rPr lang="en">
                <a:solidFill>
                  <a:srgbClr val="FF0000"/>
                </a:solidFill>
              </a:rPr>
              <a:t>boundary</a:t>
            </a:r>
            <a:r>
              <a:rPr lang="en"/>
              <a:t>)</a:t>
            </a:r>
            <a:endParaRPr/>
          </a:p>
          <a:p>
            <a:pPr indent="-381000" lvl="0" marL="457200" rtl="0" algn="l">
              <a:spcBef>
                <a:spcPts val="0"/>
              </a:spcBef>
              <a:spcAft>
                <a:spcPts val="0"/>
              </a:spcAft>
              <a:buSzPts val="2400"/>
              <a:buChar char="●"/>
            </a:pPr>
            <a:r>
              <a:rPr lang="en"/>
              <a:t>Controller: (</a:t>
            </a:r>
            <a:r>
              <a:rPr lang="en">
                <a:solidFill>
                  <a:srgbClr val="FF0000"/>
                </a:solidFill>
              </a:rPr>
              <a:t>control</a:t>
            </a:r>
            <a:r>
              <a:rPr lang="en"/>
              <a:t>)</a:t>
            </a:r>
            <a:endParaRPr/>
          </a:p>
          <a:p>
            <a:pPr indent="-355600" lvl="1" marL="914400" rtl="0" algn="l">
              <a:spcBef>
                <a:spcPts val="0"/>
              </a:spcBef>
              <a:spcAft>
                <a:spcPts val="0"/>
              </a:spcAft>
              <a:buSzPts val="2000"/>
              <a:buChar char="○"/>
            </a:pPr>
            <a:r>
              <a:rPr lang="en"/>
              <a:t>Intercept the request from view (UI) and pass to the model for proper actions.</a:t>
            </a:r>
            <a:endParaRPr/>
          </a:p>
          <a:p>
            <a:pPr indent="-381000" lvl="1" marL="914400" rtl="0" algn="l">
              <a:spcBef>
                <a:spcPts val="0"/>
              </a:spcBef>
              <a:spcAft>
                <a:spcPts val="0"/>
              </a:spcAft>
              <a:buSzPts val="2400"/>
              <a:buChar char="○"/>
            </a:pPr>
            <a:r>
              <a:rPr lang="en"/>
              <a:t>Notify the views of the changes in the model. </a:t>
            </a:r>
            <a:endParaRPr/>
          </a:p>
          <a:p>
            <a:pPr indent="-381000" lvl="0" marL="457200" rtl="0" algn="l">
              <a:spcBef>
                <a:spcPts val="0"/>
              </a:spcBef>
              <a:spcAft>
                <a:spcPts val="0"/>
              </a:spcAft>
              <a:buSzPts val="2400"/>
              <a:buChar char="●"/>
            </a:pPr>
            <a:r>
              <a:rPr lang="en"/>
              <a:t>Reusable and expressive.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First implemented by Trygve Reenskaug at 1979 on Smalltalk at Xerox labs. </a:t>
            </a:r>
            <a:endParaRPr/>
          </a:p>
          <a:p>
            <a:pPr indent="-381000" lvl="0" marL="457200" rtl="0" algn="l">
              <a:spcBef>
                <a:spcPts val="0"/>
              </a:spcBef>
              <a:spcAft>
                <a:spcPts val="0"/>
              </a:spcAft>
              <a:buSzPts val="2400"/>
              <a:buChar char="●"/>
            </a:pPr>
            <a:r>
              <a:rPr lang="en"/>
              <a:t>Used widely in both GUI and</a:t>
            </a:r>
            <a:br>
              <a:rPr lang="en"/>
            </a:br>
            <a:r>
              <a:rPr lang="en"/>
              <a:t> web applications now</a:t>
            </a:r>
            <a:endParaRPr/>
          </a:p>
          <a:p>
            <a:pPr indent="-381000" lvl="0" marL="457200" rtl="0" algn="l">
              <a:spcBef>
                <a:spcPts val="0"/>
              </a:spcBef>
              <a:spcAft>
                <a:spcPts val="0"/>
              </a:spcAft>
              <a:buSzPts val="2400"/>
              <a:buChar char="●"/>
            </a:pPr>
            <a:r>
              <a:rPr lang="en"/>
              <a:t>Used in a lot of frameworks.</a:t>
            </a:r>
            <a:endParaRPr/>
          </a:p>
          <a:p>
            <a:pPr indent="-381000" lvl="0" marL="457200" rtl="0" algn="l">
              <a:spcBef>
                <a:spcPts val="0"/>
              </a:spcBef>
              <a:spcAft>
                <a:spcPts val="0"/>
              </a:spcAft>
              <a:buSzPts val="2400"/>
              <a:buChar char="●"/>
            </a:pPr>
            <a:r>
              <a:rPr lang="en"/>
              <a:t>In GUI apps, the views and the </a:t>
            </a:r>
            <a:br>
              <a:rPr lang="en"/>
            </a:br>
            <a:r>
              <a:rPr lang="en"/>
              <a:t>controllers often work very </a:t>
            </a:r>
            <a:br>
              <a:rPr lang="en"/>
            </a:br>
            <a:r>
              <a:rPr lang="en"/>
              <a:t>closely together.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5"/>
          <p:cNvPicPr preferRelativeResize="0"/>
          <p:nvPr/>
        </p:nvPicPr>
        <p:blipFill rotWithShape="1">
          <a:blip r:embed="rId3">
            <a:alphaModFix/>
          </a:blip>
          <a:srcRect b="0" l="0" r="0" t="0"/>
          <a:stretch/>
        </p:blipFill>
        <p:spPr>
          <a:xfrm>
            <a:off x="4946100" y="1808620"/>
            <a:ext cx="3886200" cy="227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
        <p:nvSpPr>
          <p:cNvPr id="137" name="Google Shape;137;p26"/>
          <p:cNvSpPr txBox="1"/>
          <p:nvPr>
            <p:ph idx="1" type="body"/>
          </p:nvPr>
        </p:nvSpPr>
        <p:spPr>
          <a:xfrm>
            <a:off x="311700" y="1152475"/>
            <a:ext cx="242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MVC.</a:t>
            </a:r>
            <a:endParaRPr/>
          </a:p>
          <a:p>
            <a:pPr indent="0" lvl="0" marL="0" rtl="0" algn="l">
              <a:spcBef>
                <a:spcPts val="1600"/>
              </a:spcBef>
              <a:spcAft>
                <a:spcPts val="1600"/>
              </a:spcAft>
              <a:buNone/>
            </a:pPr>
            <a:r>
              <a:rPr lang="en"/>
              <a:t>The Model and the View can communicate with each other directly.</a:t>
            </a:r>
            <a:endParaRPr/>
          </a:p>
        </p:txBody>
      </p:sp>
      <p:pic>
        <p:nvPicPr>
          <p:cNvPr id="138" name="Google Shape;138;p26"/>
          <p:cNvPicPr preferRelativeResize="0"/>
          <p:nvPr/>
        </p:nvPicPr>
        <p:blipFill rotWithShape="1">
          <a:blip r:embed="rId3">
            <a:alphaModFix/>
          </a:blip>
          <a:srcRect b="0" l="0" r="0" t="0"/>
          <a:stretch/>
        </p:blipFill>
        <p:spPr>
          <a:xfrm>
            <a:off x="2201100" y="97500"/>
            <a:ext cx="6942900" cy="4794000"/>
          </a:xfrm>
          <a:prstGeom prst="rect">
            <a:avLst/>
          </a:prstGeom>
          <a:noFill/>
          <a:ln>
            <a:noFill/>
          </a:ln>
        </p:spPr>
      </p:pic>
      <p:sp>
        <p:nvSpPr>
          <p:cNvPr id="139" name="Google Shape;139;p26"/>
          <p:cNvSpPr txBox="1"/>
          <p:nvPr/>
        </p:nvSpPr>
        <p:spPr>
          <a:xfrm>
            <a:off x="4293450" y="4629775"/>
            <a:ext cx="2935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“Head First Design Pattern”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a:t>
            </a:r>
            <a:endParaRPr/>
          </a:p>
        </p:txBody>
      </p:sp>
      <p:sp>
        <p:nvSpPr>
          <p:cNvPr id="145" name="Google Shape;145;p27"/>
          <p:cNvSpPr txBox="1"/>
          <p:nvPr>
            <p:ph idx="1" type="body"/>
          </p:nvPr>
        </p:nvSpPr>
        <p:spPr>
          <a:xfrm>
            <a:off x="311700" y="1152475"/>
            <a:ext cx="418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MVC. </a:t>
            </a:r>
            <a:endParaRPr/>
          </a:p>
          <a:p>
            <a:pPr indent="0" lvl="0" marL="0" rtl="0" algn="l">
              <a:spcBef>
                <a:spcPts val="1600"/>
              </a:spcBef>
              <a:spcAft>
                <a:spcPts val="1600"/>
              </a:spcAft>
              <a:buNone/>
            </a:pPr>
            <a:r>
              <a:rPr lang="en"/>
              <a:t>The controller is the mediator between the model </a:t>
            </a:r>
            <a:r>
              <a:rPr lang="en"/>
              <a:t>a</a:t>
            </a:r>
            <a:r>
              <a:rPr lang="en"/>
              <a:t>nd the view. Every communication between the model and the view needs to go through controller. </a:t>
            </a:r>
            <a:endParaRPr/>
          </a:p>
        </p:txBody>
      </p:sp>
      <p:pic>
        <p:nvPicPr>
          <p:cNvPr id="146" name="Google Shape;146;p27"/>
          <p:cNvPicPr preferRelativeResize="0"/>
          <p:nvPr/>
        </p:nvPicPr>
        <p:blipFill>
          <a:blip r:embed="rId3">
            <a:alphaModFix/>
          </a:blip>
          <a:stretch>
            <a:fillRect/>
          </a:stretch>
        </p:blipFill>
        <p:spPr>
          <a:xfrm>
            <a:off x="4495825" y="1751750"/>
            <a:ext cx="4015250" cy="2436225"/>
          </a:xfrm>
          <a:prstGeom prst="rect">
            <a:avLst/>
          </a:prstGeom>
          <a:noFill/>
          <a:ln>
            <a:noFill/>
          </a:ln>
        </p:spPr>
      </p:pic>
      <p:sp>
        <p:nvSpPr>
          <p:cNvPr id="147" name="Google Shape;147;p27"/>
          <p:cNvSpPr txBox="1"/>
          <p:nvPr/>
        </p:nvSpPr>
        <p:spPr>
          <a:xfrm>
            <a:off x="1026875" y="4639200"/>
            <a:ext cx="68397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800"/>
              <a:t>MVC song: </a:t>
            </a:r>
            <a:r>
              <a:rPr lang="en" sz="1800" u="sng">
                <a:solidFill>
                  <a:schemeClr val="hlink"/>
                </a:solidFill>
                <a:hlinkClick r:id="rId4"/>
              </a:rPr>
              <a:t>https://www.youtube.com/watch?v=YYvOGPMLVDo</a:t>
            </a:r>
            <a:r>
              <a:rPr lang="en" sz="1800"/>
              <a:t>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vs MVP vs MVVM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4" name="Google Shape;154;p28"/>
          <p:cNvSpPr/>
          <p:nvPr/>
        </p:nvSpPr>
        <p:spPr>
          <a:xfrm>
            <a:off x="2172175" y="1471795"/>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a:t>
            </a:r>
            <a:endParaRPr/>
          </a:p>
        </p:txBody>
      </p:sp>
      <p:sp>
        <p:nvSpPr>
          <p:cNvPr id="155" name="Google Shape;155;p28"/>
          <p:cNvSpPr/>
          <p:nvPr/>
        </p:nvSpPr>
        <p:spPr>
          <a:xfrm>
            <a:off x="2962904" y="2367378"/>
            <a:ext cx="10773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156" name="Google Shape;156;p28"/>
          <p:cNvSpPr/>
          <p:nvPr/>
        </p:nvSpPr>
        <p:spPr>
          <a:xfrm>
            <a:off x="2172175" y="3324388"/>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cxnSp>
        <p:nvCxnSpPr>
          <p:cNvPr id="157" name="Google Shape;157;p28"/>
          <p:cNvCxnSpPr>
            <a:stCxn id="155" idx="2"/>
            <a:endCxn id="156" idx="0"/>
          </p:cNvCxnSpPr>
          <p:nvPr/>
        </p:nvCxnSpPr>
        <p:spPr>
          <a:xfrm flipH="1">
            <a:off x="2594354" y="2796978"/>
            <a:ext cx="907200" cy="527400"/>
          </a:xfrm>
          <a:prstGeom prst="straightConnector1">
            <a:avLst/>
          </a:prstGeom>
          <a:noFill/>
          <a:ln cap="flat" cmpd="sng" w="9525">
            <a:solidFill>
              <a:srgbClr val="000000"/>
            </a:solidFill>
            <a:prstDash val="solid"/>
            <a:round/>
            <a:headEnd len="med" w="med" type="none"/>
            <a:tailEnd len="med" w="med" type="triangle"/>
          </a:ln>
        </p:spPr>
      </p:cxnSp>
      <p:cxnSp>
        <p:nvCxnSpPr>
          <p:cNvPr id="158" name="Google Shape;158;p28"/>
          <p:cNvCxnSpPr>
            <a:stCxn id="155" idx="0"/>
            <a:endCxn id="154" idx="3"/>
          </p:cNvCxnSpPr>
          <p:nvPr/>
        </p:nvCxnSpPr>
        <p:spPr>
          <a:xfrm rot="10800000">
            <a:off x="3016754" y="1686678"/>
            <a:ext cx="484800" cy="680700"/>
          </a:xfrm>
          <a:prstGeom prst="straightConnector1">
            <a:avLst/>
          </a:prstGeom>
          <a:noFill/>
          <a:ln cap="flat" cmpd="sng" w="9525">
            <a:solidFill>
              <a:srgbClr val="000000"/>
            </a:solidFill>
            <a:prstDash val="solid"/>
            <a:round/>
            <a:headEnd len="med" w="med" type="triangle"/>
            <a:tailEnd len="med" w="med" type="triangle"/>
          </a:ln>
        </p:spPr>
      </p:cxnSp>
      <p:cxnSp>
        <p:nvCxnSpPr>
          <p:cNvPr id="159" name="Google Shape;159;p28"/>
          <p:cNvCxnSpPr>
            <a:stCxn id="156" idx="0"/>
            <a:endCxn id="154" idx="2"/>
          </p:cNvCxnSpPr>
          <p:nvPr/>
        </p:nvCxnSpPr>
        <p:spPr>
          <a:xfrm rot="10800000">
            <a:off x="2594425" y="1901488"/>
            <a:ext cx="0" cy="1422900"/>
          </a:xfrm>
          <a:prstGeom prst="straightConnector1">
            <a:avLst/>
          </a:prstGeom>
          <a:noFill/>
          <a:ln cap="flat" cmpd="sng" w="9525">
            <a:solidFill>
              <a:srgbClr val="000000"/>
            </a:solidFill>
            <a:prstDash val="dot"/>
            <a:round/>
            <a:headEnd len="med" w="med" type="none"/>
            <a:tailEnd len="med" w="med" type="triangle"/>
          </a:ln>
        </p:spPr>
      </p:cxnSp>
      <p:sp>
        <p:nvSpPr>
          <p:cNvPr id="160" name="Google Shape;160;p28"/>
          <p:cNvSpPr txBox="1"/>
          <p:nvPr/>
        </p:nvSpPr>
        <p:spPr>
          <a:xfrm>
            <a:off x="2232676" y="3940754"/>
            <a:ext cx="8445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
        <p:nvSpPr>
          <p:cNvPr id="161" name="Google Shape;161;p28"/>
          <p:cNvSpPr/>
          <p:nvPr/>
        </p:nvSpPr>
        <p:spPr>
          <a:xfrm>
            <a:off x="4345639" y="1414904"/>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a:t>
            </a:r>
            <a:endParaRPr/>
          </a:p>
        </p:txBody>
      </p:sp>
      <p:sp>
        <p:nvSpPr>
          <p:cNvPr id="162" name="Google Shape;162;p28"/>
          <p:cNvSpPr/>
          <p:nvPr/>
        </p:nvSpPr>
        <p:spPr>
          <a:xfrm>
            <a:off x="4229101" y="2341200"/>
            <a:ext cx="10773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Presenter</a:t>
            </a:r>
            <a:endParaRPr/>
          </a:p>
        </p:txBody>
      </p:sp>
      <p:sp>
        <p:nvSpPr>
          <p:cNvPr id="163" name="Google Shape;163;p28"/>
          <p:cNvSpPr/>
          <p:nvPr/>
        </p:nvSpPr>
        <p:spPr>
          <a:xfrm>
            <a:off x="4345639" y="3267497"/>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cxnSp>
        <p:nvCxnSpPr>
          <p:cNvPr id="164" name="Google Shape;164;p28"/>
          <p:cNvCxnSpPr>
            <a:stCxn id="162" idx="2"/>
            <a:endCxn id="163" idx="0"/>
          </p:cNvCxnSpPr>
          <p:nvPr/>
        </p:nvCxnSpPr>
        <p:spPr>
          <a:xfrm>
            <a:off x="4767751" y="2770800"/>
            <a:ext cx="0" cy="496800"/>
          </a:xfrm>
          <a:prstGeom prst="straightConnector1">
            <a:avLst/>
          </a:prstGeom>
          <a:noFill/>
          <a:ln cap="flat" cmpd="sng" w="9525">
            <a:solidFill>
              <a:srgbClr val="000000"/>
            </a:solidFill>
            <a:prstDash val="solid"/>
            <a:round/>
            <a:headEnd len="med" w="med" type="triangle"/>
            <a:tailEnd len="med" w="med" type="triangle"/>
          </a:ln>
        </p:spPr>
      </p:cxnSp>
      <p:cxnSp>
        <p:nvCxnSpPr>
          <p:cNvPr id="165" name="Google Shape;165;p28"/>
          <p:cNvCxnSpPr>
            <a:stCxn id="162" idx="0"/>
            <a:endCxn id="161" idx="2"/>
          </p:cNvCxnSpPr>
          <p:nvPr/>
        </p:nvCxnSpPr>
        <p:spPr>
          <a:xfrm rot="10800000">
            <a:off x="4767751" y="1844400"/>
            <a:ext cx="0" cy="496800"/>
          </a:xfrm>
          <a:prstGeom prst="straightConnector1">
            <a:avLst/>
          </a:prstGeom>
          <a:noFill/>
          <a:ln cap="flat" cmpd="sng" w="9525">
            <a:solidFill>
              <a:srgbClr val="000000"/>
            </a:solidFill>
            <a:prstDash val="solid"/>
            <a:round/>
            <a:headEnd len="med" w="med" type="triangle"/>
            <a:tailEnd len="med" w="med" type="triangle"/>
          </a:ln>
        </p:spPr>
      </p:cxnSp>
      <p:sp>
        <p:nvSpPr>
          <p:cNvPr id="166" name="Google Shape;166;p28"/>
          <p:cNvSpPr txBox="1"/>
          <p:nvPr/>
        </p:nvSpPr>
        <p:spPr>
          <a:xfrm>
            <a:off x="4406140" y="3883863"/>
            <a:ext cx="8445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MVP</a:t>
            </a:r>
            <a:endParaRPr/>
          </a:p>
        </p:txBody>
      </p:sp>
      <p:sp>
        <p:nvSpPr>
          <p:cNvPr id="167" name="Google Shape;167;p28"/>
          <p:cNvSpPr/>
          <p:nvPr/>
        </p:nvSpPr>
        <p:spPr>
          <a:xfrm>
            <a:off x="5928006" y="1414888"/>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a:t>
            </a:r>
            <a:endParaRPr/>
          </a:p>
        </p:txBody>
      </p:sp>
      <p:sp>
        <p:nvSpPr>
          <p:cNvPr id="168" name="Google Shape;168;p28"/>
          <p:cNvSpPr/>
          <p:nvPr/>
        </p:nvSpPr>
        <p:spPr>
          <a:xfrm>
            <a:off x="5726529" y="2341184"/>
            <a:ext cx="12453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ViewModel</a:t>
            </a:r>
            <a:endParaRPr/>
          </a:p>
        </p:txBody>
      </p:sp>
      <p:sp>
        <p:nvSpPr>
          <p:cNvPr id="169" name="Google Shape;169;p28"/>
          <p:cNvSpPr/>
          <p:nvPr/>
        </p:nvSpPr>
        <p:spPr>
          <a:xfrm>
            <a:off x="5928006" y="3267481"/>
            <a:ext cx="844500" cy="429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cxnSp>
        <p:nvCxnSpPr>
          <p:cNvPr id="170" name="Google Shape;170;p28"/>
          <p:cNvCxnSpPr>
            <a:stCxn id="168" idx="2"/>
            <a:endCxn id="169" idx="0"/>
          </p:cNvCxnSpPr>
          <p:nvPr/>
        </p:nvCxnSpPr>
        <p:spPr>
          <a:xfrm>
            <a:off x="6349179" y="2770784"/>
            <a:ext cx="1200" cy="496800"/>
          </a:xfrm>
          <a:prstGeom prst="straightConnector1">
            <a:avLst/>
          </a:prstGeom>
          <a:noFill/>
          <a:ln cap="flat" cmpd="sng" w="9525">
            <a:solidFill>
              <a:srgbClr val="000000"/>
            </a:solidFill>
            <a:prstDash val="solid"/>
            <a:round/>
            <a:headEnd len="med" w="med" type="triangle"/>
            <a:tailEnd len="med" w="med" type="triangle"/>
          </a:ln>
        </p:spPr>
      </p:cxnSp>
      <p:cxnSp>
        <p:nvCxnSpPr>
          <p:cNvPr id="171" name="Google Shape;171;p28"/>
          <p:cNvCxnSpPr>
            <a:stCxn id="168" idx="0"/>
            <a:endCxn id="167" idx="2"/>
          </p:cNvCxnSpPr>
          <p:nvPr/>
        </p:nvCxnSpPr>
        <p:spPr>
          <a:xfrm flipH="1" rot="10800000">
            <a:off x="6349179" y="1844384"/>
            <a:ext cx="1200" cy="496800"/>
          </a:xfrm>
          <a:prstGeom prst="straightConnector1">
            <a:avLst/>
          </a:prstGeom>
          <a:noFill/>
          <a:ln cap="flat" cmpd="sng" w="9525">
            <a:solidFill>
              <a:srgbClr val="000000"/>
            </a:solidFill>
            <a:prstDash val="solid"/>
            <a:round/>
            <a:headEnd len="med" w="med" type="triangle"/>
            <a:tailEnd len="med" w="med" type="none"/>
          </a:ln>
        </p:spPr>
      </p:cxnSp>
      <p:sp>
        <p:nvSpPr>
          <p:cNvPr id="172" name="Google Shape;172;p28"/>
          <p:cNvSpPr txBox="1"/>
          <p:nvPr/>
        </p:nvSpPr>
        <p:spPr>
          <a:xfrm>
            <a:off x="5988507" y="3883847"/>
            <a:ext cx="8445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MVVM</a:t>
            </a:r>
            <a:endParaRPr/>
          </a:p>
        </p:txBody>
      </p:sp>
      <p:sp>
        <p:nvSpPr>
          <p:cNvPr id="173" name="Google Shape;173;p28"/>
          <p:cNvSpPr txBox="1"/>
          <p:nvPr/>
        </p:nvSpPr>
        <p:spPr>
          <a:xfrm>
            <a:off x="6360330" y="1746780"/>
            <a:ext cx="3279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in Web Applications</a:t>
            </a:r>
            <a:endParaRPr/>
          </a:p>
        </p:txBody>
      </p:sp>
      <p:sp>
        <p:nvSpPr>
          <p:cNvPr id="179" name="Google Shape;179;p29"/>
          <p:cNvSpPr txBox="1"/>
          <p:nvPr>
            <p:ph idx="1" type="body"/>
          </p:nvPr>
        </p:nvSpPr>
        <p:spPr>
          <a:xfrm>
            <a:off x="172375" y="1152475"/>
            <a:ext cx="89715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Model (Application domain data or business logic).</a:t>
            </a:r>
            <a:endParaRPr/>
          </a:p>
          <a:p>
            <a:pPr indent="-355600" lvl="1" marL="914400" rtl="0" algn="l">
              <a:spcBef>
                <a:spcPts val="0"/>
              </a:spcBef>
              <a:spcAft>
                <a:spcPts val="0"/>
              </a:spcAft>
              <a:buSzPts val="2000"/>
              <a:buChar char="○"/>
            </a:pPr>
            <a:r>
              <a:rPr lang="en"/>
              <a:t>Often related to DB, knowing nothing about html or web server</a:t>
            </a:r>
            <a:endParaRPr/>
          </a:p>
          <a:p>
            <a:pPr indent="-381000" lvl="0" marL="457200" rtl="0" algn="l">
              <a:spcBef>
                <a:spcPts val="0"/>
              </a:spcBef>
              <a:spcAft>
                <a:spcPts val="0"/>
              </a:spcAft>
              <a:buSzPts val="2400"/>
              <a:buChar char="●"/>
            </a:pPr>
            <a:r>
              <a:rPr lang="en"/>
              <a:t>View (UI)</a:t>
            </a:r>
            <a:endParaRPr/>
          </a:p>
          <a:p>
            <a:pPr indent="-355600" lvl="1" marL="914400" rtl="0" algn="l">
              <a:spcBef>
                <a:spcPts val="0"/>
              </a:spcBef>
              <a:spcAft>
                <a:spcPts val="0"/>
              </a:spcAft>
              <a:buSzPts val="2000"/>
              <a:buChar char="○"/>
            </a:pPr>
            <a:r>
              <a:rPr lang="en"/>
              <a:t>Usually can query model to display, but not supposed to change model. Can be implemented using a template to render an html page</a:t>
            </a:r>
            <a:endParaRPr/>
          </a:p>
          <a:p>
            <a:pPr indent="-381000" lvl="0" marL="457200" rtl="0" algn="l">
              <a:spcBef>
                <a:spcPts val="0"/>
              </a:spcBef>
              <a:spcAft>
                <a:spcPts val="0"/>
              </a:spcAft>
              <a:buSzPts val="2400"/>
              <a:buChar char="●"/>
            </a:pPr>
            <a:r>
              <a:rPr lang="en"/>
              <a:t>Control: (handle user actions) </a:t>
            </a:r>
            <a:endParaRPr/>
          </a:p>
          <a:p>
            <a:pPr indent="-355600" lvl="1" marL="914400" rtl="0" algn="l">
              <a:spcBef>
                <a:spcPts val="0"/>
              </a:spcBef>
              <a:spcAft>
                <a:spcPts val="0"/>
              </a:spcAft>
              <a:buSzPts val="2000"/>
              <a:buChar char="○"/>
            </a:pPr>
            <a:r>
              <a:rPr lang="en"/>
              <a:t>Receives user requests and translate them into actions that model should take. It can also select appropriate view to handle the response. E.g. it can handle the incoming http requests. (e.g. common actions like authentication, session management)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in Web Applications</a:t>
            </a:r>
            <a:endParaRPr/>
          </a:p>
        </p:txBody>
      </p:sp>
      <p:sp>
        <p:nvSpPr>
          <p:cNvPr id="185" name="Google Shape;185;p30"/>
          <p:cNvSpPr txBox="1"/>
          <p:nvPr>
            <p:ph idx="1" type="body"/>
          </p:nvPr>
        </p:nvSpPr>
        <p:spPr>
          <a:xfrm>
            <a:off x="172375" y="1152475"/>
            <a:ext cx="89715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Decouple model and view, so that  the presentation is always independent of application data.</a:t>
            </a:r>
            <a:endParaRPr/>
          </a:p>
          <a:p>
            <a:pPr indent="-381000" lvl="0" marL="457200" rtl="0" algn="l">
              <a:spcBef>
                <a:spcPts val="0"/>
              </a:spcBef>
              <a:spcAft>
                <a:spcPts val="0"/>
              </a:spcAft>
              <a:buSzPts val="2400"/>
              <a:buChar char="●"/>
            </a:pPr>
            <a:r>
              <a:rPr lang="en"/>
              <a:t>Decouple view and control so that the request made by the user can be independent of the resulting page.</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Web MVC</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1"/>
          <p:cNvPicPr preferRelativeResize="0"/>
          <p:nvPr/>
        </p:nvPicPr>
        <p:blipFill rotWithShape="1">
          <a:blip r:embed="rId3">
            <a:alphaModFix/>
          </a:blip>
          <a:srcRect b="0" l="0" r="0" t="0"/>
          <a:stretch/>
        </p:blipFill>
        <p:spPr>
          <a:xfrm>
            <a:off x="1255375" y="1268250"/>
            <a:ext cx="6565500" cy="3087600"/>
          </a:xfrm>
          <a:prstGeom prst="rect">
            <a:avLst/>
          </a:prstGeom>
          <a:noFill/>
          <a:ln>
            <a:noFill/>
          </a:ln>
        </p:spPr>
      </p:pic>
      <p:sp>
        <p:nvSpPr>
          <p:cNvPr id="193" name="Google Shape;193;p31"/>
          <p:cNvSpPr txBox="1"/>
          <p:nvPr/>
        </p:nvSpPr>
        <p:spPr>
          <a:xfrm>
            <a:off x="1739699" y="4355798"/>
            <a:ext cx="6426900" cy="384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 sz="1800" strike="noStrike">
                <a:solidFill>
                  <a:srgbClr val="000000"/>
                </a:solidFill>
                <a:latin typeface="Arial"/>
                <a:ea typeface="Arial"/>
                <a:cs typeface="Arial"/>
                <a:sym typeface="Arial"/>
              </a:rPr>
              <a:t>http://docs.spring.io/spring/docs/current/spring-framework-reference/html/mvc.html</a:t>
            </a:r>
            <a:endParaRPr b="0" sz="18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Design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Application domain - &gt; Solution domain</a:t>
            </a:r>
            <a:endParaRPr sz="2400"/>
          </a:p>
          <a:p>
            <a:pPr indent="-381000" lvl="0" marL="457200" rtl="0" algn="l">
              <a:spcBef>
                <a:spcPts val="0"/>
              </a:spcBef>
              <a:spcAft>
                <a:spcPts val="0"/>
              </a:spcAft>
              <a:buSzPts val="2400"/>
              <a:buChar char="●"/>
            </a:pPr>
            <a:r>
              <a:rPr lang="en" sz="2400"/>
              <a:t>It is a representation/model of the software to be built.</a:t>
            </a:r>
            <a:endParaRPr sz="2400"/>
          </a:p>
          <a:p>
            <a:pPr indent="-381000" lvl="0" marL="457200" rtl="0" algn="l">
              <a:spcBef>
                <a:spcPts val="0"/>
              </a:spcBef>
              <a:spcAft>
                <a:spcPts val="0"/>
              </a:spcAft>
              <a:buSzPts val="2400"/>
              <a:buChar char="●"/>
            </a:pPr>
            <a:r>
              <a:rPr lang="en" sz="2400"/>
              <a:t>It is usually in the form of a</a:t>
            </a:r>
            <a:r>
              <a:rPr lang="en" sz="2400"/>
              <a:t> set of documents/diagrams, and should be easily translated to code by programmers</a:t>
            </a:r>
            <a:endParaRPr sz="2400"/>
          </a:p>
          <a:p>
            <a:pPr indent="-381000" lvl="0" marL="457200" rtl="0" algn="l">
              <a:spcBef>
                <a:spcPts val="0"/>
              </a:spcBef>
              <a:spcAft>
                <a:spcPts val="0"/>
              </a:spcAft>
              <a:buSzPts val="2400"/>
              <a:buChar char="●"/>
            </a:pPr>
            <a:r>
              <a:rPr lang="en" sz="2400"/>
              <a:t>It includes </a:t>
            </a:r>
            <a:endParaRPr/>
          </a:p>
          <a:p>
            <a:pPr indent="-355600" lvl="1" marL="914400" rtl="0" algn="l">
              <a:spcBef>
                <a:spcPts val="0"/>
              </a:spcBef>
              <a:spcAft>
                <a:spcPts val="0"/>
              </a:spcAft>
              <a:buSzPts val="2000"/>
              <a:buChar char="○"/>
            </a:pPr>
            <a:r>
              <a:rPr lang="en" sz="2000"/>
              <a:t>High-level design: software architecture </a:t>
            </a:r>
            <a:endParaRPr sz="2000"/>
          </a:p>
          <a:p>
            <a:pPr indent="-355600" lvl="2" marL="1371600" rtl="0" algn="l">
              <a:spcBef>
                <a:spcPts val="0"/>
              </a:spcBef>
              <a:spcAft>
                <a:spcPts val="0"/>
              </a:spcAft>
              <a:buSzPts val="2000"/>
              <a:buChar char="■"/>
            </a:pPr>
            <a:r>
              <a:rPr lang="en" sz="2000"/>
              <a:t>Upfront design + architecture refinement in Agile</a:t>
            </a:r>
            <a:endParaRPr sz="2000"/>
          </a:p>
          <a:p>
            <a:pPr indent="-355600" lvl="1" marL="914400" rtl="0" algn="l">
              <a:spcBef>
                <a:spcPts val="0"/>
              </a:spcBef>
              <a:spcAft>
                <a:spcPts val="0"/>
              </a:spcAft>
              <a:buSzPts val="2000"/>
              <a:buChar char="○"/>
            </a:pPr>
            <a:r>
              <a:rPr lang="en" sz="2000"/>
              <a:t>Detailed design: a collection of classes/methods, algorithms, the database schema, design patterns, etc</a:t>
            </a:r>
            <a:endParaRPr sz="2000"/>
          </a:p>
          <a:p>
            <a:pPr indent="-342900" lvl="2" marL="1371600" rtl="0" algn="l">
              <a:spcBef>
                <a:spcPts val="0"/>
              </a:spcBef>
              <a:spcAft>
                <a:spcPts val="0"/>
              </a:spcAft>
              <a:buSzPts val="1800"/>
              <a:buChar char="■"/>
            </a:pPr>
            <a:r>
              <a:rPr lang="en" sz="1800"/>
              <a:t>May be blended with the implementation and testing in Agile</a:t>
            </a:r>
            <a:endParaRPr sz="18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on Rail</a:t>
            </a:r>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2"/>
          <p:cNvPicPr preferRelativeResize="0"/>
          <p:nvPr/>
        </p:nvPicPr>
        <p:blipFill>
          <a:blip r:embed="rId3">
            <a:alphaModFix/>
          </a:blip>
          <a:stretch>
            <a:fillRect/>
          </a:stretch>
        </p:blipFill>
        <p:spPr>
          <a:xfrm>
            <a:off x="2453775" y="1358475"/>
            <a:ext cx="5334000" cy="3105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Django</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3"/>
          <p:cNvPicPr preferRelativeResize="0"/>
          <p:nvPr/>
        </p:nvPicPr>
        <p:blipFill>
          <a:blip r:embed="rId3">
            <a:alphaModFix/>
          </a:blip>
          <a:stretch>
            <a:fillRect/>
          </a:stretch>
        </p:blipFill>
        <p:spPr>
          <a:xfrm>
            <a:off x="2773750" y="1318200"/>
            <a:ext cx="5255200" cy="308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757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Layered Architecture</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Pros?</a:t>
            </a:r>
            <a:endParaRPr/>
          </a:p>
          <a:p>
            <a:pPr indent="-381000" lvl="0" marL="457200" rtl="0" algn="l">
              <a:spcBef>
                <a:spcPts val="0"/>
              </a:spcBef>
              <a:spcAft>
                <a:spcPts val="0"/>
              </a:spcAft>
              <a:buSzPts val="2400"/>
              <a:buChar char="●"/>
            </a:pPr>
            <a:r>
              <a:rPr lang="en"/>
              <a:t>Cons?</a:t>
            </a:r>
            <a:endParaRPr/>
          </a:p>
        </p:txBody>
      </p:sp>
      <p:grpSp>
        <p:nvGrpSpPr>
          <p:cNvPr id="214" name="Google Shape;214;p34"/>
          <p:cNvGrpSpPr/>
          <p:nvPr/>
        </p:nvGrpSpPr>
        <p:grpSpPr>
          <a:xfrm>
            <a:off x="2536717" y="1152484"/>
            <a:ext cx="5438396" cy="3416386"/>
            <a:chOff x="1072150" y="630425"/>
            <a:chExt cx="3747000" cy="2636100"/>
          </a:xfrm>
        </p:grpSpPr>
        <p:sp>
          <p:nvSpPr>
            <p:cNvPr id="215" name="Google Shape;215;p34"/>
            <p:cNvSpPr/>
            <p:nvPr/>
          </p:nvSpPr>
          <p:spPr>
            <a:xfrm>
              <a:off x="1072150" y="2075825"/>
              <a:ext cx="1190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1</a:t>
              </a:r>
              <a:endParaRPr/>
            </a:p>
          </p:txBody>
        </p:sp>
        <p:sp>
          <p:nvSpPr>
            <p:cNvPr id="216" name="Google Shape;216;p34"/>
            <p:cNvSpPr/>
            <p:nvPr/>
          </p:nvSpPr>
          <p:spPr>
            <a:xfrm>
              <a:off x="1072150" y="1594025"/>
              <a:ext cx="1190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2</a:t>
              </a:r>
              <a:endParaRPr/>
            </a:p>
          </p:txBody>
        </p:sp>
        <p:sp>
          <p:nvSpPr>
            <p:cNvPr id="217" name="Google Shape;217;p34"/>
            <p:cNvSpPr/>
            <p:nvPr/>
          </p:nvSpPr>
          <p:spPr>
            <a:xfrm>
              <a:off x="1072150" y="1112225"/>
              <a:ext cx="1190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3</a:t>
              </a:r>
              <a:endParaRPr/>
            </a:p>
          </p:txBody>
        </p:sp>
        <p:sp>
          <p:nvSpPr>
            <p:cNvPr id="218" name="Google Shape;218;p34"/>
            <p:cNvSpPr/>
            <p:nvPr/>
          </p:nvSpPr>
          <p:spPr>
            <a:xfrm>
              <a:off x="1072150" y="630425"/>
              <a:ext cx="1190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4</a:t>
              </a:r>
              <a:endParaRPr/>
            </a:p>
          </p:txBody>
        </p:sp>
        <p:cxnSp>
          <p:nvCxnSpPr>
            <p:cNvPr id="219" name="Google Shape;219;p34"/>
            <p:cNvCxnSpPr/>
            <p:nvPr/>
          </p:nvCxnSpPr>
          <p:spPr>
            <a:xfrm>
              <a:off x="2045775" y="1918475"/>
              <a:ext cx="0" cy="383700"/>
            </a:xfrm>
            <a:prstGeom prst="straightConnector1">
              <a:avLst/>
            </a:prstGeom>
            <a:noFill/>
            <a:ln cap="flat" cmpd="sng" w="9525">
              <a:solidFill>
                <a:srgbClr val="000000"/>
              </a:solidFill>
              <a:prstDash val="solid"/>
              <a:round/>
              <a:headEnd len="med" w="med" type="none"/>
              <a:tailEnd len="med" w="med" type="triangle"/>
            </a:ln>
          </p:spPr>
        </p:cxnSp>
        <p:cxnSp>
          <p:nvCxnSpPr>
            <p:cNvPr id="220" name="Google Shape;220;p34"/>
            <p:cNvCxnSpPr/>
            <p:nvPr/>
          </p:nvCxnSpPr>
          <p:spPr>
            <a:xfrm>
              <a:off x="2045775" y="1385075"/>
              <a:ext cx="0" cy="383700"/>
            </a:xfrm>
            <a:prstGeom prst="straightConnector1">
              <a:avLst/>
            </a:prstGeom>
            <a:noFill/>
            <a:ln cap="flat" cmpd="sng" w="9525">
              <a:solidFill>
                <a:srgbClr val="000000"/>
              </a:solidFill>
              <a:prstDash val="solid"/>
              <a:round/>
              <a:headEnd len="med" w="med" type="none"/>
              <a:tailEnd len="med" w="med" type="triangle"/>
            </a:ln>
          </p:spPr>
        </p:cxnSp>
        <p:cxnSp>
          <p:nvCxnSpPr>
            <p:cNvPr id="221" name="Google Shape;221;p34"/>
            <p:cNvCxnSpPr/>
            <p:nvPr/>
          </p:nvCxnSpPr>
          <p:spPr>
            <a:xfrm>
              <a:off x="2045775" y="932100"/>
              <a:ext cx="0" cy="383700"/>
            </a:xfrm>
            <a:prstGeom prst="straightConnector1">
              <a:avLst/>
            </a:prstGeom>
            <a:noFill/>
            <a:ln cap="flat" cmpd="sng" w="9525">
              <a:solidFill>
                <a:srgbClr val="000000"/>
              </a:solidFill>
              <a:prstDash val="solid"/>
              <a:round/>
              <a:headEnd len="med" w="med" type="none"/>
              <a:tailEnd len="med" w="med" type="triangle"/>
            </a:ln>
          </p:spPr>
        </p:cxnSp>
        <p:sp>
          <p:nvSpPr>
            <p:cNvPr id="222" name="Google Shape;222;p34"/>
            <p:cNvSpPr txBox="1"/>
            <p:nvPr/>
          </p:nvSpPr>
          <p:spPr>
            <a:xfrm>
              <a:off x="1072150" y="2626625"/>
              <a:ext cx="14259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Closed Layered Architecture</a:t>
              </a:r>
              <a:endParaRPr/>
            </a:p>
          </p:txBody>
        </p:sp>
        <p:sp>
          <p:nvSpPr>
            <p:cNvPr id="223" name="Google Shape;223;p34"/>
            <p:cNvSpPr/>
            <p:nvPr/>
          </p:nvSpPr>
          <p:spPr>
            <a:xfrm>
              <a:off x="2900950" y="2075825"/>
              <a:ext cx="1601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1</a:t>
              </a:r>
              <a:endParaRPr/>
            </a:p>
          </p:txBody>
        </p:sp>
        <p:sp>
          <p:nvSpPr>
            <p:cNvPr id="224" name="Google Shape;224;p34"/>
            <p:cNvSpPr/>
            <p:nvPr/>
          </p:nvSpPr>
          <p:spPr>
            <a:xfrm>
              <a:off x="2900950" y="1594025"/>
              <a:ext cx="1601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2</a:t>
              </a:r>
              <a:endParaRPr/>
            </a:p>
          </p:txBody>
        </p:sp>
        <p:sp>
          <p:nvSpPr>
            <p:cNvPr id="225" name="Google Shape;225;p34"/>
            <p:cNvSpPr/>
            <p:nvPr/>
          </p:nvSpPr>
          <p:spPr>
            <a:xfrm>
              <a:off x="2900950" y="1112225"/>
              <a:ext cx="1601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3</a:t>
              </a:r>
              <a:endParaRPr/>
            </a:p>
          </p:txBody>
        </p:sp>
        <p:sp>
          <p:nvSpPr>
            <p:cNvPr id="226" name="Google Shape;226;p34"/>
            <p:cNvSpPr/>
            <p:nvPr/>
          </p:nvSpPr>
          <p:spPr>
            <a:xfrm>
              <a:off x="2900950" y="630425"/>
              <a:ext cx="1601100" cy="481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Layer 4</a:t>
              </a:r>
              <a:endParaRPr/>
            </a:p>
          </p:txBody>
        </p:sp>
        <p:cxnSp>
          <p:nvCxnSpPr>
            <p:cNvPr id="227" name="Google Shape;227;p34"/>
            <p:cNvCxnSpPr/>
            <p:nvPr/>
          </p:nvCxnSpPr>
          <p:spPr>
            <a:xfrm>
              <a:off x="3982107" y="1918475"/>
              <a:ext cx="0" cy="383700"/>
            </a:xfrm>
            <a:prstGeom prst="straightConnector1">
              <a:avLst/>
            </a:prstGeom>
            <a:noFill/>
            <a:ln cap="flat" cmpd="sng" w="9525">
              <a:solidFill>
                <a:srgbClr val="000000"/>
              </a:solidFill>
              <a:prstDash val="solid"/>
              <a:round/>
              <a:headEnd len="med" w="med" type="none"/>
              <a:tailEnd len="med" w="med" type="triangle"/>
            </a:ln>
          </p:spPr>
        </p:cxnSp>
        <p:cxnSp>
          <p:nvCxnSpPr>
            <p:cNvPr id="228" name="Google Shape;228;p34"/>
            <p:cNvCxnSpPr/>
            <p:nvPr/>
          </p:nvCxnSpPr>
          <p:spPr>
            <a:xfrm>
              <a:off x="3982107" y="1385075"/>
              <a:ext cx="0" cy="383700"/>
            </a:xfrm>
            <a:prstGeom prst="straightConnector1">
              <a:avLst/>
            </a:prstGeom>
            <a:noFill/>
            <a:ln cap="flat" cmpd="sng" w="9525">
              <a:solidFill>
                <a:srgbClr val="000000"/>
              </a:solidFill>
              <a:prstDash val="solid"/>
              <a:round/>
              <a:headEnd len="med" w="med" type="none"/>
              <a:tailEnd len="med" w="med" type="triangle"/>
            </a:ln>
          </p:spPr>
        </p:cxnSp>
        <p:cxnSp>
          <p:nvCxnSpPr>
            <p:cNvPr id="229" name="Google Shape;229;p34"/>
            <p:cNvCxnSpPr/>
            <p:nvPr/>
          </p:nvCxnSpPr>
          <p:spPr>
            <a:xfrm>
              <a:off x="3982107" y="932100"/>
              <a:ext cx="0" cy="383700"/>
            </a:xfrm>
            <a:prstGeom prst="straightConnector1">
              <a:avLst/>
            </a:prstGeom>
            <a:noFill/>
            <a:ln cap="flat" cmpd="sng" w="9525">
              <a:solidFill>
                <a:srgbClr val="000000"/>
              </a:solidFill>
              <a:prstDash val="solid"/>
              <a:round/>
              <a:headEnd len="med" w="med" type="none"/>
              <a:tailEnd len="med" w="med" type="triangle"/>
            </a:ln>
          </p:spPr>
        </p:cxnSp>
        <p:sp>
          <p:nvSpPr>
            <p:cNvPr id="230" name="Google Shape;230;p34"/>
            <p:cNvSpPr txBox="1"/>
            <p:nvPr/>
          </p:nvSpPr>
          <p:spPr>
            <a:xfrm>
              <a:off x="2900950" y="2626625"/>
              <a:ext cx="19182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Open Layered Architecture</a:t>
              </a:r>
              <a:endParaRPr/>
            </a:p>
          </p:txBody>
        </p:sp>
        <p:cxnSp>
          <p:nvCxnSpPr>
            <p:cNvPr id="231" name="Google Shape;231;p34"/>
            <p:cNvCxnSpPr/>
            <p:nvPr/>
          </p:nvCxnSpPr>
          <p:spPr>
            <a:xfrm>
              <a:off x="4150375" y="1406700"/>
              <a:ext cx="9900" cy="826200"/>
            </a:xfrm>
            <a:prstGeom prst="straightConnector1">
              <a:avLst/>
            </a:prstGeom>
            <a:noFill/>
            <a:ln cap="flat" cmpd="sng" w="9525">
              <a:solidFill>
                <a:srgbClr val="000000"/>
              </a:solidFill>
              <a:prstDash val="solid"/>
              <a:round/>
              <a:headEnd len="med" w="med" type="none"/>
              <a:tailEnd len="med" w="med" type="triangle"/>
            </a:ln>
          </p:spPr>
        </p:cxnSp>
        <p:cxnSp>
          <p:nvCxnSpPr>
            <p:cNvPr id="232" name="Google Shape;232;p34"/>
            <p:cNvCxnSpPr/>
            <p:nvPr/>
          </p:nvCxnSpPr>
          <p:spPr>
            <a:xfrm>
              <a:off x="4283100" y="940025"/>
              <a:ext cx="9900" cy="826200"/>
            </a:xfrm>
            <a:prstGeom prst="straightConnector1">
              <a:avLst/>
            </a:prstGeom>
            <a:noFill/>
            <a:ln cap="flat" cmpd="sng" w="9525">
              <a:solidFill>
                <a:srgbClr val="000000"/>
              </a:solidFill>
              <a:prstDash val="solid"/>
              <a:round/>
              <a:headEnd len="med" w="med" type="none"/>
              <a:tailEnd len="med" w="med" type="triangle"/>
            </a:ln>
          </p:spPr>
        </p:cxnSp>
        <p:cxnSp>
          <p:nvCxnSpPr>
            <p:cNvPr id="233" name="Google Shape;233;p34"/>
            <p:cNvCxnSpPr/>
            <p:nvPr/>
          </p:nvCxnSpPr>
          <p:spPr>
            <a:xfrm flipH="1">
              <a:off x="4405925" y="940025"/>
              <a:ext cx="9900" cy="1273200"/>
            </a:xfrm>
            <a:prstGeom prst="straightConnector1">
              <a:avLst/>
            </a:prstGeom>
            <a:noFill/>
            <a:ln cap="flat" cmpd="sng" w="9525">
              <a:solidFill>
                <a:srgbClr val="000000"/>
              </a:solidFill>
              <a:prstDash val="solid"/>
              <a:round/>
              <a:headEnd len="med" w="med"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Layered Architecture</a:t>
            </a:r>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0" name="Google Shape;240;p35"/>
          <p:cNvSpPr/>
          <p:nvPr/>
        </p:nvSpPr>
        <p:spPr>
          <a:xfrm>
            <a:off x="2831425" y="1913078"/>
            <a:ext cx="1409700" cy="666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a:t>
            </a:r>
            <a:endParaRPr/>
          </a:p>
        </p:txBody>
      </p:sp>
      <p:cxnSp>
        <p:nvCxnSpPr>
          <p:cNvPr id="241" name="Google Shape;241;p35"/>
          <p:cNvCxnSpPr>
            <a:stCxn id="240" idx="2"/>
            <a:endCxn id="242" idx="0"/>
          </p:cNvCxnSpPr>
          <p:nvPr/>
        </p:nvCxnSpPr>
        <p:spPr>
          <a:xfrm>
            <a:off x="3536275" y="2579078"/>
            <a:ext cx="0" cy="651300"/>
          </a:xfrm>
          <a:prstGeom prst="straightConnector1">
            <a:avLst/>
          </a:prstGeom>
          <a:noFill/>
          <a:ln cap="flat" cmpd="sng" w="9525">
            <a:solidFill>
              <a:srgbClr val="000000"/>
            </a:solidFill>
            <a:prstDash val="solid"/>
            <a:round/>
            <a:headEnd len="med" w="med" type="none"/>
            <a:tailEnd len="med" w="med" type="triangle"/>
          </a:ln>
        </p:spPr>
      </p:cxnSp>
      <p:sp>
        <p:nvSpPr>
          <p:cNvPr id="242" name="Google Shape;242;p35"/>
          <p:cNvSpPr/>
          <p:nvPr/>
        </p:nvSpPr>
        <p:spPr>
          <a:xfrm>
            <a:off x="2885596" y="3230397"/>
            <a:ext cx="1301400" cy="666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a:t>
            </a:r>
            <a:endParaRPr/>
          </a:p>
        </p:txBody>
      </p:sp>
      <p:sp>
        <p:nvSpPr>
          <p:cNvPr id="243" name="Google Shape;243;p35"/>
          <p:cNvSpPr/>
          <p:nvPr/>
        </p:nvSpPr>
        <p:spPr>
          <a:xfrm>
            <a:off x="5088426" y="3156425"/>
            <a:ext cx="1409700" cy="7107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244" name="Google Shape;244;p35"/>
          <p:cNvSpPr/>
          <p:nvPr/>
        </p:nvSpPr>
        <p:spPr>
          <a:xfrm>
            <a:off x="5088426" y="1247100"/>
            <a:ext cx="1409700" cy="666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a:t>
            </a:r>
            <a:endParaRPr/>
          </a:p>
        </p:txBody>
      </p:sp>
      <p:sp>
        <p:nvSpPr>
          <p:cNvPr id="245" name="Google Shape;245;p35"/>
          <p:cNvSpPr/>
          <p:nvPr/>
        </p:nvSpPr>
        <p:spPr>
          <a:xfrm>
            <a:off x="5088426" y="2201744"/>
            <a:ext cx="1409700" cy="666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cxnSp>
        <p:nvCxnSpPr>
          <p:cNvPr id="246" name="Google Shape;246;p35"/>
          <p:cNvCxnSpPr>
            <a:stCxn id="244" idx="2"/>
            <a:endCxn id="245" idx="0"/>
          </p:cNvCxnSpPr>
          <p:nvPr/>
        </p:nvCxnSpPr>
        <p:spPr>
          <a:xfrm>
            <a:off x="5793276" y="1913100"/>
            <a:ext cx="0" cy="288600"/>
          </a:xfrm>
          <a:prstGeom prst="straightConnector1">
            <a:avLst/>
          </a:prstGeom>
          <a:noFill/>
          <a:ln cap="flat" cmpd="sng" w="9525">
            <a:solidFill>
              <a:srgbClr val="000000"/>
            </a:solidFill>
            <a:prstDash val="solid"/>
            <a:round/>
            <a:headEnd len="med" w="med" type="none"/>
            <a:tailEnd len="med" w="med" type="triangle"/>
          </a:ln>
        </p:spPr>
      </p:cxnSp>
      <p:cxnSp>
        <p:nvCxnSpPr>
          <p:cNvPr id="247" name="Google Shape;247;p35"/>
          <p:cNvCxnSpPr>
            <a:stCxn id="245" idx="2"/>
            <a:endCxn id="243" idx="0"/>
          </p:cNvCxnSpPr>
          <p:nvPr/>
        </p:nvCxnSpPr>
        <p:spPr>
          <a:xfrm>
            <a:off x="5793276" y="2867744"/>
            <a:ext cx="0" cy="2886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Tiered Architecture</a:t>
            </a:r>
            <a:endParaRPr/>
          </a:p>
        </p:txBody>
      </p:sp>
      <p:sp>
        <p:nvSpPr>
          <p:cNvPr id="253" name="Google Shape;253;p36"/>
          <p:cNvSpPr txBox="1"/>
          <p:nvPr>
            <p:ph idx="1" type="body"/>
          </p:nvPr>
        </p:nvSpPr>
        <p:spPr>
          <a:xfrm>
            <a:off x="311700" y="1152475"/>
            <a:ext cx="3072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Layered architecture</a:t>
            </a:r>
            <a:endParaRPr/>
          </a:p>
          <a:p>
            <a:pPr indent="-381000" lvl="0" marL="457200" rtl="0" algn="l">
              <a:spcBef>
                <a:spcPts val="0"/>
              </a:spcBef>
              <a:spcAft>
                <a:spcPts val="0"/>
              </a:spcAft>
              <a:buSzPts val="2400"/>
              <a:buChar char="●"/>
            </a:pPr>
            <a:r>
              <a:rPr lang="en"/>
              <a:t>Layers can be distributed on physically separated nodes.</a:t>
            </a:r>
            <a:endParaRPr/>
          </a:p>
        </p:txBody>
      </p:sp>
      <p:sp>
        <p:nvSpPr>
          <p:cNvPr id="254" name="Google Shape;254;p36"/>
          <p:cNvSpPr/>
          <p:nvPr/>
        </p:nvSpPr>
        <p:spPr>
          <a:xfrm>
            <a:off x="3718231" y="3165053"/>
            <a:ext cx="1623600" cy="592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55" name="Google Shape;255;p36"/>
          <p:cNvSpPr/>
          <p:nvPr/>
        </p:nvSpPr>
        <p:spPr>
          <a:xfrm>
            <a:off x="3718231" y="1572024"/>
            <a:ext cx="1623600" cy="5556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a:t>
            </a:r>
            <a:endParaRPr/>
          </a:p>
        </p:txBody>
      </p:sp>
      <p:sp>
        <p:nvSpPr>
          <p:cNvPr id="256" name="Google Shape;256;p36"/>
          <p:cNvSpPr/>
          <p:nvPr/>
        </p:nvSpPr>
        <p:spPr>
          <a:xfrm>
            <a:off x="3718231" y="2368523"/>
            <a:ext cx="1623600" cy="5556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cxnSp>
        <p:nvCxnSpPr>
          <p:cNvPr id="257" name="Google Shape;257;p36"/>
          <p:cNvCxnSpPr>
            <a:stCxn id="255" idx="2"/>
            <a:endCxn id="256" idx="0"/>
          </p:cNvCxnSpPr>
          <p:nvPr/>
        </p:nvCxnSpPr>
        <p:spPr>
          <a:xfrm>
            <a:off x="4530031" y="2127624"/>
            <a:ext cx="0" cy="240900"/>
          </a:xfrm>
          <a:prstGeom prst="straightConnector1">
            <a:avLst/>
          </a:prstGeom>
          <a:noFill/>
          <a:ln cap="flat" cmpd="sng" w="9525">
            <a:solidFill>
              <a:srgbClr val="000000"/>
            </a:solidFill>
            <a:prstDash val="solid"/>
            <a:round/>
            <a:headEnd len="med" w="med" type="none"/>
            <a:tailEnd len="med" w="med" type="triangle"/>
          </a:ln>
        </p:spPr>
      </p:cxnSp>
      <p:cxnSp>
        <p:nvCxnSpPr>
          <p:cNvPr id="258" name="Google Shape;258;p36"/>
          <p:cNvCxnSpPr>
            <a:stCxn id="256" idx="2"/>
            <a:endCxn id="254" idx="0"/>
          </p:cNvCxnSpPr>
          <p:nvPr/>
        </p:nvCxnSpPr>
        <p:spPr>
          <a:xfrm>
            <a:off x="4530031" y="2924123"/>
            <a:ext cx="0" cy="240900"/>
          </a:xfrm>
          <a:prstGeom prst="straightConnector1">
            <a:avLst/>
          </a:prstGeom>
          <a:noFill/>
          <a:ln cap="flat" cmpd="sng" w="9525">
            <a:solidFill>
              <a:srgbClr val="000000"/>
            </a:solidFill>
            <a:prstDash val="solid"/>
            <a:round/>
            <a:headEnd len="med" w="med" type="none"/>
            <a:tailEnd len="med" w="med" type="triangle"/>
          </a:ln>
        </p:spPr>
      </p:cxnSp>
      <p:sp>
        <p:nvSpPr>
          <p:cNvPr id="259" name="Google Shape;259;p36"/>
          <p:cNvSpPr/>
          <p:nvPr/>
        </p:nvSpPr>
        <p:spPr>
          <a:xfrm>
            <a:off x="6126654" y="3165053"/>
            <a:ext cx="1623600" cy="592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60" name="Google Shape;260;p36"/>
          <p:cNvSpPr/>
          <p:nvPr/>
        </p:nvSpPr>
        <p:spPr>
          <a:xfrm>
            <a:off x="6126654" y="1572024"/>
            <a:ext cx="1623600" cy="5556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Presentation</a:t>
            </a:r>
            <a:endParaRPr/>
          </a:p>
        </p:txBody>
      </p:sp>
      <p:sp>
        <p:nvSpPr>
          <p:cNvPr id="261" name="Google Shape;261;p36"/>
          <p:cNvSpPr/>
          <p:nvPr/>
        </p:nvSpPr>
        <p:spPr>
          <a:xfrm>
            <a:off x="6126654" y="2368523"/>
            <a:ext cx="1623600" cy="5556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a:t>
            </a:r>
            <a:endParaRPr/>
          </a:p>
        </p:txBody>
      </p:sp>
      <p:cxnSp>
        <p:nvCxnSpPr>
          <p:cNvPr id="262" name="Google Shape;262;p36"/>
          <p:cNvCxnSpPr>
            <a:stCxn id="260" idx="2"/>
            <a:endCxn id="261" idx="0"/>
          </p:cNvCxnSpPr>
          <p:nvPr/>
        </p:nvCxnSpPr>
        <p:spPr>
          <a:xfrm>
            <a:off x="6938454" y="2127624"/>
            <a:ext cx="0" cy="240900"/>
          </a:xfrm>
          <a:prstGeom prst="straightConnector1">
            <a:avLst/>
          </a:prstGeom>
          <a:noFill/>
          <a:ln cap="flat" cmpd="sng" w="9525">
            <a:solidFill>
              <a:srgbClr val="000000"/>
            </a:solidFill>
            <a:prstDash val="solid"/>
            <a:round/>
            <a:headEnd len="med" w="med" type="none"/>
            <a:tailEnd len="med" w="med" type="triangle"/>
          </a:ln>
        </p:spPr>
      </p:cxnSp>
      <p:cxnSp>
        <p:nvCxnSpPr>
          <p:cNvPr id="263" name="Google Shape;263;p36"/>
          <p:cNvCxnSpPr>
            <a:stCxn id="261" idx="2"/>
            <a:endCxn id="259" idx="0"/>
          </p:cNvCxnSpPr>
          <p:nvPr/>
        </p:nvCxnSpPr>
        <p:spPr>
          <a:xfrm>
            <a:off x="6938454" y="2924123"/>
            <a:ext cx="0" cy="240900"/>
          </a:xfrm>
          <a:prstGeom prst="straightConnector1">
            <a:avLst/>
          </a:prstGeom>
          <a:noFill/>
          <a:ln cap="flat" cmpd="sng" w="9525">
            <a:solidFill>
              <a:srgbClr val="000000"/>
            </a:solidFill>
            <a:prstDash val="solid"/>
            <a:round/>
            <a:headEnd len="med" w="med" type="none"/>
            <a:tailEnd len="med" w="med" type="triangle"/>
          </a:ln>
        </p:spPr>
      </p:cxnSp>
      <p:sp>
        <p:nvSpPr>
          <p:cNvPr id="264" name="Google Shape;264;p36"/>
          <p:cNvSpPr/>
          <p:nvPr/>
        </p:nvSpPr>
        <p:spPr>
          <a:xfrm>
            <a:off x="6126654" y="775525"/>
            <a:ext cx="1623600" cy="5556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Client Presentation</a:t>
            </a:r>
            <a:endParaRPr/>
          </a:p>
        </p:txBody>
      </p:sp>
      <p:cxnSp>
        <p:nvCxnSpPr>
          <p:cNvPr id="265" name="Google Shape;265;p36"/>
          <p:cNvCxnSpPr/>
          <p:nvPr/>
        </p:nvCxnSpPr>
        <p:spPr>
          <a:xfrm>
            <a:off x="6943792" y="1331144"/>
            <a:ext cx="0" cy="240900"/>
          </a:xfrm>
          <a:prstGeom prst="straightConnector1">
            <a:avLst/>
          </a:prstGeom>
          <a:noFill/>
          <a:ln cap="flat" cmpd="sng" w="9525">
            <a:solidFill>
              <a:srgbClr val="000000"/>
            </a:solidFill>
            <a:prstDash val="solid"/>
            <a:round/>
            <a:headEnd len="med" w="med" type="none"/>
            <a:tailEnd len="med" w="med" type="triangle"/>
          </a:ln>
        </p:spPr>
      </p:cxnSp>
      <p:sp>
        <p:nvSpPr>
          <p:cNvPr id="266" name="Google Shape;266;p36"/>
          <p:cNvSpPr txBox="1"/>
          <p:nvPr/>
        </p:nvSpPr>
        <p:spPr>
          <a:xfrm>
            <a:off x="3667950" y="3998781"/>
            <a:ext cx="26037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3-tiered Architecture</a:t>
            </a:r>
            <a:endParaRPr/>
          </a:p>
        </p:txBody>
      </p:sp>
      <p:sp>
        <p:nvSpPr>
          <p:cNvPr id="267" name="Google Shape;267;p36"/>
          <p:cNvSpPr txBox="1"/>
          <p:nvPr/>
        </p:nvSpPr>
        <p:spPr>
          <a:xfrm>
            <a:off x="6080385" y="3961531"/>
            <a:ext cx="26037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4-tiered Architecture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 Layered/Tiered Architecture</a:t>
            </a:r>
            <a:endParaRPr/>
          </a:p>
        </p:txBody>
      </p:sp>
      <p:sp>
        <p:nvSpPr>
          <p:cNvPr id="273" name="Google Shape;27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37"/>
          <p:cNvPicPr preferRelativeResize="0"/>
          <p:nvPr/>
        </p:nvPicPr>
        <p:blipFill rotWithShape="1">
          <a:blip r:embed="rId3">
            <a:alphaModFix/>
          </a:blip>
          <a:srcRect b="0" l="0" r="0" t="0"/>
          <a:stretch/>
        </p:blipFill>
        <p:spPr>
          <a:xfrm>
            <a:off x="2378350" y="1152475"/>
            <a:ext cx="3823500" cy="3546000"/>
          </a:xfrm>
          <a:prstGeom prst="rect">
            <a:avLst/>
          </a:prstGeom>
          <a:noFill/>
          <a:ln>
            <a:noFill/>
          </a:ln>
        </p:spPr>
      </p:pic>
      <p:sp>
        <p:nvSpPr>
          <p:cNvPr id="275" name="Google Shape;275;p37"/>
          <p:cNvSpPr txBox="1"/>
          <p:nvPr/>
        </p:nvSpPr>
        <p:spPr>
          <a:xfrm>
            <a:off x="1488975" y="4703625"/>
            <a:ext cx="72441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http://criticaltechnology.blogspot.com/2011/10/mvc-in-three-tier-architecture.html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MVC + Layered/Tiered Architecture</a:t>
            </a:r>
            <a:endParaRPr/>
          </a:p>
          <a:p>
            <a:pPr indent="0" lvl="0" marL="0" rtl="0" algn="l">
              <a:spcBef>
                <a:spcPts val="0"/>
              </a:spcBef>
              <a:spcAft>
                <a:spcPts val="0"/>
              </a:spcAft>
              <a:buNone/>
            </a:pPr>
            <a:r>
              <a:t/>
            </a:r>
            <a:endParaRPr/>
          </a:p>
        </p:txBody>
      </p:sp>
      <p:sp>
        <p:nvSpPr>
          <p:cNvPr id="281" name="Google Shape;28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38"/>
          <p:cNvPicPr preferRelativeResize="0"/>
          <p:nvPr/>
        </p:nvPicPr>
        <p:blipFill rotWithShape="1">
          <a:blip r:embed="rId3">
            <a:alphaModFix/>
          </a:blip>
          <a:srcRect b="0" l="0" r="0" t="0"/>
          <a:stretch/>
        </p:blipFill>
        <p:spPr>
          <a:xfrm>
            <a:off x="1036800" y="1203631"/>
            <a:ext cx="7050300" cy="2840400"/>
          </a:xfrm>
          <a:prstGeom prst="rect">
            <a:avLst/>
          </a:prstGeom>
          <a:noFill/>
          <a:ln>
            <a:noFill/>
          </a:ln>
        </p:spPr>
      </p:pic>
      <p:sp>
        <p:nvSpPr>
          <p:cNvPr id="283" name="Google Shape;283;p38"/>
          <p:cNvSpPr txBox="1"/>
          <p:nvPr/>
        </p:nvSpPr>
        <p:spPr>
          <a:xfrm>
            <a:off x="1767295" y="4430213"/>
            <a:ext cx="5490300" cy="426300"/>
          </a:xfrm>
          <a:prstGeom prst="rect">
            <a:avLst/>
          </a:prstGeom>
          <a:noFill/>
          <a:ln>
            <a:noFill/>
          </a:ln>
        </p:spPr>
        <p:txBody>
          <a:bodyPr anchorCtr="0" anchor="t" bIns="37425" lIns="74825" spcFirstLastPara="1" rIns="74825" wrap="square" tIns="37425">
            <a:noAutofit/>
          </a:bodyPr>
          <a:lstStyle/>
          <a:p>
            <a:pPr indent="0" lvl="0" marL="0" marR="0" rtl="0" algn="l">
              <a:spcBef>
                <a:spcPts val="0"/>
              </a:spcBef>
              <a:spcAft>
                <a:spcPts val="0"/>
              </a:spcAft>
              <a:buNone/>
            </a:pPr>
            <a:r>
              <a:rPr b="0" lang="en" sz="1500" strike="noStrike">
                <a:solidFill>
                  <a:srgbClr val="000000"/>
                </a:solidFill>
                <a:latin typeface="Arial"/>
                <a:ea typeface="Arial"/>
                <a:cs typeface="Arial"/>
                <a:sym typeface="Arial"/>
              </a:rPr>
              <a:t>http://www.ibm.com/developerworks/library/wa-aj-multitier/</a:t>
            </a:r>
            <a:endParaRPr b="0" sz="1500"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a:t>
            </a:r>
            <a:endParaRPr/>
          </a:p>
        </p:txBody>
      </p:sp>
      <p:sp>
        <p:nvSpPr>
          <p:cNvPr id="289" name="Google Shape;28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a:t>
            </a:r>
            <a:r>
              <a:rPr lang="en"/>
              <a:t>usiness logic or individual functions are modularized and presented as services for consumer/client applications.</a:t>
            </a:r>
            <a:endParaRPr/>
          </a:p>
          <a:p>
            <a:pPr indent="-381000" lvl="0" marL="457200" rtl="0" algn="l">
              <a:spcBef>
                <a:spcPts val="0"/>
              </a:spcBef>
              <a:spcAft>
                <a:spcPts val="0"/>
              </a:spcAft>
              <a:buSzPts val="2400"/>
              <a:buChar char="●"/>
            </a:pPr>
            <a:r>
              <a:rPr lang="en"/>
              <a:t>Each service is a self contained, reusable, independent of implementation stack.</a:t>
            </a:r>
            <a:endParaRPr/>
          </a:p>
          <a:p>
            <a:pPr indent="-381000" lvl="0" marL="457200" rtl="0" algn="l">
              <a:spcBef>
                <a:spcPts val="0"/>
              </a:spcBef>
              <a:spcAft>
                <a:spcPts val="0"/>
              </a:spcAft>
              <a:buSzPts val="2400"/>
              <a:buChar char="●"/>
            </a:pPr>
            <a:r>
              <a:rPr lang="en"/>
              <a:t>The services are exposed usually using standard interface</a:t>
            </a:r>
            <a:endParaRPr/>
          </a:p>
          <a:p>
            <a:pPr indent="-381000" lvl="0" marL="457200" rtl="0" algn="l">
              <a:spcBef>
                <a:spcPts val="0"/>
              </a:spcBef>
              <a:spcAft>
                <a:spcPts val="0"/>
              </a:spcAft>
              <a:buSzPts val="2400"/>
              <a:buChar char="●"/>
            </a:pPr>
            <a:r>
              <a:rPr lang="en"/>
              <a:t>Reusability is an important design goal.</a:t>
            </a:r>
            <a:endParaRPr/>
          </a:p>
          <a:p>
            <a:pPr indent="-381000" lvl="0" marL="457200" rtl="0" algn="l">
              <a:spcBef>
                <a:spcPts val="0"/>
              </a:spcBef>
              <a:spcAft>
                <a:spcPts val="0"/>
              </a:spcAft>
              <a:buSzPts val="2400"/>
              <a:buChar char="●"/>
            </a:pPr>
            <a:r>
              <a:rPr lang="en"/>
              <a:t>Target large applications at the enterprise level</a:t>
            </a:r>
            <a:endParaRPr/>
          </a:p>
          <a:p>
            <a:pPr indent="-381000" lvl="0" marL="457200" rtl="0" algn="l">
              <a:spcBef>
                <a:spcPts val="0"/>
              </a:spcBef>
              <a:spcAft>
                <a:spcPts val="0"/>
              </a:spcAft>
              <a:buSzPts val="2400"/>
              <a:buChar char="●"/>
            </a:pPr>
            <a:r>
              <a:rPr lang="en"/>
              <a:t>Provides business automation and organizational agility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 (Thomas Erl)</a:t>
            </a:r>
            <a:endParaRPr/>
          </a:p>
        </p:txBody>
      </p:sp>
      <p:sp>
        <p:nvSpPr>
          <p:cNvPr id="295" name="Google Shape;29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Standardized service contract</a:t>
            </a:r>
            <a:endParaRPr/>
          </a:p>
          <a:p>
            <a:pPr indent="-381000" lvl="0" marL="457200" rtl="0" algn="l">
              <a:spcBef>
                <a:spcPts val="0"/>
              </a:spcBef>
              <a:spcAft>
                <a:spcPts val="0"/>
              </a:spcAft>
              <a:buSzPts val="2400"/>
              <a:buChar char="●"/>
            </a:pPr>
            <a:r>
              <a:rPr lang="en"/>
              <a:t>Service loose coupling</a:t>
            </a:r>
            <a:endParaRPr/>
          </a:p>
          <a:p>
            <a:pPr indent="-381000" lvl="0" marL="457200" rtl="0" algn="l">
              <a:spcBef>
                <a:spcPts val="0"/>
              </a:spcBef>
              <a:spcAft>
                <a:spcPts val="0"/>
              </a:spcAft>
              <a:buSzPts val="2400"/>
              <a:buChar char="●"/>
            </a:pPr>
            <a:r>
              <a:rPr lang="en"/>
              <a:t>Service abstraction</a:t>
            </a:r>
            <a:endParaRPr/>
          </a:p>
          <a:p>
            <a:pPr indent="-381000" lvl="0" marL="457200" rtl="0" algn="l">
              <a:spcBef>
                <a:spcPts val="0"/>
              </a:spcBef>
              <a:spcAft>
                <a:spcPts val="0"/>
              </a:spcAft>
              <a:buSzPts val="2400"/>
              <a:buChar char="●"/>
            </a:pPr>
            <a:r>
              <a:rPr lang="en"/>
              <a:t>Service reusability</a:t>
            </a:r>
            <a:endParaRPr/>
          </a:p>
          <a:p>
            <a:pPr indent="-381000" lvl="0" marL="457200" rtl="0" algn="l">
              <a:spcBef>
                <a:spcPts val="0"/>
              </a:spcBef>
              <a:spcAft>
                <a:spcPts val="0"/>
              </a:spcAft>
              <a:buSzPts val="2400"/>
              <a:buChar char="●"/>
            </a:pPr>
            <a:r>
              <a:rPr lang="en"/>
              <a:t>Service autonomy</a:t>
            </a:r>
            <a:endParaRPr/>
          </a:p>
          <a:p>
            <a:pPr indent="-381000" lvl="0" marL="457200" rtl="0" algn="l">
              <a:spcBef>
                <a:spcPts val="0"/>
              </a:spcBef>
              <a:spcAft>
                <a:spcPts val="0"/>
              </a:spcAft>
              <a:buSzPts val="2400"/>
              <a:buChar char="●"/>
            </a:pPr>
            <a:r>
              <a:rPr lang="en"/>
              <a:t>Service statelessness</a:t>
            </a:r>
            <a:endParaRPr/>
          </a:p>
          <a:p>
            <a:pPr indent="-381000" lvl="0" marL="457200" rtl="0" algn="l">
              <a:spcBef>
                <a:spcPts val="0"/>
              </a:spcBef>
              <a:spcAft>
                <a:spcPts val="0"/>
              </a:spcAft>
              <a:buSzPts val="2400"/>
              <a:buChar char="●"/>
            </a:pPr>
            <a:r>
              <a:rPr lang="en"/>
              <a:t>Service discoverability</a:t>
            </a:r>
            <a:endParaRPr/>
          </a:p>
          <a:p>
            <a:pPr indent="-381000" lvl="0" marL="457200" rtl="0" algn="l">
              <a:spcBef>
                <a:spcPts val="0"/>
              </a:spcBef>
              <a:spcAft>
                <a:spcPts val="0"/>
              </a:spcAft>
              <a:buSzPts val="2400"/>
              <a:buChar char="●"/>
            </a:pPr>
            <a:r>
              <a:rPr lang="en"/>
              <a:t>Service composability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Microservices  </a:t>
            </a:r>
            <a:endParaRPr/>
          </a:p>
        </p:txBody>
      </p:sp>
      <p:sp>
        <p:nvSpPr>
          <p:cNvPr id="301" name="Google Shape;30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Divide and Conquer at the all phases (design, implementation, deployment, operation)</a:t>
            </a:r>
            <a:endParaRPr sz="1900"/>
          </a:p>
          <a:p>
            <a:pPr indent="-349250" lvl="0" marL="457200" rtl="0" algn="l">
              <a:spcBef>
                <a:spcPts val="0"/>
              </a:spcBef>
              <a:spcAft>
                <a:spcPts val="0"/>
              </a:spcAft>
              <a:buSzPts val="1900"/>
              <a:buChar char="●"/>
            </a:pPr>
            <a:r>
              <a:rPr lang="en" sz="1900"/>
              <a:t>Each service is single purpose and small can be independently developed and deployed in different environments and individually scaled.</a:t>
            </a:r>
            <a:endParaRPr sz="1900"/>
          </a:p>
          <a:p>
            <a:pPr indent="-349250" lvl="0" marL="457200" rtl="0" algn="l">
              <a:spcBef>
                <a:spcPts val="0"/>
              </a:spcBef>
              <a:spcAft>
                <a:spcPts val="0"/>
              </a:spcAft>
              <a:buSzPts val="1900"/>
              <a:buChar char="●"/>
            </a:pPr>
            <a:r>
              <a:rPr lang="en" sz="1900"/>
              <a:t>An important design goal is the </a:t>
            </a:r>
            <a:r>
              <a:rPr lang="en" sz="1900"/>
              <a:t>separation to achieve deployment flexibility, technology flexibility, and scalability.</a:t>
            </a:r>
            <a:endParaRPr sz="1900"/>
          </a:p>
          <a:p>
            <a:pPr indent="-349250" lvl="0" marL="457200" rtl="0" algn="l">
              <a:spcBef>
                <a:spcPts val="0"/>
              </a:spcBef>
              <a:spcAft>
                <a:spcPts val="0"/>
              </a:spcAft>
              <a:buSzPts val="1900"/>
              <a:buChar char="●"/>
            </a:pPr>
            <a:r>
              <a:rPr lang="en" sz="1900" u="sng">
                <a:solidFill>
                  <a:schemeClr val="hlink"/>
                </a:solidFill>
                <a:hlinkClick r:id="rId3"/>
              </a:rPr>
              <a:t>https://www.youtube.com/watch?v=kq_0goMjKOs&amp;list=PLqq-6Pq4lTTZSKAFG6aCDVDP86Qx4lNas&amp;index=3</a:t>
            </a:r>
            <a:endParaRPr sz="1900"/>
          </a:p>
          <a:p>
            <a:pPr indent="-349250" lvl="0" marL="457200" rtl="0" algn="l">
              <a:spcBef>
                <a:spcPts val="0"/>
              </a:spcBef>
              <a:spcAft>
                <a:spcPts val="0"/>
              </a:spcAft>
              <a:buSzPts val="1900"/>
              <a:buChar char="●"/>
            </a:pPr>
            <a:r>
              <a:rPr lang="en" sz="1900"/>
              <a:t>A good article about microservice: </a:t>
            </a:r>
            <a:r>
              <a:rPr lang="en" sz="1900" u="sng">
                <a:solidFill>
                  <a:schemeClr val="hlink"/>
                </a:solidFill>
                <a:hlinkClick r:id="rId4"/>
              </a:rPr>
              <a:t>https://martinfowler.com/articles/microservices.html</a:t>
            </a:r>
            <a:r>
              <a:rPr lang="en" sz="1900"/>
              <a: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Sufficient to satisfy the requirements </a:t>
            </a:r>
            <a:endParaRPr sz="2400"/>
          </a:p>
          <a:p>
            <a:pPr indent="-381000" lvl="0" marL="457200" rtl="0" algn="l">
              <a:spcBef>
                <a:spcPts val="0"/>
              </a:spcBef>
              <a:spcAft>
                <a:spcPts val="0"/>
              </a:spcAft>
              <a:buSzPts val="2400"/>
              <a:buChar char="●"/>
            </a:pPr>
            <a:r>
              <a:rPr lang="en"/>
              <a:t>Reduce the complexity</a:t>
            </a:r>
            <a:endParaRPr/>
          </a:p>
          <a:p>
            <a:pPr indent="-381000" lvl="0" marL="457200" rtl="0" algn="l">
              <a:spcBef>
                <a:spcPts val="0"/>
              </a:spcBef>
              <a:spcAft>
                <a:spcPts val="0"/>
              </a:spcAft>
              <a:buSzPts val="2400"/>
              <a:buChar char="●"/>
            </a:pPr>
            <a:r>
              <a:rPr lang="en" sz="2400"/>
              <a:t>Flexible to handle changes</a:t>
            </a:r>
            <a:endParaRPr sz="2400"/>
          </a:p>
          <a:p>
            <a:pPr indent="-381000" lvl="0" marL="457200" rtl="0" algn="l">
              <a:spcBef>
                <a:spcPts val="0"/>
              </a:spcBef>
              <a:spcAft>
                <a:spcPts val="0"/>
              </a:spcAft>
              <a:buSzPts val="2400"/>
              <a:buChar char="●"/>
            </a:pPr>
            <a:r>
              <a:rPr lang="en" sz="2400"/>
              <a:t>Strive for high quality:</a:t>
            </a:r>
            <a:endParaRPr sz="2400"/>
          </a:p>
          <a:p>
            <a:pPr indent="-355600" lvl="1" marL="914400" rtl="0" algn="l">
              <a:spcBef>
                <a:spcPts val="0"/>
              </a:spcBef>
              <a:spcAft>
                <a:spcPts val="0"/>
              </a:spcAft>
              <a:buSzPts val="2000"/>
              <a:buChar char="○"/>
            </a:pPr>
            <a:r>
              <a:rPr lang="en" sz="2000"/>
              <a:t>Efficiency, reliability, security, </a:t>
            </a:r>
            <a:r>
              <a:rPr lang="en" sz="2000"/>
              <a:t>maintainability, </a:t>
            </a:r>
            <a:r>
              <a:rPr lang="en"/>
              <a:t>scalability, </a:t>
            </a:r>
            <a:r>
              <a:rPr lang="en" sz="2000"/>
              <a:t>agility,  etc</a:t>
            </a:r>
            <a:endParaRPr sz="2000"/>
          </a:p>
          <a:p>
            <a:pPr indent="-355600" lvl="1" marL="914400" rtl="0" algn="l">
              <a:spcBef>
                <a:spcPts val="0"/>
              </a:spcBef>
              <a:spcAft>
                <a:spcPts val="0"/>
              </a:spcAft>
              <a:buSzPts val="2000"/>
              <a:buChar char="○"/>
            </a:pPr>
            <a:r>
              <a:rPr lang="en" sz="2000"/>
              <a:t>Trade-off among different quality characteristics</a:t>
            </a:r>
            <a:endParaRPr sz="2000"/>
          </a:p>
          <a:p>
            <a:pPr indent="-355600" lvl="1" marL="914400" rtl="0" algn="l">
              <a:spcBef>
                <a:spcPts val="0"/>
              </a:spcBef>
              <a:spcAft>
                <a:spcPts val="0"/>
              </a:spcAft>
              <a:buSzPts val="2000"/>
              <a:buChar char="○"/>
            </a:pPr>
            <a:r>
              <a:rPr lang="en" sz="2000"/>
              <a:t>Check non-functional requirements</a:t>
            </a:r>
            <a:endParaRPr sz="2000"/>
          </a:p>
          <a:p>
            <a:pPr indent="0" lvl="0" marL="9144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SOA vs Microservices</a:t>
            </a:r>
            <a:endParaRPr/>
          </a:p>
        </p:txBody>
      </p:sp>
      <p:sp>
        <p:nvSpPr>
          <p:cNvPr id="307" name="Google Shape;30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https://www.edureka.co/blog/microservices-vs-soa/</a:t>
            </a:r>
            <a:endParaRPr/>
          </a:p>
        </p:txBody>
      </p:sp>
      <p:pic>
        <p:nvPicPr>
          <p:cNvPr id="308" name="Google Shape;308;p42"/>
          <p:cNvPicPr preferRelativeResize="0"/>
          <p:nvPr/>
        </p:nvPicPr>
        <p:blipFill>
          <a:blip r:embed="rId4">
            <a:alphaModFix/>
          </a:blip>
          <a:stretch>
            <a:fillRect/>
          </a:stretch>
        </p:blipFill>
        <p:spPr>
          <a:xfrm>
            <a:off x="977713" y="1515200"/>
            <a:ext cx="6677025" cy="2971800"/>
          </a:xfrm>
          <a:prstGeom prst="rect">
            <a:avLst/>
          </a:prstGeom>
          <a:noFill/>
          <a:ln>
            <a:noFill/>
          </a:ln>
        </p:spPr>
      </p:pic>
      <p:sp>
        <p:nvSpPr>
          <p:cNvPr id="309" name="Google Shape;309;p42"/>
          <p:cNvSpPr txBox="1"/>
          <p:nvPr/>
        </p:nvSpPr>
        <p:spPr>
          <a:xfrm>
            <a:off x="1406775" y="4568875"/>
            <a:ext cx="5590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0578A"/>
                </a:solidFill>
                <a:highlight>
                  <a:srgbClr val="FFFFFF"/>
                </a:highlight>
                <a:hlinkClick r:id="rId5">
                  <a:extLst>
                    <a:ext uri="{A12FA001-AC4F-418D-AE19-62706E023703}">
                      <ahyp:hlinkClr val="tx"/>
                    </a:ext>
                  </a:extLst>
                </a:hlinkClick>
              </a:rPr>
              <a:t>Best Architecture for an MVP: Monolith, SOA, Microservices, or Serverless?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15" name="Google Shape;31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REST stands for Representational State Transfer</a:t>
            </a:r>
            <a:endParaRPr/>
          </a:p>
          <a:p>
            <a:pPr indent="-381000" lvl="0" marL="457200" rtl="0" algn="l">
              <a:spcBef>
                <a:spcPts val="0"/>
              </a:spcBef>
              <a:spcAft>
                <a:spcPts val="0"/>
              </a:spcAft>
              <a:buSzPts val="2400"/>
              <a:buChar char="●"/>
            </a:pPr>
            <a:r>
              <a:rPr lang="en"/>
              <a:t>A software architecture style for Network based application </a:t>
            </a:r>
            <a:endParaRPr/>
          </a:p>
          <a:p>
            <a:pPr indent="-381000" lvl="0" marL="457200" rtl="0" algn="l">
              <a:spcBef>
                <a:spcPts val="0"/>
              </a:spcBef>
              <a:spcAft>
                <a:spcPts val="0"/>
              </a:spcAft>
              <a:buSzPts val="2400"/>
              <a:buChar char="●"/>
            </a:pPr>
            <a:r>
              <a:rPr lang="en"/>
              <a:t>Defined by Roy Fielding</a:t>
            </a:r>
            <a:endParaRPr/>
          </a:p>
          <a:p>
            <a:pPr indent="-381000" lvl="0" marL="457200" rtl="0" algn="l">
              <a:spcBef>
                <a:spcPts val="0"/>
              </a:spcBef>
              <a:spcAft>
                <a:spcPts val="0"/>
              </a:spcAft>
              <a:buSzPts val="2400"/>
              <a:buChar char="●"/>
            </a:pPr>
            <a:r>
              <a:rPr lang="en"/>
              <a:t>A system conform to REST constraints is RESTful system</a:t>
            </a:r>
            <a:endParaRPr/>
          </a:p>
          <a:p>
            <a:pPr indent="-381000" lvl="0" marL="457200" rtl="0" algn="l">
              <a:spcBef>
                <a:spcPts val="0"/>
              </a:spcBef>
              <a:spcAft>
                <a:spcPts val="0"/>
              </a:spcAft>
              <a:buSzPts val="2400"/>
              <a:buChar char="●"/>
            </a:pPr>
            <a:r>
              <a:rPr lang="en"/>
              <a:t>It is typically used with HTTP and web services. Restful application uses HTTP to perform all CRUD operations.</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21" name="Google Shape;32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It is defined a</a:t>
            </a:r>
            <a:r>
              <a:rPr lang="en"/>
              <a:t>s a set of constraints</a:t>
            </a:r>
            <a:endParaRPr/>
          </a:p>
          <a:p>
            <a:pPr indent="-355600" lvl="1" marL="914400" rtl="0" algn="l">
              <a:spcBef>
                <a:spcPts val="0"/>
              </a:spcBef>
              <a:spcAft>
                <a:spcPts val="0"/>
              </a:spcAft>
              <a:buSzPts val="2000"/>
              <a:buChar char="○"/>
            </a:pPr>
            <a:r>
              <a:rPr lang="en"/>
              <a:t>Client-server</a:t>
            </a:r>
            <a:endParaRPr/>
          </a:p>
          <a:p>
            <a:pPr indent="-355600" lvl="1" marL="914400" rtl="0" algn="l">
              <a:spcBef>
                <a:spcPts val="0"/>
              </a:spcBef>
              <a:spcAft>
                <a:spcPts val="0"/>
              </a:spcAft>
              <a:buSzPts val="2000"/>
              <a:buChar char="○"/>
            </a:pPr>
            <a:r>
              <a:rPr lang="en"/>
              <a:t>Stateless (Server does not maintain state)</a:t>
            </a:r>
            <a:endParaRPr/>
          </a:p>
          <a:p>
            <a:pPr indent="-355600" lvl="1" marL="914400" rtl="0" algn="l">
              <a:spcBef>
                <a:spcPts val="0"/>
              </a:spcBef>
              <a:spcAft>
                <a:spcPts val="0"/>
              </a:spcAft>
              <a:buSzPts val="2000"/>
              <a:buChar char="○"/>
            </a:pPr>
            <a:r>
              <a:rPr lang="en"/>
              <a:t>Uniform interface</a:t>
            </a:r>
            <a:endParaRPr/>
          </a:p>
          <a:p>
            <a:pPr indent="-355600" lvl="1" marL="914400" rtl="0" algn="l">
              <a:spcBef>
                <a:spcPts val="0"/>
              </a:spcBef>
              <a:spcAft>
                <a:spcPts val="0"/>
              </a:spcAft>
              <a:buSzPts val="2000"/>
              <a:buChar char="○"/>
            </a:pPr>
            <a:r>
              <a:rPr lang="en"/>
              <a:t>Cacheable</a:t>
            </a:r>
            <a:endParaRPr/>
          </a:p>
          <a:p>
            <a:pPr indent="-355600" lvl="1" marL="914400" rtl="0" algn="l">
              <a:spcBef>
                <a:spcPts val="0"/>
              </a:spcBef>
              <a:spcAft>
                <a:spcPts val="0"/>
              </a:spcAft>
              <a:buSzPts val="2000"/>
              <a:buChar char="○"/>
            </a:pPr>
            <a:r>
              <a:rPr lang="en"/>
              <a:t>Layered</a:t>
            </a:r>
            <a:endParaRPr/>
          </a:p>
          <a:p>
            <a:pPr indent="-355600" lvl="1" marL="914400" rtl="0" algn="l">
              <a:spcBef>
                <a:spcPts val="0"/>
              </a:spcBef>
              <a:spcAft>
                <a:spcPts val="0"/>
              </a:spcAft>
              <a:buSzPts val="2000"/>
              <a:buChar char="○"/>
            </a:pPr>
            <a:r>
              <a:rPr lang="en"/>
              <a:t>Code on demand (optional)</a:t>
            </a:r>
            <a:endParaRPr/>
          </a:p>
          <a:p>
            <a:pPr indent="0" lvl="0" marL="0" rtl="0" algn="l">
              <a:spcBef>
                <a:spcPts val="1600"/>
              </a:spcBef>
              <a:spcAft>
                <a:spcPts val="1600"/>
              </a:spcAft>
              <a:buNone/>
            </a:pPr>
            <a:r>
              <a:rPr lang="en" sz="1100" u="sng">
                <a:solidFill>
                  <a:schemeClr val="hlink"/>
                </a:solidFill>
                <a:hlinkClick r:id="rId3"/>
              </a:rPr>
              <a:t>https://restfulapi.net/rest-architectural-constraints/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Give every resource a URI</a:t>
            </a:r>
            <a:endParaRPr/>
          </a:p>
          <a:p>
            <a:pPr indent="-355600" lvl="1" marL="914400" rtl="0" algn="l">
              <a:spcBef>
                <a:spcPts val="0"/>
              </a:spcBef>
              <a:spcAft>
                <a:spcPts val="0"/>
              </a:spcAft>
              <a:buSzPts val="2000"/>
              <a:buChar char="○"/>
            </a:pPr>
            <a:r>
              <a:rPr lang="en"/>
              <a:t>/projects</a:t>
            </a:r>
            <a:endParaRPr/>
          </a:p>
          <a:p>
            <a:pPr indent="-355600" lvl="1" marL="914400" rtl="0" algn="l">
              <a:spcBef>
                <a:spcPts val="0"/>
              </a:spcBef>
              <a:spcAft>
                <a:spcPts val="0"/>
              </a:spcAft>
              <a:buSzPts val="2000"/>
              <a:buChar char="○"/>
            </a:pPr>
            <a:r>
              <a:rPr lang="en"/>
              <a:t>/projects/11</a:t>
            </a:r>
            <a:endParaRPr/>
          </a:p>
          <a:p>
            <a:pPr indent="-381000" lvl="0" marL="457200" rtl="0" algn="l">
              <a:spcBef>
                <a:spcPts val="0"/>
              </a:spcBef>
              <a:spcAft>
                <a:spcPts val="0"/>
              </a:spcAft>
              <a:buSzPts val="2400"/>
              <a:buChar char="●"/>
            </a:pPr>
            <a:r>
              <a:rPr lang="en"/>
              <a:t>Link them together through hyperlinks </a:t>
            </a:r>
            <a:endParaRPr/>
          </a:p>
          <a:p>
            <a:pPr indent="-381000" lvl="0" marL="457200" rtl="0" algn="l">
              <a:spcBef>
                <a:spcPts val="0"/>
              </a:spcBef>
              <a:spcAft>
                <a:spcPts val="0"/>
              </a:spcAft>
              <a:buSzPts val="2400"/>
              <a:buChar char="●"/>
            </a:pPr>
            <a:r>
              <a:rPr lang="en"/>
              <a:t>Use standard HTTP operations (GET, POST, PUT, DELETE</a:t>
            </a:r>
            <a:endParaRPr/>
          </a:p>
          <a:p>
            <a:pPr indent="-381000" lvl="0" marL="457200" rtl="0" algn="l">
              <a:spcBef>
                <a:spcPts val="0"/>
              </a:spcBef>
              <a:spcAft>
                <a:spcPts val="0"/>
              </a:spcAft>
              <a:buSzPts val="2400"/>
              <a:buChar char="●"/>
            </a:pPr>
            <a:r>
              <a:rPr lang="en"/>
              <a:t>All states should be either turned into resource states, or kept on the client.</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Serverless Architecture</a:t>
            </a:r>
            <a:endParaRPr/>
          </a:p>
        </p:txBody>
      </p:sp>
      <p:sp>
        <p:nvSpPr>
          <p:cNvPr id="333" name="Google Shape;333;p46"/>
          <p:cNvSpPr txBox="1"/>
          <p:nvPr>
            <p:ph idx="1" type="body"/>
          </p:nvPr>
        </p:nvSpPr>
        <p:spPr>
          <a:xfrm>
            <a:off x="311700" y="1152475"/>
            <a:ext cx="87054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“No server side?”</a:t>
            </a:r>
            <a:endParaRPr/>
          </a:p>
          <a:p>
            <a:pPr indent="-381000" lvl="0" marL="457200" rtl="0" algn="l">
              <a:spcBef>
                <a:spcPts val="0"/>
              </a:spcBef>
              <a:spcAft>
                <a:spcPts val="0"/>
              </a:spcAft>
              <a:buSzPts val="2400"/>
              <a:buChar char="●"/>
            </a:pPr>
            <a:r>
              <a:rPr lang="en"/>
              <a:t>Use third-party “Backend as a Service” (BaaS) services</a:t>
            </a:r>
            <a:endParaRPr/>
          </a:p>
          <a:p>
            <a:pPr indent="-381000" lvl="0" marL="457200" rtl="0" algn="l">
              <a:spcBef>
                <a:spcPts val="0"/>
              </a:spcBef>
              <a:spcAft>
                <a:spcPts val="0"/>
              </a:spcAft>
              <a:buSzPts val="2400"/>
              <a:buChar char="●"/>
            </a:pPr>
            <a:r>
              <a:rPr lang="en"/>
              <a:t>Custom code run in managed, ephemeral containers on a “Functions as a Service” (FaaS) platform.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PaaS, FaaS, SaaS</a:t>
            </a:r>
            <a:endParaRPr/>
          </a:p>
        </p:txBody>
      </p:sp>
      <p:sp>
        <p:nvSpPr>
          <p:cNvPr id="339" name="Google Shape;33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0" name="Google Shape;340;p47"/>
          <p:cNvPicPr preferRelativeResize="0"/>
          <p:nvPr/>
        </p:nvPicPr>
        <p:blipFill>
          <a:blip r:embed="rId3">
            <a:alphaModFix/>
          </a:blip>
          <a:stretch>
            <a:fillRect/>
          </a:stretch>
        </p:blipFill>
        <p:spPr>
          <a:xfrm>
            <a:off x="1762400" y="1030863"/>
            <a:ext cx="4812200" cy="3659624"/>
          </a:xfrm>
          <a:prstGeom prst="rect">
            <a:avLst/>
          </a:prstGeom>
          <a:noFill/>
          <a:ln>
            <a:noFill/>
          </a:ln>
        </p:spPr>
      </p:pic>
      <p:sp>
        <p:nvSpPr>
          <p:cNvPr id="341" name="Google Shape;341;p47"/>
          <p:cNvSpPr txBox="1"/>
          <p:nvPr/>
        </p:nvSpPr>
        <p:spPr>
          <a:xfrm>
            <a:off x="243225" y="4527900"/>
            <a:ext cx="8242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ighlight>
                  <a:schemeClr val="lt1"/>
                </a:highlight>
                <a:hlinkClick r:id="rId4"/>
              </a:rPr>
              <a:t>https://pub.towardsai.net/what-are-cloud-iaas-paas-saas-faas-and-why-we-use-them-8af979dad141</a:t>
            </a:r>
            <a:br>
              <a:rPr lang="en" sz="1200">
                <a:highlight>
                  <a:schemeClr val="lt1"/>
                </a:highlight>
              </a:rPr>
            </a:br>
            <a:r>
              <a:rPr lang="en" sz="1200">
                <a:solidFill>
                  <a:schemeClr val="hlink"/>
                </a:solidFill>
                <a:highlight>
                  <a:schemeClr val="lt1"/>
                </a:highlight>
              </a:rPr>
              <a:t>(by</a:t>
            </a:r>
            <a:r>
              <a:rPr lang="en" sz="1200">
                <a:highlight>
                  <a:schemeClr val="lt1"/>
                </a:highlight>
              </a:rPr>
              <a:t> </a:t>
            </a:r>
            <a:r>
              <a:rPr lang="en" sz="1200">
                <a:solidFill>
                  <a:schemeClr val="hlink"/>
                </a:solidFill>
                <a:highlight>
                  <a:schemeClr val="lt1"/>
                </a:highlight>
                <a:uFill>
                  <a:noFill/>
                </a:uFill>
                <a:hlinkClick r:id="rId5"/>
              </a:rPr>
              <a:t>Michelangiolo Mazzeschi</a:t>
            </a:r>
            <a:r>
              <a:rPr lang="en" sz="1200">
                <a:highlight>
                  <a:schemeClr val="lt1"/>
                </a:highlight>
              </a:rPr>
              <a:t>)</a:t>
            </a:r>
            <a:endParaRPr sz="1200">
              <a:highlight>
                <a:schemeClr val="lt1"/>
              </a:highlight>
            </a:endParaRPr>
          </a:p>
        </p:txBody>
      </p:sp>
      <p:sp>
        <p:nvSpPr>
          <p:cNvPr id="342" name="Google Shape;342;p47"/>
          <p:cNvSpPr txBox="1"/>
          <p:nvPr/>
        </p:nvSpPr>
        <p:spPr>
          <a:xfrm>
            <a:off x="3852300" y="1092700"/>
            <a:ext cx="76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chemeClr val="lt1"/>
                </a:highlight>
              </a:rPr>
              <a:t>PaaS</a:t>
            </a:r>
            <a:endParaRPr b="1" sz="1100">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Design</a:t>
            </a:r>
            <a:endParaRPr/>
          </a:p>
        </p:txBody>
      </p:sp>
      <p:sp>
        <p:nvSpPr>
          <p:cNvPr id="348" name="Google Shape;34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Focus on the internals in each subsystem.</a:t>
            </a:r>
            <a:endParaRPr sz="2200"/>
          </a:p>
          <a:p>
            <a:pPr indent="-368300" lvl="0" marL="457200" rtl="0" algn="l">
              <a:spcBef>
                <a:spcPts val="0"/>
              </a:spcBef>
              <a:spcAft>
                <a:spcPts val="0"/>
              </a:spcAft>
              <a:buSzPts val="2200"/>
              <a:buChar char="●"/>
            </a:pPr>
            <a:r>
              <a:rPr lang="en" sz="2200"/>
              <a:t>Object Oriented design is usually used nowadays</a:t>
            </a:r>
            <a:endParaRPr sz="2200"/>
          </a:p>
          <a:p>
            <a:pPr indent="-342900" lvl="1" marL="914400" rtl="0" algn="l">
              <a:spcBef>
                <a:spcPts val="0"/>
              </a:spcBef>
              <a:spcAft>
                <a:spcPts val="0"/>
              </a:spcAft>
              <a:buSzPts val="1800"/>
              <a:buChar char="○"/>
            </a:pPr>
            <a:r>
              <a:rPr lang="en" sz="1800"/>
              <a:t>Identify classes/objects and their relationships (UML tools)</a:t>
            </a:r>
            <a:endParaRPr sz="1800"/>
          </a:p>
          <a:p>
            <a:pPr indent="-368300" lvl="0" marL="457200" rtl="0" algn="l">
              <a:spcBef>
                <a:spcPts val="0"/>
              </a:spcBef>
              <a:spcAft>
                <a:spcPts val="0"/>
              </a:spcAft>
              <a:buSzPts val="2200"/>
              <a:buChar char="●"/>
            </a:pPr>
            <a:r>
              <a:rPr lang="en" sz="2200"/>
              <a:t>Data/Database Design </a:t>
            </a:r>
            <a:endParaRPr sz="2200"/>
          </a:p>
          <a:p>
            <a:pPr indent="-342900" lvl="1" marL="914400" rtl="0" algn="l">
              <a:spcBef>
                <a:spcPts val="0"/>
              </a:spcBef>
              <a:spcAft>
                <a:spcPts val="0"/>
              </a:spcAft>
              <a:buSzPts val="1800"/>
              <a:buChar char="○"/>
            </a:pPr>
            <a:r>
              <a:rPr lang="en" sz="1800"/>
              <a:t>Local or remote, centralized or distributed, </a:t>
            </a:r>
            <a:endParaRPr sz="1800"/>
          </a:p>
          <a:p>
            <a:pPr indent="-342900" lvl="1" marL="914400" rtl="0" algn="l">
              <a:spcBef>
                <a:spcPts val="0"/>
              </a:spcBef>
              <a:spcAft>
                <a:spcPts val="0"/>
              </a:spcAft>
              <a:buSzPts val="1800"/>
              <a:buChar char="○"/>
            </a:pPr>
            <a:r>
              <a:rPr lang="en" sz="1800"/>
              <a:t>relational (ORMs) or </a:t>
            </a:r>
            <a:r>
              <a:rPr lang="en" sz="1800"/>
              <a:t>non relational DB</a:t>
            </a:r>
            <a:endParaRPr sz="1800"/>
          </a:p>
          <a:p>
            <a:pPr indent="-368300" lvl="0" marL="457200" rtl="0" algn="l">
              <a:spcBef>
                <a:spcPts val="0"/>
              </a:spcBef>
              <a:spcAft>
                <a:spcPts val="0"/>
              </a:spcAft>
              <a:buSzPts val="2200"/>
              <a:buChar char="●"/>
            </a:pPr>
            <a:r>
              <a:rPr lang="en" sz="2200"/>
              <a:t>Design Patterns</a:t>
            </a:r>
            <a:endParaRPr sz="2200"/>
          </a:p>
          <a:p>
            <a:pPr indent="-342900" lvl="1" marL="914400" rtl="0" algn="l">
              <a:spcBef>
                <a:spcPts val="0"/>
              </a:spcBef>
              <a:spcAft>
                <a:spcPts val="0"/>
              </a:spcAft>
              <a:buSzPts val="1800"/>
              <a:buChar char="○"/>
            </a:pPr>
            <a:r>
              <a:rPr lang="en" sz="1800"/>
              <a:t>Improve </a:t>
            </a:r>
            <a:r>
              <a:rPr lang="en" sz="1800"/>
              <a:t>reusability, flexibility, and maintainability </a:t>
            </a:r>
            <a:r>
              <a:rPr lang="en" sz="1800"/>
              <a:t> </a:t>
            </a:r>
            <a:endParaRPr sz="1800"/>
          </a:p>
          <a:p>
            <a:pPr indent="-368300" lvl="0" marL="457200" rtl="0" algn="l">
              <a:spcBef>
                <a:spcPts val="0"/>
              </a:spcBef>
              <a:spcAft>
                <a:spcPts val="0"/>
              </a:spcAft>
              <a:buSzPts val="2200"/>
              <a:buChar char="●"/>
            </a:pPr>
            <a:r>
              <a:rPr lang="en" sz="2200"/>
              <a:t>Algorithms </a:t>
            </a:r>
            <a:endParaRPr sz="2200"/>
          </a:p>
          <a:p>
            <a:pPr indent="-342900" lvl="1" marL="914400" rtl="0" algn="l">
              <a:spcBef>
                <a:spcPts val="0"/>
              </a:spcBef>
              <a:spcAft>
                <a:spcPts val="0"/>
              </a:spcAft>
              <a:buSzPts val="1800"/>
              <a:buChar char="○"/>
            </a:pPr>
            <a:r>
              <a:rPr lang="en" sz="1800"/>
              <a:t>Focus on performance (efficiency, </a:t>
            </a:r>
            <a:r>
              <a:rPr lang="en" sz="1800"/>
              <a:t>scalability</a:t>
            </a:r>
            <a:r>
              <a:rPr lang="en" sz="1800"/>
              <a:t>, etc)</a:t>
            </a:r>
            <a:endParaRPr sz="1800"/>
          </a:p>
          <a:p>
            <a:pPr indent="-368300" lvl="0" marL="457200" rtl="0" algn="l">
              <a:spcBef>
                <a:spcPts val="0"/>
              </a:spcBef>
              <a:spcAft>
                <a:spcPts val="0"/>
              </a:spcAft>
              <a:buSzPts val="2200"/>
              <a:buChar char="●"/>
            </a:pPr>
            <a:r>
              <a:rPr lang="en" sz="2200"/>
              <a:t>Security </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 Ways of Reuse</a:t>
            </a:r>
            <a:endParaRPr/>
          </a:p>
        </p:txBody>
      </p:sp>
      <p:sp>
        <p:nvSpPr>
          <p:cNvPr id="354" name="Google Shape;3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Inheritance</a:t>
            </a:r>
            <a:endParaRPr/>
          </a:p>
          <a:p>
            <a:pPr indent="-355600" lvl="1" marL="914400" rtl="0" algn="l">
              <a:spcBef>
                <a:spcPts val="0"/>
              </a:spcBef>
              <a:spcAft>
                <a:spcPts val="0"/>
              </a:spcAft>
              <a:buSzPts val="2000"/>
              <a:buChar char="○"/>
            </a:pPr>
            <a:r>
              <a:rPr lang="en"/>
              <a:t>Access to the development products must be available</a:t>
            </a:r>
            <a:endParaRPr/>
          </a:p>
          <a:p>
            <a:pPr indent="-355600" lvl="1" marL="914400" rtl="0" algn="l">
              <a:spcBef>
                <a:spcPts val="0"/>
              </a:spcBef>
              <a:spcAft>
                <a:spcPts val="0"/>
              </a:spcAft>
              <a:buSzPts val="2000"/>
              <a:buChar char="○"/>
            </a:pPr>
            <a:r>
              <a:rPr lang="en"/>
              <a:t>New functionality is obtained by inheritance</a:t>
            </a:r>
            <a:endParaRPr/>
          </a:p>
          <a:p>
            <a:pPr indent="-381000" lvl="0" marL="457200" rtl="0" algn="l">
              <a:spcBef>
                <a:spcPts val="0"/>
              </a:spcBef>
              <a:spcAft>
                <a:spcPts val="0"/>
              </a:spcAft>
              <a:buSzPts val="2400"/>
              <a:buChar char="●"/>
            </a:pPr>
            <a:r>
              <a:rPr lang="en"/>
              <a:t>Composition</a:t>
            </a:r>
            <a:endParaRPr/>
          </a:p>
          <a:p>
            <a:pPr indent="-355600" lvl="1" marL="914400" rtl="0" algn="l">
              <a:spcBef>
                <a:spcPts val="0"/>
              </a:spcBef>
              <a:spcAft>
                <a:spcPts val="0"/>
              </a:spcAft>
              <a:buSzPts val="2000"/>
              <a:buChar char="○"/>
            </a:pPr>
            <a:r>
              <a:rPr lang="en"/>
              <a:t>Access to models and designs is not available</a:t>
            </a:r>
            <a:endParaRPr/>
          </a:p>
          <a:p>
            <a:pPr indent="-355600" lvl="1" marL="914400" rtl="0" algn="l">
              <a:spcBef>
                <a:spcPts val="0"/>
              </a:spcBef>
              <a:spcAft>
                <a:spcPts val="0"/>
              </a:spcAft>
              <a:buSzPts val="2000"/>
              <a:buChar char="○"/>
            </a:pPr>
            <a:r>
              <a:rPr lang="en"/>
              <a:t>New functionality is obtained by aggregation</a:t>
            </a:r>
            <a:endParaRPr/>
          </a:p>
          <a:p>
            <a:pPr indent="-355600" lvl="1" marL="914400" rtl="0" algn="l">
              <a:spcBef>
                <a:spcPts val="0"/>
              </a:spcBef>
              <a:spcAft>
                <a:spcPts val="0"/>
              </a:spcAft>
              <a:buSzPts val="2000"/>
              <a:buChar char="○"/>
            </a:pPr>
            <a:r>
              <a:rPr lang="en"/>
              <a:t>The new object with more functionality is an aggregation of existing objects</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t>
            </a:r>
            <a:endParaRPr/>
          </a:p>
        </p:txBody>
      </p:sp>
      <p:sp>
        <p:nvSpPr>
          <p:cNvPr id="360" name="Google Shape;36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50"/>
          <p:cNvPicPr preferRelativeResize="0"/>
          <p:nvPr/>
        </p:nvPicPr>
        <p:blipFill>
          <a:blip r:embed="rId3">
            <a:alphaModFix/>
          </a:blip>
          <a:stretch>
            <a:fillRect/>
          </a:stretch>
        </p:blipFill>
        <p:spPr>
          <a:xfrm>
            <a:off x="869050" y="1544038"/>
            <a:ext cx="7680376" cy="2633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Composition</a:t>
            </a:r>
            <a:endParaRPr/>
          </a:p>
        </p:txBody>
      </p:sp>
      <p:sp>
        <p:nvSpPr>
          <p:cNvPr id="367" name="Google Shape;36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8" name="Google Shape;368;p51"/>
          <p:cNvPicPr preferRelativeResize="0"/>
          <p:nvPr/>
        </p:nvPicPr>
        <p:blipFill>
          <a:blip r:embed="rId3">
            <a:alphaModFix/>
          </a:blip>
          <a:stretch>
            <a:fillRect/>
          </a:stretch>
        </p:blipFill>
        <p:spPr>
          <a:xfrm>
            <a:off x="973688" y="1561025"/>
            <a:ext cx="7196625" cy="294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Trade-offs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Functionality vs. Usability</a:t>
            </a:r>
            <a:endParaRPr/>
          </a:p>
          <a:p>
            <a:pPr indent="-381000" lvl="0" marL="457200" rtl="0" algn="l">
              <a:spcBef>
                <a:spcPts val="0"/>
              </a:spcBef>
              <a:spcAft>
                <a:spcPts val="0"/>
              </a:spcAft>
              <a:buSzPts val="2400"/>
              <a:buChar char="●"/>
            </a:pPr>
            <a:r>
              <a:rPr lang="en"/>
              <a:t>Security vs Usability</a:t>
            </a:r>
            <a:endParaRPr/>
          </a:p>
          <a:p>
            <a:pPr indent="-381000" lvl="0" marL="457200" rtl="0" algn="l">
              <a:spcBef>
                <a:spcPts val="0"/>
              </a:spcBef>
              <a:spcAft>
                <a:spcPts val="0"/>
              </a:spcAft>
              <a:buSzPts val="2400"/>
              <a:buChar char="●"/>
            </a:pPr>
            <a:r>
              <a:rPr lang="en"/>
              <a:t>Cost vs. Robustness</a:t>
            </a:r>
            <a:endParaRPr/>
          </a:p>
          <a:p>
            <a:pPr indent="-381000" lvl="0" marL="457200" rtl="0" algn="l">
              <a:spcBef>
                <a:spcPts val="0"/>
              </a:spcBef>
              <a:spcAft>
                <a:spcPts val="0"/>
              </a:spcAft>
              <a:buSzPts val="2400"/>
              <a:buChar char="●"/>
            </a:pPr>
            <a:r>
              <a:rPr lang="en"/>
              <a:t>Maintainability vs performance</a:t>
            </a:r>
            <a:endParaRPr/>
          </a:p>
          <a:p>
            <a:pPr indent="-381000" lvl="0" marL="457200" rtl="0" algn="l">
              <a:spcBef>
                <a:spcPts val="0"/>
              </a:spcBef>
              <a:spcAft>
                <a:spcPts val="0"/>
              </a:spcAft>
              <a:buSzPts val="2400"/>
              <a:buChar char="●"/>
            </a:pPr>
            <a:r>
              <a:rPr lang="en"/>
              <a:t>Efficiency vs. Portability</a:t>
            </a:r>
            <a:endParaRPr/>
          </a:p>
          <a:p>
            <a:pPr indent="-381000" lvl="0" marL="457200" rtl="0" algn="l">
              <a:spcBef>
                <a:spcPts val="0"/>
              </a:spcBef>
              <a:spcAft>
                <a:spcPts val="0"/>
              </a:spcAft>
              <a:buSzPts val="2400"/>
              <a:buChar char="●"/>
            </a:pPr>
            <a:r>
              <a:rPr lang="en"/>
              <a:t>Rapid development vs. Functionality</a:t>
            </a:r>
            <a:endParaRPr/>
          </a:p>
          <a:p>
            <a:pPr indent="-381000" lvl="0" marL="457200" rtl="0" algn="l">
              <a:spcBef>
                <a:spcPts val="0"/>
              </a:spcBef>
              <a:spcAft>
                <a:spcPts val="0"/>
              </a:spcAft>
              <a:buSzPts val="2400"/>
              <a:buChar char="●"/>
            </a:pPr>
            <a:r>
              <a:rPr lang="en"/>
              <a:t>Cost vs. Reusability</a:t>
            </a:r>
            <a:endParaRPr/>
          </a:p>
          <a:p>
            <a:pPr indent="-381000" lvl="0" marL="457200" rtl="0" algn="l">
              <a:spcBef>
                <a:spcPts val="0"/>
              </a:spcBef>
              <a:spcAft>
                <a:spcPts val="0"/>
              </a:spcAft>
              <a:buSzPts val="2400"/>
              <a:buChar char="●"/>
            </a:pPr>
            <a:r>
              <a:rPr lang="en"/>
              <a:t>Backward Compatibility vs. Readability	</a:t>
            </a:r>
            <a:endParaRPr/>
          </a:p>
          <a:p>
            <a:pPr indent="-381000" lvl="0" marL="457200" rtl="0" algn="l">
              <a:spcBef>
                <a:spcPts val="0"/>
              </a:spcBef>
              <a:spcAft>
                <a:spcPts val="0"/>
              </a:spcAft>
              <a:buSzPts val="2400"/>
              <a:buChar char="●"/>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374" name="Google Shape;37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Implementation inheritance (class inheritance)</a:t>
            </a:r>
            <a:endParaRPr/>
          </a:p>
          <a:p>
            <a:pPr indent="-355600" lvl="1" marL="914400" rtl="0" algn="l">
              <a:spcBef>
                <a:spcPts val="0"/>
              </a:spcBef>
              <a:spcAft>
                <a:spcPts val="0"/>
              </a:spcAft>
              <a:buSzPts val="2000"/>
              <a:buChar char="○"/>
            </a:pPr>
            <a:r>
              <a:rPr lang="en"/>
              <a:t>Both interface and implementation of methods in super class are inherited by subclass.</a:t>
            </a:r>
            <a:endParaRPr/>
          </a:p>
          <a:p>
            <a:pPr indent="-355600" lvl="1" marL="914400" rtl="0" algn="l">
              <a:spcBef>
                <a:spcPts val="0"/>
              </a:spcBef>
              <a:spcAft>
                <a:spcPts val="0"/>
              </a:spcAft>
              <a:buSzPts val="2000"/>
              <a:buChar char="○"/>
            </a:pPr>
            <a:r>
              <a:rPr lang="en"/>
              <a:t>Goal: reuse functionalities already implemented in the existing class.</a:t>
            </a:r>
            <a:endParaRPr/>
          </a:p>
          <a:p>
            <a:pPr indent="-381000" lvl="0" marL="457200" rtl="0" algn="l">
              <a:spcBef>
                <a:spcPts val="0"/>
              </a:spcBef>
              <a:spcAft>
                <a:spcPts val="0"/>
              </a:spcAft>
              <a:buSzPts val="2400"/>
              <a:buChar char="●"/>
            </a:pPr>
            <a:r>
              <a:rPr lang="en"/>
              <a:t>Specification </a:t>
            </a:r>
            <a:r>
              <a:rPr lang="en">
                <a:solidFill>
                  <a:srgbClr val="FF0000"/>
                </a:solidFill>
              </a:rPr>
              <a:t>inheritance </a:t>
            </a:r>
            <a:r>
              <a:rPr lang="en"/>
              <a:t>(subtype)</a:t>
            </a:r>
            <a:endParaRPr/>
          </a:p>
          <a:p>
            <a:pPr indent="-355600" lvl="1" marL="914400" rtl="0" algn="l">
              <a:spcBef>
                <a:spcPts val="0"/>
              </a:spcBef>
              <a:spcAft>
                <a:spcPts val="0"/>
              </a:spcAft>
              <a:buSzPts val="2000"/>
              <a:buChar char="○"/>
            </a:pPr>
            <a:r>
              <a:rPr lang="en"/>
              <a:t>Only interface is inherited</a:t>
            </a:r>
            <a:endParaRPr/>
          </a:p>
          <a:p>
            <a:pPr indent="-355600" lvl="1" marL="914400" rtl="0" algn="l">
              <a:spcBef>
                <a:spcPts val="0"/>
              </a:spcBef>
              <a:spcAft>
                <a:spcPts val="0"/>
              </a:spcAft>
              <a:buSzPts val="2000"/>
              <a:buChar char="○"/>
            </a:pPr>
            <a:r>
              <a:rPr lang="en"/>
              <a:t>Goal: reuse specification, which is usually an abstract class with all operations specified, but not yet implemented.</a:t>
            </a:r>
            <a:endParaRPr/>
          </a:p>
          <a:p>
            <a:pPr indent="-355600" lvl="1" marL="914400" rtl="0" algn="l">
              <a:spcBef>
                <a:spcPts val="0"/>
              </a:spcBef>
              <a:spcAft>
                <a:spcPts val="0"/>
              </a:spcAft>
              <a:buClr>
                <a:srgbClr val="FF0000"/>
              </a:buClr>
              <a:buSzPts val="2000"/>
              <a:buChar char="○"/>
            </a:pPr>
            <a:r>
              <a:rPr lang="en" u="sng">
                <a:solidFill>
                  <a:srgbClr val="FF0000"/>
                </a:solidFill>
              </a:rPr>
              <a:t>Polymorphism</a:t>
            </a:r>
            <a:endParaRPr u="sng">
              <a:solidFill>
                <a:srgbClr val="FF0000"/>
              </a:solidFill>
            </a:endParaRPr>
          </a:p>
          <a:p>
            <a:pPr indent="0" lvl="0" marL="45720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80" name="Google Shape;38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need a List class that can add or remove an element from the list. It may be implemented as an arraylist or a linked list.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86" name="Google Shape;386;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need a List class that can add or remove an element from the list. It may be implemented as an arraylist or a linked list.</a:t>
            </a:r>
            <a:endParaRPr/>
          </a:p>
        </p:txBody>
      </p:sp>
      <p:pic>
        <p:nvPicPr>
          <p:cNvPr id="387" name="Google Shape;387;p54"/>
          <p:cNvPicPr preferRelativeResize="0"/>
          <p:nvPr/>
        </p:nvPicPr>
        <p:blipFill>
          <a:blip r:embed="rId3">
            <a:alphaModFix/>
          </a:blip>
          <a:stretch>
            <a:fillRect/>
          </a:stretch>
        </p:blipFill>
        <p:spPr>
          <a:xfrm>
            <a:off x="2240550" y="2311650"/>
            <a:ext cx="4269850" cy="2683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93" name="Google Shape;393;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want a Stack class which should have operations such as push(), pop(), top()). Should we use inheritance or composition to reuse the List class?</a:t>
            </a:r>
            <a:endParaRPr/>
          </a:p>
          <a:p>
            <a:pPr indent="0" lvl="0" marL="0" rtl="0" algn="l">
              <a:spcBef>
                <a:spcPts val="1600"/>
              </a:spcBef>
              <a:spcAft>
                <a:spcPts val="1600"/>
              </a:spcAft>
              <a:buNone/>
            </a:pPr>
            <a:r>
              <a:t/>
            </a:r>
            <a:endParaRPr/>
          </a:p>
        </p:txBody>
      </p:sp>
      <p:pic>
        <p:nvPicPr>
          <p:cNvPr id="394" name="Google Shape;394;p55"/>
          <p:cNvPicPr preferRelativeResize="0"/>
          <p:nvPr/>
        </p:nvPicPr>
        <p:blipFill>
          <a:blip r:embed="rId3">
            <a:alphaModFix/>
          </a:blip>
          <a:stretch>
            <a:fillRect/>
          </a:stretch>
        </p:blipFill>
        <p:spPr>
          <a:xfrm>
            <a:off x="5166950" y="2427850"/>
            <a:ext cx="2168025" cy="2649800"/>
          </a:xfrm>
          <a:prstGeom prst="rect">
            <a:avLst/>
          </a:prstGeom>
          <a:noFill/>
          <a:ln>
            <a:noFill/>
          </a:ln>
        </p:spPr>
      </p:pic>
      <p:sp>
        <p:nvSpPr>
          <p:cNvPr id="395" name="Google Shape;395;p55"/>
          <p:cNvSpPr txBox="1"/>
          <p:nvPr/>
        </p:nvSpPr>
        <p:spPr>
          <a:xfrm>
            <a:off x="4141200" y="3163500"/>
            <a:ext cx="8616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FF0000"/>
                </a:solidFill>
              </a:rPr>
              <a:t>?</a:t>
            </a:r>
            <a:endParaRPr sz="6000">
              <a:solidFill>
                <a:srgbClr val="FF0000"/>
              </a:solidFill>
            </a:endParaRPr>
          </a:p>
        </p:txBody>
      </p:sp>
      <p:pic>
        <p:nvPicPr>
          <p:cNvPr id="396" name="Google Shape;396;p55"/>
          <p:cNvPicPr preferRelativeResize="0"/>
          <p:nvPr/>
        </p:nvPicPr>
        <p:blipFill>
          <a:blip r:embed="rId4">
            <a:alphaModFix/>
          </a:blip>
          <a:stretch>
            <a:fillRect/>
          </a:stretch>
        </p:blipFill>
        <p:spPr>
          <a:xfrm>
            <a:off x="1314825" y="2427850"/>
            <a:ext cx="1966125" cy="2403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402" name="Google Shape;402;p56"/>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want a Stack class which should have operations such as push(), pop(), top()). Should we use inheritance or composition to reuse the List class?</a:t>
            </a:r>
            <a:endParaRPr/>
          </a:p>
          <a:p>
            <a:pPr indent="0" lvl="0" marL="0" rtl="0" algn="l">
              <a:spcBef>
                <a:spcPts val="1600"/>
              </a:spcBef>
              <a:spcAft>
                <a:spcPts val="1600"/>
              </a:spcAft>
              <a:buNone/>
            </a:pPr>
            <a:r>
              <a:t/>
            </a:r>
            <a:endParaRPr/>
          </a:p>
        </p:txBody>
      </p:sp>
      <p:pic>
        <p:nvPicPr>
          <p:cNvPr id="403" name="Google Shape;403;p56"/>
          <p:cNvPicPr preferRelativeResize="0"/>
          <p:nvPr/>
        </p:nvPicPr>
        <p:blipFill>
          <a:blip r:embed="rId3">
            <a:alphaModFix/>
          </a:blip>
          <a:stretch>
            <a:fillRect/>
          </a:stretch>
        </p:blipFill>
        <p:spPr>
          <a:xfrm>
            <a:off x="5166950" y="2427850"/>
            <a:ext cx="2168025" cy="2649800"/>
          </a:xfrm>
          <a:prstGeom prst="rect">
            <a:avLst/>
          </a:prstGeom>
          <a:noFill/>
          <a:ln>
            <a:noFill/>
          </a:ln>
        </p:spPr>
      </p:pic>
      <p:sp>
        <p:nvSpPr>
          <p:cNvPr id="404" name="Google Shape;404;p56"/>
          <p:cNvSpPr txBox="1"/>
          <p:nvPr/>
        </p:nvSpPr>
        <p:spPr>
          <a:xfrm>
            <a:off x="4509250" y="3484100"/>
            <a:ext cx="8616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FF0000"/>
              </a:solidFill>
            </a:endParaRPr>
          </a:p>
        </p:txBody>
      </p:sp>
      <p:sp>
        <p:nvSpPr>
          <p:cNvPr id="405" name="Google Shape;405;p56"/>
          <p:cNvSpPr/>
          <p:nvPr/>
        </p:nvSpPr>
        <p:spPr>
          <a:xfrm>
            <a:off x="1136510" y="3417040"/>
            <a:ext cx="570000" cy="671400"/>
          </a:xfrm>
          <a:custGeom>
            <a:rect b="b" l="l" r="r" t="t"/>
            <a:pathLst>
              <a:path extrusionOk="0" h="120000" w="120000">
                <a:moveTo>
                  <a:pt x="0" y="45283"/>
                </a:moveTo>
                <a:lnTo>
                  <a:pt x="0" y="70188"/>
                </a:lnTo>
                <a:lnTo>
                  <a:pt x="5333" y="74716"/>
                </a:lnTo>
                <a:lnTo>
                  <a:pt x="13333" y="74716"/>
                </a:lnTo>
                <a:lnTo>
                  <a:pt x="18666" y="74716"/>
                </a:lnTo>
                <a:lnTo>
                  <a:pt x="26666" y="76981"/>
                </a:lnTo>
                <a:lnTo>
                  <a:pt x="32000" y="79245"/>
                </a:lnTo>
                <a:lnTo>
                  <a:pt x="37333" y="83773"/>
                </a:lnTo>
                <a:lnTo>
                  <a:pt x="45333" y="88301"/>
                </a:lnTo>
                <a:lnTo>
                  <a:pt x="56000" y="90566"/>
                </a:lnTo>
                <a:lnTo>
                  <a:pt x="64000" y="97358"/>
                </a:lnTo>
                <a:lnTo>
                  <a:pt x="72000" y="101886"/>
                </a:lnTo>
                <a:lnTo>
                  <a:pt x="77333" y="106415"/>
                </a:lnTo>
                <a:lnTo>
                  <a:pt x="82666" y="108679"/>
                </a:lnTo>
                <a:lnTo>
                  <a:pt x="85333" y="115471"/>
                </a:lnTo>
                <a:lnTo>
                  <a:pt x="90666" y="120000"/>
                </a:lnTo>
                <a:lnTo>
                  <a:pt x="93333" y="120000"/>
                </a:lnTo>
                <a:lnTo>
                  <a:pt x="98666" y="120000"/>
                </a:lnTo>
                <a:lnTo>
                  <a:pt x="98666" y="115471"/>
                </a:lnTo>
                <a:lnTo>
                  <a:pt x="101333" y="110943"/>
                </a:lnTo>
                <a:lnTo>
                  <a:pt x="98666" y="104150"/>
                </a:lnTo>
                <a:lnTo>
                  <a:pt x="96000" y="99622"/>
                </a:lnTo>
                <a:lnTo>
                  <a:pt x="93333" y="95094"/>
                </a:lnTo>
                <a:lnTo>
                  <a:pt x="88000" y="92830"/>
                </a:lnTo>
                <a:lnTo>
                  <a:pt x="85333" y="86037"/>
                </a:lnTo>
                <a:lnTo>
                  <a:pt x="85333" y="81509"/>
                </a:lnTo>
                <a:lnTo>
                  <a:pt x="90666" y="79245"/>
                </a:lnTo>
                <a:lnTo>
                  <a:pt x="98666" y="76981"/>
                </a:lnTo>
                <a:lnTo>
                  <a:pt x="104000" y="76981"/>
                </a:lnTo>
                <a:lnTo>
                  <a:pt x="109333" y="74716"/>
                </a:lnTo>
                <a:lnTo>
                  <a:pt x="114666" y="74716"/>
                </a:lnTo>
                <a:lnTo>
                  <a:pt x="117333" y="72452"/>
                </a:lnTo>
                <a:lnTo>
                  <a:pt x="117333" y="67924"/>
                </a:lnTo>
                <a:lnTo>
                  <a:pt x="117333" y="63396"/>
                </a:lnTo>
                <a:lnTo>
                  <a:pt x="117333" y="58867"/>
                </a:lnTo>
                <a:lnTo>
                  <a:pt x="114666" y="56603"/>
                </a:lnTo>
                <a:lnTo>
                  <a:pt x="117333" y="49811"/>
                </a:lnTo>
                <a:lnTo>
                  <a:pt x="120000" y="45283"/>
                </a:lnTo>
                <a:lnTo>
                  <a:pt x="117333" y="40754"/>
                </a:lnTo>
                <a:lnTo>
                  <a:pt x="117333" y="36226"/>
                </a:lnTo>
                <a:lnTo>
                  <a:pt x="114666" y="36226"/>
                </a:lnTo>
                <a:lnTo>
                  <a:pt x="112000" y="33962"/>
                </a:lnTo>
                <a:lnTo>
                  <a:pt x="114666" y="29433"/>
                </a:lnTo>
                <a:lnTo>
                  <a:pt x="114666" y="27169"/>
                </a:lnTo>
                <a:lnTo>
                  <a:pt x="114666" y="22641"/>
                </a:lnTo>
                <a:lnTo>
                  <a:pt x="114666" y="20377"/>
                </a:lnTo>
                <a:lnTo>
                  <a:pt x="112000" y="18113"/>
                </a:lnTo>
                <a:lnTo>
                  <a:pt x="109333" y="15849"/>
                </a:lnTo>
                <a:lnTo>
                  <a:pt x="109333" y="11320"/>
                </a:lnTo>
                <a:lnTo>
                  <a:pt x="109333" y="6792"/>
                </a:lnTo>
                <a:lnTo>
                  <a:pt x="104000" y="4528"/>
                </a:lnTo>
                <a:lnTo>
                  <a:pt x="101333" y="2264"/>
                </a:lnTo>
                <a:lnTo>
                  <a:pt x="93333" y="0"/>
                </a:lnTo>
                <a:lnTo>
                  <a:pt x="82666" y="0"/>
                </a:lnTo>
                <a:lnTo>
                  <a:pt x="77333" y="0"/>
                </a:lnTo>
                <a:lnTo>
                  <a:pt x="69333" y="2264"/>
                </a:lnTo>
                <a:lnTo>
                  <a:pt x="58666" y="2264"/>
                </a:lnTo>
                <a:lnTo>
                  <a:pt x="48000" y="4528"/>
                </a:lnTo>
                <a:lnTo>
                  <a:pt x="37333" y="6792"/>
                </a:lnTo>
                <a:lnTo>
                  <a:pt x="26666" y="9056"/>
                </a:lnTo>
                <a:lnTo>
                  <a:pt x="21333" y="11320"/>
                </a:lnTo>
                <a:lnTo>
                  <a:pt x="16000" y="13584"/>
                </a:lnTo>
                <a:lnTo>
                  <a:pt x="10666" y="13584"/>
                </a:lnTo>
                <a:lnTo>
                  <a:pt x="2666" y="15849"/>
                </a:lnTo>
                <a:lnTo>
                  <a:pt x="0" y="20377"/>
                </a:lnTo>
                <a:lnTo>
                  <a:pt x="0" y="45283"/>
                </a:lnTo>
              </a:path>
            </a:pathLst>
          </a:custGeom>
          <a:solidFill>
            <a:srgbClr val="FFFFFF"/>
          </a:solidFill>
          <a:ln cap="flat" cmpd="sng" w="12600">
            <a:solidFill>
              <a:srgbClr val="000000"/>
            </a:solidFill>
            <a:prstDash val="solid"/>
            <a:round/>
            <a:headEnd len="sm" w="sm" type="none"/>
            <a:tailEnd len="sm" w="sm" type="none"/>
          </a:ln>
        </p:spPr>
      </p:sp>
      <p:sp>
        <p:nvSpPr>
          <p:cNvPr id="406" name="Google Shape;406;p56"/>
          <p:cNvSpPr/>
          <p:nvPr/>
        </p:nvSpPr>
        <p:spPr>
          <a:xfrm>
            <a:off x="4704870" y="3281740"/>
            <a:ext cx="570000" cy="785400"/>
          </a:xfrm>
          <a:custGeom>
            <a:rect b="b" l="l" r="r" t="t"/>
            <a:pathLst>
              <a:path extrusionOk="0" h="120000" w="120000">
                <a:moveTo>
                  <a:pt x="0" y="75483"/>
                </a:moveTo>
                <a:lnTo>
                  <a:pt x="0" y="50322"/>
                </a:lnTo>
                <a:lnTo>
                  <a:pt x="2666" y="46451"/>
                </a:lnTo>
                <a:lnTo>
                  <a:pt x="5333" y="46451"/>
                </a:lnTo>
                <a:lnTo>
                  <a:pt x="13333" y="46451"/>
                </a:lnTo>
                <a:lnTo>
                  <a:pt x="18666" y="46451"/>
                </a:lnTo>
                <a:lnTo>
                  <a:pt x="26666" y="44516"/>
                </a:lnTo>
                <a:lnTo>
                  <a:pt x="32000" y="40645"/>
                </a:lnTo>
                <a:lnTo>
                  <a:pt x="37333" y="36774"/>
                </a:lnTo>
                <a:lnTo>
                  <a:pt x="45333" y="32903"/>
                </a:lnTo>
                <a:lnTo>
                  <a:pt x="56000" y="29032"/>
                </a:lnTo>
                <a:lnTo>
                  <a:pt x="64000" y="25161"/>
                </a:lnTo>
                <a:lnTo>
                  <a:pt x="72000" y="19354"/>
                </a:lnTo>
                <a:lnTo>
                  <a:pt x="77333" y="15483"/>
                </a:lnTo>
                <a:lnTo>
                  <a:pt x="82666" y="11612"/>
                </a:lnTo>
                <a:lnTo>
                  <a:pt x="85333" y="5806"/>
                </a:lnTo>
                <a:lnTo>
                  <a:pt x="90666" y="1935"/>
                </a:lnTo>
                <a:lnTo>
                  <a:pt x="93333" y="0"/>
                </a:lnTo>
                <a:lnTo>
                  <a:pt x="98666" y="0"/>
                </a:lnTo>
                <a:lnTo>
                  <a:pt x="98666" y="5806"/>
                </a:lnTo>
                <a:lnTo>
                  <a:pt x="101333" y="9677"/>
                </a:lnTo>
                <a:lnTo>
                  <a:pt x="98666" y="15483"/>
                </a:lnTo>
                <a:lnTo>
                  <a:pt x="96000" y="21290"/>
                </a:lnTo>
                <a:lnTo>
                  <a:pt x="93333" y="25161"/>
                </a:lnTo>
                <a:lnTo>
                  <a:pt x="88000" y="29032"/>
                </a:lnTo>
                <a:lnTo>
                  <a:pt x="85333" y="34838"/>
                </a:lnTo>
                <a:lnTo>
                  <a:pt x="85333" y="40645"/>
                </a:lnTo>
                <a:lnTo>
                  <a:pt x="90666" y="42580"/>
                </a:lnTo>
                <a:lnTo>
                  <a:pt x="98666" y="44516"/>
                </a:lnTo>
                <a:lnTo>
                  <a:pt x="104000" y="44516"/>
                </a:lnTo>
                <a:lnTo>
                  <a:pt x="112000" y="46451"/>
                </a:lnTo>
                <a:lnTo>
                  <a:pt x="114666" y="46451"/>
                </a:lnTo>
                <a:lnTo>
                  <a:pt x="117333" y="48387"/>
                </a:lnTo>
                <a:lnTo>
                  <a:pt x="117333" y="54193"/>
                </a:lnTo>
                <a:lnTo>
                  <a:pt x="117333" y="58064"/>
                </a:lnTo>
                <a:lnTo>
                  <a:pt x="117333" y="61935"/>
                </a:lnTo>
                <a:lnTo>
                  <a:pt x="114666" y="65806"/>
                </a:lnTo>
                <a:lnTo>
                  <a:pt x="117333" y="71612"/>
                </a:lnTo>
                <a:lnTo>
                  <a:pt x="120000" y="75483"/>
                </a:lnTo>
                <a:lnTo>
                  <a:pt x="117333" y="79354"/>
                </a:lnTo>
                <a:lnTo>
                  <a:pt x="117333" y="83225"/>
                </a:lnTo>
                <a:lnTo>
                  <a:pt x="114666" y="85161"/>
                </a:lnTo>
                <a:lnTo>
                  <a:pt x="114666" y="87096"/>
                </a:lnTo>
                <a:lnTo>
                  <a:pt x="114666" y="90967"/>
                </a:lnTo>
                <a:lnTo>
                  <a:pt x="114666" y="94838"/>
                </a:lnTo>
                <a:lnTo>
                  <a:pt x="114666" y="96774"/>
                </a:lnTo>
                <a:lnTo>
                  <a:pt x="114666" y="100645"/>
                </a:lnTo>
                <a:lnTo>
                  <a:pt x="112000" y="102580"/>
                </a:lnTo>
                <a:lnTo>
                  <a:pt x="109333" y="106451"/>
                </a:lnTo>
                <a:lnTo>
                  <a:pt x="109333" y="110322"/>
                </a:lnTo>
                <a:lnTo>
                  <a:pt x="109333" y="114193"/>
                </a:lnTo>
                <a:lnTo>
                  <a:pt x="106666" y="116129"/>
                </a:lnTo>
                <a:lnTo>
                  <a:pt x="101333" y="118064"/>
                </a:lnTo>
                <a:lnTo>
                  <a:pt x="93333" y="120000"/>
                </a:lnTo>
                <a:lnTo>
                  <a:pt x="82666" y="120000"/>
                </a:lnTo>
                <a:lnTo>
                  <a:pt x="77333" y="120000"/>
                </a:lnTo>
                <a:lnTo>
                  <a:pt x="69333" y="120000"/>
                </a:lnTo>
                <a:lnTo>
                  <a:pt x="58666" y="118064"/>
                </a:lnTo>
                <a:lnTo>
                  <a:pt x="48000" y="116129"/>
                </a:lnTo>
                <a:lnTo>
                  <a:pt x="37333" y="114193"/>
                </a:lnTo>
                <a:lnTo>
                  <a:pt x="26666" y="112258"/>
                </a:lnTo>
                <a:lnTo>
                  <a:pt x="21333" y="110322"/>
                </a:lnTo>
                <a:lnTo>
                  <a:pt x="16000" y="108387"/>
                </a:lnTo>
                <a:lnTo>
                  <a:pt x="10666" y="106451"/>
                </a:lnTo>
                <a:lnTo>
                  <a:pt x="5333" y="106451"/>
                </a:lnTo>
                <a:lnTo>
                  <a:pt x="2666" y="104516"/>
                </a:lnTo>
                <a:lnTo>
                  <a:pt x="0" y="100645"/>
                </a:lnTo>
                <a:lnTo>
                  <a:pt x="0" y="75483"/>
                </a:lnTo>
              </a:path>
            </a:pathLst>
          </a:custGeom>
          <a:solidFill>
            <a:srgbClr val="FFFFFF"/>
          </a:solidFill>
          <a:ln cap="flat" cmpd="sng" w="12600">
            <a:solidFill>
              <a:srgbClr val="000000"/>
            </a:solidFill>
            <a:prstDash val="solid"/>
            <a:round/>
            <a:headEnd len="sm" w="sm" type="none"/>
            <a:tailEnd len="sm" w="sm" type="none"/>
          </a:ln>
        </p:spPr>
      </p:sp>
      <p:pic>
        <p:nvPicPr>
          <p:cNvPr id="407" name="Google Shape;407;p56"/>
          <p:cNvPicPr preferRelativeResize="0"/>
          <p:nvPr/>
        </p:nvPicPr>
        <p:blipFill>
          <a:blip r:embed="rId4">
            <a:alphaModFix/>
          </a:blip>
          <a:stretch>
            <a:fillRect/>
          </a:stretch>
        </p:blipFill>
        <p:spPr>
          <a:xfrm>
            <a:off x="1940775" y="2551225"/>
            <a:ext cx="1966125" cy="24030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413" name="Google Shape;413;p57"/>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want a Stack class which should have operations such as push(), pop(), top()). Should we use inheritance or composition to reuse the List class?</a:t>
            </a:r>
            <a:endParaRPr/>
          </a:p>
          <a:p>
            <a:pPr indent="0" lvl="0" marL="0" rtl="0" algn="l">
              <a:spcBef>
                <a:spcPts val="1600"/>
              </a:spcBef>
              <a:spcAft>
                <a:spcPts val="1600"/>
              </a:spcAft>
              <a:buNone/>
            </a:pPr>
            <a:r>
              <a:t/>
            </a:r>
            <a:endParaRPr/>
          </a:p>
        </p:txBody>
      </p:sp>
      <p:pic>
        <p:nvPicPr>
          <p:cNvPr id="414" name="Google Shape;414;p57"/>
          <p:cNvPicPr preferRelativeResize="0"/>
          <p:nvPr/>
        </p:nvPicPr>
        <p:blipFill>
          <a:blip r:embed="rId3">
            <a:alphaModFix/>
          </a:blip>
          <a:stretch>
            <a:fillRect/>
          </a:stretch>
        </p:blipFill>
        <p:spPr>
          <a:xfrm>
            <a:off x="5523850" y="2323950"/>
            <a:ext cx="2168025" cy="2649800"/>
          </a:xfrm>
          <a:prstGeom prst="rect">
            <a:avLst/>
          </a:prstGeom>
          <a:noFill/>
          <a:ln>
            <a:noFill/>
          </a:ln>
        </p:spPr>
      </p:pic>
      <p:sp>
        <p:nvSpPr>
          <p:cNvPr id="415" name="Google Shape;415;p57"/>
          <p:cNvSpPr txBox="1"/>
          <p:nvPr/>
        </p:nvSpPr>
        <p:spPr>
          <a:xfrm>
            <a:off x="1095400" y="2419350"/>
            <a:ext cx="7088700" cy="285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class Stack</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List myList = new ArrayList();</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Item pop(){</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myList.remove(0);</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void push(Item item) {</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myList.add(item, 0);</a:t>
            </a:r>
            <a:endParaRPr sz="1800">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    }</a:t>
            </a:r>
            <a:endParaRPr sz="1800">
              <a:solidFill>
                <a:schemeClr val="dk1"/>
              </a:solidFill>
              <a:highlight>
                <a:srgbClr val="F5F5F5"/>
              </a:highlight>
              <a:latin typeface="Courier New"/>
              <a:ea typeface="Courier New"/>
              <a:cs typeface="Courier New"/>
              <a:sym typeface="Courier New"/>
            </a:endParaRPr>
          </a:p>
          <a:p>
            <a:pPr indent="0" lvl="0" marL="190500" rtl="0" algn="l">
              <a:lnSpc>
                <a:spcPct val="100000"/>
              </a:lnSpc>
              <a:spcBef>
                <a:spcPts val="0"/>
              </a:spcBef>
              <a:spcAft>
                <a:spcPts val="0"/>
              </a:spcAft>
              <a:buNone/>
            </a:pPr>
            <a:r>
              <a:rPr lang="en" sz="1800">
                <a:solidFill>
                  <a:schemeClr val="dk1"/>
                </a:solidFill>
                <a:highlight>
                  <a:srgbClr val="F5F5F5"/>
                </a:highlight>
                <a:latin typeface="Courier New"/>
                <a:ea typeface="Courier New"/>
                <a:cs typeface="Courier New"/>
                <a:sym typeface="Courier New"/>
              </a:rPr>
              <a:t>}</a:t>
            </a:r>
            <a:endParaRPr sz="1800">
              <a:solidFill>
                <a:schemeClr val="dk1"/>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422" name="Google Shape;422;p58"/>
          <p:cNvGraphicFramePr/>
          <p:nvPr/>
        </p:nvGraphicFramePr>
        <p:xfrm>
          <a:off x="123750" y="136075"/>
          <a:ext cx="3000000" cy="3000000"/>
        </p:xfrm>
        <a:graphic>
          <a:graphicData uri="http://schemas.openxmlformats.org/drawingml/2006/table">
            <a:tbl>
              <a:tblPr>
                <a:solidFill>
                  <a:srgbClr val="FFFFFF"/>
                </a:solidFill>
                <a:tableStyleId>{6DF72FF1-67E0-424D-9BD7-B61FFDE68639}</a:tableStyleId>
              </a:tblPr>
              <a:tblGrid>
                <a:gridCol w="4485725"/>
                <a:gridCol w="3974325"/>
              </a:tblGrid>
              <a:tr h="299625">
                <a:tc>
                  <a:txBody>
                    <a:bodyPr/>
                    <a:lstStyle/>
                    <a:p>
                      <a:pPr indent="0" lvl="0" marL="0" rtl="0" algn="ctr">
                        <a:lnSpc>
                          <a:spcPct val="100000"/>
                        </a:lnSpc>
                        <a:spcBef>
                          <a:spcPts val="0"/>
                        </a:spcBef>
                        <a:spcAft>
                          <a:spcPts val="0"/>
                        </a:spcAft>
                        <a:buNone/>
                      </a:pPr>
                      <a:r>
                        <a:rPr lang="en" sz="1600">
                          <a:highlight>
                            <a:srgbClr val="FFFFFF"/>
                          </a:highlight>
                        </a:rPr>
                        <a:t>Inheritance</a:t>
                      </a:r>
                      <a:endParaRPr sz="1600">
                        <a:highlight>
                          <a:srgbClr val="FFFFFF"/>
                        </a:highlight>
                      </a:endParaRPr>
                    </a:p>
                  </a:txBody>
                  <a:tcPr marT="106675" marB="106675" marR="106675" marL="106675">
                    <a:lnL cap="flat" cmpd="sng" w="9475">
                      <a:solidFill>
                        <a:srgbClr val="C7CDD1"/>
                      </a:solidFill>
                      <a:prstDash val="solid"/>
                      <a:round/>
                      <a:headEnd len="sm" w="sm" type="none"/>
                      <a:tailEnd len="sm" w="sm" type="none"/>
                    </a:lnL>
                    <a:lnR cap="flat" cmpd="sng" w="9475">
                      <a:solidFill>
                        <a:srgbClr val="C7CDD1"/>
                      </a:solidFill>
                      <a:prstDash val="solid"/>
                      <a:round/>
                      <a:headEnd len="sm" w="sm" type="none"/>
                      <a:tailEnd len="sm" w="sm" type="none"/>
                    </a:lnR>
                    <a:lnT cap="flat" cmpd="sng" w="9475">
                      <a:solidFill>
                        <a:srgbClr val="C7CDD1"/>
                      </a:solidFill>
                      <a:prstDash val="solid"/>
                      <a:round/>
                      <a:headEnd len="sm" w="sm" type="none"/>
                      <a:tailEnd len="sm" w="sm" type="none"/>
                    </a:lnT>
                    <a:lnB cap="flat" cmpd="sng" w="9475">
                      <a:solidFill>
                        <a:srgbClr val="C7CDD1"/>
                      </a:solidFill>
                      <a:prstDash val="solid"/>
                      <a:round/>
                      <a:headEnd len="sm" w="sm" type="none"/>
                      <a:tailEnd len="sm" w="sm" type="none"/>
                    </a:lnB>
                    <a:solidFill>
                      <a:srgbClr val="F5F5F5"/>
                    </a:solidFill>
                  </a:tcPr>
                </a:tc>
                <a:tc>
                  <a:txBody>
                    <a:bodyPr/>
                    <a:lstStyle/>
                    <a:p>
                      <a:pPr indent="0" lvl="0" marL="0" rtl="0" algn="ctr">
                        <a:lnSpc>
                          <a:spcPct val="100000"/>
                        </a:lnSpc>
                        <a:spcBef>
                          <a:spcPts val="0"/>
                        </a:spcBef>
                        <a:spcAft>
                          <a:spcPts val="0"/>
                        </a:spcAft>
                        <a:buNone/>
                      </a:pPr>
                      <a:r>
                        <a:rPr lang="en" sz="1600">
                          <a:highlight>
                            <a:srgbClr val="FFFFFF"/>
                          </a:highlight>
                        </a:rPr>
                        <a:t>Composition (Delegation)</a:t>
                      </a:r>
                      <a:endParaRPr sz="1600">
                        <a:highlight>
                          <a:srgbClr val="FFFFFF"/>
                        </a:highlight>
                      </a:endParaRPr>
                    </a:p>
                  </a:txBody>
                  <a:tcPr marT="106675" marB="106675" marR="106675" marL="106675">
                    <a:lnL cap="flat" cmpd="sng" w="9475">
                      <a:solidFill>
                        <a:srgbClr val="C7CDD1"/>
                      </a:solidFill>
                      <a:prstDash val="solid"/>
                      <a:round/>
                      <a:headEnd len="sm" w="sm" type="none"/>
                      <a:tailEnd len="sm" w="sm" type="none"/>
                    </a:lnL>
                    <a:lnR cap="flat" cmpd="sng" w="9475">
                      <a:solidFill>
                        <a:srgbClr val="C7CDD1"/>
                      </a:solidFill>
                      <a:prstDash val="solid"/>
                      <a:round/>
                      <a:headEnd len="sm" w="sm" type="none"/>
                      <a:tailEnd len="sm" w="sm" type="none"/>
                    </a:lnR>
                    <a:lnT cap="flat" cmpd="sng" w="9475">
                      <a:solidFill>
                        <a:srgbClr val="C7CDD1"/>
                      </a:solidFill>
                      <a:prstDash val="solid"/>
                      <a:round/>
                      <a:headEnd len="sm" w="sm" type="none"/>
                      <a:tailEnd len="sm" w="sm" type="none"/>
                    </a:lnT>
                    <a:lnB cap="flat" cmpd="sng" w="9475">
                      <a:solidFill>
                        <a:srgbClr val="C7CDD1"/>
                      </a:solidFill>
                      <a:prstDash val="solid"/>
                      <a:round/>
                      <a:headEnd len="sm" w="sm" type="none"/>
                      <a:tailEnd len="sm" w="sm" type="none"/>
                    </a:lnB>
                    <a:solidFill>
                      <a:srgbClr val="F5F5F5"/>
                    </a:solidFill>
                  </a:tcPr>
                </a:tc>
              </a:tr>
              <a:tr h="619500">
                <a:tc gridSpan="2">
                  <a:txBody>
                    <a:bodyPr/>
                    <a:lstStyle/>
                    <a:p>
                      <a:pPr indent="-330200" lvl="0" marL="457200" rtl="0" algn="l">
                        <a:lnSpc>
                          <a:spcPct val="180000"/>
                        </a:lnSpc>
                        <a:spcBef>
                          <a:spcPts val="0"/>
                        </a:spcBef>
                        <a:spcAft>
                          <a:spcPts val="0"/>
                        </a:spcAft>
                        <a:buSzPts val="1600"/>
                        <a:buChar char="●"/>
                      </a:pPr>
                      <a:r>
                        <a:rPr lang="en" sz="1600">
                          <a:highlight>
                            <a:srgbClr val="FFFFFF"/>
                          </a:highlight>
                        </a:rPr>
                        <a:t>Supported by many programming languages</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Support implementation reuse</a:t>
                      </a:r>
                      <a:endParaRPr sz="1600">
                        <a:highlight>
                          <a:srgbClr val="FFFFFF"/>
                        </a:highlight>
                      </a:endParaRPr>
                    </a:p>
                  </a:txBody>
                  <a:tcPr marT="106675" marB="106675" marR="106675" marL="106675">
                    <a:lnL cap="flat" cmpd="sng" w="9475">
                      <a:solidFill>
                        <a:srgbClr val="C7CDD1"/>
                      </a:solidFill>
                      <a:prstDash val="solid"/>
                      <a:round/>
                      <a:headEnd len="sm" w="sm" type="none"/>
                      <a:tailEnd len="sm" w="sm" type="none"/>
                    </a:lnL>
                    <a:lnR cap="flat" cmpd="sng" w="9475">
                      <a:solidFill>
                        <a:srgbClr val="C7CDD1"/>
                      </a:solidFill>
                      <a:prstDash val="solid"/>
                      <a:round/>
                      <a:headEnd len="sm" w="sm" type="none"/>
                      <a:tailEnd len="sm" w="sm" type="none"/>
                    </a:lnR>
                    <a:lnT cap="flat" cmpd="sng" w="9475">
                      <a:solidFill>
                        <a:srgbClr val="C7CDD1"/>
                      </a:solidFill>
                      <a:prstDash val="solid"/>
                      <a:round/>
                      <a:headEnd len="sm" w="sm" type="none"/>
                      <a:tailEnd len="sm" w="sm" type="none"/>
                    </a:lnT>
                    <a:lnB cap="flat" cmpd="sng" w="9475">
                      <a:solidFill>
                        <a:srgbClr val="C7CDD1"/>
                      </a:solidFill>
                      <a:prstDash val="solid"/>
                      <a:round/>
                      <a:headEnd len="sm" w="sm" type="none"/>
                      <a:tailEnd len="sm" w="sm" type="none"/>
                    </a:lnB>
                  </a:tcPr>
                </a:tc>
                <a:tc hMerge="1"/>
              </a:tr>
              <a:tr h="2148625">
                <a:tc>
                  <a:txBody>
                    <a:bodyPr/>
                    <a:lstStyle/>
                    <a:p>
                      <a:pPr indent="-330200" lvl="0" marL="457200" rtl="0" algn="l">
                        <a:lnSpc>
                          <a:spcPct val="180000"/>
                        </a:lnSpc>
                        <a:spcBef>
                          <a:spcPts val="0"/>
                        </a:spcBef>
                        <a:spcAft>
                          <a:spcPts val="0"/>
                        </a:spcAft>
                        <a:buSzPts val="1600"/>
                        <a:buChar char="●"/>
                      </a:pPr>
                      <a:r>
                        <a:rPr lang="en" sz="1600">
                          <a:highlight>
                            <a:srgbClr val="FFFFFF"/>
                          </a:highlight>
                        </a:rPr>
                        <a:t>More coupled.</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Exposes a subclass to details of its superclass</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Change in the parent class requires recompilation of the subclass.</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More efficient.</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Specification inheritance is more used to reuse interfaces.</a:t>
                      </a:r>
                      <a:endParaRPr sz="1600">
                        <a:highlight>
                          <a:srgbClr val="FFFFFF"/>
                        </a:highlight>
                      </a:endParaRPr>
                    </a:p>
                  </a:txBody>
                  <a:tcPr marT="106675" marB="106675" marR="106675" marL="106675">
                    <a:lnL cap="flat" cmpd="sng" w="9475">
                      <a:solidFill>
                        <a:srgbClr val="C7CDD1"/>
                      </a:solidFill>
                      <a:prstDash val="solid"/>
                      <a:round/>
                      <a:headEnd len="sm" w="sm" type="none"/>
                      <a:tailEnd len="sm" w="sm" type="none"/>
                    </a:lnL>
                    <a:lnR cap="flat" cmpd="sng" w="9475">
                      <a:solidFill>
                        <a:srgbClr val="C7CDD1"/>
                      </a:solidFill>
                      <a:prstDash val="solid"/>
                      <a:round/>
                      <a:headEnd len="sm" w="sm" type="none"/>
                      <a:tailEnd len="sm" w="sm" type="none"/>
                    </a:lnR>
                    <a:lnT cap="flat" cmpd="sng" w="9475">
                      <a:solidFill>
                        <a:srgbClr val="C7CDD1"/>
                      </a:solidFill>
                      <a:prstDash val="solid"/>
                      <a:round/>
                      <a:headEnd len="sm" w="sm" type="none"/>
                      <a:tailEnd len="sm" w="sm" type="none"/>
                    </a:lnT>
                    <a:lnB cap="flat" cmpd="sng" w="9475">
                      <a:solidFill>
                        <a:srgbClr val="C7CDD1"/>
                      </a:solidFill>
                      <a:prstDash val="solid"/>
                      <a:round/>
                      <a:headEnd len="sm" w="sm" type="none"/>
                      <a:tailEnd len="sm" w="sm" type="none"/>
                    </a:lnB>
                  </a:tcPr>
                </a:tc>
                <a:tc>
                  <a:txBody>
                    <a:bodyPr/>
                    <a:lstStyle/>
                    <a:p>
                      <a:pPr indent="-330200" lvl="0" marL="457200" rtl="0" algn="l">
                        <a:lnSpc>
                          <a:spcPct val="180000"/>
                        </a:lnSpc>
                        <a:spcBef>
                          <a:spcPts val="0"/>
                        </a:spcBef>
                        <a:spcAft>
                          <a:spcPts val="0"/>
                        </a:spcAft>
                        <a:buSzPts val="1600"/>
                        <a:buChar char="●"/>
                      </a:pPr>
                      <a:r>
                        <a:rPr lang="en" sz="1600">
                          <a:highlight>
                            <a:srgbClr val="FFFFFF"/>
                          </a:highlight>
                        </a:rPr>
                        <a:t>Less coupled</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No need to access the details of the delegated class.</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It is easy to replace the delegated class to a different one</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Less efficient.</a:t>
                      </a:r>
                      <a:endParaRPr sz="1600">
                        <a:highlight>
                          <a:srgbClr val="FFFFFF"/>
                        </a:highlight>
                      </a:endParaRPr>
                    </a:p>
                    <a:p>
                      <a:pPr indent="-330200" lvl="0" marL="457200" rtl="0" algn="l">
                        <a:lnSpc>
                          <a:spcPct val="180000"/>
                        </a:lnSpc>
                        <a:spcBef>
                          <a:spcPts val="0"/>
                        </a:spcBef>
                        <a:spcAft>
                          <a:spcPts val="0"/>
                        </a:spcAft>
                        <a:buSzPts val="1600"/>
                        <a:buChar char="●"/>
                      </a:pPr>
                      <a:r>
                        <a:rPr lang="en" sz="1600">
                          <a:highlight>
                            <a:srgbClr val="FFFFFF"/>
                          </a:highlight>
                        </a:rPr>
                        <a:t>Implementation reuse</a:t>
                      </a:r>
                      <a:endParaRPr sz="1600">
                        <a:highlight>
                          <a:srgbClr val="FFFFFF"/>
                        </a:highlight>
                      </a:endParaRPr>
                    </a:p>
                  </a:txBody>
                  <a:tcPr marT="106675" marB="106675" marR="106675" marL="106675">
                    <a:lnL cap="flat" cmpd="sng" w="9475">
                      <a:solidFill>
                        <a:srgbClr val="C7CDD1"/>
                      </a:solidFill>
                      <a:prstDash val="solid"/>
                      <a:round/>
                      <a:headEnd len="sm" w="sm" type="none"/>
                      <a:tailEnd len="sm" w="sm" type="none"/>
                    </a:lnL>
                    <a:lnR cap="flat" cmpd="sng" w="9475">
                      <a:solidFill>
                        <a:srgbClr val="C7CDD1"/>
                      </a:solidFill>
                      <a:prstDash val="solid"/>
                      <a:round/>
                      <a:headEnd len="sm" w="sm" type="none"/>
                      <a:tailEnd len="sm" w="sm" type="none"/>
                    </a:lnR>
                    <a:lnT cap="flat" cmpd="sng" w="9475">
                      <a:solidFill>
                        <a:srgbClr val="C7CDD1"/>
                      </a:solidFill>
                      <a:prstDash val="solid"/>
                      <a:round/>
                      <a:headEnd len="sm" w="sm" type="none"/>
                      <a:tailEnd len="sm" w="sm" type="none"/>
                    </a:lnT>
                    <a:lnB cap="flat" cmpd="sng" w="9475">
                      <a:solidFill>
                        <a:srgbClr val="C7CDD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vs Composition</a:t>
            </a:r>
            <a:endParaRPr/>
          </a:p>
        </p:txBody>
      </p:sp>
      <p:sp>
        <p:nvSpPr>
          <p:cNvPr id="428" name="Google Shape;42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Specification inheritance provides better flexibility and extensibility.</a:t>
            </a:r>
            <a:endParaRPr/>
          </a:p>
          <a:p>
            <a:pPr indent="-355600" lvl="1" marL="914400" rtl="0" algn="l">
              <a:spcBef>
                <a:spcPts val="0"/>
              </a:spcBef>
              <a:spcAft>
                <a:spcPts val="0"/>
              </a:spcAft>
              <a:buSzPts val="2000"/>
              <a:buChar char="○"/>
            </a:pPr>
            <a:r>
              <a:rPr lang="en"/>
              <a:t>New subclasses with different implementations can be easily added without changing existing code.</a:t>
            </a:r>
            <a:endParaRPr/>
          </a:p>
          <a:p>
            <a:pPr indent="-381000" lvl="0" marL="457200" rtl="0" algn="l">
              <a:spcBef>
                <a:spcPts val="0"/>
              </a:spcBef>
              <a:spcAft>
                <a:spcPts val="0"/>
              </a:spcAft>
              <a:buSzPts val="2400"/>
              <a:buChar char="●"/>
            </a:pPr>
            <a:r>
              <a:rPr lang="en"/>
              <a:t>Implementation reuse through composition can provide better flexibility and extensibility than implementation inheritance. </a:t>
            </a:r>
            <a:endParaRPr/>
          </a:p>
          <a:p>
            <a:pPr indent="-355600" lvl="1" marL="914400" rtl="0" algn="l">
              <a:spcBef>
                <a:spcPts val="0"/>
              </a:spcBef>
              <a:spcAft>
                <a:spcPts val="0"/>
              </a:spcAft>
              <a:buSzPts val="2000"/>
              <a:buChar char="○"/>
            </a:pPr>
            <a:r>
              <a:rPr lang="en"/>
              <a:t>The new code is less coupled with existing reused code.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a:t>
            </a:r>
            <a:endParaRPr/>
          </a:p>
        </p:txBody>
      </p:sp>
      <p:sp>
        <p:nvSpPr>
          <p:cNvPr id="434" name="Google Shape;434;p6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Program to Interface, not Implementation.</a:t>
            </a:r>
            <a:endParaRPr/>
          </a:p>
          <a:p>
            <a:pPr indent="-381000" lvl="0" marL="457200" rtl="0" algn="l">
              <a:spcBef>
                <a:spcPts val="0"/>
              </a:spcBef>
              <a:spcAft>
                <a:spcPts val="0"/>
              </a:spcAft>
              <a:buSzPts val="2400"/>
              <a:buChar char="●"/>
            </a:pPr>
            <a:r>
              <a:rPr lang="en"/>
              <a:t>Dependency inversion Principle: Depend on abstractions.</a:t>
            </a:r>
            <a:endParaRPr/>
          </a:p>
          <a:p>
            <a:pPr indent="-381000" lvl="1" marL="914400" rtl="0" algn="l">
              <a:spcBef>
                <a:spcPts val="0"/>
              </a:spcBef>
              <a:spcAft>
                <a:spcPts val="0"/>
              </a:spcAft>
              <a:buSzPts val="2400"/>
              <a:buChar char="○"/>
            </a:pPr>
            <a:r>
              <a:rPr lang="en" sz="2400"/>
              <a:t>High level modules should not depend upon low level modules.</a:t>
            </a:r>
            <a:endParaRPr/>
          </a:p>
          <a:p>
            <a:pPr indent="-381000" lvl="0" marL="457200" rtl="0" algn="l">
              <a:spcBef>
                <a:spcPts val="0"/>
              </a:spcBef>
              <a:spcAft>
                <a:spcPts val="0"/>
              </a:spcAft>
              <a:buSzPts val="2400"/>
              <a:buChar char="●"/>
            </a:pPr>
            <a:r>
              <a:rPr lang="en"/>
              <a:t>Favor composition over inheritance for implementation reuse.</a:t>
            </a:r>
            <a:endParaRPr/>
          </a:p>
          <a:p>
            <a:pPr indent="-381000" lvl="0" marL="457200" rtl="0" algn="l">
              <a:spcBef>
                <a:spcPts val="0"/>
              </a:spcBef>
              <a:spcAft>
                <a:spcPts val="0"/>
              </a:spcAft>
              <a:buSzPts val="2400"/>
              <a:buChar char="●"/>
            </a:pPr>
            <a:r>
              <a:rPr lang="en"/>
              <a:t>Liskov Substitution Principle: subclasses should be substitutable for their base classes. If an object of type S can be substituted in all the places where an object of type T is expected, then S is a subtype of 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Design Principles</a:t>
            </a:r>
            <a:endParaRPr/>
          </a:p>
        </p:txBody>
      </p:sp>
      <p:sp>
        <p:nvSpPr>
          <p:cNvPr id="440" name="Google Shape;44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Open-closed principle: Classes should be open for extension but closed for modification.</a:t>
            </a:r>
            <a:endParaRPr/>
          </a:p>
          <a:p>
            <a:pPr indent="-381000" lvl="0" marL="457200" rtl="0" algn="l">
              <a:spcBef>
                <a:spcPts val="0"/>
              </a:spcBef>
              <a:spcAft>
                <a:spcPts val="0"/>
              </a:spcAft>
              <a:buSzPts val="2400"/>
              <a:buChar char="●"/>
            </a:pPr>
            <a:r>
              <a:rPr lang="en"/>
              <a:t>Limit the number of classes to interact: the effect of changes can be limited.</a:t>
            </a:r>
            <a:endParaRPr/>
          </a:p>
          <a:p>
            <a:pPr indent="-381000" lvl="0" marL="457200" rtl="0" algn="l">
              <a:spcBef>
                <a:spcPts val="0"/>
              </a:spcBef>
              <a:spcAft>
                <a:spcPts val="0"/>
              </a:spcAft>
              <a:buSzPts val="2400"/>
              <a:buChar char="●"/>
            </a:pPr>
            <a:r>
              <a:rPr lang="en"/>
              <a:t>Interface segregation principle: Split a general purpose interface into multiple independent ones. This can reduce the side effects and frequency of required changes.</a:t>
            </a:r>
            <a:endParaRPr/>
          </a:p>
          <a:p>
            <a:pPr indent="-381000" lvl="0" marL="457200" rtl="0" algn="l">
              <a:lnSpc>
                <a:spcPct val="120000"/>
              </a:lnSpc>
              <a:spcBef>
                <a:spcPts val="0"/>
              </a:spcBef>
              <a:spcAft>
                <a:spcPts val="0"/>
              </a:spcAft>
              <a:buSzPts val="2400"/>
              <a:buChar char="●"/>
            </a:pPr>
            <a:r>
              <a:rPr lang="en"/>
              <a:t>Inversion of Control - Hollywood Principle</a:t>
            </a:r>
            <a:endParaRPr sz="1950">
              <a:solidFill>
                <a:srgbClr val="00A1C4"/>
              </a:solidFill>
              <a:highlight>
                <a:srgbClr val="FFFFFF"/>
              </a:highlight>
            </a:endParaRPr>
          </a:p>
          <a:p>
            <a:pPr indent="-355600" lvl="1" marL="914400" rtl="0" algn="l">
              <a:spcBef>
                <a:spcPts val="0"/>
              </a:spcBef>
              <a:spcAft>
                <a:spcPts val="0"/>
              </a:spcAft>
              <a:buSzPts val="2000"/>
              <a:buChar char="○"/>
            </a:pPr>
            <a:r>
              <a:rPr lang="en"/>
              <a:t>Don't call us, we'll call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Basic structure/organization </a:t>
            </a:r>
            <a:endParaRPr/>
          </a:p>
          <a:p>
            <a:pPr indent="-381000" lvl="0" marL="457200" rtl="0" algn="l">
              <a:spcBef>
                <a:spcPts val="0"/>
              </a:spcBef>
              <a:spcAft>
                <a:spcPts val="0"/>
              </a:spcAft>
              <a:buSzPts val="2400"/>
              <a:buChar char="●"/>
            </a:pPr>
            <a:r>
              <a:rPr lang="en"/>
              <a:t>Use decomposition to r</a:t>
            </a:r>
            <a:r>
              <a:rPr lang="en"/>
              <a:t>educe system complexity while allowing change</a:t>
            </a:r>
            <a:endParaRPr/>
          </a:p>
          <a:p>
            <a:pPr indent="-355600" lvl="1" marL="914400" rtl="0" algn="l">
              <a:spcBef>
                <a:spcPts val="0"/>
              </a:spcBef>
              <a:spcAft>
                <a:spcPts val="0"/>
              </a:spcAft>
              <a:buSzPts val="2000"/>
              <a:buChar char="○"/>
            </a:pPr>
            <a:r>
              <a:rPr lang="en"/>
              <a:t>Decompose the system into subsystems (or components) with each implementing a set of functionalities and providing one or more services to other components. </a:t>
            </a:r>
            <a:endParaRPr/>
          </a:p>
          <a:p>
            <a:pPr indent="-381000" lvl="0" marL="457200" rtl="0" algn="l">
              <a:spcBef>
                <a:spcPts val="0"/>
              </a:spcBef>
              <a:spcAft>
                <a:spcPts val="0"/>
              </a:spcAft>
              <a:buSzPts val="2400"/>
              <a:buChar char="●"/>
            </a:pPr>
            <a:r>
              <a:rPr lang="en"/>
              <a:t>Define c</a:t>
            </a:r>
            <a:r>
              <a:rPr lang="en"/>
              <a:t>omponents, environment, relationships, constraints, principles, etc.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a:t>
            </a:r>
            <a:endParaRPr/>
          </a:p>
        </p:txBody>
      </p:sp>
      <p:sp>
        <p:nvSpPr>
          <p:cNvPr id="446" name="Google Shape;44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Single responsibility principle</a:t>
            </a:r>
            <a:endParaRPr/>
          </a:p>
          <a:p>
            <a:pPr indent="-381000" lvl="0" marL="457200" rtl="0" algn="l">
              <a:spcBef>
                <a:spcPts val="0"/>
              </a:spcBef>
              <a:spcAft>
                <a:spcPts val="0"/>
              </a:spcAft>
              <a:buSzPts val="2400"/>
              <a:buChar char="●"/>
            </a:pPr>
            <a:r>
              <a:rPr lang="en"/>
              <a:t>Open–closed principle</a:t>
            </a:r>
            <a:endParaRPr/>
          </a:p>
          <a:p>
            <a:pPr indent="-381000" lvl="0" marL="457200" rtl="0" algn="l">
              <a:spcBef>
                <a:spcPts val="0"/>
              </a:spcBef>
              <a:spcAft>
                <a:spcPts val="0"/>
              </a:spcAft>
              <a:buSzPts val="2400"/>
              <a:buChar char="●"/>
            </a:pPr>
            <a:r>
              <a:rPr lang="en"/>
              <a:t>Liskov substitution principle</a:t>
            </a:r>
            <a:endParaRPr/>
          </a:p>
          <a:p>
            <a:pPr indent="-381000" lvl="0" marL="457200" rtl="0" algn="l">
              <a:spcBef>
                <a:spcPts val="0"/>
              </a:spcBef>
              <a:spcAft>
                <a:spcPts val="0"/>
              </a:spcAft>
              <a:buSzPts val="2400"/>
              <a:buChar char="●"/>
            </a:pPr>
            <a:r>
              <a:rPr lang="en"/>
              <a:t>Interface segregation principle</a:t>
            </a:r>
            <a:endParaRPr/>
          </a:p>
          <a:p>
            <a:pPr indent="-381000" lvl="0" marL="457200" rtl="0" algn="l">
              <a:spcBef>
                <a:spcPts val="0"/>
              </a:spcBef>
              <a:spcAft>
                <a:spcPts val="0"/>
              </a:spcAft>
              <a:buSzPts val="2400"/>
              <a:buChar char="●"/>
            </a:pPr>
            <a:r>
              <a:rPr lang="en"/>
              <a:t>Dependency inversion principle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452" name="Google Shape;45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High level ideas on how to structure classes and objects to solve certain problem. We need write our own code to adopt those patterns.</a:t>
            </a:r>
            <a:endParaRPr/>
          </a:p>
          <a:p>
            <a:pPr indent="-381000" lvl="0" marL="457200" rtl="0" algn="l">
              <a:spcBef>
                <a:spcPts val="0"/>
              </a:spcBef>
              <a:spcAft>
                <a:spcPts val="0"/>
              </a:spcAft>
              <a:buSzPts val="2400"/>
              <a:buChar char="●"/>
            </a:pPr>
            <a:r>
              <a:rPr lang="en"/>
              <a:t>Provide a shared vocabulary </a:t>
            </a:r>
            <a:endParaRPr/>
          </a:p>
          <a:p>
            <a:pPr indent="-381000" lvl="0" marL="457200" rtl="0" algn="l">
              <a:spcBef>
                <a:spcPts val="0"/>
              </a:spcBef>
              <a:spcAft>
                <a:spcPts val="0"/>
              </a:spcAft>
              <a:buSzPts val="2400"/>
              <a:buChar char="●"/>
            </a:pPr>
            <a:r>
              <a:rPr lang="en"/>
              <a:t>Framework and libraries are not design patterns, but are specific implementations that can be used in our code. However, they may make use of design patterns in their implementations.</a:t>
            </a:r>
            <a:endParaRPr/>
          </a:p>
          <a:p>
            <a:pPr indent="0" lvl="0" marL="0" rtl="0" algn="l">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458" name="Google Shape;45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9" name="Google Shape;459;p64"/>
          <p:cNvPicPr preferRelativeResize="0"/>
          <p:nvPr/>
        </p:nvPicPr>
        <p:blipFill rotWithShape="1">
          <a:blip r:embed="rId3">
            <a:alphaModFix/>
          </a:blip>
          <a:srcRect b="0" l="0" r="0" t="0"/>
          <a:stretch/>
        </p:blipFill>
        <p:spPr>
          <a:xfrm>
            <a:off x="3559425" y="799600"/>
            <a:ext cx="5137500" cy="4417500"/>
          </a:xfrm>
          <a:prstGeom prst="rect">
            <a:avLst/>
          </a:prstGeom>
          <a:noFill/>
          <a:ln>
            <a:noFill/>
          </a:ln>
        </p:spPr>
      </p:pic>
      <p:pic>
        <p:nvPicPr>
          <p:cNvPr id="460" name="Google Shape;460;p64"/>
          <p:cNvPicPr preferRelativeResize="0"/>
          <p:nvPr/>
        </p:nvPicPr>
        <p:blipFill rotWithShape="1">
          <a:blip r:embed="rId4">
            <a:alphaModFix/>
          </a:blip>
          <a:srcRect b="0" l="0" r="0" t="0"/>
          <a:stretch/>
        </p:blipFill>
        <p:spPr>
          <a:xfrm>
            <a:off x="927950" y="1899800"/>
            <a:ext cx="1961700" cy="2561700"/>
          </a:xfrm>
          <a:prstGeom prst="rect">
            <a:avLst/>
          </a:prstGeom>
          <a:noFill/>
          <a:ln>
            <a:noFill/>
          </a:ln>
        </p:spPr>
      </p:pic>
      <p:sp>
        <p:nvSpPr>
          <p:cNvPr id="461" name="Google Shape;461;p64"/>
          <p:cNvSpPr txBox="1"/>
          <p:nvPr/>
        </p:nvSpPr>
        <p:spPr>
          <a:xfrm>
            <a:off x="-689200" y="-24367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rPr>
              <a:t> </a:t>
            </a:r>
            <a:endParaRPr/>
          </a:p>
        </p:txBody>
      </p:sp>
      <p:sp>
        <p:nvSpPr>
          <p:cNvPr id="462" name="Google Shape;462;p64"/>
          <p:cNvSpPr txBox="1"/>
          <p:nvPr/>
        </p:nvSpPr>
        <p:spPr>
          <a:xfrm>
            <a:off x="3132775" y="3755550"/>
            <a:ext cx="30000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1"/>
                </a:solidFill>
              </a:rPr>
              <a:t>From left to right: Ralph Johnson, Richard Helm, Erich Gamma, and John Vlissides. (Gang of Four)</a:t>
            </a:r>
            <a:endParaRPr sz="1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 Related Patterns</a:t>
            </a:r>
            <a:endParaRPr/>
          </a:p>
        </p:txBody>
      </p:sp>
      <p:sp>
        <p:nvSpPr>
          <p:cNvPr id="468" name="Google Shape;46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Compound design pattern</a:t>
            </a:r>
            <a:endParaRPr/>
          </a:p>
          <a:p>
            <a:pPr indent="-381000" lvl="0" marL="457200" rtl="0" algn="l">
              <a:spcBef>
                <a:spcPts val="1600"/>
              </a:spcBef>
              <a:spcAft>
                <a:spcPts val="0"/>
              </a:spcAft>
              <a:buSzPts val="2400"/>
              <a:buChar char="●"/>
            </a:pPr>
            <a:r>
              <a:rPr lang="en"/>
              <a:t>Observer Pattern</a:t>
            </a:r>
            <a:endParaRPr/>
          </a:p>
          <a:p>
            <a:pPr indent="-381000" lvl="0" marL="457200" rtl="0" algn="l">
              <a:spcBef>
                <a:spcPts val="0"/>
              </a:spcBef>
              <a:spcAft>
                <a:spcPts val="0"/>
              </a:spcAft>
              <a:buSzPts val="2400"/>
              <a:buChar char="●"/>
            </a:pPr>
            <a:r>
              <a:rPr lang="en"/>
              <a:t>Strategy Pattern</a:t>
            </a:r>
            <a:endParaRPr/>
          </a:p>
          <a:p>
            <a:pPr indent="-381000" lvl="0" marL="457200" rtl="0" algn="l">
              <a:spcBef>
                <a:spcPts val="0"/>
              </a:spcBef>
              <a:spcAft>
                <a:spcPts val="0"/>
              </a:spcAft>
              <a:buSzPts val="2400"/>
              <a:buChar char="●"/>
            </a:pPr>
            <a:r>
              <a:rPr lang="en"/>
              <a:t>Composite Pattern</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5" name="Google Shape;475;p66"/>
          <p:cNvPicPr preferRelativeResize="0"/>
          <p:nvPr/>
        </p:nvPicPr>
        <p:blipFill rotWithShape="1">
          <a:blip r:embed="rId3">
            <a:alphaModFix/>
          </a:blip>
          <a:srcRect b="0" l="0" r="0" t="0"/>
          <a:stretch/>
        </p:blipFill>
        <p:spPr>
          <a:xfrm>
            <a:off x="1064349" y="234000"/>
            <a:ext cx="6715500" cy="4827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1" name="Google Shape;481;p67"/>
          <p:cNvPicPr preferRelativeResize="0"/>
          <p:nvPr/>
        </p:nvPicPr>
        <p:blipFill rotWithShape="1">
          <a:blip r:embed="rId3">
            <a:alphaModFix/>
          </a:blip>
          <a:srcRect b="0" l="0" r="0" t="0"/>
          <a:stretch/>
        </p:blipFill>
        <p:spPr>
          <a:xfrm>
            <a:off x="472800" y="370200"/>
            <a:ext cx="7773000" cy="4583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a:t>
            </a:r>
            <a:endParaRPr/>
          </a:p>
        </p:txBody>
      </p:sp>
      <p:sp>
        <p:nvSpPr>
          <p:cNvPr id="487" name="Google Shape;48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8" name="Google Shape;488;p68"/>
          <p:cNvPicPr preferRelativeResize="0"/>
          <p:nvPr/>
        </p:nvPicPr>
        <p:blipFill>
          <a:blip r:embed="rId3">
            <a:alphaModFix/>
          </a:blip>
          <a:stretch>
            <a:fillRect/>
          </a:stretch>
        </p:blipFill>
        <p:spPr>
          <a:xfrm>
            <a:off x="478975" y="1152477"/>
            <a:ext cx="8186050" cy="3254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a:t>
            </a:r>
            <a:endParaRPr/>
          </a:p>
        </p:txBody>
      </p:sp>
      <p:sp>
        <p:nvSpPr>
          <p:cNvPr id="494" name="Google Shape;494;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5" name="Google Shape;495;p69"/>
          <p:cNvPicPr preferRelativeResize="0"/>
          <p:nvPr/>
        </p:nvPicPr>
        <p:blipFill>
          <a:blip r:embed="rId3">
            <a:alphaModFix/>
          </a:blip>
          <a:stretch>
            <a:fillRect/>
          </a:stretch>
        </p:blipFill>
        <p:spPr>
          <a:xfrm>
            <a:off x="1575275" y="1017725"/>
            <a:ext cx="6183724" cy="3871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2" name="Google Shape;502;p70"/>
          <p:cNvPicPr preferRelativeResize="0"/>
          <p:nvPr/>
        </p:nvPicPr>
        <p:blipFill rotWithShape="1">
          <a:blip r:embed="rId3">
            <a:alphaModFix/>
          </a:blip>
          <a:srcRect b="0" l="0" r="0" t="0"/>
          <a:stretch/>
        </p:blipFill>
        <p:spPr>
          <a:xfrm>
            <a:off x="311700" y="230771"/>
            <a:ext cx="8059500" cy="4546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508" name="Google Shape;50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9" name="Google Shape;509;p71"/>
          <p:cNvPicPr preferRelativeResize="0"/>
          <p:nvPr/>
        </p:nvPicPr>
        <p:blipFill>
          <a:blip r:embed="rId3">
            <a:alphaModFix/>
          </a:blip>
          <a:stretch>
            <a:fillRect/>
          </a:stretch>
        </p:blipFill>
        <p:spPr>
          <a:xfrm>
            <a:off x="474455" y="1534700"/>
            <a:ext cx="8444149" cy="281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Cohesion</a:t>
            </a:r>
            <a:r>
              <a:rPr lang="en"/>
              <a:t> vs Coupling</a:t>
            </a:r>
            <a:endParaRPr/>
          </a:p>
        </p:txBody>
      </p:sp>
      <p:sp>
        <p:nvSpPr>
          <p:cNvPr id="85" name="Google Shape;85;p1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Cohesion measures dependency among classes within the subsystem</a:t>
            </a:r>
            <a:endParaRPr/>
          </a:p>
          <a:p>
            <a:pPr indent="-355600" lvl="1" marL="914400" rtl="0" algn="l">
              <a:spcBef>
                <a:spcPts val="0"/>
              </a:spcBef>
              <a:spcAft>
                <a:spcPts val="0"/>
              </a:spcAft>
              <a:buSzPts val="2000"/>
              <a:buChar char="○"/>
            </a:pPr>
            <a:r>
              <a:rPr lang="en"/>
              <a:t>High cohesion: The classes in the subsystem perform similar tasks and are related to each other via many associations</a:t>
            </a:r>
            <a:endParaRPr/>
          </a:p>
          <a:p>
            <a:pPr indent="-355600" lvl="1" marL="914400" rtl="0" algn="l">
              <a:spcBef>
                <a:spcPts val="0"/>
              </a:spcBef>
              <a:spcAft>
                <a:spcPts val="0"/>
              </a:spcAft>
              <a:buSzPts val="2000"/>
              <a:buChar char="○"/>
            </a:pPr>
            <a:r>
              <a:rPr lang="en"/>
              <a:t>Low cohesion: Lots of miscellaneous and auxiliary classes, almost no associations</a:t>
            </a:r>
            <a:endParaRPr/>
          </a:p>
          <a:p>
            <a:pPr indent="-381000" lvl="0" marL="457200" rtl="0" algn="l">
              <a:spcBef>
                <a:spcPts val="0"/>
              </a:spcBef>
              <a:spcAft>
                <a:spcPts val="0"/>
              </a:spcAft>
              <a:buSzPts val="2400"/>
              <a:buChar char="●"/>
            </a:pPr>
            <a:r>
              <a:rPr lang="en"/>
              <a:t>Coupling measures dependency among subsystems</a:t>
            </a:r>
            <a:endParaRPr/>
          </a:p>
          <a:p>
            <a:pPr indent="-355600" lvl="1" marL="914400" rtl="0" algn="l">
              <a:spcBef>
                <a:spcPts val="0"/>
              </a:spcBef>
              <a:spcAft>
                <a:spcPts val="0"/>
              </a:spcAft>
              <a:buSzPts val="2000"/>
              <a:buChar char="○"/>
            </a:pPr>
            <a:r>
              <a:rPr lang="en"/>
              <a:t>High coupling: Changes to one subsystem will have high impact on the other subsystem </a:t>
            </a:r>
            <a:endParaRPr/>
          </a:p>
          <a:p>
            <a:pPr indent="-355600" lvl="1" marL="914400" rtl="0" algn="l">
              <a:spcBef>
                <a:spcPts val="0"/>
              </a:spcBef>
              <a:spcAft>
                <a:spcPts val="0"/>
              </a:spcAft>
              <a:buSzPts val="2000"/>
              <a:buChar char="○"/>
            </a:pPr>
            <a:r>
              <a:rPr lang="en"/>
              <a:t>Low coupling: A change in one subsystem does not affect any other subsystem.</a:t>
            </a:r>
            <a:endParaRPr/>
          </a:p>
          <a:p>
            <a:pPr indent="0" lvl="0" marL="0" rtl="0" algn="l">
              <a:spcBef>
                <a:spcPts val="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515" name="Google Shape;515;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16" name="Google Shape;516;p72"/>
          <p:cNvPicPr preferRelativeResize="0"/>
          <p:nvPr/>
        </p:nvPicPr>
        <p:blipFill>
          <a:blip r:embed="rId3">
            <a:alphaModFix/>
          </a:blip>
          <a:stretch>
            <a:fillRect/>
          </a:stretch>
        </p:blipFill>
        <p:spPr>
          <a:xfrm>
            <a:off x="1296225" y="1152475"/>
            <a:ext cx="7057924" cy="373492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23" name="Google Shape;523;p73"/>
          <p:cNvPicPr preferRelativeResize="0"/>
          <p:nvPr/>
        </p:nvPicPr>
        <p:blipFill rotWithShape="1">
          <a:blip r:embed="rId3">
            <a:alphaModFix/>
          </a:blip>
          <a:srcRect b="0" l="0" r="0" t="0"/>
          <a:stretch/>
        </p:blipFill>
        <p:spPr>
          <a:xfrm>
            <a:off x="311700" y="445025"/>
            <a:ext cx="8682000" cy="4123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a:t>
            </a:r>
            <a:endParaRPr/>
          </a:p>
        </p:txBody>
      </p:sp>
      <p:sp>
        <p:nvSpPr>
          <p:cNvPr id="529" name="Google Shape;529;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30" name="Google Shape;530;p74"/>
          <p:cNvPicPr preferRelativeResize="0"/>
          <p:nvPr/>
        </p:nvPicPr>
        <p:blipFill>
          <a:blip r:embed="rId3">
            <a:alphaModFix/>
          </a:blip>
          <a:stretch>
            <a:fillRect/>
          </a:stretch>
        </p:blipFill>
        <p:spPr>
          <a:xfrm>
            <a:off x="703704" y="1128688"/>
            <a:ext cx="7456544" cy="3463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a:t>
            </a:r>
            <a:endParaRPr/>
          </a:p>
        </p:txBody>
      </p:sp>
      <p:sp>
        <p:nvSpPr>
          <p:cNvPr id="536" name="Google Shape;53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37" name="Google Shape;537;p75"/>
          <p:cNvPicPr preferRelativeResize="0"/>
          <p:nvPr/>
        </p:nvPicPr>
        <p:blipFill>
          <a:blip r:embed="rId3">
            <a:alphaModFix/>
          </a:blip>
          <a:stretch>
            <a:fillRect/>
          </a:stretch>
        </p:blipFill>
        <p:spPr>
          <a:xfrm>
            <a:off x="1451048" y="1152475"/>
            <a:ext cx="6241914" cy="3600499"/>
          </a:xfrm>
          <a:prstGeom prst="rect">
            <a:avLst/>
          </a:prstGeom>
          <a:noFill/>
          <a:ln>
            <a:noFill/>
          </a:ln>
        </p:spPr>
      </p:pic>
      <p:sp>
        <p:nvSpPr>
          <p:cNvPr id="538" name="Google Shape;538;p75"/>
          <p:cNvSpPr txBox="1"/>
          <p:nvPr/>
        </p:nvSpPr>
        <p:spPr>
          <a:xfrm>
            <a:off x="2660425" y="3986000"/>
            <a:ext cx="169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changeOwner()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544" name="Google Shape;544;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a:t>Creational: related to class instantiation or object creation.</a:t>
            </a:r>
            <a:endParaRPr/>
          </a:p>
          <a:p>
            <a:pPr indent="-381000" lvl="0" marL="457200" marR="0" rtl="0" algn="l">
              <a:lnSpc>
                <a:spcPct val="115000"/>
              </a:lnSpc>
              <a:spcBef>
                <a:spcPts val="0"/>
              </a:spcBef>
              <a:spcAft>
                <a:spcPts val="0"/>
              </a:spcAft>
              <a:buSzPts val="2400"/>
              <a:buChar char="●"/>
            </a:pPr>
            <a:r>
              <a:rPr lang="en"/>
              <a:t>Structural:  Related to the class organization and structure</a:t>
            </a:r>
            <a:endParaRPr/>
          </a:p>
          <a:p>
            <a:pPr indent="-355600" lvl="1" marL="914400" marR="0" rtl="0" algn="l">
              <a:lnSpc>
                <a:spcPct val="115000"/>
              </a:lnSpc>
              <a:spcBef>
                <a:spcPts val="0"/>
              </a:spcBef>
              <a:spcAft>
                <a:spcPts val="0"/>
              </a:spcAft>
              <a:buSzPts val="2000"/>
              <a:buChar char="○"/>
            </a:pPr>
            <a:r>
              <a:rPr lang="en"/>
              <a:t>Composite</a:t>
            </a:r>
            <a:endParaRPr/>
          </a:p>
          <a:p>
            <a:pPr indent="-381000" lvl="0" marL="457200" marR="0" rtl="0" algn="l">
              <a:lnSpc>
                <a:spcPct val="115000"/>
              </a:lnSpc>
              <a:spcBef>
                <a:spcPts val="0"/>
              </a:spcBef>
              <a:spcAft>
                <a:spcPts val="0"/>
              </a:spcAft>
              <a:buSzPts val="2400"/>
              <a:buChar char="●"/>
            </a:pPr>
            <a:r>
              <a:rPr lang="en"/>
              <a:t>Behavioral: related to the object behavior and interaction</a:t>
            </a:r>
            <a:endParaRPr/>
          </a:p>
          <a:p>
            <a:pPr indent="-355600" lvl="1" marL="914400" marR="0" rtl="0" algn="l">
              <a:lnSpc>
                <a:spcPct val="115000"/>
              </a:lnSpc>
              <a:spcBef>
                <a:spcPts val="0"/>
              </a:spcBef>
              <a:spcAft>
                <a:spcPts val="0"/>
              </a:spcAft>
              <a:buSzPts val="2000"/>
              <a:buChar char="○"/>
            </a:pPr>
            <a:r>
              <a:rPr lang="en"/>
              <a:t>Observer</a:t>
            </a:r>
            <a:endParaRPr/>
          </a:p>
          <a:p>
            <a:pPr indent="-355600" lvl="1" marL="914400" marR="0" rtl="0" algn="l">
              <a:lnSpc>
                <a:spcPct val="115000"/>
              </a:lnSpc>
              <a:spcBef>
                <a:spcPts val="0"/>
              </a:spcBef>
              <a:spcAft>
                <a:spcPts val="0"/>
              </a:spcAft>
              <a:buSzPts val="2000"/>
              <a:buChar char="○"/>
            </a:pPr>
            <a:r>
              <a:rPr lang="en"/>
              <a:t>Strategy</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Design Patterns</a:t>
            </a:r>
            <a:endParaRPr/>
          </a:p>
        </p:txBody>
      </p:sp>
      <p:pic>
        <p:nvPicPr>
          <p:cNvPr id="550" name="Google Shape;550;p77"/>
          <p:cNvPicPr preferRelativeResize="0"/>
          <p:nvPr/>
        </p:nvPicPr>
        <p:blipFill>
          <a:blip r:embed="rId3">
            <a:alphaModFix/>
          </a:blip>
          <a:stretch>
            <a:fillRect/>
          </a:stretch>
        </p:blipFill>
        <p:spPr>
          <a:xfrm>
            <a:off x="-57150" y="3224650"/>
            <a:ext cx="4011041" cy="1918850"/>
          </a:xfrm>
          <a:prstGeom prst="rect">
            <a:avLst/>
          </a:prstGeom>
          <a:noFill/>
          <a:ln>
            <a:noFill/>
          </a:ln>
        </p:spPr>
      </p:pic>
      <p:sp>
        <p:nvSpPr>
          <p:cNvPr id="551" name="Google Shape;551;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Creational patterns:</a:t>
            </a:r>
            <a:endParaRPr/>
          </a:p>
          <a:p>
            <a:pPr indent="-381000" lvl="0" marL="457200" rtl="0" algn="l">
              <a:spcBef>
                <a:spcPts val="0"/>
              </a:spcBef>
              <a:spcAft>
                <a:spcPts val="0"/>
              </a:spcAft>
              <a:buSzPts val="2400"/>
              <a:buChar char="●"/>
            </a:pPr>
            <a:r>
              <a:rPr lang="en"/>
              <a:t>Factory method: create objects without specifying the exact class to create.</a:t>
            </a:r>
            <a:endParaRPr/>
          </a:p>
          <a:p>
            <a:pPr indent="-381000" lvl="0" marL="457200" rtl="0" algn="l">
              <a:spcBef>
                <a:spcPts val="0"/>
              </a:spcBef>
              <a:spcAft>
                <a:spcPts val="0"/>
              </a:spcAft>
              <a:buSzPts val="2400"/>
              <a:buChar char="●"/>
            </a:pPr>
            <a:r>
              <a:rPr lang="en"/>
              <a:t>Prototype: create objects by cloning an existing object.</a:t>
            </a:r>
            <a:endParaRPr/>
          </a:p>
          <a:p>
            <a:pPr indent="-381000" lvl="0" marL="457200" rtl="0" algn="l">
              <a:spcBef>
                <a:spcPts val="0"/>
              </a:spcBef>
              <a:spcAft>
                <a:spcPts val="0"/>
              </a:spcAft>
              <a:buSzPts val="2400"/>
              <a:buChar char="●"/>
            </a:pPr>
            <a:r>
              <a:rPr lang="en"/>
              <a:t>Singleton: only create one instance for a class</a:t>
            </a:r>
            <a:endParaRPr/>
          </a:p>
        </p:txBody>
      </p:sp>
      <p:pic>
        <p:nvPicPr>
          <p:cNvPr id="552" name="Google Shape;552;p77"/>
          <p:cNvPicPr preferRelativeResize="0"/>
          <p:nvPr/>
        </p:nvPicPr>
        <p:blipFill>
          <a:blip r:embed="rId4">
            <a:alphaModFix/>
          </a:blip>
          <a:stretch>
            <a:fillRect/>
          </a:stretch>
        </p:blipFill>
        <p:spPr>
          <a:xfrm>
            <a:off x="3004250" y="3224650"/>
            <a:ext cx="3585875" cy="1918850"/>
          </a:xfrm>
          <a:prstGeom prst="rect">
            <a:avLst/>
          </a:prstGeom>
          <a:noFill/>
          <a:ln>
            <a:noFill/>
          </a:ln>
        </p:spPr>
      </p:pic>
      <p:pic>
        <p:nvPicPr>
          <p:cNvPr id="553" name="Google Shape;553;p77"/>
          <p:cNvPicPr preferRelativeResize="0"/>
          <p:nvPr/>
        </p:nvPicPr>
        <p:blipFill>
          <a:blip r:embed="rId5">
            <a:alphaModFix/>
          </a:blip>
          <a:stretch>
            <a:fillRect/>
          </a:stretch>
        </p:blipFill>
        <p:spPr>
          <a:xfrm>
            <a:off x="6023425" y="3021150"/>
            <a:ext cx="3416300" cy="20497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559" name="Google Shape;559;p78"/>
          <p:cNvSpPr txBox="1"/>
          <p:nvPr>
            <p:ph idx="1" type="body"/>
          </p:nvPr>
        </p:nvSpPr>
        <p:spPr>
          <a:xfrm>
            <a:off x="311700" y="1213225"/>
            <a:ext cx="5151000" cy="3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Dependency is injected by the external object.</a:t>
            </a:r>
            <a:endParaRPr sz="2000"/>
          </a:p>
          <a:p>
            <a:pPr indent="0" lvl="0" marL="0" rtl="0" algn="l">
              <a:spcBef>
                <a:spcPts val="1600"/>
              </a:spcBef>
              <a:spcAft>
                <a:spcPts val="0"/>
              </a:spcAft>
              <a:buNone/>
            </a:pPr>
            <a:r>
              <a:rPr lang="en" sz="2000"/>
              <a:t>Suppose A is dependent on B (A uses some method of B), instead of creating B object(the dependent object), A simply receives the B object from outsides through a </a:t>
            </a:r>
            <a:r>
              <a:rPr lang="en" sz="2000"/>
              <a:t>parameterized</a:t>
            </a:r>
            <a:r>
              <a:rPr lang="en" sz="2000"/>
              <a:t> constructor, or setter or other interface, and then directly use it. </a:t>
            </a:r>
            <a:endParaRPr sz="2000"/>
          </a:p>
          <a:p>
            <a:pPr indent="0" lvl="0" marL="0" rtl="0" algn="l">
              <a:spcBef>
                <a:spcPts val="1600"/>
              </a:spcBef>
              <a:spcAft>
                <a:spcPts val="0"/>
              </a:spcAft>
              <a:buClr>
                <a:schemeClr val="dk1"/>
              </a:buClr>
              <a:buSzPts val="1100"/>
              <a:buFont typeface="Arial"/>
              <a:buNone/>
            </a:pPr>
            <a:r>
              <a:rPr lang="en" sz="1300" u="sng">
                <a:solidFill>
                  <a:schemeClr val="accent5"/>
                </a:solidFill>
                <a:hlinkClick r:id="rId3">
                  <a:extLst>
                    <a:ext uri="{A12FA001-AC4F-418D-AE19-62706E023703}">
                      <ahyp:hlinkClr val="tx"/>
                    </a:ext>
                  </a:extLst>
                </a:hlinkClick>
              </a:rPr>
              <a:t>https://www.youtube.com/watch?v=IKD2-MAkXyQ</a:t>
            </a:r>
            <a:endParaRPr/>
          </a:p>
          <a:p>
            <a:pPr indent="0" lvl="0" marL="0" rtl="0" algn="l">
              <a:spcBef>
                <a:spcPts val="1600"/>
              </a:spcBef>
              <a:spcAft>
                <a:spcPts val="1600"/>
              </a:spcAft>
              <a:buNone/>
            </a:pPr>
            <a:r>
              <a:t/>
            </a:r>
            <a:endParaRPr sz="2600"/>
          </a:p>
        </p:txBody>
      </p:sp>
      <p:sp>
        <p:nvSpPr>
          <p:cNvPr id="560" name="Google Shape;560;p78"/>
          <p:cNvSpPr txBox="1"/>
          <p:nvPr/>
        </p:nvSpPr>
        <p:spPr>
          <a:xfrm>
            <a:off x="5818950" y="2649575"/>
            <a:ext cx="52617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class A {</a:t>
            </a:r>
            <a:endParaRPr/>
          </a:p>
          <a:p>
            <a:pPr indent="0" lvl="0" marL="0" rtl="0" algn="l">
              <a:spcBef>
                <a:spcPts val="0"/>
              </a:spcBef>
              <a:spcAft>
                <a:spcPts val="0"/>
              </a:spcAft>
              <a:buNone/>
            </a:pPr>
            <a:r>
              <a:rPr lang="en"/>
              <a:t>	B b;</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 (ConcreteB b) {</a:t>
            </a:r>
            <a:endParaRPr/>
          </a:p>
          <a:p>
            <a:pPr indent="0" lvl="0" marL="0" rtl="0" algn="l">
              <a:spcBef>
                <a:spcPts val="0"/>
              </a:spcBef>
              <a:spcAft>
                <a:spcPts val="0"/>
              </a:spcAft>
              <a:buNone/>
            </a:pPr>
            <a:r>
              <a:rPr lang="en"/>
              <a:t>		This.b = b;</a:t>
            </a:r>
            <a:endParaRPr/>
          </a:p>
          <a:p>
            <a:pPr indent="457200" lvl="0" marL="0" rtl="0" algn="l">
              <a:spcBef>
                <a:spcPts val="0"/>
              </a:spcBef>
              <a:spcAft>
                <a:spcPts val="0"/>
              </a:spcAft>
              <a:buNone/>
            </a:pPr>
            <a:r>
              <a:rPr lang="en"/>
              <a:t>}</a:t>
            </a:r>
            <a:endParaRPr/>
          </a:p>
          <a:p>
            <a:pPr indent="0" lvl="0" marL="0" rtl="0" algn="l">
              <a:spcBef>
                <a:spcPts val="0"/>
              </a:spcBef>
              <a:spcAft>
                <a:spcPts val="0"/>
              </a:spcAft>
              <a:buNone/>
            </a:pPr>
            <a:r>
              <a:rPr lang="en"/>
              <a:t>	foo ()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b.hi();</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p:txBody>
      </p:sp>
      <p:pic>
        <p:nvPicPr>
          <p:cNvPr id="561" name="Google Shape;561;p78"/>
          <p:cNvPicPr preferRelativeResize="0"/>
          <p:nvPr/>
        </p:nvPicPr>
        <p:blipFill>
          <a:blip r:embed="rId4">
            <a:alphaModFix/>
          </a:blip>
          <a:stretch>
            <a:fillRect/>
          </a:stretch>
        </p:blipFill>
        <p:spPr>
          <a:xfrm>
            <a:off x="5962025" y="778150"/>
            <a:ext cx="2870275" cy="1452023"/>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a:t>
            </a:r>
            <a:endParaRPr/>
          </a:p>
        </p:txBody>
      </p:sp>
      <p:sp>
        <p:nvSpPr>
          <p:cNvPr id="567" name="Google Shape;567;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0" lvl="0" marL="0" rtl="0" algn="l">
              <a:spcBef>
                <a:spcPts val="1600"/>
              </a:spcBef>
              <a:spcAft>
                <a:spcPts val="1600"/>
              </a:spcAft>
              <a:buNone/>
            </a:pPr>
            <a:r>
              <a:rPr lang="en"/>
              <a:t>Cons?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573" name="Google Shape;573;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Suppose we need to create a file system and a file browser application. Which design pattern can be used in each of the following scenarios:</a:t>
            </a:r>
            <a:endParaRPr sz="2000"/>
          </a:p>
          <a:p>
            <a:pPr indent="-355600" lvl="0" marL="457200" rtl="0" algn="l">
              <a:spcBef>
                <a:spcPts val="1600"/>
              </a:spcBef>
              <a:spcAft>
                <a:spcPts val="0"/>
              </a:spcAft>
              <a:buSzPts val="2000"/>
              <a:buAutoNum type="arabicPeriod"/>
            </a:pPr>
            <a:r>
              <a:rPr lang="en" sz="2000"/>
              <a:t>A folder can consist of files or folders. When you change the owner of a folder, it also changes the owner of all files or folders in that folder.</a:t>
            </a:r>
            <a:endParaRPr sz="2000"/>
          </a:p>
          <a:p>
            <a:pPr indent="-355600" lvl="0" marL="457200" rtl="0" algn="l">
              <a:spcBef>
                <a:spcPts val="0"/>
              </a:spcBef>
              <a:spcAft>
                <a:spcPts val="0"/>
              </a:spcAft>
              <a:buSzPts val="2000"/>
              <a:buAutoNum type="arabicPeriod"/>
            </a:pPr>
            <a:r>
              <a:rPr lang="en" sz="2000"/>
              <a:t>We want to encrypt the file using different encryption algorithms dynamically based on the user’s choice in the run time.</a:t>
            </a:r>
            <a:endParaRPr sz="2000"/>
          </a:p>
          <a:p>
            <a:pPr indent="-355600" lvl="0" marL="457200" rtl="0" algn="l">
              <a:spcBef>
                <a:spcPts val="0"/>
              </a:spcBef>
              <a:spcAft>
                <a:spcPts val="0"/>
              </a:spcAft>
              <a:buSzPts val="2000"/>
              <a:buAutoNum type="arabicPeriod"/>
            </a:pPr>
            <a:r>
              <a:rPr lang="en" sz="2000"/>
              <a:t>A user may open multiple file browser windows. If the user changes the file name in one window, its name will be automatically changed in another window.</a:t>
            </a:r>
            <a:endParaRPr sz="2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Design</a:t>
            </a:r>
            <a:endParaRPr/>
          </a:p>
        </p:txBody>
      </p:sp>
      <p:sp>
        <p:nvSpPr>
          <p:cNvPr id="579" name="Google Shape;579;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Security principles applied in design</a:t>
            </a:r>
            <a:endParaRPr/>
          </a:p>
          <a:p>
            <a:pPr indent="-381000" lvl="0" marL="457200" rtl="0" algn="l">
              <a:spcBef>
                <a:spcPts val="0"/>
              </a:spcBef>
              <a:spcAft>
                <a:spcPts val="0"/>
              </a:spcAft>
              <a:buSzPts val="2400"/>
              <a:buChar char="●"/>
            </a:pPr>
            <a:r>
              <a:rPr lang="en"/>
              <a:t>Architecture risk analysis: </a:t>
            </a:r>
            <a:endParaRPr/>
          </a:p>
          <a:p>
            <a:pPr indent="-355600" lvl="1" marL="914400" rtl="0" algn="l">
              <a:spcBef>
                <a:spcPts val="0"/>
              </a:spcBef>
              <a:spcAft>
                <a:spcPts val="0"/>
              </a:spcAft>
              <a:buSzPts val="2000"/>
              <a:buChar char="○"/>
            </a:pPr>
            <a:r>
              <a:rPr lang="en"/>
              <a:t>All components and their communication, dependencies, technology, frameworks, environment, ... </a:t>
            </a:r>
            <a:endParaRPr/>
          </a:p>
          <a:p>
            <a:pPr indent="-355600" lvl="1" marL="914400" rtl="0" algn="l">
              <a:spcBef>
                <a:spcPts val="0"/>
              </a:spcBef>
              <a:spcAft>
                <a:spcPts val="0"/>
              </a:spcAft>
              <a:buSzPts val="2000"/>
              <a:buChar char="○"/>
            </a:pPr>
            <a:r>
              <a:rPr lang="en"/>
              <a:t>Attack pattern, attack surface, t</a:t>
            </a:r>
            <a:r>
              <a:rPr lang="en"/>
              <a:t>hreat modeling (e.g. STRIDE)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Cohesion vs Coupling</a:t>
            </a:r>
            <a:endParaRPr/>
          </a:p>
        </p:txBody>
      </p:sp>
      <p:sp>
        <p:nvSpPr>
          <p:cNvPr id="91" name="Google Shape;91;p1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Cohesion measures dependency among classes within the subsystem</a:t>
            </a:r>
            <a:endParaRPr/>
          </a:p>
          <a:p>
            <a:pPr indent="-355600" lvl="1" marL="914400" rtl="0" algn="l">
              <a:spcBef>
                <a:spcPts val="0"/>
              </a:spcBef>
              <a:spcAft>
                <a:spcPts val="0"/>
              </a:spcAft>
              <a:buSzPts val="2000"/>
              <a:buChar char="○"/>
            </a:pPr>
            <a:r>
              <a:rPr lang="en" u="sng"/>
              <a:t>High cohesion:</a:t>
            </a:r>
            <a:r>
              <a:rPr lang="en"/>
              <a:t> The classes in the subsystem perform similar tasks and are related to each other via many associations</a:t>
            </a:r>
            <a:endParaRPr/>
          </a:p>
          <a:p>
            <a:pPr indent="-355600" lvl="1" marL="914400" rtl="0" algn="l">
              <a:spcBef>
                <a:spcPts val="0"/>
              </a:spcBef>
              <a:spcAft>
                <a:spcPts val="0"/>
              </a:spcAft>
              <a:buSzPts val="2000"/>
              <a:buChar char="○"/>
            </a:pPr>
            <a:r>
              <a:rPr lang="en"/>
              <a:t>Low cohesion: Lots of miscellaneous and auxiliary classes, almost no associations</a:t>
            </a:r>
            <a:endParaRPr/>
          </a:p>
          <a:p>
            <a:pPr indent="-381000" lvl="0" marL="457200" rtl="0" algn="l">
              <a:spcBef>
                <a:spcPts val="0"/>
              </a:spcBef>
              <a:spcAft>
                <a:spcPts val="0"/>
              </a:spcAft>
              <a:buSzPts val="2400"/>
              <a:buChar char="●"/>
            </a:pPr>
            <a:r>
              <a:rPr lang="en"/>
              <a:t>Coupling measures dependency among subsystems</a:t>
            </a:r>
            <a:endParaRPr/>
          </a:p>
          <a:p>
            <a:pPr indent="-355600" lvl="1" marL="914400" rtl="0" algn="l">
              <a:spcBef>
                <a:spcPts val="0"/>
              </a:spcBef>
              <a:spcAft>
                <a:spcPts val="0"/>
              </a:spcAft>
              <a:buSzPts val="2000"/>
              <a:buChar char="○"/>
            </a:pPr>
            <a:r>
              <a:rPr lang="en"/>
              <a:t>High coupling: Changes to one subsystem will have high impact on the other subsystem </a:t>
            </a:r>
            <a:endParaRPr/>
          </a:p>
          <a:p>
            <a:pPr indent="-355600" lvl="1" marL="914400" rtl="0" algn="l">
              <a:spcBef>
                <a:spcPts val="0"/>
              </a:spcBef>
              <a:spcAft>
                <a:spcPts val="0"/>
              </a:spcAft>
              <a:buSzPts val="2000"/>
              <a:buChar char="○"/>
            </a:pPr>
            <a:r>
              <a:rPr lang="en" u="sng"/>
              <a:t>Low coupling:</a:t>
            </a:r>
            <a:r>
              <a:rPr lang="en"/>
              <a:t> A change in one subsystem does not affect any other subsystem.</a:t>
            </a:r>
            <a:endParaRPr/>
          </a:p>
          <a:p>
            <a:pPr indent="0" lvl="0" marL="0" rtl="0" algn="l">
              <a:spcBef>
                <a:spcPts val="0"/>
              </a:spcBef>
              <a:spcAft>
                <a:spcPts val="16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Principles - Restrictiveness</a:t>
            </a:r>
            <a:endParaRPr/>
          </a:p>
        </p:txBody>
      </p:sp>
      <p:sp>
        <p:nvSpPr>
          <p:cNvPr id="585" name="Google Shape;585;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CSEC 2017 (Cybersecurity Curricular Guideline) proposes 14 design principles in three categories.</a:t>
            </a:r>
            <a:endParaRPr sz="2000"/>
          </a:p>
          <a:p>
            <a:pPr indent="-355600" lvl="0" marL="457200" rtl="0" algn="l">
              <a:spcBef>
                <a:spcPts val="0"/>
              </a:spcBef>
              <a:spcAft>
                <a:spcPts val="0"/>
              </a:spcAft>
              <a:buSzPts val="2000"/>
              <a:buChar char="●"/>
            </a:pPr>
            <a:r>
              <a:rPr lang="en" sz="2000"/>
              <a:t>Least Privilege: just enough privileges to complete the task</a:t>
            </a:r>
            <a:endParaRPr sz="2000"/>
          </a:p>
          <a:p>
            <a:pPr indent="-355600" lvl="0" marL="457200" rtl="0" algn="l">
              <a:spcBef>
                <a:spcPts val="0"/>
              </a:spcBef>
              <a:spcAft>
                <a:spcPts val="0"/>
              </a:spcAft>
              <a:buSzPts val="2000"/>
              <a:buChar char="●"/>
            </a:pPr>
            <a:r>
              <a:rPr lang="en" sz="2000"/>
              <a:t>Fail-safe defaults/fail securely: deny access by default unless explicitly grant </a:t>
            </a:r>
            <a:endParaRPr sz="2000"/>
          </a:p>
          <a:p>
            <a:pPr indent="-355600" lvl="0" marL="457200" rtl="0" algn="l">
              <a:spcBef>
                <a:spcPts val="0"/>
              </a:spcBef>
              <a:spcAft>
                <a:spcPts val="0"/>
              </a:spcAft>
              <a:buSzPts val="2000"/>
              <a:buChar char="●"/>
            </a:pPr>
            <a:r>
              <a:rPr lang="en" sz="2000"/>
              <a:t>Complete mediation</a:t>
            </a:r>
            <a:r>
              <a:rPr lang="en" sz="2000">
                <a:solidFill>
                  <a:srgbClr val="000000"/>
                </a:solidFill>
              </a:rPr>
              <a:t>: </a:t>
            </a:r>
            <a:r>
              <a:rPr lang="en" sz="2000"/>
              <a:t>validate every access </a:t>
            </a:r>
            <a:endParaRPr sz="2000"/>
          </a:p>
          <a:p>
            <a:pPr indent="-355600" lvl="0" marL="457200" rtl="0" algn="l">
              <a:spcBef>
                <a:spcPts val="0"/>
              </a:spcBef>
              <a:spcAft>
                <a:spcPts val="0"/>
              </a:spcAft>
              <a:buSzPts val="2000"/>
              <a:buChar char="●"/>
            </a:pPr>
            <a:r>
              <a:rPr lang="en" sz="2000"/>
              <a:t>Separation (of domains/duties): should not grant access to a resource or take a security relevant action, based on a single condition.</a:t>
            </a:r>
            <a:endParaRPr sz="2000"/>
          </a:p>
          <a:p>
            <a:pPr indent="-355600" lvl="0" marL="457200" rtl="0" algn="l">
              <a:spcBef>
                <a:spcPts val="0"/>
              </a:spcBef>
              <a:spcAft>
                <a:spcPts val="0"/>
              </a:spcAft>
              <a:buSzPts val="2000"/>
              <a:buChar char="●"/>
            </a:pPr>
            <a:r>
              <a:rPr lang="en" sz="2000"/>
              <a:t>Minimize trust (Reluctance to trust): check all inputs and all security relevant actions.  </a:t>
            </a:r>
            <a:endParaRPr sz="2000"/>
          </a:p>
          <a:p>
            <a:pPr indent="0" lvl="0" marL="0" rtl="0" algn="l">
              <a:spcBef>
                <a:spcPts val="1600"/>
              </a:spcBef>
              <a:spcAft>
                <a:spcPts val="1600"/>
              </a:spcAft>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3"/>
          <p:cNvSpPr txBox="1"/>
          <p:nvPr>
            <p:ph type="title"/>
          </p:nvPr>
        </p:nvSpPr>
        <p:spPr>
          <a:xfrm>
            <a:off x="311700" y="30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Principles - Simplicity</a:t>
            </a:r>
            <a:endParaRPr/>
          </a:p>
        </p:txBody>
      </p:sp>
      <p:sp>
        <p:nvSpPr>
          <p:cNvPr id="591" name="Google Shape;591;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Economy of Mechanism</a:t>
            </a:r>
            <a:endParaRPr sz="1800"/>
          </a:p>
          <a:p>
            <a:pPr indent="-342900" lvl="1" marL="914400" rtl="0" algn="l">
              <a:spcBef>
                <a:spcPts val="0"/>
              </a:spcBef>
              <a:spcAft>
                <a:spcPts val="0"/>
              </a:spcAft>
              <a:buSzPts val="1800"/>
              <a:buChar char="○"/>
            </a:pPr>
            <a:r>
              <a:rPr lang="en" sz="1800"/>
              <a:t>Security features should be as simple as possible</a:t>
            </a:r>
            <a:endParaRPr sz="1800"/>
          </a:p>
          <a:p>
            <a:pPr indent="-342900" lvl="0" marL="457200" rtl="0" algn="l">
              <a:spcBef>
                <a:spcPts val="0"/>
              </a:spcBef>
              <a:spcAft>
                <a:spcPts val="0"/>
              </a:spcAft>
              <a:buSzPts val="1800"/>
              <a:buChar char="●"/>
            </a:pPr>
            <a:r>
              <a:rPr lang="en" sz="1800"/>
              <a:t>Least Common Mechanism </a:t>
            </a:r>
            <a:endParaRPr sz="1800"/>
          </a:p>
          <a:p>
            <a:pPr indent="-342900" lvl="1" marL="914400" rtl="0" algn="l">
              <a:spcBef>
                <a:spcPts val="0"/>
              </a:spcBef>
              <a:spcAft>
                <a:spcPts val="0"/>
              </a:spcAft>
              <a:buSzPts val="1800"/>
              <a:buChar char="○"/>
            </a:pPr>
            <a:r>
              <a:rPr lang="en" sz="1800"/>
              <a:t>The sharing of resources should be reduced as much as possible</a:t>
            </a:r>
            <a:endParaRPr sz="1800"/>
          </a:p>
          <a:p>
            <a:pPr indent="-342900" lvl="0" marL="457200" rtl="0" algn="l">
              <a:spcBef>
                <a:spcPts val="0"/>
              </a:spcBef>
              <a:spcAft>
                <a:spcPts val="0"/>
              </a:spcAft>
              <a:buSzPts val="1800"/>
              <a:buChar char="●"/>
            </a:pPr>
            <a:r>
              <a:rPr lang="en" sz="1800"/>
              <a:t>Least Astonishment</a:t>
            </a:r>
            <a:endParaRPr sz="1800"/>
          </a:p>
          <a:p>
            <a:pPr indent="-342900" lvl="1" marL="914400" rtl="0" algn="l">
              <a:spcBef>
                <a:spcPts val="0"/>
              </a:spcBef>
              <a:spcAft>
                <a:spcPts val="0"/>
              </a:spcAft>
              <a:buSzPts val="1800"/>
              <a:buChar char="○"/>
            </a:pPr>
            <a:r>
              <a:rPr lang="en" sz="1800"/>
              <a:t>security features of software, and security mechanisms it implements, should be designed so that their operation is as logical and simple as possible.</a:t>
            </a:r>
            <a:endParaRPr sz="1800"/>
          </a:p>
          <a:p>
            <a:pPr indent="0" lvl="0" marL="457200" rtl="0" algn="l">
              <a:spcBef>
                <a:spcPts val="1600"/>
              </a:spcBef>
              <a:spcAft>
                <a:spcPts val="1600"/>
              </a:spcAft>
              <a:buNone/>
            </a:pPr>
            <a:r>
              <a:t/>
            </a:r>
            <a:endParaRPr sz="21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4"/>
          <p:cNvSpPr txBox="1"/>
          <p:nvPr>
            <p:ph type="title"/>
          </p:nvPr>
        </p:nvSpPr>
        <p:spPr>
          <a:xfrm>
            <a:off x="311700" y="17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Principles - Methodology </a:t>
            </a:r>
            <a:endParaRPr/>
          </a:p>
        </p:txBody>
      </p:sp>
      <p:sp>
        <p:nvSpPr>
          <p:cNvPr id="597" name="Google Shape;597;p84"/>
          <p:cNvSpPr txBox="1"/>
          <p:nvPr>
            <p:ph idx="1" type="body"/>
          </p:nvPr>
        </p:nvSpPr>
        <p:spPr>
          <a:xfrm>
            <a:off x="104400" y="678076"/>
            <a:ext cx="8727900" cy="42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Open Design </a:t>
            </a:r>
            <a:endParaRPr sz="1800"/>
          </a:p>
          <a:p>
            <a:pPr indent="-317500" lvl="1" marL="914400" rtl="0" algn="l">
              <a:spcBef>
                <a:spcPts val="0"/>
              </a:spcBef>
              <a:spcAft>
                <a:spcPts val="0"/>
              </a:spcAft>
              <a:buSzPts val="1400"/>
              <a:buChar char="○"/>
            </a:pPr>
            <a:r>
              <a:rPr lang="en" sz="1400"/>
              <a:t>security of software, and of what that software provides, should not depend on the secrecy of its design or implementation.</a:t>
            </a:r>
            <a:endParaRPr sz="1400"/>
          </a:p>
          <a:p>
            <a:pPr indent="-342900" lvl="0" marL="457200" rtl="0" algn="l">
              <a:spcBef>
                <a:spcPts val="0"/>
              </a:spcBef>
              <a:spcAft>
                <a:spcPts val="0"/>
              </a:spcAft>
              <a:buSzPts val="1800"/>
              <a:buChar char="●"/>
            </a:pPr>
            <a:r>
              <a:rPr lang="en" sz="1800"/>
              <a:t>Layering</a:t>
            </a:r>
            <a:endParaRPr sz="1800"/>
          </a:p>
          <a:p>
            <a:pPr indent="-317500" lvl="1" marL="914400" rtl="0" algn="l">
              <a:spcBef>
                <a:spcPts val="0"/>
              </a:spcBef>
              <a:spcAft>
                <a:spcPts val="0"/>
              </a:spcAft>
              <a:buSzPts val="1400"/>
              <a:buChar char="○"/>
            </a:pPr>
            <a:r>
              <a:rPr lang="en" sz="1400"/>
              <a:t>modules at a given layer interact only with modules in the layers immediately above and below it. reduce access points, enforcing the principle of separation</a:t>
            </a:r>
            <a:endParaRPr sz="1400"/>
          </a:p>
          <a:p>
            <a:pPr indent="-342900" lvl="0" marL="457200" rtl="0" algn="l">
              <a:spcBef>
                <a:spcPts val="0"/>
              </a:spcBef>
              <a:spcAft>
                <a:spcPts val="0"/>
              </a:spcAft>
              <a:buSzPts val="1800"/>
              <a:buChar char="●"/>
            </a:pPr>
            <a:r>
              <a:rPr lang="en" sz="1800"/>
              <a:t>Abstraction</a:t>
            </a:r>
            <a:endParaRPr sz="1800"/>
          </a:p>
          <a:p>
            <a:pPr indent="-317500" lvl="1" marL="914400" rtl="0" algn="l">
              <a:spcBef>
                <a:spcPts val="0"/>
              </a:spcBef>
              <a:spcAft>
                <a:spcPts val="0"/>
              </a:spcAft>
              <a:buSzPts val="1400"/>
              <a:buChar char="○"/>
            </a:pPr>
            <a:r>
              <a:rPr lang="en" sz="1400"/>
              <a:t>hide the internals of each layer, making only the interfaces available, this enables you to change how a layer carries out its tasks without affecting components at other layers.</a:t>
            </a:r>
            <a:endParaRPr sz="1400"/>
          </a:p>
          <a:p>
            <a:pPr indent="-342900" lvl="0" marL="457200" rtl="0" algn="l">
              <a:spcBef>
                <a:spcPts val="0"/>
              </a:spcBef>
              <a:spcAft>
                <a:spcPts val="0"/>
              </a:spcAft>
              <a:buSzPts val="1800"/>
              <a:buChar char="●"/>
            </a:pPr>
            <a:r>
              <a:rPr lang="en" sz="1800"/>
              <a:t>Modularity </a:t>
            </a:r>
            <a:endParaRPr sz="1800"/>
          </a:p>
          <a:p>
            <a:pPr indent="-317500" lvl="1" marL="914400" rtl="0" algn="l">
              <a:spcBef>
                <a:spcPts val="0"/>
              </a:spcBef>
              <a:spcAft>
                <a:spcPts val="0"/>
              </a:spcAft>
              <a:buSzPts val="1400"/>
              <a:buChar char="○"/>
            </a:pPr>
            <a:r>
              <a:rPr lang="en" sz="1400"/>
              <a:t>software as a collection of cooperating components(modules), each module interface is an abstraction.</a:t>
            </a:r>
            <a:endParaRPr sz="1400"/>
          </a:p>
          <a:p>
            <a:pPr indent="-342900" lvl="0" marL="457200" rtl="0" algn="l">
              <a:spcBef>
                <a:spcPts val="0"/>
              </a:spcBef>
              <a:spcAft>
                <a:spcPts val="0"/>
              </a:spcAft>
              <a:buSzPts val="1800"/>
              <a:buChar char="●"/>
            </a:pPr>
            <a:r>
              <a:rPr lang="en" sz="1800"/>
              <a:t>Complete linkage</a:t>
            </a:r>
            <a:endParaRPr sz="1800"/>
          </a:p>
          <a:p>
            <a:pPr indent="-317500" lvl="1" marL="914400" rtl="0" algn="l">
              <a:spcBef>
                <a:spcPts val="0"/>
              </a:spcBef>
              <a:spcAft>
                <a:spcPts val="0"/>
              </a:spcAft>
              <a:buSzPts val="1400"/>
              <a:buChar char="○"/>
            </a:pPr>
            <a:r>
              <a:rPr lang="en" sz="1400"/>
              <a:t>security design and implementation link to the security specification</a:t>
            </a:r>
            <a:endParaRPr sz="1400"/>
          </a:p>
          <a:p>
            <a:pPr indent="-342900" lvl="0" marL="457200" rtl="0" algn="l">
              <a:spcBef>
                <a:spcPts val="0"/>
              </a:spcBef>
              <a:spcAft>
                <a:spcPts val="0"/>
              </a:spcAft>
              <a:buSzPts val="1800"/>
              <a:buChar char="●"/>
            </a:pPr>
            <a:r>
              <a:rPr lang="en" sz="1800"/>
              <a:t>Design for iteration</a:t>
            </a:r>
            <a:endParaRPr sz="1800"/>
          </a:p>
          <a:p>
            <a:pPr indent="-317500" lvl="1" marL="914400" rtl="0" algn="l">
              <a:spcBef>
                <a:spcPts val="0"/>
              </a:spcBef>
              <a:spcAft>
                <a:spcPts val="0"/>
              </a:spcAft>
              <a:buSzPts val="1400"/>
              <a:buChar char="○"/>
            </a:pPr>
            <a:r>
              <a:rPr lang="en" sz="1400"/>
              <a:t>plan the design in such a way that it can be changed, if needed.</a:t>
            </a:r>
            <a:br>
              <a:rPr lang="en" sz="1400"/>
            </a:br>
            <a:br>
              <a:rPr lang="en" sz="1400"/>
            </a:br>
            <a:endParaRPr sz="1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Principles - Others</a:t>
            </a:r>
            <a:endParaRPr/>
          </a:p>
        </p:txBody>
      </p:sp>
      <p:sp>
        <p:nvSpPr>
          <p:cNvPr id="603" name="Google Shape;603;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Defense in depth</a:t>
            </a:r>
            <a:endParaRPr/>
          </a:p>
          <a:p>
            <a:pPr indent="-381000" lvl="0" marL="457200" rtl="0" algn="l">
              <a:spcBef>
                <a:spcPts val="0"/>
              </a:spcBef>
              <a:spcAft>
                <a:spcPts val="0"/>
              </a:spcAft>
              <a:buSzPts val="2400"/>
              <a:buChar char="●"/>
            </a:pPr>
            <a:r>
              <a:rPr lang="en"/>
              <a:t>Find the weakest link</a:t>
            </a:r>
            <a:endParaRPr/>
          </a:p>
          <a:p>
            <a:pPr indent="-381000" lvl="0" marL="457200" rtl="0" algn="l">
              <a:spcBef>
                <a:spcPts val="0"/>
              </a:spcBef>
              <a:spcAft>
                <a:spcPts val="0"/>
              </a:spcAft>
              <a:buSzPts val="2400"/>
              <a:buChar char="●"/>
            </a:pPr>
            <a:r>
              <a:rPr lang="en"/>
              <a:t>Audit sensitive events</a:t>
            </a:r>
            <a:endParaRPr/>
          </a:p>
          <a:p>
            <a:pPr indent="-381000" lvl="0" marL="457200" rtl="0" algn="l">
              <a:spcBef>
                <a:spcPts val="0"/>
              </a:spcBef>
              <a:spcAft>
                <a:spcPts val="0"/>
              </a:spcAft>
              <a:buSzPts val="2400"/>
              <a:buChar char="●"/>
            </a:pPr>
            <a:r>
              <a:rPr lang="en"/>
              <a:t>Fix security issues correctly</a:t>
            </a:r>
            <a:br>
              <a:rPr lang="en"/>
            </a:b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609" name="Google Shape;609;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Cohesion vs Coupling</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Trade-offs</a:t>
            </a:r>
            <a:endParaRPr/>
          </a:p>
          <a:p>
            <a:pPr indent="-355600" lvl="1" marL="914400" rtl="0" algn="l">
              <a:spcBef>
                <a:spcPts val="0"/>
              </a:spcBef>
              <a:spcAft>
                <a:spcPts val="0"/>
              </a:spcAft>
              <a:buSzPts val="2000"/>
              <a:buChar char="○"/>
            </a:pPr>
            <a:r>
              <a:rPr lang="en"/>
              <a:t>H</a:t>
            </a:r>
            <a:r>
              <a:rPr lang="en"/>
              <a:t>igh cohesion within a subsystem: decompose a system into smaller subsystems, </a:t>
            </a:r>
            <a:endParaRPr/>
          </a:p>
          <a:p>
            <a:pPr indent="-355600" lvl="1" marL="914400" rtl="0" algn="l">
              <a:spcBef>
                <a:spcPts val="0"/>
              </a:spcBef>
              <a:spcAft>
                <a:spcPts val="0"/>
              </a:spcAft>
              <a:buSzPts val="2000"/>
              <a:buChar char="○"/>
            </a:pPr>
            <a:r>
              <a:rPr lang="en"/>
              <a:t>Low coupling between subsystems: keep the total number of subsystems small. </a:t>
            </a:r>
            <a:endParaRPr/>
          </a:p>
          <a:p>
            <a:pPr indent="-381000" lvl="0" marL="457200" rtl="0" algn="l">
              <a:spcBef>
                <a:spcPts val="0"/>
              </a:spcBef>
              <a:spcAft>
                <a:spcPts val="0"/>
              </a:spcAft>
              <a:buSzPts val="2400"/>
              <a:buChar char="●"/>
            </a:pPr>
            <a:r>
              <a:rPr lang="en"/>
              <a:t>Can use the hierarchical structure, with 3-5 top-level subsystems </a:t>
            </a:r>
            <a:endParaRPr/>
          </a:p>
          <a:p>
            <a:pPr indent="-381000" lvl="0" marL="457200" rtl="0" algn="l">
              <a:spcBef>
                <a:spcPts val="0"/>
              </a:spcBef>
              <a:spcAft>
                <a:spcPts val="0"/>
              </a:spcAft>
              <a:buSzPts val="2400"/>
              <a:buChar char="●"/>
            </a:pPr>
            <a:r>
              <a:rPr lang="en"/>
              <a:t>Principle: separation of concern, single </a:t>
            </a:r>
            <a:r>
              <a:rPr lang="en"/>
              <a:t>responsibility</a:t>
            </a:r>
            <a:r>
              <a:rPr lang="en"/>
              <a:t>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Styles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Client server</a:t>
            </a:r>
            <a:endParaRPr/>
          </a:p>
          <a:p>
            <a:pPr indent="-381000" lvl="0" marL="457200" rtl="0" algn="l">
              <a:spcBef>
                <a:spcPts val="0"/>
              </a:spcBef>
              <a:spcAft>
                <a:spcPts val="0"/>
              </a:spcAft>
              <a:buSzPts val="2400"/>
              <a:buChar char="●"/>
            </a:pPr>
            <a:r>
              <a:rPr lang="en"/>
              <a:t>P2P</a:t>
            </a:r>
            <a:endParaRPr/>
          </a:p>
          <a:p>
            <a:pPr indent="-381000" lvl="0" marL="457200" rtl="0" algn="l">
              <a:spcBef>
                <a:spcPts val="0"/>
              </a:spcBef>
              <a:spcAft>
                <a:spcPts val="0"/>
              </a:spcAft>
              <a:buSzPts val="2400"/>
              <a:buChar char="●"/>
            </a:pPr>
            <a:r>
              <a:rPr lang="en"/>
              <a:t>MVC</a:t>
            </a:r>
            <a:endParaRPr/>
          </a:p>
          <a:p>
            <a:pPr indent="-381000" lvl="0" marL="457200" rtl="0" algn="l">
              <a:spcBef>
                <a:spcPts val="0"/>
              </a:spcBef>
              <a:spcAft>
                <a:spcPts val="0"/>
              </a:spcAft>
              <a:buSzPts val="2400"/>
              <a:buChar char="●"/>
            </a:pPr>
            <a:r>
              <a:rPr lang="en"/>
              <a:t>Multi-layer and Multi-tier</a:t>
            </a:r>
            <a:endParaRPr/>
          </a:p>
          <a:p>
            <a:pPr indent="-381000" lvl="0" marL="457200" rtl="0" algn="l">
              <a:spcBef>
                <a:spcPts val="0"/>
              </a:spcBef>
              <a:spcAft>
                <a:spcPts val="0"/>
              </a:spcAft>
              <a:buSzPts val="2400"/>
              <a:buChar char="●"/>
            </a:pPr>
            <a:r>
              <a:rPr lang="en"/>
              <a:t>SOA</a:t>
            </a:r>
            <a:endParaRPr/>
          </a:p>
          <a:p>
            <a:pPr indent="-381000" lvl="0" marL="457200" rtl="0" algn="l">
              <a:spcBef>
                <a:spcPts val="0"/>
              </a:spcBef>
              <a:spcAft>
                <a:spcPts val="0"/>
              </a:spcAft>
              <a:buSzPts val="2400"/>
              <a:buChar char="●"/>
            </a:pPr>
            <a:r>
              <a:rPr lang="en"/>
              <a:t>Microservice</a:t>
            </a:r>
            <a:endParaRPr/>
          </a:p>
          <a:p>
            <a:pPr indent="-381000" lvl="0" marL="457200" rtl="0" algn="l">
              <a:spcBef>
                <a:spcPts val="0"/>
              </a:spcBef>
              <a:spcAft>
                <a:spcPts val="0"/>
              </a:spcAft>
              <a:buSzPts val="2400"/>
              <a:buChar char="●"/>
            </a:pPr>
            <a:r>
              <a:rPr lang="en"/>
              <a:t>REST</a:t>
            </a:r>
            <a:endParaRPr/>
          </a:p>
          <a:p>
            <a:pPr indent="-381000" lvl="0" marL="457200" rtl="0" algn="l">
              <a:spcBef>
                <a:spcPts val="0"/>
              </a:spcBef>
              <a:spcAft>
                <a:spcPts val="0"/>
              </a:spcAft>
              <a:buSzPts val="2400"/>
              <a:buChar char="●"/>
            </a:pPr>
            <a:r>
              <a:rPr lang="en"/>
              <a:t>Server-less</a:t>
            </a:r>
            <a:endParaRPr/>
          </a:p>
        </p:txBody>
      </p:sp>
      <p:sp>
        <p:nvSpPr>
          <p:cNvPr id="104" name="Google Shape;104;p21"/>
          <p:cNvSpPr/>
          <p:nvPr/>
        </p:nvSpPr>
        <p:spPr>
          <a:xfrm>
            <a:off x="5087300" y="1152475"/>
            <a:ext cx="2948100" cy="32481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Components</a:t>
            </a:r>
            <a:endParaRPr sz="2000"/>
          </a:p>
          <a:p>
            <a:pPr indent="-355600" lvl="0" marL="457200" rtl="0" algn="l">
              <a:spcBef>
                <a:spcPts val="0"/>
              </a:spcBef>
              <a:spcAft>
                <a:spcPts val="0"/>
              </a:spcAft>
              <a:buSzPts val="2000"/>
              <a:buChar char="●"/>
            </a:pPr>
            <a:r>
              <a:rPr lang="en" sz="2000"/>
              <a:t>Relationships</a:t>
            </a:r>
            <a:endParaRPr sz="2000"/>
          </a:p>
          <a:p>
            <a:pPr indent="-355600" lvl="0" marL="457200" rtl="0" algn="l">
              <a:spcBef>
                <a:spcPts val="0"/>
              </a:spcBef>
              <a:spcAft>
                <a:spcPts val="0"/>
              </a:spcAft>
              <a:buSzPts val="2000"/>
              <a:buChar char="●"/>
            </a:pPr>
            <a:r>
              <a:rPr lang="en" sz="2000"/>
              <a:t>Interfaces</a:t>
            </a:r>
            <a:endParaRPr sz="2000"/>
          </a:p>
          <a:p>
            <a:pPr indent="-355600" lvl="0" marL="457200" rtl="0" algn="l">
              <a:spcBef>
                <a:spcPts val="0"/>
              </a:spcBef>
              <a:spcAft>
                <a:spcPts val="0"/>
              </a:spcAft>
              <a:buSzPts val="2000"/>
              <a:buChar char="●"/>
            </a:pPr>
            <a:r>
              <a:rPr lang="en" sz="2000"/>
              <a:t>Constraints</a:t>
            </a:r>
            <a:endParaRPr sz="2000"/>
          </a:p>
          <a:p>
            <a:pPr indent="-355600" lvl="0" marL="457200" rtl="0" algn="l">
              <a:spcBef>
                <a:spcPts val="0"/>
              </a:spcBef>
              <a:spcAft>
                <a:spcPts val="0"/>
              </a:spcAft>
              <a:buSzPts val="2000"/>
              <a:buChar char="●"/>
            </a:pPr>
            <a:r>
              <a:rPr lang="en" sz="2000"/>
              <a:t>Principles</a:t>
            </a:r>
            <a:endParaRPr sz="2000"/>
          </a:p>
          <a:p>
            <a:pPr indent="0" lvl="0" marL="0" rtl="0" algn="l">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