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84d36b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84d36b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e85d4e6c0_0_3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9e85d4e6c0_0_35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e85d4e6c0_0_4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e85d4e6c0_0_40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85d4e6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e85d4e6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85d4e6c0_0_5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9e85d4e6c0_0_50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a5c2fa813_0_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ca5c2fa813_0_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9e85d4e6c0_0_6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9e85d4e6c0_0_60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e85d4e6c0_0_6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9e85d4e6c0_0_66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e85d4e6c0_0_7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9e85d4e6c0_0_78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e85d4e6c0_0_9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9e85d4e6c0_0_9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9e85d4e6c0_0_11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9e85d4e6c0_0_11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4b2db03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4b2db03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e85d4e6c0_0_13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9e85d4e6c0_0_13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e85d4e6c0_0_14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9e85d4e6c0_0_14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e85d4e6c0_0_14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9e85d4e6c0_0_148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e85d4e6c0_0_15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9e85d4e6c0_0_15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9e85d4e6c0_0_15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9e85d4e6c0_0_158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e85d4e6c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e85d4e6c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637f4619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a637f4619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84d36be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84d36be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73e5ca8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73e5ca8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637f461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637f461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85d4e6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85d4e6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37f46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37f46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37f461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37f461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37f4619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37f4619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9e85d4e6c0_0_138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9e85d4e6c0_0_138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37f461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37f461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873e5ca8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873e5ca8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73e5ca8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73e5ca8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73e5ca8d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73e5ca8d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751b3cb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751b3cb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751b3cb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751b3cb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e85d4e6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e85d4e6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8751b3cb1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8751b3cb1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8124430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8124430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751b3cb1d_0_4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8751b3cb1d_0_49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751b3cb1d_0_5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8751b3cb1d_0_55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751b3cb1d_0_6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8751b3cb1d_0_61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751b3cb1d_0_6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8751b3cb1d_0_69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751b3cb1d_0_7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8751b3cb1d_0_74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751b3cb1d_0_8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8751b3cb1d_0_81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751b3cb1d_0_87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8751b3cb1d_0_87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51b3cb1d_0_9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8751b3cb1d_0_94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e85d4e6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e85d4e6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751b3cb1d_0_10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8751b3cb1d_0_100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a5c2fa813_0_2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ca5c2fa813_0_21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751b3cb1d_0_10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8751b3cb1d_0_106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751b3cb1d_0_11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8751b3cb1d_0_111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751b3cb1d_0_11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8751b3cb1d_0_116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ca5c2fa813_0_3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ca5c2fa813_0_34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a5c2fa813_0_4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ca5c2fa813_0_46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8751b3cb1d_0_12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8751b3cb1d_0_122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751b3cb1d_0_127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8751b3cb1d_0_127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751b3cb1d_0_13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g8751b3cb1d_0_133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e85d4e6c0_0_1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9e85d4e6c0_0_15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751b3cb1d_0_13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8751b3cb1d_0_139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8751b3cb1d_0_14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8751b3cb1d_0_144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8751b3cb1d_0_15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8751b3cb1d_0_150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8751b3cb1d_0_156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8751b3cb1d_0_156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8751b3cb1d_0_167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8751b3cb1d_0_167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751b3cb1d_0_17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8751b3cb1d_0_172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8751b3cb1d_0_179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8751b3cb1d_0_179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808bbbb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808bbbb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881244307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881244307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881244307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881244307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e85d4e6c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e85d4e6c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9e85d4e6c0_0_71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Kent Beck is the creator of Extreme programming and Erich Gamma is a coauthor of the “design patterns” book.</a:t>
            </a:r>
            <a:endParaRPr/>
          </a:p>
        </p:txBody>
      </p:sp>
      <p:sp>
        <p:nvSpPr>
          <p:cNvPr id="556" name="Google Shape;556;g9e85d4e6c0_0_71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e85d4e6c0_0_25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9e85d4e6c0_0_25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85d4e6c0_0_30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9e85d4e6c0_0_30:notes"/>
          <p:cNvSpPr/>
          <p:nvPr>
            <p:ph idx="2" type="sldImg"/>
          </p:nvPr>
        </p:nvSpPr>
        <p:spPr>
          <a:xfrm>
            <a:off x="381504" y="685795"/>
            <a:ext cx="609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025" lIns="76025" spcFirstLastPara="1" rIns="76025" wrap="square" tIns="760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025" lIns="76025" spcFirstLastPara="1" rIns="76025" wrap="square" tIns="760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2400" u="none" cap="none" strike="noStrike"/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2000"/>
              <a:buNone/>
              <a:defRPr b="0" i="0" sz="2000" u="none" cap="none" strike="noStrike"/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2800"/>
              <a:buNone/>
              <a:defRPr b="0" i="0" sz="2800" u="none" cap="none" strike="noStrike"/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1">
  <p:cSld name="OBJECT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500" u="none" cap="none" strike="noStrike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javiersaldana.com/abou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david.heinemeierhansson.com/2014/tdd-is-dead-long-live-testing.html" TargetMode="External"/><Relationship Id="rId4" Type="http://schemas.openxmlformats.org/officeDocument/2006/relationships/hyperlink" Target="http://martinfowler.com/articles/is-tdd-dead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jamesshore.com/Blog/Lets-Play/Lets-Play-Test-Driven-Development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ucumber.io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martinfowler.com/books/refactoring.html" TargetMode="External"/><Relationship Id="rId4" Type="http://schemas.openxmlformats.org/officeDocument/2006/relationships/hyperlink" Target="http://sourcemaking.com/refactoring/" TargetMode="External"/><Relationship Id="rId5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sourcemaking.com/refactoring/smell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testingeducation.org/BBST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://www.junit.org/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CS673 Software Engineering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Module 4: </a:t>
            </a:r>
            <a:br>
              <a:rPr lang="en" sz="4800"/>
            </a:br>
            <a:r>
              <a:rPr lang="en" sz="4800"/>
              <a:t>Refactoring and </a:t>
            </a:r>
            <a:r>
              <a:rPr lang="en" sz="4800"/>
              <a:t>Testing</a:t>
            </a:r>
            <a:endParaRPr sz="4800"/>
          </a:p>
        </p:txBody>
      </p:sp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BUMETCS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Yuting Zhang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Yuting Zhang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Testing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6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>
                <a:solidFill>
                  <a:srgbClr val="FC0128"/>
                </a:solidFill>
              </a:rPr>
              <a:t>Functional </a:t>
            </a:r>
            <a:r>
              <a:rPr b="0" i="0" lang="en" sz="22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entire system (on test bed)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Determine if the system meets the functional requirements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>
                <a:solidFill>
                  <a:srgbClr val="FC0128"/>
                </a:solidFill>
              </a:rPr>
              <a:t>Nonfunctional</a:t>
            </a:r>
            <a:r>
              <a:rPr b="0" i="0" lang="en" sz="22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 Testing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Usability testing</a:t>
            </a:r>
            <a:endParaRPr sz="2200"/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Scalability testing</a:t>
            </a:r>
            <a:endParaRPr sz="2200"/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Security testing</a:t>
            </a:r>
            <a:endParaRPr sz="2200"/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Stress testing</a:t>
            </a:r>
            <a:endParaRPr sz="2200"/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Timing testing</a:t>
            </a:r>
            <a:endParaRPr sz="2200"/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...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>
                <a:solidFill>
                  <a:srgbClr val="FC0128"/>
                </a:solidFill>
              </a:rPr>
              <a:t>Regression Testing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Performed after changes. Can be applied at the different levels. </a:t>
            </a:r>
            <a:endParaRPr sz="2200"/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Determine if </a:t>
            </a:r>
            <a:r>
              <a:rPr lang="en" sz="2200"/>
              <a:t>changes introduces new bugs.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>
                <a:solidFill>
                  <a:srgbClr val="FC0128"/>
                </a:solidFill>
              </a:rPr>
              <a:t>Automatic Testing vs Manual Testing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Manual testing is usually at the system level</a:t>
            </a:r>
            <a:endParaRPr sz="2200"/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Automatic Testing is usually at the unit level. It can also be performed the system level.</a:t>
            </a:r>
            <a:endParaRPr sz="2200"/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Pros and Cons?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Testing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Testing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Installation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Smoke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Release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457175" y="1008175"/>
            <a:ext cx="8228700" cy="38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A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</a:t>
            </a:r>
            <a:r>
              <a:rPr lang="en" sz="2200"/>
              <a:t> includes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Setup (Given),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en" sz="2200"/>
              <a:t> (When)</a:t>
            </a:r>
            <a:r>
              <a:rPr lang="en" sz="2200"/>
              <a:t>,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/>
              <a:t>E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xpected output (or Oracle) (</a:t>
            </a:r>
            <a:r>
              <a:rPr lang="en" sz="2200"/>
              <a:t>T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hen), and log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component, that calls the </a:t>
            </a:r>
            <a:r>
              <a:rPr b="0" i="0" lang="en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UnitToTest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Controls test cases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Stub: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component, the </a:t>
            </a:r>
            <a:r>
              <a:rPr b="0" i="0" lang="en" sz="2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UnitToTest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depends 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implementation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fake values.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driver and </a:t>
            </a:r>
            <a:r>
              <a:rPr lang="en" sz="2200"/>
              <a:t>the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stub to </a:t>
            </a:r>
            <a:r>
              <a:rPr lang="en" sz="2200"/>
              <a:t>separate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UnitToTest from the system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6635520" y="1399827"/>
            <a:ext cx="1244100" cy="4665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6635545" y="2414695"/>
            <a:ext cx="1244100" cy="4665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UnitToTest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>
            <a:off x="6700830" y="3110727"/>
            <a:ext cx="1244100" cy="4665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stub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9"/>
          <p:cNvCxnSpPr/>
          <p:nvPr/>
        </p:nvCxnSpPr>
        <p:spPr>
          <a:xfrm>
            <a:off x="7257600" y="1866436"/>
            <a:ext cx="0" cy="46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29"/>
          <p:cNvCxnSpPr/>
          <p:nvPr/>
        </p:nvCxnSpPr>
        <p:spPr>
          <a:xfrm>
            <a:off x="7257600" y="2799654"/>
            <a:ext cx="0" cy="311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/>
        </p:nvSpPr>
        <p:spPr>
          <a:xfrm>
            <a:off x="354301" y="988550"/>
            <a:ext cx="8177700" cy="3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class TestMyCalculator (unittest.TestCase):</a:t>
            </a:r>
            <a:endParaRPr sz="2200"/>
          </a:p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def setUp(self):</a:t>
            </a:r>
            <a:endParaRPr sz="2200"/>
          </a:p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self.myCal = MyCalculator()</a:t>
            </a:r>
            <a:endParaRPr sz="2200"/>
          </a:p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def test_add(self):</a:t>
            </a:r>
            <a:endParaRPr sz="2200"/>
          </a:p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assert self.myCal.cal(2,"+", 3) == 5, “test add”</a:t>
            </a:r>
            <a:endParaRPr sz="2200"/>
          </a:p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</a:t>
            </a:r>
            <a:endParaRPr sz="2200"/>
          </a:p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def test_sub(self):</a:t>
            </a:r>
            <a:endParaRPr sz="2200"/>
          </a:p>
          <a:p>
            <a:pPr indent="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assert self.myCal.cal(3, "-", 2) == 1, “test sub”</a:t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 Report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414720" y="1216123"/>
            <a:ext cx="43545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 ID, name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items: (what do you test )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priority (high/medium/low)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Dependencies (to other test cases/requirements if any):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The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data: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steps: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/>
        </p:nvSpPr>
        <p:spPr>
          <a:xfrm>
            <a:off x="4779077" y="1216123"/>
            <a:ext cx="43545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Postconditions: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 output: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 or Fail: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 id/link: (this may link to your github issue id)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notes: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Tools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Junit: a Java unit testing framework</a:t>
            </a:r>
            <a:endParaRPr sz="2400"/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Unittest,PyUnit: a Python unit testing framework</a:t>
            </a:r>
            <a:endParaRPr sz="2400"/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Jest: a Javascript testing framework</a:t>
            </a:r>
            <a:endParaRPr sz="2400"/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Abbot: a Java GUI </a:t>
            </a:r>
            <a:r>
              <a:rPr lang="en" sz="2400"/>
              <a:t>t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esting Framework.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Selenium: a portable software testing framework for web applications.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studio: build-in automated testing feature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414720" y="124429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driven de</a:t>
            </a:r>
            <a:r>
              <a:rPr lang="en" sz="2400"/>
              <a:t>velopment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Started in XP, evolve over time. (Kent Bec</a:t>
            </a:r>
            <a:r>
              <a:rPr lang="en" sz="2400"/>
              <a:t>k)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first before implementation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drives design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3"/>
          <p:cNvSpPr/>
          <p:nvPr/>
        </p:nvSpPr>
        <p:spPr>
          <a:xfrm>
            <a:off x="1036800" y="2995605"/>
            <a:ext cx="18663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3"/>
          <p:cNvSpPr/>
          <p:nvPr/>
        </p:nvSpPr>
        <p:spPr>
          <a:xfrm>
            <a:off x="3732480" y="2995605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/>
          <p:nvPr/>
        </p:nvSpPr>
        <p:spPr>
          <a:xfrm>
            <a:off x="3732480" y="3928823"/>
            <a:ext cx="14514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33"/>
          <p:cNvCxnSpPr/>
          <p:nvPr/>
        </p:nvCxnSpPr>
        <p:spPr>
          <a:xfrm>
            <a:off x="2903040" y="3306678"/>
            <a:ext cx="829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33"/>
          <p:cNvCxnSpPr/>
          <p:nvPr/>
        </p:nvCxnSpPr>
        <p:spPr>
          <a:xfrm>
            <a:off x="5391360" y="3306678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33"/>
          <p:cNvSpPr/>
          <p:nvPr/>
        </p:nvSpPr>
        <p:spPr>
          <a:xfrm>
            <a:off x="1244160" y="3928823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6013440" y="2995605"/>
            <a:ext cx="14514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5806080" y="3928823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>
            <a:off x="2903040" y="4239896"/>
            <a:ext cx="829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33"/>
          <p:cNvCxnSpPr/>
          <p:nvPr/>
        </p:nvCxnSpPr>
        <p:spPr>
          <a:xfrm>
            <a:off x="5184000" y="4239896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often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2903040" y="1866436"/>
            <a:ext cx="14514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414720" y="1866436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4"/>
          <p:cNvSpPr/>
          <p:nvPr/>
        </p:nvSpPr>
        <p:spPr>
          <a:xfrm>
            <a:off x="4976640" y="1866436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34"/>
          <p:cNvCxnSpPr/>
          <p:nvPr/>
        </p:nvCxnSpPr>
        <p:spPr>
          <a:xfrm>
            <a:off x="2073600" y="2177509"/>
            <a:ext cx="829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34"/>
          <p:cNvCxnSpPr/>
          <p:nvPr/>
        </p:nvCxnSpPr>
        <p:spPr>
          <a:xfrm>
            <a:off x="4354560" y="2177509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p34"/>
          <p:cNvSpPr/>
          <p:nvPr/>
        </p:nvSpPr>
        <p:spPr>
          <a:xfrm>
            <a:off x="7257600" y="1866436"/>
            <a:ext cx="14514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34"/>
          <p:cNvCxnSpPr/>
          <p:nvPr/>
        </p:nvCxnSpPr>
        <p:spPr>
          <a:xfrm>
            <a:off x="6635520" y="2177509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34"/>
          <p:cNvSpPr/>
          <p:nvPr/>
        </p:nvSpPr>
        <p:spPr>
          <a:xfrm>
            <a:off x="3466014" y="2676695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/>
          <p:nvPr/>
        </p:nvSpPr>
        <p:spPr>
          <a:xfrm>
            <a:off x="6013440" y="3421799"/>
            <a:ext cx="14514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/>
          <p:nvPr/>
        </p:nvSpPr>
        <p:spPr>
          <a:xfrm>
            <a:off x="3732480" y="4355017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4"/>
          <p:cNvSpPr/>
          <p:nvPr/>
        </p:nvSpPr>
        <p:spPr>
          <a:xfrm>
            <a:off x="1244160" y="3577336"/>
            <a:ext cx="14514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34"/>
          <p:cNvCxnSpPr/>
          <p:nvPr/>
        </p:nvCxnSpPr>
        <p:spPr>
          <a:xfrm>
            <a:off x="5184000" y="2955190"/>
            <a:ext cx="1244100" cy="46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p34"/>
          <p:cNvCxnSpPr/>
          <p:nvPr/>
        </p:nvCxnSpPr>
        <p:spPr>
          <a:xfrm flipH="1">
            <a:off x="5391360" y="4043945"/>
            <a:ext cx="1036800" cy="46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34"/>
          <p:cNvCxnSpPr/>
          <p:nvPr/>
        </p:nvCxnSpPr>
        <p:spPr>
          <a:xfrm rot="10800000">
            <a:off x="2488380" y="4199590"/>
            <a:ext cx="1244100" cy="46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34"/>
          <p:cNvCxnSpPr/>
          <p:nvPr/>
        </p:nvCxnSpPr>
        <p:spPr>
          <a:xfrm flipH="1" rot="10800000">
            <a:off x="2280960" y="2955136"/>
            <a:ext cx="1244100" cy="6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p34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often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5"/>
          <p:cNvSpPr/>
          <p:nvPr/>
        </p:nvSpPr>
        <p:spPr>
          <a:xfrm>
            <a:off x="2903040" y="1866436"/>
            <a:ext cx="14514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5"/>
          <p:cNvSpPr/>
          <p:nvPr/>
        </p:nvSpPr>
        <p:spPr>
          <a:xfrm>
            <a:off x="414720" y="1866436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/>
          <p:nvPr/>
        </p:nvSpPr>
        <p:spPr>
          <a:xfrm>
            <a:off x="4976640" y="1866436"/>
            <a:ext cx="16590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35"/>
          <p:cNvCxnSpPr/>
          <p:nvPr/>
        </p:nvCxnSpPr>
        <p:spPr>
          <a:xfrm>
            <a:off x="2073600" y="2177509"/>
            <a:ext cx="829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35"/>
          <p:cNvCxnSpPr/>
          <p:nvPr/>
        </p:nvCxnSpPr>
        <p:spPr>
          <a:xfrm>
            <a:off x="4354560" y="2177509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35"/>
          <p:cNvSpPr/>
          <p:nvPr/>
        </p:nvSpPr>
        <p:spPr>
          <a:xfrm>
            <a:off x="7257600" y="1866436"/>
            <a:ext cx="1451400" cy="6222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35"/>
          <p:cNvCxnSpPr/>
          <p:nvPr/>
        </p:nvCxnSpPr>
        <p:spPr>
          <a:xfrm>
            <a:off x="6635520" y="2177509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35"/>
          <p:cNvSpPr/>
          <p:nvPr/>
        </p:nvSpPr>
        <p:spPr>
          <a:xfrm>
            <a:off x="3533600" y="2676700"/>
            <a:ext cx="1784400" cy="10269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Write test Code and necessary production code stubs to Fail the 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5806080" y="3421799"/>
            <a:ext cx="1451400" cy="622200"/>
          </a:xfrm>
          <a:prstGeom prst="rect">
            <a:avLst/>
          </a:prstGeom>
          <a:solidFill>
            <a:srgbClr val="FF420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3533600" y="4178375"/>
            <a:ext cx="1857900" cy="858900"/>
          </a:xfrm>
          <a:prstGeom prst="rect">
            <a:avLst/>
          </a:pr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Complete the production code to just make the test pass.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5"/>
          <p:cNvSpPr/>
          <p:nvPr/>
        </p:nvSpPr>
        <p:spPr>
          <a:xfrm>
            <a:off x="1244160" y="3577336"/>
            <a:ext cx="1451400" cy="622200"/>
          </a:xfrm>
          <a:prstGeom prst="rect">
            <a:avLst/>
          </a:prstGeom>
          <a:solidFill>
            <a:srgbClr val="579D1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425" lIns="74825" spcFirstLastPara="1" rIns="74825" wrap="square" tIns="3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5"/>
          <p:cNvCxnSpPr>
            <a:stCxn id="209" idx="3"/>
          </p:cNvCxnSpPr>
          <p:nvPr/>
        </p:nvCxnSpPr>
        <p:spPr>
          <a:xfrm>
            <a:off x="5318000" y="3190150"/>
            <a:ext cx="1110000" cy="23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4" name="Google Shape;214;p35"/>
          <p:cNvCxnSpPr>
            <a:endCxn id="211" idx="3"/>
          </p:cNvCxnSpPr>
          <p:nvPr/>
        </p:nvCxnSpPr>
        <p:spPr>
          <a:xfrm flipH="1">
            <a:off x="5391500" y="4043825"/>
            <a:ext cx="1036800" cy="56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35"/>
          <p:cNvCxnSpPr/>
          <p:nvPr/>
        </p:nvCxnSpPr>
        <p:spPr>
          <a:xfrm rot="10800000">
            <a:off x="2479850" y="4199525"/>
            <a:ext cx="1045200" cy="47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35"/>
          <p:cNvCxnSpPr/>
          <p:nvPr/>
        </p:nvCxnSpPr>
        <p:spPr>
          <a:xfrm flipH="1" rot="10800000">
            <a:off x="2280960" y="2955136"/>
            <a:ext cx="1244100" cy="6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35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Why need testing?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does the 100% test pass rate indicate?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evaluate the testing process?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TDD Workflow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457175" y="1203625"/>
            <a:ext cx="84528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RED: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the requirements</a:t>
            </a:r>
            <a:r>
              <a:rPr lang="en" sz="2200"/>
              <a:t> and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</a:t>
            </a:r>
            <a:r>
              <a:rPr lang="en" sz="2200"/>
              <a:t>n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automated test</a:t>
            </a:r>
            <a:r>
              <a:rPr lang="en" sz="2200"/>
              <a:t>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defines</a:t>
            </a:r>
            <a:r>
              <a:rPr lang="en" sz="2200"/>
              <a:t> input and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expected output</a:t>
            </a:r>
            <a:r>
              <a:rPr lang="en" sz="2200"/>
              <a:t>.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200"/>
              <a:t>T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new test will </a:t>
            </a:r>
            <a:r>
              <a:rPr b="0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fail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the requirement haven't been implemented.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AE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code (experiment/prototype/build) to</a:t>
            </a:r>
            <a:r>
              <a:rPr b="0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200" u="none" cap="none" strike="noStrike">
                <a:solidFill>
                  <a:srgbClr val="00AE00"/>
                </a:solidFill>
                <a:latin typeface="Arial"/>
                <a:ea typeface="Arial"/>
                <a:cs typeface="Arial"/>
                <a:sym typeface="Arial"/>
              </a:rPr>
              <a:t>pass</a:t>
            </a:r>
            <a:r>
              <a:rPr b="0" i="0" lang="en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test. The code is </a:t>
            </a:r>
            <a:r>
              <a:rPr b="0" i="1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designed to pass the test.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1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Refactor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clean up the code, remove </a:t>
            </a:r>
            <a:r>
              <a:rPr lang="en" sz="2200"/>
              <a:t>duplicates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(DRY: do not repeat yourself),  change code structure without affecting the existing functionality. Make code more readable, </a:t>
            </a:r>
            <a:r>
              <a:rPr lang="en" sz="2200"/>
              <a:t>maintainable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etc. Rerun all tests and shall pass all.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○"/>
            </a:pPr>
            <a:r>
              <a:rPr lang="en" sz="2200"/>
              <a:t>After refactoring, always perform regression testing.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for each new test.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/>
              <a:t>Described by Uncle Bob.</a:t>
            </a:r>
            <a:endParaRPr sz="1800"/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not allowed to write any production code unless it is to make a failing unit test pass.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not allowed to write any more of a unit test than is sufficient to fail, and compilation failures are failures.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○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not allowed to write any more production code than is sufficient to pass the one failing unit test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55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en" sz="1800"/>
              <a:t>Refactored by </a:t>
            </a: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Javier Saldana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Write only enough of a unit test to fail.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Write only enough production code to make the failing unit test pass.</a:t>
            </a:r>
            <a:endParaRPr sz="1800"/>
          </a:p>
        </p:txBody>
      </p:sp>
      <p:sp>
        <p:nvSpPr>
          <p:cNvPr id="229" name="Google Shape;229;p37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3 Rules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8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I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mproved quality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L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 time debugging - lower cost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C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leaner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Be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tter design - initially and continually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D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ocumented by example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utomated test: write once - run many times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Junit, unit, TestNG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test: isolate code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Problems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“TDD is dead” by David Heinemeier Hansson: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http://david.heinemeierhansson.com/2014/tdd-is-dead-long-live-testing.html</a:t>
            </a:r>
            <a:endParaRPr sz="2400"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“Is TDD dead?” Discussion by David, Kent Beck and Martin Fowler.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http://martinfowler.com/articles/is-tdd-dead/</a:t>
            </a:r>
            <a:r>
              <a:rPr lang="en" sz="2400"/>
              <a:t> </a:t>
            </a:r>
            <a:endParaRPr sz="2400"/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When should and when shouldn’t?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614355" y="1208398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http://www.jamesshore.com/Blog/Lets-Play/Lets-Play-Test-Driven-Development.html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lang="en" sz="2400"/>
              <a:t>The Triangle Problem: the classical software testing problem since </a:t>
            </a:r>
            <a:r>
              <a:rPr lang="en" sz="2400">
                <a:solidFill>
                  <a:schemeClr val="dk1"/>
                </a:solidFill>
              </a:rPr>
              <a:t>1969. 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The program reads three numbers as the sides of a triangle, and states whether the triangle is scalene, equilateral , or isosceles. 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BDD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Behavior Driven Development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Test first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Testing actual behavior from the end user perspective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Cucumber: a BDD framework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https://cucumber.io/</a:t>
            </a:r>
            <a:r>
              <a:rPr lang="en"/>
              <a:t>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the Given, When and Then format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 ubiquitous language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Can map to acceptance tests well.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 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practice TDD to implement a file system.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Since a folder can have subfolders or normal files inside it. When we change the owner of a folder, the owner of all folders and files inside it will also be changed (composite)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Suppose we have two different views: infoview and detailed view. When a filename is changed, both views should be updated. (Observer)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Suppose we can encrypt a file with different encryption methods based on the user choice or current context. (Strategy)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Programming Languages: Java, Python, Ruby, Javascript, C#, C++/C, Objective C, Kotlin, Swift, Go,...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Frameworks: spring (boot), flask, django, ruby on rail, node.js, jquery, angular, react, …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Coding standards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Naming conversion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Indentation, space, curly brackets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comments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File/package organization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...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and Refactoring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http://martinfowler.com/books/refactoring.html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http://sourcemaking.com/refactoring/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98375" y="1886700"/>
            <a:ext cx="2418900" cy="30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Refactoring: a change made to the internal structure of software to make it easier to understand and cheaper to modify without changing its observable behavior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Refactor: to restructure software by applying a series of refactorings without changing its observable behavior.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"/>
              <a:t>Refactor constantly, particularly when add new a function, fix a bug, or do a code review.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</a:pPr>
            <a:r>
              <a:rPr lang="en"/>
              <a:t>Challenging: may introduce new bugs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minimize new bugs, (regression) testing is the key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Need Testing</a:t>
            </a:r>
            <a:endParaRPr/>
          </a:p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152475"/>
            <a:ext cx="8748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validate if the requirements are met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detect fault/error/defects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/>
              <a:t>Provoke failures in a planned way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is</a:t>
            </a:r>
            <a:r>
              <a:rPr lang="en" sz="2000" u="sng"/>
              <a:t> impossible to completely test</a:t>
            </a:r>
            <a:r>
              <a:rPr lang="en" sz="2000"/>
              <a:t> any nontrivial module or system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Practical limitations: Complete testing is prohibitive in time and cost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Theoretical limitations: e.g. Halting problem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“Testing can only show the presence of bugs, not their absence” (Dijkstra).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Testing is not for free. </a:t>
            </a:r>
            <a:r>
              <a:rPr lang="en" sz="2000"/>
              <a:t>Need to decide the scope of testing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Cost vs Benefit (efficiency and effectiveness)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Automatic and manual testing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284" name="Google Shape;28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Improve design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Eliminate duplicate code – easier to modify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Easier to understand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Help find bugs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Help program faster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code more </a:t>
            </a:r>
            <a:r>
              <a:rPr lang="en"/>
              <a:t>beautiful!</a:t>
            </a:r>
            <a:r>
              <a:rPr lang="en"/>
              <a:t> Get rid of code smells!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Problems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>
                <a:solidFill>
                  <a:srgbClr val="434343"/>
                </a:solidFill>
              </a:rPr>
              <a:t>Databases change/data migration</a:t>
            </a:r>
            <a:endParaRPr>
              <a:solidFill>
                <a:srgbClr val="434343"/>
              </a:solidFill>
            </a:endParaRPr>
          </a:p>
          <a:p>
            <a:pPr indent="-368300" lvl="1" marL="72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434343"/>
                </a:solidFill>
              </a:rPr>
              <a:t>Add a separate layer of software between object model and database model</a:t>
            </a:r>
            <a:endParaRPr sz="2400">
              <a:solidFill>
                <a:srgbClr val="434343"/>
              </a:solidFill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>
                <a:solidFill>
                  <a:srgbClr val="434343"/>
                </a:solidFill>
              </a:rPr>
              <a:t>Interfaces change</a:t>
            </a:r>
            <a:endParaRPr>
              <a:solidFill>
                <a:srgbClr val="434343"/>
              </a:solidFill>
            </a:endParaRPr>
          </a:p>
          <a:p>
            <a:pPr indent="-368300" lvl="1" marL="72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434343"/>
                </a:solidFill>
              </a:rPr>
              <a:t>Leave both old and new interfaces first, let old call new.</a:t>
            </a:r>
            <a:endParaRPr sz="2400">
              <a:solidFill>
                <a:srgbClr val="434343"/>
              </a:solidFill>
            </a:endParaRPr>
          </a:p>
          <a:p>
            <a:pPr indent="-368300" lvl="1" marL="72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434343"/>
                </a:solidFill>
              </a:rPr>
              <a:t>Have superclass</a:t>
            </a:r>
            <a:endParaRPr sz="2400">
              <a:solidFill>
                <a:srgbClr val="434343"/>
              </a:solidFill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>
                <a:solidFill>
                  <a:srgbClr val="434343"/>
                </a:solidFill>
              </a:rPr>
              <a:t>Poor design</a:t>
            </a:r>
            <a:endParaRPr>
              <a:solidFill>
                <a:srgbClr val="434343"/>
              </a:solidFill>
            </a:endParaRPr>
          </a:p>
          <a:p>
            <a:pPr indent="-368300" lvl="1" marL="723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 sz="2400">
                <a:solidFill>
                  <a:srgbClr val="434343"/>
                </a:solidFill>
              </a:rPr>
              <a:t>Trade-offs between refactorings and the upfront design</a:t>
            </a:r>
            <a:endParaRPr sz="24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Not?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it is easier to rewrite from scratch.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 code full of bugs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Make decision on single components.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Too close to a deadline.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3426" y="1143400"/>
            <a:ext cx="5127124" cy="393987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9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Agile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Workflow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KISS: Keep It Stupid Simple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DRY: Don’t Repeat Yourself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SOLID: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Single responsibility principle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Open–closed principle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Liskov substitution principle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Interface segregation principle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Dependency inversion principle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5F5"/>
                </a:highlight>
              </a:rPr>
              <a:t>Bloaters (increased complexity)</a:t>
            </a:r>
            <a:endParaRPr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Long Method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Large Class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Primitive Obsession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Long Parameter List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</a:rPr>
              <a:t>Data Clumps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sp>
        <p:nvSpPr>
          <p:cNvPr id="315" name="Google Shape;315;p51"/>
          <p:cNvSpPr txBox="1"/>
          <p:nvPr/>
        </p:nvSpPr>
        <p:spPr>
          <a:xfrm>
            <a:off x="5197475" y="1491600"/>
            <a:ext cx="385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5F5F5"/>
                </a:highlight>
              </a:rPr>
              <a:t>OO Abusers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Switch Statements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Temporary Field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Refused Bequest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Alternative Classes with Different Interfaces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16" name="Google Shape;316;p51"/>
          <p:cNvSpPr/>
          <p:nvPr/>
        </p:nvSpPr>
        <p:spPr>
          <a:xfrm>
            <a:off x="90474" y="937275"/>
            <a:ext cx="4261410" cy="4321026"/>
          </a:xfrm>
          <a:prstGeom prst="irregularSeal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1"/>
          <p:cNvSpPr/>
          <p:nvPr/>
        </p:nvSpPr>
        <p:spPr>
          <a:xfrm>
            <a:off x="4790774" y="700150"/>
            <a:ext cx="4261410" cy="4321026"/>
          </a:xfrm>
          <a:prstGeom prst="irregularSeal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51"/>
          <p:cNvSpPr txBox="1"/>
          <p:nvPr/>
        </p:nvSpPr>
        <p:spPr>
          <a:xfrm>
            <a:off x="581725" y="4182550"/>
            <a:ext cx="64599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https://sourcemaking.com/refactoring/smells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</a:t>
            </a:r>
            <a:endParaRPr/>
          </a:p>
        </p:txBody>
      </p:sp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5F5"/>
                </a:highlight>
              </a:rPr>
              <a:t>Change Preventers</a:t>
            </a:r>
            <a:endParaRPr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Divergent Change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Shotgun Surgery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Parallel Inheritance </a:t>
            </a:r>
            <a:b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i="1" lang="en">
                <a:solidFill>
                  <a:schemeClr val="dk1"/>
                </a:solidFill>
                <a:highlight>
                  <a:srgbClr val="FFFFFF"/>
                </a:highlight>
              </a:rPr>
              <a:t>Hierarchies</a:t>
            </a:r>
            <a:endParaRPr b="1" i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2"/>
          <p:cNvSpPr txBox="1"/>
          <p:nvPr/>
        </p:nvSpPr>
        <p:spPr>
          <a:xfrm>
            <a:off x="4977600" y="1360675"/>
            <a:ext cx="4332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5F5F5"/>
                </a:highlight>
              </a:rPr>
              <a:t>Dispensables (unnecessary)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Comments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Duplicate Code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Lazy Class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Data Class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</a:rPr>
              <a:t>Dead Code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</a:rPr>
              <a:t>Speculative Generality</a:t>
            </a:r>
            <a:endParaRPr b="1"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326" name="Google Shape;326;p52"/>
          <p:cNvSpPr/>
          <p:nvPr/>
        </p:nvSpPr>
        <p:spPr>
          <a:xfrm>
            <a:off x="4368599" y="627538"/>
            <a:ext cx="4261410" cy="4321026"/>
          </a:xfrm>
          <a:prstGeom prst="irregularSeal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2"/>
          <p:cNvSpPr/>
          <p:nvPr/>
        </p:nvSpPr>
        <p:spPr>
          <a:xfrm>
            <a:off x="259599" y="445013"/>
            <a:ext cx="4261410" cy="4321026"/>
          </a:xfrm>
          <a:prstGeom prst="irregularSeal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</a:t>
            </a:r>
            <a:endParaRPr/>
          </a:p>
        </p:txBody>
      </p:sp>
      <p:sp>
        <p:nvSpPr>
          <p:cNvPr id="333" name="Google Shape;33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5F5"/>
                </a:highlight>
              </a:rPr>
              <a:t>Couplers (excessive coupling or delegation)</a:t>
            </a:r>
            <a:endParaRPr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Feature Envy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Inappropriate Intimacy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Chains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Middle Man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3"/>
          <p:cNvSpPr/>
          <p:nvPr/>
        </p:nvSpPr>
        <p:spPr>
          <a:xfrm>
            <a:off x="995999" y="684200"/>
            <a:ext cx="4261410" cy="4321026"/>
          </a:xfrm>
          <a:prstGeom prst="irregularSeal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</a:t>
            </a:r>
            <a:endParaRPr/>
          </a:p>
        </p:txBody>
      </p:sp>
      <p:sp>
        <p:nvSpPr>
          <p:cNvPr id="340" name="Google Shape;34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5F5F5"/>
                </a:highlight>
              </a:rPr>
              <a:t>Couplers (excessive coupling or delegation)</a:t>
            </a:r>
            <a:endParaRPr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Feature Envy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Inappropriate Intimacy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Message Chains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Middle Man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4"/>
          <p:cNvSpPr/>
          <p:nvPr/>
        </p:nvSpPr>
        <p:spPr>
          <a:xfrm>
            <a:off x="995999" y="684200"/>
            <a:ext cx="4261410" cy="4321026"/>
          </a:xfrm>
          <a:prstGeom prst="irregularSeal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54"/>
          <p:cNvSpPr/>
          <p:nvPr/>
        </p:nvSpPr>
        <p:spPr>
          <a:xfrm>
            <a:off x="6030800" y="1017725"/>
            <a:ext cx="2801400" cy="3320100"/>
          </a:xfrm>
          <a:prstGeom prst="plus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3" name="Google Shape;343;p54"/>
          <p:cNvSpPr txBox="1"/>
          <p:nvPr/>
        </p:nvSpPr>
        <p:spPr>
          <a:xfrm>
            <a:off x="5658750" y="1732850"/>
            <a:ext cx="32895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Avoid code smells when writing new code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Constantly </a:t>
            </a:r>
            <a:r>
              <a:rPr lang="en" sz="2000">
                <a:solidFill>
                  <a:srgbClr val="FF0000"/>
                </a:solidFill>
              </a:rPr>
              <a:t>refactor</a:t>
            </a:r>
            <a:r>
              <a:rPr lang="en" sz="2000">
                <a:solidFill>
                  <a:schemeClr val="dk1"/>
                </a:solidFill>
              </a:rPr>
              <a:t> existing code to get rid of code smells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700"/>
              <a:t>Fowler's Refactoring Taxonomy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Composing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Features Between Objects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Organizing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Simplifying Conditional Expressions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Making Method Calls Simpler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Dealing with Generalization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Big Refactoring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 Definition</a:t>
            </a:r>
            <a:endParaRPr/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testing is an empirical technical investigation conducted to provide stakeholders with information about the quality of the product or service under test.(By Cem Kaner, FIT, wikipedia)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http://www.testingeducation.org/BBST/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311700" y="25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Methods</a:t>
            </a:r>
            <a:endParaRPr/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Extract/Inline Method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Inline temp (remove a temporary variable)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temp with query/function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Introduce explaining variable (to replace complicated expression)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Split temporary variable (that is used for multiple purposes)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Remove assignments to parameters (introduce temp var)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Replace method with method object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Substitute algorithm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type="title"/>
          </p:nvPr>
        </p:nvSpPr>
        <p:spPr>
          <a:xfrm>
            <a:off x="457172" y="205014"/>
            <a:ext cx="8228700" cy="858900"/>
          </a:xfrm>
          <a:prstGeom prst="rect">
            <a:avLst/>
          </a:prstGeom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Features Between Objects</a:t>
            </a:r>
            <a:endParaRPr/>
          </a:p>
        </p:txBody>
      </p:sp>
      <p:sp>
        <p:nvSpPr>
          <p:cNvPr id="361" name="Google Shape;361;p57"/>
          <p:cNvSpPr txBox="1"/>
          <p:nvPr>
            <p:ph idx="1" type="body"/>
          </p:nvPr>
        </p:nvSpPr>
        <p:spPr>
          <a:xfrm>
            <a:off x="457172" y="1203631"/>
            <a:ext cx="8228700" cy="2983500"/>
          </a:xfrm>
          <a:prstGeom prst="rect">
            <a:avLst/>
          </a:prstGeom>
        </p:spPr>
        <p:txBody>
          <a:bodyPr anchorCtr="0" anchor="t" bIns="76025" lIns="76025" spcFirstLastPara="1" rIns="76025" wrap="square" tIns="76025">
            <a:no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>
                <a:solidFill>
                  <a:srgbClr val="434343"/>
                </a:solidFill>
              </a:rPr>
              <a:t>Move method/field</a:t>
            </a:r>
            <a:endParaRPr>
              <a:solidFill>
                <a:srgbClr val="434343"/>
              </a:solidFill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>
                <a:solidFill>
                  <a:srgbClr val="434343"/>
                </a:solidFill>
              </a:rPr>
              <a:t>Extract class/Inline class</a:t>
            </a:r>
            <a:endParaRPr>
              <a:solidFill>
                <a:srgbClr val="434343"/>
              </a:solidFill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>
                <a:solidFill>
                  <a:srgbClr val="434343"/>
                </a:solidFill>
              </a:rPr>
              <a:t>Hide delegate/Remove middleman</a:t>
            </a:r>
            <a:endParaRPr>
              <a:solidFill>
                <a:srgbClr val="434343"/>
              </a:solidFill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Noto Sans Symbols"/>
              <a:buChar char="●"/>
            </a:pPr>
            <a:r>
              <a:rPr lang="en">
                <a:solidFill>
                  <a:srgbClr val="434343"/>
                </a:solidFill>
              </a:rPr>
              <a:t>Introduce foreign method / Introduce local extension (for library class)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Method/Field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80" y="1257517"/>
            <a:ext cx="4561800" cy="16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7760" y="3110727"/>
            <a:ext cx="4769400" cy="15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Extract/Inline Class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800" y="1311404"/>
            <a:ext cx="5907000" cy="133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0960" y="2955190"/>
            <a:ext cx="6220800" cy="13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 Delegates/Remove Middleman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0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0"/>
          <p:cNvSpPr/>
          <p:nvPr/>
        </p:nvSpPr>
        <p:spPr>
          <a:xfrm>
            <a:off x="829440" y="933218"/>
            <a:ext cx="2903100" cy="622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6025" lIns="76025" spcFirstLastPara="1" rIns="76025" wrap="square" tIns="76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76" y="1230329"/>
            <a:ext cx="6529200" cy="31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60"/>
          <p:cNvSpPr/>
          <p:nvPr/>
        </p:nvSpPr>
        <p:spPr>
          <a:xfrm>
            <a:off x="4354560" y="3888408"/>
            <a:ext cx="622200" cy="155400"/>
          </a:xfrm>
          <a:custGeom>
            <a:rect b="b" l="l" r="r" t="t"/>
            <a:pathLst>
              <a:path extrusionOk="0" h="120000" w="120000">
                <a:moveTo>
                  <a:pt x="119937" y="29952"/>
                </a:moveTo>
                <a:lnTo>
                  <a:pt x="29952" y="29952"/>
                </a:lnTo>
                <a:lnTo>
                  <a:pt x="29952" y="0"/>
                </a:lnTo>
                <a:lnTo>
                  <a:pt x="0" y="59905"/>
                </a:lnTo>
                <a:lnTo>
                  <a:pt x="29952" y="119811"/>
                </a:lnTo>
                <a:lnTo>
                  <a:pt x="29952" y="89858"/>
                </a:lnTo>
                <a:lnTo>
                  <a:pt x="119937" y="89858"/>
                </a:lnTo>
                <a:lnTo>
                  <a:pt x="119937" y="29952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1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Organizing Data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1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Self Encapsulate Field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Replace Data Value with Object (for when basic types aren't enough)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Change Value To/From Reference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Replace Array with Object 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Duplicate Observed Data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Change Bidirectional Association to/from Unidirectional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Replace "magic numbers" with Symbolic Constants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Encapsulate Field/collection (accessor methods for private variables)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Replace Record with Data Class (hide database implementation)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Replace Type Code with Class/Subclass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Replace Type Code with State/Strategy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Replace subclass with fields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Value to/from Reference 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2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021" y="1302831"/>
            <a:ext cx="4319700" cy="18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4781" y="3266263"/>
            <a:ext cx="4319700" cy="15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Observed Data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3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40" y="1244291"/>
            <a:ext cx="7464900" cy="3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Unidirectional Association to/from Bidirectional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4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740" y="1239291"/>
            <a:ext cx="5907000" cy="266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4"/>
          <p:cNvSpPr/>
          <p:nvPr/>
        </p:nvSpPr>
        <p:spPr>
          <a:xfrm>
            <a:off x="7257600" y="2177509"/>
            <a:ext cx="414600" cy="777600"/>
          </a:xfrm>
          <a:custGeom>
            <a:rect b="b" l="l" r="r" t="t"/>
            <a:pathLst>
              <a:path extrusionOk="0" h="120000" w="120000">
                <a:moveTo>
                  <a:pt x="29905" y="119962"/>
                </a:moveTo>
                <a:lnTo>
                  <a:pt x="29905" y="29990"/>
                </a:lnTo>
                <a:lnTo>
                  <a:pt x="0" y="29990"/>
                </a:lnTo>
                <a:lnTo>
                  <a:pt x="59905" y="0"/>
                </a:lnTo>
                <a:lnTo>
                  <a:pt x="119905" y="29990"/>
                </a:lnTo>
                <a:lnTo>
                  <a:pt x="89905" y="29990"/>
                </a:lnTo>
                <a:lnTo>
                  <a:pt x="89905" y="119962"/>
                </a:lnTo>
                <a:lnTo>
                  <a:pt x="29905" y="119962"/>
                </a:lnTo>
              </a:path>
            </a:pathLst>
          </a:custGeom>
          <a:solidFill>
            <a:srgbClr val="99CC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Type Code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5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82" y="1202406"/>
            <a:ext cx="7847700" cy="3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What to test? (scope, types)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To what extent to test?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Who should test?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to test?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How to test? (input, oracle)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Resources, Metrics, Documents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Risk management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Subclass with Fields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6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40" y="1244291"/>
            <a:ext cx="7773300" cy="34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7"/>
          <p:cNvSpPr txBox="1"/>
          <p:nvPr/>
        </p:nvSpPr>
        <p:spPr>
          <a:xfrm>
            <a:off x="457172" y="1288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Organizing Data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7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lang="en" sz="2000">
                <a:solidFill>
                  <a:srgbClr val="434343"/>
                </a:solidFill>
              </a:rPr>
              <a:t>Data vs Objects: when data is associated with certain operations, use object instead.</a:t>
            </a:r>
            <a:endParaRPr sz="2000">
              <a:solidFill>
                <a:srgbClr val="434343"/>
              </a:solidFill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lang="en" sz="2000">
                <a:solidFill>
                  <a:srgbClr val="434343"/>
                </a:solidFill>
              </a:rPr>
              <a:t>Array vs Object: an array contains save type of data and an object can contain different types of data</a:t>
            </a:r>
            <a:endParaRPr sz="2000">
              <a:solidFill>
                <a:srgbClr val="434343"/>
              </a:solidFill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lang="en" sz="2000">
                <a:solidFill>
                  <a:srgbClr val="434343"/>
                </a:solidFill>
              </a:rPr>
              <a:t>Value vs Reference: use value objects for infrequently changed data, while reference objects are easier to change.</a:t>
            </a:r>
            <a:endParaRPr sz="2000">
              <a:solidFill>
                <a:srgbClr val="434343"/>
              </a:solidFill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lang="en" sz="2000">
                <a:solidFill>
                  <a:srgbClr val="434343"/>
                </a:solidFill>
              </a:rPr>
              <a:t>Unidirectional vs bidirectional: when both classes need to be aware of each other, use bidirectional association. Otherwise, use unidirectional.</a:t>
            </a:r>
            <a:endParaRPr sz="2000">
              <a:solidFill>
                <a:srgbClr val="434343"/>
              </a:solidFill>
            </a:endParaRPr>
          </a:p>
          <a:p>
            <a:pPr indent="-3429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lang="en" sz="2000">
                <a:solidFill>
                  <a:srgbClr val="434343"/>
                </a:solidFill>
              </a:rPr>
              <a:t>Single value vs collection: when dealing with collections, use add() or remove() methods instead of simple getter or setter methods.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Simplifying Conditional Expression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8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Decompose/consolidate conditional expression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Consolidate duplicate conditional fragments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control flag (use break/return)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nested conditional with guard clauses (which either returns or throws an exception)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conditional with polymorphism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null object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assertion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9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Conditional with Polymorphism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9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double getSpeed()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switch (_type) {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case EUROPEAN: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return getBaseSpeed();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case AFRICAN: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return getBaseSpeed() - getLoadFactor() * _numberOfCoconuts;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case NORWEGIAN_BLUE: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return (_isNailed) ? 0 : getBaseSpeed(_voltage);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throw new RuntimeException ("Should be unreachable");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Conditional with Polymorphism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70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40" y="1555363"/>
            <a:ext cx="6529200" cy="27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1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Refactor</a:t>
            </a: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 </a:t>
            </a:r>
            <a:r>
              <a:rPr lang="en" sz="2800"/>
              <a:t>Statements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1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174" y="922200"/>
            <a:ext cx="5533575" cy="413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2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Refactor</a:t>
            </a: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Conditional </a:t>
            </a:r>
            <a:r>
              <a:rPr lang="en" sz="2800"/>
              <a:t>Statements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72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1" y="939125"/>
            <a:ext cx="6912875" cy="40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3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Method Calls Simpler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73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Rename method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Add/remove parameter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 method / Replace parameter with explicit methods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Preserve whole object / Introduce parameter object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parameter with method (receiver invoke the method)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setting method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query from modifier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 method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constructor with factory method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Encapsulate downcast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lang="en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error code with exception / Replace exception with test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4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 Method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4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976" y="1710900"/>
            <a:ext cx="6736500" cy="18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5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Parameter Object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5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80" y="1866436"/>
            <a:ext cx="7672200" cy="13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Early, Test Often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Test Driven Development: 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Test – design – test – implementation - test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1" lang="en" sz="2000">
                <a:solidFill>
                  <a:srgbClr val="FF420E"/>
                </a:solidFill>
                <a:highlight>
                  <a:srgbClr val="F5F5F5"/>
                </a:highlight>
              </a:rPr>
              <a:t>Red</a:t>
            </a:r>
            <a:r>
              <a:rPr b="1" i="0" lang="en" sz="2000" u="none" cap="none" strike="noStrike">
                <a:solidFill>
                  <a:srgbClr val="434343"/>
                </a:solidFill>
                <a:highlight>
                  <a:srgbClr val="F5F5F5"/>
                </a:highlight>
              </a:rPr>
              <a:t>–</a:t>
            </a:r>
            <a:r>
              <a:rPr b="1" i="0" lang="en" sz="2000" u="none" cap="none" strike="noStrike">
                <a:solidFill>
                  <a:srgbClr val="434343"/>
                </a:solidFill>
              </a:rPr>
              <a:t> </a:t>
            </a:r>
            <a:r>
              <a:rPr b="1" lang="en" sz="2000">
                <a:solidFill>
                  <a:srgbClr val="00AE00"/>
                </a:solidFill>
                <a:highlight>
                  <a:srgbClr val="F5F5F5"/>
                </a:highlight>
              </a:rPr>
              <a:t>Green</a:t>
            </a:r>
            <a:r>
              <a:rPr b="1" i="0" lang="en" sz="2000" u="none" cap="none" strike="noStrike">
                <a:solidFill>
                  <a:srgbClr val="434343"/>
                </a:solidFill>
              </a:rPr>
              <a:t> – </a:t>
            </a:r>
            <a:r>
              <a:rPr b="1" i="0" lang="en" sz="2000" u="none" cap="none" strike="noStrike">
                <a:solidFill>
                  <a:srgbClr val="0000FF"/>
                </a:solidFill>
              </a:rPr>
              <a:t>refactor</a:t>
            </a:r>
            <a:endParaRPr b="1" i="0" sz="2000" u="none" cap="none" strike="noStrike">
              <a:solidFill>
                <a:srgbClr val="0000FF"/>
              </a:solidFill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Regression Test: retest when changes are made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To assure that the code added/altered since the last test has not comprised the functionality that was present before the changes were made.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Retest dependent components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Always remember there are trade-offs. 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Retest risky use cases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Retest frequent use cases</a:t>
            </a: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Noto Sans Symbols"/>
              <a:buChar char="●"/>
            </a:pPr>
            <a:r>
              <a:rPr b="0" lang="en" sz="2000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Need automated testing infrastructure </a:t>
            </a:r>
            <a:endParaRPr b="0" sz="2000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6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Dealing with Generalization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76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Up/push down Field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Up/push down Method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 up constructor body and replace with super()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Subclass/Superclass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Interface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Collapse Hierarchy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Template Method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Inheritance with Delegation and vice versa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7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77"/>
          <p:cNvSpPr txBox="1"/>
          <p:nvPr/>
        </p:nvSpPr>
        <p:spPr>
          <a:xfrm>
            <a:off x="480357" y="124429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20" y="466609"/>
            <a:ext cx="8501700" cy="435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8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Inheritance with Delegation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78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720" y="1532584"/>
            <a:ext cx="7464900" cy="2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9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 Delegation with Inheritance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9"/>
          <p:cNvSpPr txBox="1"/>
          <p:nvPr/>
        </p:nvSpPr>
        <p:spPr>
          <a:xfrm>
            <a:off x="457172" y="1203631"/>
            <a:ext cx="822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536" y="1555363"/>
            <a:ext cx="7773300" cy="24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0"/>
          <p:cNvSpPr txBox="1"/>
          <p:nvPr/>
        </p:nvSpPr>
        <p:spPr>
          <a:xfrm>
            <a:off x="457172" y="1203631"/>
            <a:ext cx="82287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Tease Apart Inheritance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up class inheritance to have a simpler inheritance model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Procedural Design to Objects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Introduce classes to a procedural function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Domain from Presentation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presentation layer from data/function layer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MVC/Observer pattern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Hierarchy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new extended hierarchy is needed.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800"/>
              <a:t>Big Refactorings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1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Tease Apart Inheritance</a:t>
            </a:r>
            <a:endParaRPr b="0" sz="3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81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440" y="1244291"/>
            <a:ext cx="7672200" cy="233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697" y="3577336"/>
            <a:ext cx="7061400" cy="12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2"/>
          <p:cNvSpPr txBox="1"/>
          <p:nvPr/>
        </p:nvSpPr>
        <p:spPr>
          <a:xfrm>
            <a:off x="457172" y="188603"/>
            <a:ext cx="82287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Domain from Presentation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82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453" y="1244291"/>
            <a:ext cx="2788800" cy="17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440" y="2955190"/>
            <a:ext cx="7672200" cy="18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Fowler's Refactoring Taxonomy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Composing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Moving Features Between Objects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Organizing Data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Simplifying Conditional Expressions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Making Method Calls Simpler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Dealing with Generalization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Big Refactorings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Testing &amp; Refactoring</a:t>
            </a:r>
            <a:endParaRPr/>
          </a:p>
        </p:txBody>
      </p:sp>
      <p:sp>
        <p:nvSpPr>
          <p:cNvPr id="547" name="Google Shape;547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Refactoring should be performed together with regression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Regression testing should be performed when there is any change to the existing code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Regression testing is one type of testing.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Automated testing is very important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Testing tools and frameworks need to used.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553" name="Google Shape;553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Finish?</a:t>
            </a:r>
            <a:endParaRPr/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tester has not been able to find another defect in 5 (10? 30? 100?) minutes of testing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all nominal, boundary and out-of-bounds test examples show no defect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a given checklist of test types has been completed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After completing a series of targeted coverage (e.g., branch coverage for unit testing)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When testing runs out of its scheduled time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6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</a:t>
            </a:r>
            <a:r>
              <a:rPr b="0" i="0" lang="en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86"/>
          <p:cNvSpPr txBox="1"/>
          <p:nvPr/>
        </p:nvSpPr>
        <p:spPr>
          <a:xfrm>
            <a:off x="272997" y="1115698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open source Java framework for writing and running unit tests written by Kent Beck and Erich Gamma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Written with “test first” and pattern-based development in mind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written before code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Allows for regression testing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Facilitates refactoring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test: </a:t>
            </a: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www.junit.org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Particular FAQ section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Javadoc for Junit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classic books on Junit: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Recipes (J.B. Rainsberger, Scott Stirling, Manning publications)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Junit in Action (Vincent Massol and Ted Husted, Manning publications)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50240" y="2488581"/>
            <a:ext cx="1451400" cy="12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0697" y="2488581"/>
            <a:ext cx="1612200" cy="12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Unit Testing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 component</a:t>
            </a:r>
            <a:r>
              <a:rPr lang="en" sz="2200" u="sng"/>
              <a:t>s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 </a:t>
            </a:r>
            <a:r>
              <a:rPr lang="en" sz="2200"/>
              <a:t>a 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or subsystem)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Confirm that the component or subsystem is correctly coded and carries out the intended functionality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Integration Testing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Groups of subsystems (collection of subsystems) and eventually the entire system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Test the interfaces among the subsystems and interactions of the subsystems.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" sz="2200"/>
              <a:t>Feature testing</a:t>
            </a:r>
            <a:endParaRPr sz="2200"/>
          </a:p>
        </p:txBody>
      </p:sp>
      <p:sp>
        <p:nvSpPr>
          <p:cNvPr id="105" name="Google Shape;105;p24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Testing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/>
        </p:nvSpPr>
        <p:spPr>
          <a:xfrm>
            <a:off x="457172" y="1203631"/>
            <a:ext cx="8228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System Testing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entire system (on test bed)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Determine if the system meets the requirements (functional and nonfunctional)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55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FC0128"/>
                </a:solidFill>
                <a:latin typeface="Arial"/>
                <a:ea typeface="Arial"/>
                <a:cs typeface="Arial"/>
                <a:sym typeface="Arial"/>
              </a:rPr>
              <a:t>Acceptance Testing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entire system delivered (on the final platform)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Carried out by the client.  May involve executing typical transactions on site on a trial basis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23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b="0" i="0" lang="en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Demonstrate that the system meets the requirements and is ready to use.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457172" y="205014"/>
            <a:ext cx="82287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Testing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