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A7F9FC-7115-492D-9FD7-023FE5B81B42}">
  <a:tblStyle styleId="{EAA7F9FC-7115-492D-9FD7-023FE5B81B4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8862fd8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8862fd8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88ff1338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8ff1338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8ff1338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8ff1338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88ff1338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88ff1338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88ff133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8ff133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88ff1338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8ff1338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88ff1338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8ff1338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6c20fe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6c20fe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6c20fe0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6c20fe0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88ff133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88ff133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88ff1338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88ff1338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862fd87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862fd87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88ff1338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8ff1338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88ff1338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88ff1338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88ff1338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88ff1338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88ff1338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88ff1338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88ff1338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88ff1338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88ff1338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88ff1338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88ff1338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88ff1338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88ff1338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88ff1338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88ff1338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88ff1338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88ff1338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88ff1338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88ff133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88ff133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88ff1338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88ff133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88ff1338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88ff1338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88ff1338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88ff1338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88ff1338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88ff1338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88ff1338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88ff1338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88ff1338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8ff1338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ef629be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ef629be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88ff1338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88ff1338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88ff1338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88ff1338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88ff1338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88ff1338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88ff133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8ff133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88ff1338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88ff1338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88ff1338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88ff1338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88ff1338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88ff1338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88ff13386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88ff13386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88ff1338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88ff1338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88ff1338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88ff1338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888ff13386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88ff13386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88ff13386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88ff13386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888ff1338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88ff1338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88ff13386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88ff13386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88ff133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88ff133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888ff13386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88ff13386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88ff1338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88ff1338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888ff13386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88ff13386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8994b304d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8994b304d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88ff133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8ff133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88ff133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88ff133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88ff133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8ff133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88ff133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88ff133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14"/>
            <a:ext cx="8228700" cy="858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2800"/>
              <a:buNone/>
              <a:defRPr b="0" i="0" sz="1500" u="none" cap="none" strike="noStrike"/>
            </a:lvl1pPr>
            <a:lvl2pPr indent="0" lvl="1" marL="0" marR="0" rtl="0" algn="l">
              <a:spcBef>
                <a:spcPts val="0"/>
              </a:spcBef>
              <a:spcAft>
                <a:spcPts val="0"/>
              </a:spcAft>
              <a:buSzPts val="2800"/>
              <a:buNone/>
              <a:defRPr b="0" i="0" sz="1500" u="none" cap="none" strike="noStrike"/>
            </a:lvl2pPr>
            <a:lvl3pPr indent="0" lvl="2" marL="0" marR="0" rtl="0" algn="l">
              <a:spcBef>
                <a:spcPts val="0"/>
              </a:spcBef>
              <a:spcAft>
                <a:spcPts val="0"/>
              </a:spcAft>
              <a:buSzPts val="2800"/>
              <a:buNone/>
              <a:defRPr b="0" i="0" sz="1500" u="none" cap="none" strike="noStrike"/>
            </a:lvl3pPr>
            <a:lvl4pPr indent="0" lvl="3" marL="0" marR="0" rtl="0" algn="l">
              <a:spcBef>
                <a:spcPts val="0"/>
              </a:spcBef>
              <a:spcAft>
                <a:spcPts val="0"/>
              </a:spcAft>
              <a:buSzPts val="2800"/>
              <a:buNone/>
              <a:defRPr b="0" i="0" sz="1500" u="none" cap="none" strike="noStrike"/>
            </a:lvl4pPr>
            <a:lvl5pPr indent="0" lvl="4" marL="0" marR="0" rtl="0" algn="l">
              <a:spcBef>
                <a:spcPts val="0"/>
              </a:spcBef>
              <a:spcAft>
                <a:spcPts val="0"/>
              </a:spcAft>
              <a:buSzPts val="2800"/>
              <a:buNone/>
              <a:defRPr b="0" i="0" sz="1500" u="none" cap="none" strike="noStrike"/>
            </a:lvl5pPr>
            <a:lvl6pPr indent="0" lvl="5" marL="0" marR="0" rtl="0" algn="l">
              <a:spcBef>
                <a:spcPts val="0"/>
              </a:spcBef>
              <a:spcAft>
                <a:spcPts val="0"/>
              </a:spcAft>
              <a:buSzPts val="2800"/>
              <a:buNone/>
              <a:defRPr b="0" i="0" sz="1500" u="none" cap="none" strike="noStrike"/>
            </a:lvl6pPr>
            <a:lvl7pPr indent="0" lvl="6" marL="0" marR="0" rtl="0" algn="l">
              <a:spcBef>
                <a:spcPts val="0"/>
              </a:spcBef>
              <a:spcAft>
                <a:spcPts val="0"/>
              </a:spcAft>
              <a:buSzPts val="2800"/>
              <a:buNone/>
              <a:defRPr b="0" i="0" sz="1500" u="none" cap="none" strike="noStrike"/>
            </a:lvl7pPr>
            <a:lvl8pPr indent="0" lvl="7" marL="0" marR="0" rtl="0" algn="l">
              <a:spcBef>
                <a:spcPts val="0"/>
              </a:spcBef>
              <a:spcAft>
                <a:spcPts val="0"/>
              </a:spcAft>
              <a:buSzPts val="2800"/>
              <a:buNone/>
              <a:defRPr b="0" i="0" sz="1500" u="none" cap="none" strike="noStrike"/>
            </a:lvl8pPr>
            <a:lvl9pPr indent="0" lvl="8" marL="0" marR="0" rtl="0" algn="l">
              <a:spcBef>
                <a:spcPts val="0"/>
              </a:spcBef>
              <a:spcAft>
                <a:spcPts val="0"/>
              </a:spcAft>
              <a:buSzPts val="2800"/>
              <a:buNone/>
              <a:defRPr b="0" i="0" sz="1500" u="none" cap="none" strike="noStrike"/>
            </a:lvl9pPr>
          </a:lstStyle>
          <a:p/>
        </p:txBody>
      </p:sp>
      <p:sp>
        <p:nvSpPr>
          <p:cNvPr id="52" name="Google Shape;52;p13"/>
          <p:cNvSpPr txBox="1"/>
          <p:nvPr>
            <p:ph idx="1" type="body"/>
          </p:nvPr>
        </p:nvSpPr>
        <p:spPr>
          <a:xfrm>
            <a:off x="457172" y="1203631"/>
            <a:ext cx="8228700" cy="2983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800"/>
              <a:buNone/>
              <a:defRPr b="0" i="0" sz="1500" u="none" cap="none" strike="noStrike"/>
            </a:lvl1pPr>
            <a:lvl2pPr indent="-228600" lvl="1" marL="914400" marR="0" rtl="0" algn="l">
              <a:spcBef>
                <a:spcPts val="1600"/>
              </a:spcBef>
              <a:spcAft>
                <a:spcPts val="0"/>
              </a:spcAft>
              <a:buSzPts val="1400"/>
              <a:buNone/>
              <a:defRPr b="0" i="0" sz="1500" u="none" cap="none" strike="noStrike"/>
            </a:lvl2pPr>
            <a:lvl3pPr indent="-228600" lvl="2" marL="1371600" marR="0" rtl="0" algn="l">
              <a:spcBef>
                <a:spcPts val="1600"/>
              </a:spcBef>
              <a:spcAft>
                <a:spcPts val="0"/>
              </a:spcAft>
              <a:buSzPts val="1400"/>
              <a:buNone/>
              <a:defRPr b="0" i="0" sz="1500" u="none" cap="none" strike="noStrike"/>
            </a:lvl3pPr>
            <a:lvl4pPr indent="-228600" lvl="3" marL="1828800" marR="0" rtl="0" algn="l">
              <a:spcBef>
                <a:spcPts val="1600"/>
              </a:spcBef>
              <a:spcAft>
                <a:spcPts val="0"/>
              </a:spcAft>
              <a:buSzPts val="1400"/>
              <a:buNone/>
              <a:defRPr b="0" i="0" sz="1500" u="none" cap="none" strike="noStrike"/>
            </a:lvl4pPr>
            <a:lvl5pPr indent="-228600" lvl="4" marL="2286000" marR="0" rtl="0" algn="l">
              <a:spcBef>
                <a:spcPts val="1600"/>
              </a:spcBef>
              <a:spcAft>
                <a:spcPts val="0"/>
              </a:spcAft>
              <a:buSzPts val="1400"/>
              <a:buNone/>
              <a:defRPr b="0" i="0" sz="1500" u="none" cap="none" strike="noStrike"/>
            </a:lvl5pPr>
            <a:lvl6pPr indent="-228600" lvl="5" marL="2743200" marR="0" rtl="0" algn="l">
              <a:spcBef>
                <a:spcPts val="1600"/>
              </a:spcBef>
              <a:spcAft>
                <a:spcPts val="0"/>
              </a:spcAft>
              <a:buSzPts val="1400"/>
              <a:buNone/>
              <a:defRPr b="0" i="0" sz="1500" u="none" cap="none" strike="noStrike"/>
            </a:lvl6pPr>
            <a:lvl7pPr indent="-228600" lvl="6" marL="3200400" marR="0" rtl="0" algn="l">
              <a:spcBef>
                <a:spcPts val="1600"/>
              </a:spcBef>
              <a:spcAft>
                <a:spcPts val="0"/>
              </a:spcAft>
              <a:buSzPts val="1400"/>
              <a:buNone/>
              <a:defRPr b="0" i="0" sz="1500" u="none" cap="none" strike="noStrike"/>
            </a:lvl7pPr>
            <a:lvl8pPr indent="-228600" lvl="7" marL="3657600" marR="0" rtl="0" algn="l">
              <a:spcBef>
                <a:spcPts val="1600"/>
              </a:spcBef>
              <a:spcAft>
                <a:spcPts val="0"/>
              </a:spcAft>
              <a:buSzPts val="1400"/>
              <a:buNone/>
              <a:defRPr b="0" i="0" sz="1500" u="none" cap="none" strike="noStrike"/>
            </a:lvl8pPr>
            <a:lvl9pPr indent="-228600" lvl="8" marL="4114800" marR="0" rtl="0" algn="l">
              <a:spcBef>
                <a:spcPts val="1600"/>
              </a:spcBef>
              <a:spcAft>
                <a:spcPts val="1600"/>
              </a:spcAft>
              <a:buSzPts val="1400"/>
              <a:buNone/>
              <a:defRPr b="0" i="0" sz="15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gif"/><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30.png"/><Relationship Id="rId7" Type="http://schemas.openxmlformats.org/officeDocument/2006/relationships/image" Target="../media/image11.png"/><Relationship Id="rId8"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uml-diagrams.org/uml-25-diagram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testingeducation.org/a/DTD&amp;C.pdf" TargetMode="External"/><Relationship Id="rId4" Type="http://schemas.openxmlformats.org/officeDocument/2006/relationships/hyperlink" Target="http://testingeducation.org/BBS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CS673 Software Engineering</a:t>
            </a:r>
            <a:endParaRPr sz="4800"/>
          </a:p>
          <a:p>
            <a:pPr indent="0" lvl="0" marL="0" rtl="0" algn="ctr">
              <a:spcBef>
                <a:spcPts val="0"/>
              </a:spcBef>
              <a:spcAft>
                <a:spcPts val="0"/>
              </a:spcAft>
              <a:buNone/>
            </a:pPr>
            <a:r>
              <a:rPr lang="en" sz="4600"/>
              <a:t>Module 5: </a:t>
            </a:r>
            <a:br>
              <a:rPr lang="en" sz="4600"/>
            </a:br>
            <a:r>
              <a:rPr lang="en" sz="4600"/>
              <a:t>More on Analysis and Testing</a:t>
            </a:r>
            <a:endParaRPr sz="4600"/>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BUMETCS</a:t>
            </a:r>
            <a:endParaRPr/>
          </a:p>
          <a:p>
            <a:pPr indent="0" lvl="0" marL="0" rtl="0" algn="ctr">
              <a:spcBef>
                <a:spcPts val="0"/>
              </a:spcBef>
              <a:spcAft>
                <a:spcPts val="0"/>
              </a:spcAft>
              <a:buNone/>
            </a:pPr>
            <a:r>
              <a:rPr lang="en"/>
              <a:t>Yuting Zhang</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Yuting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Communication Relationship</a:t>
            </a:r>
            <a:endParaRPr/>
          </a:p>
          <a:p>
            <a:pPr indent="-342900" lvl="1" marL="914400" rtl="0" algn="l">
              <a:spcBef>
                <a:spcPts val="0"/>
              </a:spcBef>
              <a:spcAft>
                <a:spcPts val="0"/>
              </a:spcAft>
              <a:buSzPts val="1800"/>
              <a:buChar char="○"/>
            </a:pPr>
            <a:r>
              <a:rPr lang="en"/>
              <a:t>To represent the information exchange between actors and use cases.</a:t>
            </a:r>
            <a:endParaRPr/>
          </a:p>
          <a:p>
            <a:pPr indent="-355600" lvl="0" marL="457200" rtl="0" algn="l">
              <a:spcBef>
                <a:spcPts val="0"/>
              </a:spcBef>
              <a:spcAft>
                <a:spcPts val="0"/>
              </a:spcAft>
              <a:buSzPts val="2000"/>
              <a:buChar char="●"/>
            </a:pPr>
            <a:r>
              <a:rPr lang="en"/>
              <a:t>Includes Relationship</a:t>
            </a:r>
            <a:endParaRPr/>
          </a:p>
          <a:p>
            <a:pPr indent="-342900" lvl="1" marL="914400" rtl="0" algn="l">
              <a:spcBef>
                <a:spcPts val="0"/>
              </a:spcBef>
              <a:spcAft>
                <a:spcPts val="0"/>
              </a:spcAft>
              <a:buSzPts val="1800"/>
              <a:buChar char="○"/>
            </a:pPr>
            <a:r>
              <a:rPr lang="en"/>
              <a:t>To represent functional behavior common to more than one use case.</a:t>
            </a:r>
            <a:endParaRPr/>
          </a:p>
          <a:p>
            <a:pPr indent="-355600" lvl="0" marL="457200" rtl="0" algn="l">
              <a:spcBef>
                <a:spcPts val="0"/>
              </a:spcBef>
              <a:spcAft>
                <a:spcPts val="0"/>
              </a:spcAft>
              <a:buSzPts val="2000"/>
              <a:buChar char="●"/>
            </a:pPr>
            <a:r>
              <a:rPr lang="en"/>
              <a:t>Extends Relationship</a:t>
            </a:r>
            <a:endParaRPr/>
          </a:p>
          <a:p>
            <a:pPr indent="-342900" lvl="1" marL="914400" rtl="0" algn="l">
              <a:spcBef>
                <a:spcPts val="0"/>
              </a:spcBef>
              <a:spcAft>
                <a:spcPts val="0"/>
              </a:spcAft>
              <a:buSzPts val="1800"/>
              <a:buChar char="○"/>
            </a:pPr>
            <a:r>
              <a:rPr lang="en"/>
              <a:t>To represent seldom invoked use cases or exceptional functionality</a:t>
            </a:r>
            <a:endParaRPr/>
          </a:p>
          <a:p>
            <a:pPr indent="-355600" lvl="0" marL="457200" rtl="0" algn="l">
              <a:spcBef>
                <a:spcPts val="0"/>
              </a:spcBef>
              <a:spcAft>
                <a:spcPts val="0"/>
              </a:spcAft>
              <a:buSzPts val="2000"/>
              <a:buChar char="●"/>
            </a:pPr>
            <a:r>
              <a:rPr lang="en"/>
              <a:t>Inheritance Relationship </a:t>
            </a:r>
            <a:endParaRPr/>
          </a:p>
          <a:p>
            <a:pPr indent="-342900" lvl="1" marL="914400" rtl="0" algn="l">
              <a:spcBef>
                <a:spcPts val="0"/>
              </a:spcBef>
              <a:spcAft>
                <a:spcPts val="0"/>
              </a:spcAft>
              <a:buSzPts val="1800"/>
              <a:buChar char="○"/>
            </a:pPr>
            <a:r>
              <a:rPr lang="en"/>
              <a:t>One use case/actor can specialize another more general one.</a:t>
            </a:r>
            <a:endParaRPr/>
          </a:p>
          <a:p>
            <a:pPr indent="-355600" lvl="0" marL="457200" rtl="0" algn="l">
              <a:spcBef>
                <a:spcPts val="0"/>
              </a:spcBef>
              <a:spcAft>
                <a:spcPts val="0"/>
              </a:spcAft>
              <a:buSzPts val="2000"/>
              <a:buChar char="●"/>
            </a:pPr>
            <a:r>
              <a:rPr lang="en"/>
              <a:t>Help to reduce the complexity</a:t>
            </a:r>
            <a:endParaRPr/>
          </a:p>
        </p:txBody>
      </p:sp>
      <p:sp>
        <p:nvSpPr>
          <p:cNvPr id="114" name="Google Shape;114;p23"/>
          <p:cNvSpPr/>
          <p:nvPr/>
        </p:nvSpPr>
        <p:spPr>
          <a:xfrm>
            <a:off x="5066371" y="1287352"/>
            <a:ext cx="427800" cy="163200"/>
          </a:xfrm>
          <a:prstGeom prst="ellipse">
            <a:avLst/>
          </a:prstGeom>
          <a:solidFill>
            <a:srgbClr val="FFFFFF"/>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cxnSp>
        <p:nvCxnSpPr>
          <p:cNvPr id="115" name="Google Shape;115;p23"/>
          <p:cNvCxnSpPr/>
          <p:nvPr/>
        </p:nvCxnSpPr>
        <p:spPr>
          <a:xfrm>
            <a:off x="4645773" y="1380184"/>
            <a:ext cx="341700" cy="0"/>
          </a:xfrm>
          <a:prstGeom prst="straightConnector1">
            <a:avLst/>
          </a:prstGeom>
          <a:noFill/>
          <a:ln cap="flat" cmpd="sng" w="12600">
            <a:solidFill>
              <a:srgbClr val="000000"/>
            </a:solidFill>
            <a:prstDash val="solid"/>
            <a:miter lim="8000"/>
            <a:headEnd len="sm" w="sm" type="none"/>
            <a:tailEnd len="sm" w="sm" type="none"/>
          </a:ln>
        </p:spPr>
      </p:cxnSp>
      <p:sp>
        <p:nvSpPr>
          <p:cNvPr id="116" name="Google Shape;116;p23"/>
          <p:cNvSpPr/>
          <p:nvPr/>
        </p:nvSpPr>
        <p:spPr>
          <a:xfrm>
            <a:off x="4323467" y="1276575"/>
            <a:ext cx="113700" cy="190200"/>
          </a:xfrm>
          <a:custGeom>
            <a:rect b="b" l="l" r="r" t="t"/>
            <a:pathLst>
              <a:path extrusionOk="0" h="120000" w="120000">
                <a:moveTo>
                  <a:pt x="120000" y="0"/>
                </a:moveTo>
                <a:lnTo>
                  <a:pt x="120000" y="75502"/>
                </a:lnTo>
                <a:lnTo>
                  <a:pt x="0" y="119999"/>
                </a:lnTo>
              </a:path>
            </a:pathLst>
          </a:custGeom>
          <a:noFill/>
          <a:ln cap="flat" cmpd="sng" w="19075">
            <a:solidFill>
              <a:srgbClr val="000000"/>
            </a:solidFill>
            <a:prstDash val="solid"/>
            <a:round/>
            <a:headEnd len="sm" w="sm" type="none"/>
            <a:tailEnd len="sm" w="sm" type="none"/>
          </a:ln>
        </p:spPr>
      </p:sp>
      <p:cxnSp>
        <p:nvCxnSpPr>
          <p:cNvPr id="117" name="Google Shape;117;p23"/>
          <p:cNvCxnSpPr/>
          <p:nvPr/>
        </p:nvCxnSpPr>
        <p:spPr>
          <a:xfrm>
            <a:off x="4442984" y="1398554"/>
            <a:ext cx="123900" cy="68100"/>
          </a:xfrm>
          <a:prstGeom prst="straightConnector1">
            <a:avLst/>
          </a:prstGeom>
          <a:noFill/>
          <a:ln cap="flat" cmpd="sng" w="19075">
            <a:solidFill>
              <a:srgbClr val="000000"/>
            </a:solidFill>
            <a:prstDash val="solid"/>
            <a:miter lim="8000"/>
            <a:headEnd len="sm" w="sm" type="none"/>
            <a:tailEnd len="sm" w="sm" type="none"/>
          </a:ln>
        </p:spPr>
      </p:cxnSp>
      <p:cxnSp>
        <p:nvCxnSpPr>
          <p:cNvPr id="118" name="Google Shape;118;p23"/>
          <p:cNvCxnSpPr/>
          <p:nvPr/>
        </p:nvCxnSpPr>
        <p:spPr>
          <a:xfrm>
            <a:off x="4323467" y="1331686"/>
            <a:ext cx="243300" cy="0"/>
          </a:xfrm>
          <a:prstGeom prst="straightConnector1">
            <a:avLst/>
          </a:prstGeom>
          <a:noFill/>
          <a:ln cap="flat" cmpd="sng" w="19075">
            <a:solidFill>
              <a:srgbClr val="000000"/>
            </a:solidFill>
            <a:prstDash val="solid"/>
            <a:miter lim="8000"/>
            <a:headEnd len="sm" w="sm" type="none"/>
            <a:tailEnd len="sm" w="sm" type="none"/>
          </a:ln>
        </p:spPr>
      </p:cxnSp>
      <p:sp>
        <p:nvSpPr>
          <p:cNvPr id="119" name="Google Shape;119;p23"/>
          <p:cNvSpPr/>
          <p:nvPr/>
        </p:nvSpPr>
        <p:spPr>
          <a:xfrm>
            <a:off x="4383879" y="1226852"/>
            <a:ext cx="123900" cy="68100"/>
          </a:xfrm>
          <a:prstGeom prst="ellipse">
            <a:avLst/>
          </a:prstGeom>
          <a:solidFill>
            <a:srgbClr val="FFFFFF"/>
          </a:solidFill>
          <a:ln cap="flat" cmpd="sng" w="19075">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20" name="Google Shape;120;p23"/>
          <p:cNvSpPr/>
          <p:nvPr/>
        </p:nvSpPr>
        <p:spPr>
          <a:xfrm>
            <a:off x="4150721" y="1485018"/>
            <a:ext cx="1200" cy="250500"/>
          </a:xfrm>
          <a:prstGeom prst="rect">
            <a:avLst/>
          </a:prstGeom>
          <a:no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21" name="Google Shape;121;p23"/>
          <p:cNvSpPr/>
          <p:nvPr/>
        </p:nvSpPr>
        <p:spPr>
          <a:xfrm>
            <a:off x="5770159" y="3374651"/>
            <a:ext cx="427800" cy="162900"/>
          </a:xfrm>
          <a:prstGeom prst="ellipse">
            <a:avLst/>
          </a:prstGeom>
          <a:solidFill>
            <a:srgbClr val="FFFFFF"/>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B</a:t>
            </a:r>
            <a:endParaRPr/>
          </a:p>
        </p:txBody>
      </p:sp>
      <p:sp>
        <p:nvSpPr>
          <p:cNvPr id="122" name="Google Shape;122;p23"/>
          <p:cNvSpPr/>
          <p:nvPr/>
        </p:nvSpPr>
        <p:spPr>
          <a:xfrm>
            <a:off x="4606657" y="3384204"/>
            <a:ext cx="427800" cy="163200"/>
          </a:xfrm>
          <a:prstGeom prst="ellipse">
            <a:avLst/>
          </a:prstGeom>
          <a:solidFill>
            <a:srgbClr val="FFFFFF"/>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A</a:t>
            </a:r>
            <a:endParaRPr/>
          </a:p>
        </p:txBody>
      </p:sp>
      <p:sp>
        <p:nvSpPr>
          <p:cNvPr id="123" name="Google Shape;123;p23"/>
          <p:cNvSpPr/>
          <p:nvPr/>
        </p:nvSpPr>
        <p:spPr>
          <a:xfrm>
            <a:off x="5270670" y="2780011"/>
            <a:ext cx="398700" cy="163200"/>
          </a:xfrm>
          <a:prstGeom prst="ellipse">
            <a:avLst/>
          </a:prstGeom>
          <a:solidFill>
            <a:srgbClr val="D9D9D9"/>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B</a:t>
            </a:r>
            <a:endParaRPr/>
          </a:p>
        </p:txBody>
      </p:sp>
      <p:sp>
        <p:nvSpPr>
          <p:cNvPr id="124" name="Google Shape;124;p23"/>
          <p:cNvSpPr/>
          <p:nvPr/>
        </p:nvSpPr>
        <p:spPr>
          <a:xfrm>
            <a:off x="4183581" y="2788829"/>
            <a:ext cx="397500" cy="163200"/>
          </a:xfrm>
          <a:prstGeom prst="ellipse">
            <a:avLst/>
          </a:prstGeom>
          <a:solidFill>
            <a:srgbClr val="FFFFFF"/>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A</a:t>
            </a:r>
            <a:endParaRPr/>
          </a:p>
        </p:txBody>
      </p:sp>
      <p:cxnSp>
        <p:nvCxnSpPr>
          <p:cNvPr id="125" name="Google Shape;125;p23"/>
          <p:cNvCxnSpPr/>
          <p:nvPr/>
        </p:nvCxnSpPr>
        <p:spPr>
          <a:xfrm rot="10800000">
            <a:off x="4606790" y="2870768"/>
            <a:ext cx="605100" cy="3300"/>
          </a:xfrm>
          <a:prstGeom prst="straightConnector1">
            <a:avLst/>
          </a:prstGeom>
          <a:noFill/>
          <a:ln cap="flat" cmpd="sng" w="12600">
            <a:solidFill>
              <a:srgbClr val="000000"/>
            </a:solidFill>
            <a:prstDash val="dashDot"/>
            <a:miter lim="8000"/>
            <a:headEnd len="sm" w="sm" type="none"/>
            <a:tailEnd len="med" w="med" type="stealth"/>
          </a:ln>
        </p:spPr>
      </p:cxnSp>
      <p:sp>
        <p:nvSpPr>
          <p:cNvPr id="126" name="Google Shape;126;p23"/>
          <p:cNvSpPr/>
          <p:nvPr/>
        </p:nvSpPr>
        <p:spPr>
          <a:xfrm>
            <a:off x="4660061" y="2560206"/>
            <a:ext cx="789000" cy="2295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300" strike="noStrike">
                <a:solidFill>
                  <a:srgbClr val="000000"/>
                </a:solidFill>
                <a:latin typeface="Arial"/>
                <a:ea typeface="Arial"/>
                <a:cs typeface="Arial"/>
                <a:sym typeface="Arial"/>
              </a:rPr>
              <a:t>extend</a:t>
            </a:r>
            <a:endParaRPr b="0" sz="1500" strike="noStrike">
              <a:solidFill>
                <a:srgbClr val="000000"/>
              </a:solidFill>
              <a:latin typeface="Arial"/>
              <a:ea typeface="Arial"/>
              <a:cs typeface="Arial"/>
              <a:sym typeface="Arial"/>
            </a:endParaRPr>
          </a:p>
        </p:txBody>
      </p:sp>
      <p:sp>
        <p:nvSpPr>
          <p:cNvPr id="127" name="Google Shape;127;p23"/>
          <p:cNvSpPr/>
          <p:nvPr/>
        </p:nvSpPr>
        <p:spPr>
          <a:xfrm>
            <a:off x="5661551" y="2759681"/>
            <a:ext cx="1260300" cy="2088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200" strike="noStrike">
                <a:solidFill>
                  <a:srgbClr val="000000"/>
                </a:solidFill>
                <a:latin typeface="Arial"/>
                <a:ea typeface="Arial"/>
                <a:cs typeface="Arial"/>
                <a:sym typeface="Arial"/>
              </a:rPr>
              <a:t>extending case</a:t>
            </a:r>
            <a:endParaRPr b="0" sz="1500" strike="noStrike">
              <a:solidFill>
                <a:srgbClr val="000000"/>
              </a:solidFill>
              <a:latin typeface="Arial"/>
              <a:ea typeface="Arial"/>
              <a:cs typeface="Arial"/>
              <a:sym typeface="Arial"/>
            </a:endParaRPr>
          </a:p>
        </p:txBody>
      </p:sp>
      <p:sp>
        <p:nvSpPr>
          <p:cNvPr id="128" name="Google Shape;128;p23"/>
          <p:cNvSpPr/>
          <p:nvPr/>
        </p:nvSpPr>
        <p:spPr>
          <a:xfrm>
            <a:off x="5367451" y="2060870"/>
            <a:ext cx="427500" cy="162900"/>
          </a:xfrm>
          <a:prstGeom prst="ellipse">
            <a:avLst/>
          </a:prstGeom>
          <a:solidFill>
            <a:srgbClr val="D9D9D9"/>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B</a:t>
            </a:r>
            <a:endParaRPr/>
          </a:p>
        </p:txBody>
      </p:sp>
      <p:sp>
        <p:nvSpPr>
          <p:cNvPr id="129" name="Google Shape;129;p23"/>
          <p:cNvSpPr/>
          <p:nvPr/>
        </p:nvSpPr>
        <p:spPr>
          <a:xfrm>
            <a:off x="4203949" y="2070422"/>
            <a:ext cx="427500" cy="162000"/>
          </a:xfrm>
          <a:prstGeom prst="ellipse">
            <a:avLst/>
          </a:prstGeom>
          <a:solidFill>
            <a:srgbClr val="FFFFFF"/>
          </a:solidFill>
          <a:ln cap="flat" cmpd="sng" w="126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rPr lang="en"/>
              <a:t>A</a:t>
            </a:r>
            <a:endParaRPr/>
          </a:p>
        </p:txBody>
      </p:sp>
      <p:cxnSp>
        <p:nvCxnSpPr>
          <p:cNvPr id="130" name="Google Shape;130;p23"/>
          <p:cNvCxnSpPr/>
          <p:nvPr/>
        </p:nvCxnSpPr>
        <p:spPr>
          <a:xfrm>
            <a:off x="4619649" y="2168398"/>
            <a:ext cx="713100" cy="600"/>
          </a:xfrm>
          <a:prstGeom prst="straightConnector1">
            <a:avLst/>
          </a:prstGeom>
          <a:noFill/>
          <a:ln cap="flat" cmpd="sng" w="12600">
            <a:solidFill>
              <a:srgbClr val="000000"/>
            </a:solidFill>
            <a:prstDash val="dashDot"/>
            <a:miter lim="8000"/>
            <a:headEnd len="sm" w="sm" type="none"/>
            <a:tailEnd len="med" w="med" type="stealth"/>
          </a:ln>
        </p:spPr>
      </p:cxnSp>
      <p:sp>
        <p:nvSpPr>
          <p:cNvPr id="131" name="Google Shape;131;p23"/>
          <p:cNvSpPr/>
          <p:nvPr/>
        </p:nvSpPr>
        <p:spPr>
          <a:xfrm>
            <a:off x="4585361" y="1890613"/>
            <a:ext cx="845400" cy="2295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300" strike="noStrike">
                <a:solidFill>
                  <a:srgbClr val="000000"/>
                </a:solidFill>
                <a:latin typeface="Arial"/>
                <a:ea typeface="Arial"/>
                <a:cs typeface="Arial"/>
                <a:sym typeface="Arial"/>
              </a:rPr>
              <a:t>include</a:t>
            </a:r>
            <a:endParaRPr b="0" sz="1500" strike="noStrike">
              <a:solidFill>
                <a:srgbClr val="000000"/>
              </a:solidFill>
              <a:latin typeface="Arial"/>
              <a:ea typeface="Arial"/>
              <a:cs typeface="Arial"/>
              <a:sym typeface="Arial"/>
            </a:endParaRPr>
          </a:p>
        </p:txBody>
      </p:sp>
      <p:sp>
        <p:nvSpPr>
          <p:cNvPr id="132" name="Google Shape;132;p23"/>
          <p:cNvSpPr/>
          <p:nvPr/>
        </p:nvSpPr>
        <p:spPr>
          <a:xfrm>
            <a:off x="5821994" y="2020700"/>
            <a:ext cx="1884900" cy="2088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200" strike="noStrike">
                <a:solidFill>
                  <a:srgbClr val="000000"/>
                </a:solidFill>
                <a:latin typeface="Arial"/>
                <a:ea typeface="Arial"/>
                <a:cs typeface="Arial"/>
                <a:sym typeface="Arial"/>
              </a:rPr>
              <a:t>included case</a:t>
            </a:r>
            <a:endParaRPr b="0" sz="1500" strike="noStrike">
              <a:solidFill>
                <a:srgbClr val="000000"/>
              </a:solidFill>
              <a:latin typeface="Arial"/>
              <a:ea typeface="Arial"/>
              <a:cs typeface="Arial"/>
              <a:sym typeface="Arial"/>
            </a:endParaRPr>
          </a:p>
        </p:txBody>
      </p:sp>
      <p:cxnSp>
        <p:nvCxnSpPr>
          <p:cNvPr id="133" name="Google Shape;133;p23"/>
          <p:cNvCxnSpPr>
            <a:stCxn id="122" idx="6"/>
            <a:endCxn id="121" idx="2"/>
          </p:cNvCxnSpPr>
          <p:nvPr/>
        </p:nvCxnSpPr>
        <p:spPr>
          <a:xfrm flipH="1" rot="10800000">
            <a:off x="5034457" y="3456204"/>
            <a:ext cx="735600" cy="9600"/>
          </a:xfrm>
          <a:prstGeom prst="straightConnector1">
            <a:avLst/>
          </a:prstGeom>
          <a:noFill/>
          <a:ln cap="flat" cmpd="sng" w="9525">
            <a:solidFill>
              <a:schemeClr val="dk2"/>
            </a:solidFill>
            <a:prstDash val="solid"/>
            <a:round/>
            <a:headEnd len="med" w="med" type="triangle"/>
            <a:tailEnd len="med" w="med" type="none"/>
          </a:ln>
        </p:spPr>
      </p:cxnSp>
      <p:sp>
        <p:nvSpPr>
          <p:cNvPr id="134" name="Google Shape;134;p23"/>
          <p:cNvSpPr txBox="1"/>
          <p:nvPr/>
        </p:nvSpPr>
        <p:spPr>
          <a:xfrm>
            <a:off x="7391750" y="1958450"/>
            <a:ext cx="1337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(A includes B)</a:t>
            </a:r>
            <a:endParaRPr u="sng"/>
          </a:p>
        </p:txBody>
      </p:sp>
      <p:sp>
        <p:nvSpPr>
          <p:cNvPr id="135" name="Google Shape;135;p23"/>
          <p:cNvSpPr txBox="1"/>
          <p:nvPr/>
        </p:nvSpPr>
        <p:spPr>
          <a:xfrm>
            <a:off x="7134346" y="2609900"/>
            <a:ext cx="1337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(B extends A)</a:t>
            </a:r>
            <a:endParaRPr u="sng"/>
          </a:p>
        </p:txBody>
      </p:sp>
      <p:sp>
        <p:nvSpPr>
          <p:cNvPr id="136" name="Google Shape;136;p23"/>
          <p:cNvSpPr txBox="1"/>
          <p:nvPr/>
        </p:nvSpPr>
        <p:spPr>
          <a:xfrm>
            <a:off x="6650826" y="3232475"/>
            <a:ext cx="17004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(B inherits from A)</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Includes: </a:t>
            </a:r>
            <a:endParaRPr/>
          </a:p>
          <a:p>
            <a:pPr indent="-342900" lvl="1" marL="914400" rtl="0" algn="l">
              <a:spcBef>
                <a:spcPts val="0"/>
              </a:spcBef>
              <a:spcAft>
                <a:spcPts val="0"/>
              </a:spcAft>
              <a:buSzPts val="1800"/>
              <a:buChar char="○"/>
            </a:pPr>
            <a:r>
              <a:rPr lang="en"/>
              <a:t>Decompose a complex use case into several smaller use cases </a:t>
            </a:r>
            <a:endParaRPr/>
          </a:p>
          <a:p>
            <a:pPr indent="-342900" lvl="1" marL="914400" rtl="0" algn="l">
              <a:spcBef>
                <a:spcPts val="0"/>
              </a:spcBef>
              <a:spcAft>
                <a:spcPts val="0"/>
              </a:spcAft>
              <a:buSzPts val="1800"/>
              <a:buChar char="○"/>
            </a:pPr>
            <a:r>
              <a:rPr lang="en"/>
              <a:t>The reusable functionalities can also be factored out </a:t>
            </a:r>
            <a:endParaRPr/>
          </a:p>
          <a:p>
            <a:pPr indent="-342900" lvl="1" marL="914400" rtl="0" algn="l">
              <a:spcBef>
                <a:spcPts val="0"/>
              </a:spcBef>
              <a:spcAft>
                <a:spcPts val="0"/>
              </a:spcAft>
              <a:buSzPts val="1800"/>
              <a:buChar char="○"/>
            </a:pPr>
            <a:r>
              <a:rPr lang="en"/>
              <a:t>The Includes relationship is specified in the including use case.</a:t>
            </a:r>
            <a:endParaRPr/>
          </a:p>
          <a:p>
            <a:pPr indent="-355600" lvl="0" marL="457200" rtl="0" algn="l">
              <a:spcBef>
                <a:spcPts val="0"/>
              </a:spcBef>
              <a:spcAft>
                <a:spcPts val="0"/>
              </a:spcAft>
              <a:buSzPts val="2000"/>
              <a:buChar char="●"/>
            </a:pPr>
            <a:r>
              <a:rPr lang="en"/>
              <a:t>Extends:</a:t>
            </a:r>
            <a:endParaRPr/>
          </a:p>
          <a:p>
            <a:pPr indent="-342900" lvl="1" marL="914400" rtl="0" algn="l">
              <a:spcBef>
                <a:spcPts val="0"/>
              </a:spcBef>
              <a:spcAft>
                <a:spcPts val="0"/>
              </a:spcAft>
              <a:buSzPts val="1800"/>
              <a:buChar char="○"/>
            </a:pPr>
            <a:r>
              <a:rPr lang="en"/>
              <a:t>The exceptional event flows are factored out of the main event flow for clarity. </a:t>
            </a:r>
            <a:endParaRPr/>
          </a:p>
          <a:p>
            <a:pPr indent="-342900" lvl="1" marL="914400" rtl="0" algn="l">
              <a:spcBef>
                <a:spcPts val="0"/>
              </a:spcBef>
              <a:spcAft>
                <a:spcPts val="0"/>
              </a:spcAft>
              <a:buSzPts val="1800"/>
              <a:buChar char="○"/>
            </a:pPr>
            <a:r>
              <a:rPr lang="en"/>
              <a:t>Use cases representing exceptional flows can extend more than one use case.</a:t>
            </a:r>
            <a:endParaRPr/>
          </a:p>
          <a:p>
            <a:pPr indent="-342900" lvl="1" marL="914400" rtl="0" algn="l">
              <a:spcBef>
                <a:spcPts val="0"/>
              </a:spcBef>
              <a:spcAft>
                <a:spcPts val="0"/>
              </a:spcAft>
              <a:buSzPts val="1800"/>
              <a:buChar char="○"/>
            </a:pPr>
            <a:r>
              <a:rPr lang="en"/>
              <a:t>The Extends relationship is specified in the extending use case.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5"/>
          <p:cNvPicPr preferRelativeResize="0"/>
          <p:nvPr/>
        </p:nvPicPr>
        <p:blipFill rotWithShape="1">
          <a:blip r:embed="rId3">
            <a:alphaModFix/>
          </a:blip>
          <a:srcRect b="0" l="0" r="0" t="0"/>
          <a:stretch/>
        </p:blipFill>
        <p:spPr>
          <a:xfrm>
            <a:off x="1281050" y="1152475"/>
            <a:ext cx="5005500" cy="1995600"/>
          </a:xfrm>
          <a:prstGeom prst="rect">
            <a:avLst/>
          </a:prstGeom>
          <a:noFill/>
          <a:ln>
            <a:noFill/>
          </a:ln>
        </p:spPr>
      </p:pic>
      <p:pic>
        <p:nvPicPr>
          <p:cNvPr id="150" name="Google Shape;150;p25"/>
          <p:cNvPicPr preferRelativeResize="0"/>
          <p:nvPr/>
        </p:nvPicPr>
        <p:blipFill rotWithShape="1">
          <a:blip r:embed="rId4">
            <a:alphaModFix/>
          </a:blip>
          <a:srcRect b="0" l="0" r="0" t="0"/>
          <a:stretch/>
        </p:blipFill>
        <p:spPr>
          <a:xfrm>
            <a:off x="492646" y="3102856"/>
            <a:ext cx="8709900" cy="218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Problem: We want to factor out some common (but not identical) behavior. </a:t>
            </a:r>
            <a:endParaRPr/>
          </a:p>
          <a:p>
            <a:pPr indent="-355600" lvl="0" marL="457200" rtl="0" algn="l">
              <a:spcBef>
                <a:spcPts val="0"/>
              </a:spcBef>
              <a:spcAft>
                <a:spcPts val="0"/>
              </a:spcAft>
              <a:buSzPts val="2000"/>
              <a:buChar char="●"/>
            </a:pPr>
            <a:r>
              <a:rPr lang="en"/>
              <a:t>Solution: The child use cases inherit the behavior and meaning of the parent use case and add or override some behaviors.</a:t>
            </a:r>
            <a:endParaRPr/>
          </a:p>
          <a:p>
            <a:pPr indent="-355600" lvl="0" marL="457200" rtl="0" algn="l">
              <a:spcBef>
                <a:spcPts val="0"/>
              </a:spcBef>
              <a:spcAft>
                <a:spcPts val="0"/>
              </a:spcAft>
              <a:buSzPts val="2000"/>
              <a:buChar char="●"/>
            </a:pPr>
            <a:r>
              <a:rPr lang="en"/>
              <a:t>Example:  “ValidateUser” is responsible for verifying the identity of the user. The customer might require two realizations: “CheckPassword” and “CheckFingerprint”</a:t>
            </a:r>
            <a:endParaRPr/>
          </a:p>
          <a:p>
            <a:pPr indent="0" lvl="0" marL="0" rtl="0" algn="l">
              <a:spcBef>
                <a:spcPts val="1600"/>
              </a:spcBef>
              <a:spcAft>
                <a:spcPts val="1600"/>
              </a:spcAft>
              <a:buNone/>
            </a:pPr>
            <a:r>
              <a:t/>
            </a:r>
            <a:endParaRPr/>
          </a:p>
        </p:txBody>
      </p:sp>
      <p:sp>
        <p:nvSpPr>
          <p:cNvPr id="157" name="Google Shape;157;p26"/>
          <p:cNvSpPr/>
          <p:nvPr/>
        </p:nvSpPr>
        <p:spPr>
          <a:xfrm flipH="1">
            <a:off x="2211831" y="4009408"/>
            <a:ext cx="1263000" cy="401700"/>
          </a:xfrm>
          <a:prstGeom prst="ellipse">
            <a:avLst/>
          </a:prstGeom>
          <a:noFill/>
          <a:ln cap="flat" cmpd="sng" w="223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58" name="Google Shape;158;p26"/>
          <p:cNvSpPr/>
          <p:nvPr/>
        </p:nvSpPr>
        <p:spPr>
          <a:xfrm>
            <a:off x="276589" y="4268554"/>
            <a:ext cx="1589700" cy="622200"/>
          </a:xfrm>
          <a:prstGeom prst="cloudCallout">
            <a:avLst>
              <a:gd fmla="val 27078" name="adj1"/>
              <a:gd fmla="val 1313" name="adj2"/>
            </a:avLst>
          </a:prstGeom>
          <a:solidFill>
            <a:srgbClr val="D30315"/>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spcBef>
                <a:spcPts val="0"/>
              </a:spcBef>
              <a:spcAft>
                <a:spcPts val="0"/>
              </a:spcAft>
              <a:buNone/>
            </a:pPr>
            <a:r>
              <a:rPr b="0" lang="en" sz="1500" strike="noStrike">
                <a:solidFill>
                  <a:srgbClr val="FFFFFF"/>
                </a:solidFill>
                <a:latin typeface="Arial"/>
                <a:ea typeface="Arial"/>
                <a:cs typeface="Arial"/>
                <a:sym typeface="Arial"/>
              </a:rPr>
              <a:t>Parent</a:t>
            </a:r>
            <a:endParaRPr b="0" sz="1500" strike="noStrike">
              <a:solidFill>
                <a:srgbClr val="000000"/>
              </a:solidFill>
              <a:latin typeface="Arial"/>
              <a:ea typeface="Arial"/>
              <a:cs typeface="Arial"/>
              <a:sym typeface="Arial"/>
            </a:endParaRPr>
          </a:p>
          <a:p>
            <a:pPr indent="0" lvl="0" marL="0" marR="0" rtl="0" algn="ctr">
              <a:spcBef>
                <a:spcPts val="0"/>
              </a:spcBef>
              <a:spcAft>
                <a:spcPts val="0"/>
              </a:spcAft>
              <a:buNone/>
            </a:pPr>
            <a:r>
              <a:rPr b="0" lang="en" sz="1500" strike="noStrike">
                <a:solidFill>
                  <a:srgbClr val="FFFFFF"/>
                </a:solidFill>
                <a:latin typeface="Arial"/>
                <a:ea typeface="Arial"/>
                <a:cs typeface="Arial"/>
                <a:sym typeface="Arial"/>
              </a:rPr>
              <a:t>Case</a:t>
            </a:r>
            <a:endParaRPr b="0" sz="1500" strike="noStrike">
              <a:solidFill>
                <a:srgbClr val="000000"/>
              </a:solidFill>
              <a:latin typeface="Arial"/>
              <a:ea typeface="Arial"/>
              <a:cs typeface="Arial"/>
              <a:sym typeface="Arial"/>
            </a:endParaRPr>
          </a:p>
        </p:txBody>
      </p:sp>
      <p:sp>
        <p:nvSpPr>
          <p:cNvPr id="159" name="Google Shape;159;p26"/>
          <p:cNvSpPr/>
          <p:nvPr/>
        </p:nvSpPr>
        <p:spPr>
          <a:xfrm>
            <a:off x="6652827" y="3572927"/>
            <a:ext cx="1589700" cy="622200"/>
          </a:xfrm>
          <a:prstGeom prst="cloudCallout">
            <a:avLst>
              <a:gd fmla="val -7630" name="adj1"/>
              <a:gd fmla="val 9900" name="adj2"/>
            </a:avLst>
          </a:prstGeom>
          <a:solidFill>
            <a:srgbClr val="D30315"/>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spcBef>
                <a:spcPts val="0"/>
              </a:spcBef>
              <a:spcAft>
                <a:spcPts val="0"/>
              </a:spcAft>
              <a:buNone/>
            </a:pPr>
            <a:r>
              <a:rPr b="0" lang="en" sz="1500" strike="noStrike">
                <a:solidFill>
                  <a:srgbClr val="FFFFFF"/>
                </a:solidFill>
                <a:latin typeface="Arial"/>
                <a:ea typeface="Arial"/>
                <a:cs typeface="Arial"/>
                <a:sym typeface="Arial"/>
              </a:rPr>
              <a:t>Child</a:t>
            </a:r>
            <a:endParaRPr b="0" sz="1500" strike="noStrike">
              <a:solidFill>
                <a:srgbClr val="000000"/>
              </a:solidFill>
              <a:latin typeface="Arial"/>
              <a:ea typeface="Arial"/>
              <a:cs typeface="Arial"/>
              <a:sym typeface="Arial"/>
            </a:endParaRPr>
          </a:p>
          <a:p>
            <a:pPr indent="0" lvl="0" marL="0" marR="0" rtl="0" algn="ctr">
              <a:spcBef>
                <a:spcPts val="0"/>
              </a:spcBef>
              <a:spcAft>
                <a:spcPts val="0"/>
              </a:spcAft>
              <a:buNone/>
            </a:pPr>
            <a:r>
              <a:rPr b="0" lang="en" sz="1500" strike="noStrike">
                <a:solidFill>
                  <a:srgbClr val="FFFFFF"/>
                </a:solidFill>
                <a:latin typeface="Arial"/>
                <a:ea typeface="Arial"/>
                <a:cs typeface="Arial"/>
                <a:sym typeface="Arial"/>
              </a:rPr>
              <a:t>Use Case</a:t>
            </a:r>
            <a:endParaRPr b="0" sz="1500" strike="noStrike">
              <a:solidFill>
                <a:srgbClr val="000000"/>
              </a:solidFill>
              <a:latin typeface="Arial"/>
              <a:ea typeface="Arial"/>
              <a:cs typeface="Arial"/>
              <a:sym typeface="Arial"/>
            </a:endParaRPr>
          </a:p>
        </p:txBody>
      </p:sp>
      <p:sp>
        <p:nvSpPr>
          <p:cNvPr id="160" name="Google Shape;160;p26"/>
          <p:cNvSpPr/>
          <p:nvPr/>
        </p:nvSpPr>
        <p:spPr>
          <a:xfrm flipH="1">
            <a:off x="4905100" y="3646400"/>
            <a:ext cx="1538400" cy="402000"/>
          </a:xfrm>
          <a:prstGeom prst="ellipse">
            <a:avLst/>
          </a:prstGeom>
          <a:solidFill>
            <a:srgbClr val="FFFFFF"/>
          </a:solidFill>
          <a:ln cap="flat" cmpd="sng" w="223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cxnSp>
        <p:nvCxnSpPr>
          <p:cNvPr id="161" name="Google Shape;161;p26"/>
          <p:cNvCxnSpPr>
            <a:stCxn id="157" idx="2"/>
          </p:cNvCxnSpPr>
          <p:nvPr/>
        </p:nvCxnSpPr>
        <p:spPr>
          <a:xfrm flipH="1" rot="10800000">
            <a:off x="3474831" y="3860158"/>
            <a:ext cx="1417500" cy="350100"/>
          </a:xfrm>
          <a:prstGeom prst="straightConnector1">
            <a:avLst/>
          </a:prstGeom>
          <a:noFill/>
          <a:ln cap="flat" cmpd="sng" w="22300">
            <a:solidFill>
              <a:srgbClr val="000000"/>
            </a:solidFill>
            <a:prstDash val="solid"/>
            <a:miter lim="8000"/>
            <a:headEnd len="sm" w="sm" type="triangle"/>
            <a:tailEnd len="sm" w="sm" type="none"/>
          </a:ln>
        </p:spPr>
      </p:cxnSp>
      <p:sp>
        <p:nvSpPr>
          <p:cNvPr id="162" name="Google Shape;162;p26"/>
          <p:cNvSpPr/>
          <p:nvPr/>
        </p:nvSpPr>
        <p:spPr>
          <a:xfrm flipH="1">
            <a:off x="4904850" y="4268550"/>
            <a:ext cx="1706400" cy="520200"/>
          </a:xfrm>
          <a:prstGeom prst="ellipse">
            <a:avLst/>
          </a:prstGeom>
          <a:noFill/>
          <a:ln cap="flat" cmpd="sng" w="2230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cxnSp>
        <p:nvCxnSpPr>
          <p:cNvPr id="163" name="Google Shape;163;p26"/>
          <p:cNvCxnSpPr>
            <a:stCxn id="157" idx="2"/>
            <a:endCxn id="162" idx="6"/>
          </p:cNvCxnSpPr>
          <p:nvPr/>
        </p:nvCxnSpPr>
        <p:spPr>
          <a:xfrm>
            <a:off x="3474831" y="4210258"/>
            <a:ext cx="1430100" cy="318300"/>
          </a:xfrm>
          <a:prstGeom prst="straightConnector1">
            <a:avLst/>
          </a:prstGeom>
          <a:noFill/>
          <a:ln cap="flat" cmpd="sng" w="19050">
            <a:solidFill>
              <a:schemeClr val="dk2"/>
            </a:solidFill>
            <a:prstDash val="solid"/>
            <a:round/>
            <a:headEnd len="med" w="med" type="triangle"/>
            <a:tailEnd len="med" w="med" type="none"/>
          </a:ln>
        </p:spPr>
      </p:cxnSp>
      <p:sp>
        <p:nvSpPr>
          <p:cNvPr id="164" name="Google Shape;164;p26"/>
          <p:cNvSpPr/>
          <p:nvPr/>
        </p:nvSpPr>
        <p:spPr>
          <a:xfrm flipH="1">
            <a:off x="2274253" y="4095017"/>
            <a:ext cx="1213200" cy="18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 sz="1500" strike="noStrike">
                <a:solidFill>
                  <a:srgbClr val="000000"/>
                </a:solidFill>
                <a:latin typeface="Lucida Sans"/>
                <a:ea typeface="Lucida Sans"/>
                <a:cs typeface="Lucida Sans"/>
                <a:sym typeface="Lucida Sans"/>
              </a:rPr>
              <a:t>ValidateUser</a:t>
            </a:r>
            <a:endParaRPr b="0" sz="1500" strike="noStrike">
              <a:solidFill>
                <a:srgbClr val="000000"/>
              </a:solidFill>
              <a:latin typeface="Arial"/>
              <a:ea typeface="Arial"/>
              <a:cs typeface="Arial"/>
              <a:sym typeface="Arial"/>
            </a:endParaRPr>
          </a:p>
        </p:txBody>
      </p:sp>
      <p:sp>
        <p:nvSpPr>
          <p:cNvPr id="165" name="Google Shape;165;p26"/>
          <p:cNvSpPr/>
          <p:nvPr/>
        </p:nvSpPr>
        <p:spPr>
          <a:xfrm flipH="1">
            <a:off x="4969010" y="3732017"/>
            <a:ext cx="1488000" cy="18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 sz="1500" strike="noStrike">
                <a:solidFill>
                  <a:srgbClr val="000000"/>
                </a:solidFill>
                <a:latin typeface="Lucida Sans"/>
                <a:ea typeface="Lucida Sans"/>
                <a:cs typeface="Lucida Sans"/>
                <a:sym typeface="Lucida Sans"/>
              </a:rPr>
              <a:t>CheckPassword</a:t>
            </a:r>
            <a:endParaRPr b="0" sz="1500" strike="noStrike">
              <a:solidFill>
                <a:srgbClr val="000000"/>
              </a:solidFill>
              <a:latin typeface="Arial"/>
              <a:ea typeface="Arial"/>
              <a:cs typeface="Arial"/>
              <a:sym typeface="Arial"/>
            </a:endParaRPr>
          </a:p>
        </p:txBody>
      </p:sp>
      <p:sp>
        <p:nvSpPr>
          <p:cNvPr id="166" name="Google Shape;166;p26"/>
          <p:cNvSpPr/>
          <p:nvPr/>
        </p:nvSpPr>
        <p:spPr>
          <a:xfrm flipH="1">
            <a:off x="4942056" y="4406090"/>
            <a:ext cx="1669200" cy="18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lang="en" sz="1500" strike="noStrike">
                <a:solidFill>
                  <a:srgbClr val="000000"/>
                </a:solidFill>
                <a:latin typeface="Lucida Sans"/>
                <a:ea typeface="Lucida Sans"/>
                <a:cs typeface="Lucida Sans"/>
                <a:sym typeface="Lucida Sans"/>
              </a:rPr>
              <a:t>CheckFingerprint</a:t>
            </a:r>
            <a:endParaRPr b="0" sz="150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Between actors</a:t>
            </a:r>
            <a:endParaRPr/>
          </a:p>
        </p:txBody>
      </p:sp>
      <p:pic>
        <p:nvPicPr>
          <p:cNvPr id="173" name="Google Shape;173;p27"/>
          <p:cNvPicPr preferRelativeResize="0"/>
          <p:nvPr/>
        </p:nvPicPr>
        <p:blipFill>
          <a:blip r:embed="rId3">
            <a:alphaModFix/>
          </a:blip>
          <a:stretch>
            <a:fillRect/>
          </a:stretch>
        </p:blipFill>
        <p:spPr>
          <a:xfrm>
            <a:off x="3712775" y="395550"/>
            <a:ext cx="4241125" cy="467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vs User Stories</a:t>
            </a:r>
            <a:endParaRPr/>
          </a:p>
        </p:txBody>
      </p:sp>
      <p:sp>
        <p:nvSpPr>
          <p:cNvPr id="179" name="Google Shape;17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Use case (formulated by Ivar Jackson, Unified process): formal, complex, detailed ...</a:t>
            </a:r>
            <a:endParaRPr/>
          </a:p>
          <a:p>
            <a:pPr indent="-355600" lvl="0" marL="457200" rtl="0" algn="l">
              <a:spcBef>
                <a:spcPts val="0"/>
              </a:spcBef>
              <a:spcAft>
                <a:spcPts val="0"/>
              </a:spcAft>
              <a:buSzPts val="2000"/>
              <a:buChar char="●"/>
            </a:pPr>
            <a:r>
              <a:rPr lang="en"/>
              <a:t>User story (coined by Kent Beck, agile): flexible, easier to understand, </a:t>
            </a:r>
            <a:endParaRPr/>
          </a:p>
          <a:p>
            <a:pPr indent="-355600" lvl="0" marL="457200" rtl="0" algn="l">
              <a:spcBef>
                <a:spcPts val="0"/>
              </a:spcBef>
              <a:spcAft>
                <a:spcPts val="0"/>
              </a:spcAft>
              <a:buSzPts val="2000"/>
              <a:buChar char="●"/>
            </a:pPr>
            <a:r>
              <a:rPr lang="en"/>
              <a:t>Both are used to model the behavior of the system from an outside perspective, and they are used throughout the life of the system (by Kent Beck).</a:t>
            </a:r>
            <a:endParaRPr/>
          </a:p>
          <a:p>
            <a:pPr indent="-355600" lvl="0" marL="457200" rtl="0" algn="l">
              <a:spcBef>
                <a:spcPts val="0"/>
              </a:spcBef>
              <a:spcAft>
                <a:spcPts val="0"/>
              </a:spcAft>
              <a:buSzPts val="2000"/>
              <a:buChar char="●"/>
            </a:pPr>
            <a:r>
              <a:rPr lang="en"/>
              <a:t>Functional model for high-level requirements.</a:t>
            </a:r>
            <a:endParaRPr/>
          </a:p>
          <a:p>
            <a:pPr indent="-355600" lvl="0" marL="457200" rtl="0" algn="l">
              <a:spcBef>
                <a:spcPts val="0"/>
              </a:spcBef>
              <a:spcAft>
                <a:spcPts val="0"/>
              </a:spcAft>
              <a:buSzPts val="2000"/>
              <a:buChar char="●"/>
            </a:pPr>
            <a:r>
              <a:rPr lang="en"/>
              <a:t>http://c2.com/cgi/wiki?UserStoryAndUseCaseComparison</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the Blackboard System</a:t>
            </a:r>
            <a:endParaRPr/>
          </a:p>
        </p:txBody>
      </p:sp>
      <p:sp>
        <p:nvSpPr>
          <p:cNvPr id="185" name="Google Shape;185;p29"/>
          <p:cNvSpPr txBox="1"/>
          <p:nvPr>
            <p:ph idx="1" type="body"/>
          </p:nvPr>
        </p:nvSpPr>
        <p:spPr>
          <a:xfrm>
            <a:off x="311700" y="1017725"/>
            <a:ext cx="84690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800">
                <a:solidFill>
                  <a:srgbClr val="333333"/>
                </a:solidFill>
                <a:highlight>
                  <a:srgbClr val="FFFFFF"/>
                </a:highlight>
                <a:latin typeface="Times New Roman"/>
                <a:ea typeface="Times New Roman"/>
                <a:cs typeface="Times New Roman"/>
                <a:sym typeface="Times New Roman"/>
              </a:rPr>
              <a:t>Identify use cases and draw a use case diagram of the blackboard system described as below: </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A new BU student, Bob registered the software engineering course CS673 taught by Prof. Zhang.</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System admin created an account on the blackboard for Bob and enrolled him into CS673 class.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Bob can log into the blackboard and view the CS673 course site.</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Prof. Zhang logged into the blackboard. She posted the syllabus on blackboard, as well as an announcement to welcome students before the first class.  The announcement was automatically sent to all students through email.</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Bob received the email and logged into the blackboard to check the syllabus.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Prof. Zhang posted the lecture slides and related course materials on the blackboard before the class.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lang="en" sz="1800">
                <a:solidFill>
                  <a:srgbClr val="333333"/>
                </a:solidFill>
                <a:highlight>
                  <a:srgbClr val="FFFFFF"/>
                </a:highlight>
                <a:latin typeface="Times New Roman"/>
                <a:ea typeface="Times New Roman"/>
                <a:cs typeface="Times New Roman"/>
                <a:sym typeface="Times New Roman"/>
              </a:rPr>
              <a:t>Bob previewed the lecture content before the class.</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the Blackboard System</a:t>
            </a:r>
            <a:endParaRPr/>
          </a:p>
        </p:txBody>
      </p:sp>
      <p:sp>
        <p:nvSpPr>
          <p:cNvPr id="191" name="Google Shape;191;p30"/>
          <p:cNvSpPr txBox="1"/>
          <p:nvPr>
            <p:ph idx="1" type="body"/>
          </p:nvPr>
        </p:nvSpPr>
        <p:spPr>
          <a:xfrm>
            <a:off x="311700" y="664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Prof Zhang updated some materials after the class, and also posted an assignment on the blackboard.</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Prof. Zhang created a discussion forum on blackboard to facilitate students' communication.</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Bob reviewed the course material. He also posted a question on a discussion forum about the use case model. His classmate Ann posted her answer to that question. Some other students also joined the discussion.</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The discussion helped Bob understand the use case model. He completed the assignment and submitted it just before the deadline.</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 Prof. Zhang graded the students' submissions.</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 Bob reviewed his grade of the assignment and feedback from Prof. Zhang.</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Unfortunately, he had some work schedules changed and had to drop the class.</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 The system admin deleted his name from the course list.</a:t>
            </a:r>
            <a:endParaRPr sz="1700">
              <a:solidFill>
                <a:srgbClr val="333333"/>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AutoNum type="arabicPeriod" startAt="8"/>
            </a:pPr>
            <a:r>
              <a:rPr lang="en" sz="1700">
                <a:solidFill>
                  <a:srgbClr val="333333"/>
                </a:solidFill>
                <a:highlight>
                  <a:srgbClr val="FFFFFF"/>
                </a:highlight>
                <a:latin typeface="Times New Roman"/>
                <a:ea typeface="Times New Roman"/>
                <a:cs typeface="Times New Roman"/>
                <a:sym typeface="Times New Roman"/>
              </a:rPr>
              <a:t> Bob cannot view the CS673 course website anymore.</a:t>
            </a:r>
            <a:endParaRPr sz="17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97" name="Google Shape;197;p31"/>
          <p:cNvSpPr txBox="1"/>
          <p:nvPr>
            <p:ph idx="1" type="body"/>
          </p:nvPr>
        </p:nvSpPr>
        <p:spPr>
          <a:xfrm>
            <a:off x="311700" y="1152475"/>
            <a:ext cx="8105100" cy="3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Flow of Events:</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Parent clicks the “Add User ” button</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System displays an “Add User” form</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Parent fills in the username, age and chooses a picture for the child user</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Parent clicks the submit button</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System displays a </a:t>
            </a:r>
            <a:br>
              <a:rPr lang="en" sz="1800">
                <a:solidFill>
                  <a:srgbClr val="000000"/>
                </a:solidFill>
              </a:rPr>
            </a:br>
            <a:r>
              <a:rPr lang="en" sz="1800">
                <a:solidFill>
                  <a:srgbClr val="000000"/>
                </a:solidFill>
              </a:rPr>
              <a:t>success or failure </a:t>
            </a:r>
            <a:br>
              <a:rPr lang="en" sz="1800">
                <a:solidFill>
                  <a:srgbClr val="000000"/>
                </a:solidFill>
              </a:rPr>
            </a:br>
            <a:r>
              <a:rPr lang="en" sz="1800">
                <a:solidFill>
                  <a:srgbClr val="000000"/>
                </a:solidFill>
              </a:rPr>
              <a:t>message.</a:t>
            </a:r>
            <a:endParaRPr sz="1100">
              <a:solidFill>
                <a:srgbClr val="000000"/>
              </a:solidFill>
            </a:endParaRPr>
          </a:p>
        </p:txBody>
      </p:sp>
      <p:pic>
        <p:nvPicPr>
          <p:cNvPr id="198" name="Google Shape;198;p31"/>
          <p:cNvPicPr preferRelativeResize="0"/>
          <p:nvPr/>
        </p:nvPicPr>
        <p:blipFill>
          <a:blip r:embed="rId3">
            <a:alphaModFix/>
          </a:blip>
          <a:stretch>
            <a:fillRect/>
          </a:stretch>
        </p:blipFill>
        <p:spPr>
          <a:xfrm>
            <a:off x="3212550" y="2796600"/>
            <a:ext cx="5619750" cy="1905000"/>
          </a:xfrm>
          <a:prstGeom prst="rect">
            <a:avLst/>
          </a:prstGeom>
          <a:noFill/>
          <a:ln>
            <a:noFill/>
          </a:ln>
        </p:spPr>
      </p:pic>
      <p:sp>
        <p:nvSpPr>
          <p:cNvPr id="199" name="Google Shape;199;p31"/>
          <p:cNvSpPr/>
          <p:nvPr/>
        </p:nvSpPr>
        <p:spPr>
          <a:xfrm>
            <a:off x="5358700" y="3410550"/>
            <a:ext cx="261900" cy="14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Model</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State Machine Diagram:</a:t>
            </a:r>
            <a:endParaRPr/>
          </a:p>
          <a:p>
            <a:pPr indent="-342900" lvl="1" marL="914400" rtl="0" algn="l">
              <a:spcBef>
                <a:spcPts val="0"/>
              </a:spcBef>
              <a:spcAft>
                <a:spcPts val="0"/>
              </a:spcAft>
              <a:buSzPts val="1800"/>
              <a:buChar char="○"/>
            </a:pPr>
            <a:r>
              <a:rPr lang="en"/>
              <a:t>Model GUI screen transition</a:t>
            </a:r>
            <a:endParaRPr/>
          </a:p>
          <a:p>
            <a:pPr indent="-342900" lvl="1" marL="914400" rtl="0" algn="l">
              <a:spcBef>
                <a:spcPts val="0"/>
              </a:spcBef>
              <a:spcAft>
                <a:spcPts val="0"/>
              </a:spcAft>
              <a:buSzPts val="1800"/>
              <a:buChar char="○"/>
            </a:pPr>
            <a:r>
              <a:rPr lang="en"/>
              <a:t>Model dynamic </a:t>
            </a:r>
            <a:r>
              <a:rPr lang="en" u="sng"/>
              <a:t>behavior</a:t>
            </a:r>
            <a:r>
              <a:rPr lang="en"/>
              <a:t> of </a:t>
            </a:r>
            <a:r>
              <a:rPr b="1" lang="en"/>
              <a:t>a single</a:t>
            </a:r>
            <a:r>
              <a:rPr lang="en"/>
              <a:t> object</a:t>
            </a:r>
            <a:endParaRPr/>
          </a:p>
          <a:p>
            <a:pPr indent="-355600" lvl="0" marL="457200" rtl="0" algn="l">
              <a:spcBef>
                <a:spcPts val="0"/>
              </a:spcBef>
              <a:spcAft>
                <a:spcPts val="0"/>
              </a:spcAft>
              <a:buSzPts val="2000"/>
              <a:buChar char="●"/>
            </a:pPr>
            <a:r>
              <a:rPr lang="en"/>
              <a:t>Sequence Diagram:</a:t>
            </a:r>
            <a:endParaRPr/>
          </a:p>
          <a:p>
            <a:pPr indent="-342900" lvl="1" marL="914400" rtl="0" algn="l">
              <a:spcBef>
                <a:spcPts val="0"/>
              </a:spcBef>
              <a:spcAft>
                <a:spcPts val="0"/>
              </a:spcAft>
              <a:buSzPts val="1800"/>
              <a:buChar char="○"/>
            </a:pPr>
            <a:r>
              <a:rPr lang="en"/>
              <a:t>Model dynamic </a:t>
            </a:r>
            <a:r>
              <a:rPr lang="en" u="sng"/>
              <a:t>interactions</a:t>
            </a:r>
            <a:r>
              <a:rPr lang="en"/>
              <a:t> </a:t>
            </a:r>
            <a:r>
              <a:rPr b="1" lang="en"/>
              <a:t>among objects</a:t>
            </a:r>
            <a:r>
              <a:rPr lang="en"/>
              <a:t> (also show temporal relations)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Tools</a:t>
            </a:r>
            <a:endParaRPr/>
          </a:p>
        </p:txBody>
      </p:sp>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000"/>
              <a:t>UML: Unified Modeling Language</a:t>
            </a:r>
            <a:endParaRPr sz="2000"/>
          </a:p>
          <a:p>
            <a:pPr indent="-393700" lvl="0" marL="457200" rtl="0" algn="l">
              <a:spcBef>
                <a:spcPts val="0"/>
              </a:spcBef>
              <a:spcAft>
                <a:spcPts val="0"/>
              </a:spcAft>
              <a:buSzPts val="2600"/>
              <a:buChar char="●"/>
            </a:pPr>
            <a:r>
              <a:rPr lang="en" sz="2000"/>
              <a:t>D</a:t>
            </a:r>
            <a:r>
              <a:rPr lang="en" sz="2000"/>
              <a:t>eveloped by three amigos (Grady Booch, James Rumbaugh, and Ivar Jacobson) for the Unified Process framework.</a:t>
            </a:r>
            <a:endParaRPr sz="2000"/>
          </a:p>
          <a:p>
            <a:pPr indent="-393700" lvl="0" marL="457200" rtl="0" algn="l">
              <a:spcBef>
                <a:spcPts val="0"/>
              </a:spcBef>
              <a:spcAft>
                <a:spcPts val="0"/>
              </a:spcAft>
              <a:buSzPts val="2600"/>
              <a:buChar char="●"/>
            </a:pPr>
            <a:r>
              <a:rPr lang="en" sz="2000"/>
              <a:t>Use to model the software in both requirement analysis and design phases. </a:t>
            </a:r>
            <a:endParaRPr sz="2000"/>
          </a:p>
          <a:p>
            <a:pPr indent="-393700" lvl="0" marL="457200" rtl="0" algn="l">
              <a:spcBef>
                <a:spcPts val="0"/>
              </a:spcBef>
              <a:spcAft>
                <a:spcPts val="0"/>
              </a:spcAft>
              <a:buSzPts val="2600"/>
              <a:buChar char="●"/>
            </a:pPr>
            <a:r>
              <a:rPr lang="en" sz="2000"/>
              <a:t>UML diagrams attempt to visualize the software.</a:t>
            </a:r>
            <a:endParaRPr sz="2000"/>
          </a:p>
          <a:p>
            <a:pPr indent="0" lvl="0" marL="0" rtl="0" algn="l">
              <a:spcBef>
                <a:spcPts val="1600"/>
              </a:spcBef>
              <a:spcAft>
                <a:spcPts val="0"/>
              </a:spcAft>
              <a:buNone/>
            </a:pPr>
            <a:r>
              <a:t/>
            </a:r>
            <a:endParaRPr sz="20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 Diagram</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2" name="Google Shape;212;p33"/>
          <p:cNvSpPr/>
          <p:nvPr/>
        </p:nvSpPr>
        <p:spPr>
          <a:xfrm>
            <a:off x="5806080" y="1809975"/>
            <a:ext cx="1912200" cy="924600"/>
          </a:xfrm>
          <a:custGeom>
            <a:rect b="b" l="l" r="r" t="t"/>
            <a:pathLst>
              <a:path extrusionOk="0" h="120000" w="120000">
                <a:moveTo>
                  <a:pt x="12170" y="0"/>
                </a:moveTo>
                <a:cubicBezTo>
                  <a:pt x="6085" y="0"/>
                  <a:pt x="0" y="9436"/>
                  <a:pt x="0" y="18872"/>
                </a:cubicBezTo>
                <a:lnTo>
                  <a:pt x="0" y="101064"/>
                </a:lnTo>
                <a:cubicBezTo>
                  <a:pt x="0" y="110500"/>
                  <a:pt x="6085" y="119968"/>
                  <a:pt x="12170" y="119968"/>
                </a:cubicBezTo>
                <a:lnTo>
                  <a:pt x="107809" y="119968"/>
                </a:lnTo>
                <a:cubicBezTo>
                  <a:pt x="113894" y="119968"/>
                  <a:pt x="119979" y="110500"/>
                  <a:pt x="119979" y="101064"/>
                </a:cubicBezTo>
                <a:lnTo>
                  <a:pt x="119979" y="18872"/>
                </a:lnTo>
                <a:cubicBezTo>
                  <a:pt x="119979" y="9436"/>
                  <a:pt x="113894" y="0"/>
                  <a:pt x="107809" y="0"/>
                </a:cubicBezTo>
                <a:lnTo>
                  <a:pt x="12170" y="0"/>
                </a:lnTo>
              </a:path>
            </a:pathLst>
          </a:custGeom>
          <a:solidFill>
            <a:srgbClr val="FFFFFF"/>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13" name="Google Shape;213;p33"/>
          <p:cNvSpPr/>
          <p:nvPr/>
        </p:nvSpPr>
        <p:spPr>
          <a:xfrm>
            <a:off x="2580407" y="2034584"/>
            <a:ext cx="1500" cy="1200"/>
          </a:xfrm>
          <a:prstGeom prst="rect">
            <a:avLst/>
          </a:prstGeom>
          <a:solidFill>
            <a:srgbClr val="000000"/>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14" name="Google Shape;214;p33"/>
          <p:cNvSpPr/>
          <p:nvPr/>
        </p:nvSpPr>
        <p:spPr>
          <a:xfrm>
            <a:off x="2592163" y="2034584"/>
            <a:ext cx="2971800" cy="1200"/>
          </a:xfrm>
          <a:prstGeom prst="rect">
            <a:avLst/>
          </a:prstGeom>
          <a:solidFill>
            <a:srgbClr val="000000"/>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15" name="Google Shape;215;p33"/>
          <p:cNvSpPr/>
          <p:nvPr/>
        </p:nvSpPr>
        <p:spPr>
          <a:xfrm>
            <a:off x="529993" y="1887865"/>
            <a:ext cx="1912200" cy="1581000"/>
          </a:xfrm>
          <a:custGeom>
            <a:rect b="b" l="l" r="r" t="t"/>
            <a:pathLst>
              <a:path extrusionOk="0" h="120000" w="120000">
                <a:moveTo>
                  <a:pt x="11840" y="0"/>
                </a:moveTo>
                <a:cubicBezTo>
                  <a:pt x="5920" y="0"/>
                  <a:pt x="0" y="5371"/>
                  <a:pt x="0" y="10743"/>
                </a:cubicBezTo>
                <a:lnTo>
                  <a:pt x="0" y="109237"/>
                </a:lnTo>
                <a:cubicBezTo>
                  <a:pt x="0" y="114609"/>
                  <a:pt x="5920" y="119981"/>
                  <a:pt x="11840" y="119981"/>
                </a:cubicBezTo>
                <a:lnTo>
                  <a:pt x="108118" y="119981"/>
                </a:lnTo>
                <a:cubicBezTo>
                  <a:pt x="114038" y="119981"/>
                  <a:pt x="119979" y="114609"/>
                  <a:pt x="119979" y="109237"/>
                </a:cubicBezTo>
                <a:lnTo>
                  <a:pt x="119979" y="10743"/>
                </a:lnTo>
                <a:cubicBezTo>
                  <a:pt x="119979" y="5371"/>
                  <a:pt x="114038" y="0"/>
                  <a:pt x="108118" y="0"/>
                </a:cubicBezTo>
                <a:lnTo>
                  <a:pt x="11840" y="0"/>
                </a:lnTo>
              </a:path>
            </a:pathLst>
          </a:custGeom>
          <a:solidFill>
            <a:srgbClr val="FFFFFF"/>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16" name="Google Shape;216;p33"/>
          <p:cNvSpPr/>
          <p:nvPr/>
        </p:nvSpPr>
        <p:spPr>
          <a:xfrm>
            <a:off x="529993" y="1991475"/>
            <a:ext cx="1906500" cy="1265700"/>
          </a:xfrm>
          <a:custGeom>
            <a:rect b="b" l="l" r="r" t="t"/>
            <a:pathLst>
              <a:path extrusionOk="0" h="120000" w="120000">
                <a:moveTo>
                  <a:pt x="10357" y="0"/>
                </a:moveTo>
                <a:cubicBezTo>
                  <a:pt x="5178" y="0"/>
                  <a:pt x="0" y="5849"/>
                  <a:pt x="0" y="11698"/>
                </a:cubicBezTo>
                <a:lnTo>
                  <a:pt x="0" y="108255"/>
                </a:lnTo>
                <a:cubicBezTo>
                  <a:pt x="0" y="114104"/>
                  <a:pt x="5178" y="119976"/>
                  <a:pt x="10357" y="119976"/>
                </a:cubicBezTo>
                <a:lnTo>
                  <a:pt x="109621" y="119976"/>
                </a:lnTo>
                <a:cubicBezTo>
                  <a:pt x="114800" y="119976"/>
                  <a:pt x="119979" y="114104"/>
                  <a:pt x="119979" y="108255"/>
                </a:cubicBezTo>
                <a:lnTo>
                  <a:pt x="119979" y="11698"/>
                </a:lnTo>
                <a:cubicBezTo>
                  <a:pt x="119979" y="5849"/>
                  <a:pt x="114800" y="0"/>
                  <a:pt x="109621" y="0"/>
                </a:cubicBezTo>
                <a:lnTo>
                  <a:pt x="10357" y="0"/>
                </a:lnTo>
              </a:path>
            </a:pathLst>
          </a:custGeom>
          <a:noFill/>
          <a:ln cap="flat" cmpd="sng" w="2555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17" name="Google Shape;217;p33"/>
          <p:cNvSpPr/>
          <p:nvPr/>
        </p:nvSpPr>
        <p:spPr>
          <a:xfrm>
            <a:off x="1036147" y="2092879"/>
            <a:ext cx="963600" cy="3093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lang="en" sz="2000" strike="noStrike">
                <a:solidFill>
                  <a:srgbClr val="000000"/>
                </a:solidFill>
                <a:latin typeface="Arial"/>
                <a:ea typeface="Arial"/>
                <a:cs typeface="Arial"/>
                <a:sym typeface="Arial"/>
              </a:rPr>
              <a:t>State1</a:t>
            </a:r>
            <a:endParaRPr b="0" sz="1500" strike="noStrike">
              <a:solidFill>
                <a:srgbClr val="000000"/>
              </a:solidFill>
              <a:latin typeface="Arial"/>
              <a:ea typeface="Arial"/>
              <a:cs typeface="Arial"/>
              <a:sym typeface="Arial"/>
            </a:endParaRPr>
          </a:p>
        </p:txBody>
      </p:sp>
      <p:sp>
        <p:nvSpPr>
          <p:cNvPr id="218" name="Google Shape;218;p33"/>
          <p:cNvSpPr/>
          <p:nvPr/>
        </p:nvSpPr>
        <p:spPr>
          <a:xfrm>
            <a:off x="2562121" y="2155584"/>
            <a:ext cx="3024900" cy="2472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lang="en" sz="1500" strike="noStrike">
                <a:solidFill>
                  <a:srgbClr val="000000"/>
                </a:solidFill>
                <a:latin typeface="Arial"/>
                <a:ea typeface="Arial"/>
                <a:cs typeface="Arial"/>
                <a:sym typeface="Arial"/>
              </a:rPr>
              <a:t>Event(</a:t>
            </a:r>
            <a:r>
              <a:rPr b="0" i="1" lang="en" sz="1500" strike="noStrike">
                <a:solidFill>
                  <a:srgbClr val="000000"/>
                </a:solidFill>
                <a:latin typeface="Arial"/>
                <a:ea typeface="Arial"/>
                <a:cs typeface="Arial"/>
                <a:sym typeface="Arial"/>
              </a:rPr>
              <a:t>attr</a:t>
            </a:r>
            <a:r>
              <a:rPr b="0" lang="en" sz="1500" strike="noStrike">
                <a:solidFill>
                  <a:srgbClr val="000000"/>
                </a:solidFill>
                <a:latin typeface="Arial"/>
                <a:ea typeface="Arial"/>
                <a:cs typeface="Arial"/>
                <a:sym typeface="Arial"/>
              </a:rPr>
              <a:t>) [condition]/action</a:t>
            </a:r>
            <a:endParaRPr b="0" sz="1500" strike="noStrike">
              <a:solidFill>
                <a:srgbClr val="000000"/>
              </a:solidFill>
              <a:latin typeface="Arial"/>
              <a:ea typeface="Arial"/>
              <a:cs typeface="Arial"/>
              <a:sym typeface="Arial"/>
            </a:endParaRPr>
          </a:p>
        </p:txBody>
      </p:sp>
      <p:sp>
        <p:nvSpPr>
          <p:cNvPr id="219" name="Google Shape;219;p33"/>
          <p:cNvSpPr/>
          <p:nvPr/>
        </p:nvSpPr>
        <p:spPr>
          <a:xfrm>
            <a:off x="811153" y="2706452"/>
            <a:ext cx="1419900" cy="2472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i="1" lang="en" sz="1500" strike="noStrike">
                <a:solidFill>
                  <a:srgbClr val="000000"/>
                </a:solidFill>
                <a:latin typeface="Arial"/>
                <a:ea typeface="Arial"/>
                <a:cs typeface="Arial"/>
                <a:sym typeface="Arial"/>
              </a:rPr>
              <a:t>entry /action</a:t>
            </a:r>
            <a:endParaRPr b="0" sz="1500" strike="noStrike">
              <a:solidFill>
                <a:srgbClr val="000000"/>
              </a:solidFill>
              <a:latin typeface="Arial"/>
              <a:ea typeface="Arial"/>
              <a:cs typeface="Arial"/>
              <a:sym typeface="Arial"/>
            </a:endParaRPr>
          </a:p>
        </p:txBody>
      </p:sp>
      <p:sp>
        <p:nvSpPr>
          <p:cNvPr id="220" name="Google Shape;220;p33"/>
          <p:cNvSpPr/>
          <p:nvPr/>
        </p:nvSpPr>
        <p:spPr>
          <a:xfrm>
            <a:off x="875484" y="2939879"/>
            <a:ext cx="1215000" cy="2472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i="1" lang="en" sz="1500" strike="noStrike">
                <a:solidFill>
                  <a:srgbClr val="000000"/>
                </a:solidFill>
                <a:latin typeface="Arial"/>
                <a:ea typeface="Arial"/>
                <a:cs typeface="Arial"/>
                <a:sym typeface="Arial"/>
              </a:rPr>
              <a:t>exit/action</a:t>
            </a:r>
            <a:endParaRPr b="0" sz="1500" strike="noStrike">
              <a:solidFill>
                <a:srgbClr val="000000"/>
              </a:solidFill>
              <a:latin typeface="Arial"/>
              <a:ea typeface="Arial"/>
              <a:cs typeface="Arial"/>
              <a:sym typeface="Arial"/>
            </a:endParaRPr>
          </a:p>
        </p:txBody>
      </p:sp>
      <p:sp>
        <p:nvSpPr>
          <p:cNvPr id="221" name="Google Shape;221;p33"/>
          <p:cNvSpPr/>
          <p:nvPr/>
        </p:nvSpPr>
        <p:spPr>
          <a:xfrm>
            <a:off x="323939" y="3468947"/>
            <a:ext cx="8385300" cy="15555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6825" lIns="75125" spcFirstLastPara="1" rIns="75125" wrap="square" tIns="36825">
            <a:noAutofit/>
          </a:bodyPr>
          <a:lstStyle/>
          <a:p>
            <a:pPr indent="0" lvl="0" marL="0" marR="0" rtl="0" algn="l">
              <a:lnSpc>
                <a:spcPct val="80000"/>
              </a:lnSpc>
              <a:spcBef>
                <a:spcPts val="0"/>
              </a:spcBef>
              <a:spcAft>
                <a:spcPts val="0"/>
              </a:spcAft>
              <a:buNone/>
            </a:pPr>
            <a:r>
              <a:t/>
            </a:r>
            <a:endParaRPr sz="1800"/>
          </a:p>
          <a:p>
            <a:pPr indent="0" lvl="0" marL="0" marR="0" rtl="0" algn="l">
              <a:lnSpc>
                <a:spcPct val="80000"/>
              </a:lnSpc>
              <a:spcBef>
                <a:spcPts val="0"/>
              </a:spcBef>
              <a:spcAft>
                <a:spcPts val="0"/>
              </a:spcAft>
              <a:buNone/>
            </a:pPr>
            <a:r>
              <a:rPr b="0" lang="en" sz="1800" strike="noStrike">
                <a:solidFill>
                  <a:srgbClr val="000000"/>
                </a:solidFill>
                <a:latin typeface="Arial"/>
                <a:ea typeface="Arial"/>
                <a:cs typeface="Arial"/>
                <a:sym typeface="Arial"/>
              </a:rPr>
              <a:t>Note:</a:t>
            </a:r>
            <a:endParaRPr b="0" sz="1800" strike="noStrike">
              <a:solidFill>
                <a:srgbClr val="000000"/>
              </a:solidFill>
              <a:latin typeface="Arial"/>
              <a:ea typeface="Arial"/>
              <a:cs typeface="Arial"/>
              <a:sym typeface="Arial"/>
            </a:endParaRPr>
          </a:p>
          <a:p>
            <a:pPr indent="0" lvl="1" marL="381000" marR="0" rtl="0" algn="l">
              <a:lnSpc>
                <a:spcPct val="80000"/>
              </a:lnSpc>
              <a:spcBef>
                <a:spcPts val="0"/>
              </a:spcBef>
              <a:spcAft>
                <a:spcPts val="0"/>
              </a:spcAft>
              <a:buNone/>
            </a:pPr>
            <a:r>
              <a:rPr b="0" i="1" lang="en" sz="1800" u="none" cap="none" strike="noStrike">
                <a:solidFill>
                  <a:srgbClr val="000000"/>
                </a:solidFill>
                <a:latin typeface="Arial"/>
                <a:ea typeface="Arial"/>
                <a:cs typeface="Arial"/>
                <a:sym typeface="Arial"/>
              </a:rPr>
              <a:t>Events are italics</a:t>
            </a:r>
            <a:endParaRPr b="0" i="0" sz="1800" u="none" cap="none" strike="noStrike">
              <a:solidFill>
                <a:srgbClr val="000000"/>
              </a:solidFill>
              <a:latin typeface="Arial"/>
              <a:ea typeface="Arial"/>
              <a:cs typeface="Arial"/>
              <a:sym typeface="Arial"/>
            </a:endParaRPr>
          </a:p>
          <a:p>
            <a:pPr indent="0" lvl="1" marL="381000" marR="0" rtl="0" algn="l">
              <a:lnSpc>
                <a:spcPct val="80000"/>
              </a:lnSpc>
              <a:spcBef>
                <a:spcPts val="0"/>
              </a:spcBef>
              <a:spcAft>
                <a:spcPts val="0"/>
              </a:spcAft>
              <a:buNone/>
            </a:pPr>
            <a:r>
              <a:rPr b="0" i="0" lang="en" sz="1800" u="none" cap="none" strike="noStrike">
                <a:solidFill>
                  <a:srgbClr val="000000"/>
                </a:solidFill>
                <a:latin typeface="Arial"/>
                <a:ea typeface="Arial"/>
                <a:cs typeface="Arial"/>
                <a:sym typeface="Arial"/>
              </a:rPr>
              <a:t>Conditions are enclosed with brackets: []</a:t>
            </a:r>
            <a:endParaRPr b="0" i="0" sz="1800" u="none" cap="none" strike="noStrike">
              <a:solidFill>
                <a:srgbClr val="000000"/>
              </a:solidFill>
              <a:latin typeface="Arial"/>
              <a:ea typeface="Arial"/>
              <a:cs typeface="Arial"/>
              <a:sym typeface="Arial"/>
            </a:endParaRPr>
          </a:p>
          <a:p>
            <a:pPr indent="0" lvl="1" marL="381000" marR="0" rtl="0" algn="l">
              <a:lnSpc>
                <a:spcPct val="80000"/>
              </a:lnSpc>
              <a:spcBef>
                <a:spcPts val="0"/>
              </a:spcBef>
              <a:spcAft>
                <a:spcPts val="0"/>
              </a:spcAft>
              <a:buNone/>
            </a:pPr>
            <a:r>
              <a:rPr b="0" i="0" lang="en" sz="1800" u="none" cap="none" strike="noStrike">
                <a:solidFill>
                  <a:srgbClr val="000000"/>
                </a:solidFill>
                <a:latin typeface="Arial"/>
                <a:ea typeface="Arial"/>
                <a:cs typeface="Arial"/>
                <a:sym typeface="Arial"/>
              </a:rPr>
              <a:t>Actions and activities are prefixed with a slash /</a:t>
            </a:r>
            <a:endParaRPr b="0" i="0" sz="1800" u="none" cap="none" strike="noStrike">
              <a:solidFill>
                <a:srgbClr val="000000"/>
              </a:solidFill>
              <a:latin typeface="Arial"/>
              <a:ea typeface="Arial"/>
              <a:cs typeface="Arial"/>
              <a:sym typeface="Arial"/>
            </a:endParaRPr>
          </a:p>
          <a:p>
            <a:pPr indent="0" lvl="1" marL="381000" marR="0" rtl="0" algn="l">
              <a:lnSpc>
                <a:spcPct val="80000"/>
              </a:lnSpc>
              <a:spcBef>
                <a:spcPts val="0"/>
              </a:spcBef>
              <a:spcAft>
                <a:spcPts val="0"/>
              </a:spcAft>
              <a:buNone/>
            </a:pPr>
            <a:r>
              <a:t/>
            </a:r>
            <a:endParaRPr sz="2200"/>
          </a:p>
          <a:p>
            <a:pPr indent="0" lvl="0" marL="0" marR="0" rtl="0" algn="l">
              <a:lnSpc>
                <a:spcPct val="80000"/>
              </a:lnSpc>
              <a:spcBef>
                <a:spcPts val="0"/>
              </a:spcBef>
              <a:spcAft>
                <a:spcPts val="0"/>
              </a:spcAft>
              <a:buNone/>
            </a:pPr>
            <a:r>
              <a:t/>
            </a:r>
            <a:endParaRPr b="0" strike="noStrike">
              <a:solidFill>
                <a:srgbClr val="000000"/>
              </a:solidFill>
            </a:endParaRPr>
          </a:p>
        </p:txBody>
      </p:sp>
      <p:sp>
        <p:nvSpPr>
          <p:cNvPr id="222" name="Google Shape;222;p33"/>
          <p:cNvSpPr/>
          <p:nvPr/>
        </p:nvSpPr>
        <p:spPr>
          <a:xfrm>
            <a:off x="912057" y="2481843"/>
            <a:ext cx="1237200" cy="2472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lang="en" sz="1500" strike="noStrike">
                <a:solidFill>
                  <a:srgbClr val="000000"/>
                </a:solidFill>
                <a:latin typeface="Arial"/>
                <a:ea typeface="Arial"/>
                <a:cs typeface="Arial"/>
                <a:sym typeface="Arial"/>
              </a:rPr>
              <a:t>do/Activity</a:t>
            </a:r>
            <a:endParaRPr b="0" sz="1500" strike="noStrike">
              <a:solidFill>
                <a:srgbClr val="000000"/>
              </a:solidFill>
              <a:latin typeface="Arial"/>
              <a:ea typeface="Arial"/>
              <a:cs typeface="Arial"/>
              <a:sym typeface="Arial"/>
            </a:endParaRPr>
          </a:p>
        </p:txBody>
      </p:sp>
      <p:sp>
        <p:nvSpPr>
          <p:cNvPr id="223" name="Google Shape;223;p33"/>
          <p:cNvSpPr/>
          <p:nvPr/>
        </p:nvSpPr>
        <p:spPr>
          <a:xfrm>
            <a:off x="5806080" y="2129620"/>
            <a:ext cx="1906500" cy="920100"/>
          </a:xfrm>
          <a:custGeom>
            <a:rect b="b" l="l" r="r" t="t"/>
            <a:pathLst>
              <a:path extrusionOk="0" h="120000" w="120000">
                <a:moveTo>
                  <a:pt x="11919" y="0"/>
                </a:moveTo>
                <a:cubicBezTo>
                  <a:pt x="5959" y="0"/>
                  <a:pt x="0" y="9257"/>
                  <a:pt x="0" y="18515"/>
                </a:cubicBezTo>
                <a:lnTo>
                  <a:pt x="0" y="101420"/>
                </a:lnTo>
                <a:cubicBezTo>
                  <a:pt x="0" y="110678"/>
                  <a:pt x="5959" y="119968"/>
                  <a:pt x="11919" y="119968"/>
                </a:cubicBezTo>
                <a:lnTo>
                  <a:pt x="108059" y="119968"/>
                </a:lnTo>
                <a:cubicBezTo>
                  <a:pt x="114019" y="119968"/>
                  <a:pt x="119979" y="110678"/>
                  <a:pt x="119979" y="101420"/>
                </a:cubicBezTo>
                <a:lnTo>
                  <a:pt x="119979" y="18515"/>
                </a:lnTo>
                <a:cubicBezTo>
                  <a:pt x="119979" y="9257"/>
                  <a:pt x="114019" y="0"/>
                  <a:pt x="108059" y="0"/>
                </a:cubicBezTo>
                <a:lnTo>
                  <a:pt x="11919" y="0"/>
                </a:lnTo>
              </a:path>
            </a:pathLst>
          </a:custGeom>
          <a:noFill/>
          <a:ln cap="flat" cmpd="sng" w="25550">
            <a:solidFill>
              <a:srgbClr val="000000"/>
            </a:solidFill>
            <a:prstDash val="solid"/>
            <a:miter lim="8000"/>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24" name="Google Shape;224;p33"/>
          <p:cNvSpPr/>
          <p:nvPr/>
        </p:nvSpPr>
        <p:spPr>
          <a:xfrm>
            <a:off x="6273375" y="2158768"/>
            <a:ext cx="963600" cy="309300"/>
          </a:xfrm>
          <a:prstGeom prst="rect">
            <a:avLst/>
          </a:prstGeom>
          <a:noFill/>
          <a:ln>
            <a:noFill/>
          </a:ln>
        </p:spPr>
        <p:txBody>
          <a:bodyPr anchorCtr="0" anchor="t" bIns="36825" lIns="75125" spcFirstLastPara="1" rIns="75125" wrap="square" tIns="36825">
            <a:noAutofit/>
          </a:bodyPr>
          <a:lstStyle/>
          <a:p>
            <a:pPr indent="0" lvl="0" marL="0" marR="0" rtl="0" algn="l">
              <a:lnSpc>
                <a:spcPct val="100000"/>
              </a:lnSpc>
              <a:spcBef>
                <a:spcPts val="0"/>
              </a:spcBef>
              <a:spcAft>
                <a:spcPts val="0"/>
              </a:spcAft>
              <a:buNone/>
            </a:pPr>
            <a:r>
              <a:rPr b="0" lang="en" sz="2000" strike="noStrike">
                <a:solidFill>
                  <a:srgbClr val="000000"/>
                </a:solidFill>
                <a:latin typeface="Arial"/>
                <a:ea typeface="Arial"/>
                <a:cs typeface="Arial"/>
                <a:sym typeface="Arial"/>
              </a:rPr>
              <a:t>State2</a:t>
            </a:r>
            <a:endParaRPr b="0" sz="1500" strike="noStrike">
              <a:solidFill>
                <a:srgbClr val="000000"/>
              </a:solidFill>
              <a:latin typeface="Arial"/>
              <a:ea typeface="Arial"/>
              <a:cs typeface="Arial"/>
              <a:sym typeface="Arial"/>
            </a:endParaRPr>
          </a:p>
        </p:txBody>
      </p:sp>
      <p:cxnSp>
        <p:nvCxnSpPr>
          <p:cNvPr id="225" name="Google Shape;225;p33"/>
          <p:cNvCxnSpPr/>
          <p:nvPr/>
        </p:nvCxnSpPr>
        <p:spPr>
          <a:xfrm>
            <a:off x="2488320" y="2587656"/>
            <a:ext cx="3312000" cy="0"/>
          </a:xfrm>
          <a:prstGeom prst="straightConnector1">
            <a:avLst/>
          </a:prstGeom>
          <a:noFill/>
          <a:ln cap="flat" cmpd="sng" w="12600">
            <a:solidFill>
              <a:srgbClr val="000000"/>
            </a:solidFill>
            <a:prstDash val="solid"/>
            <a:miter lim="8000"/>
            <a:headEnd len="sm" w="sm" type="none"/>
            <a:tailEnd len="med" w="med" type="triangle"/>
          </a:ln>
        </p:spPr>
      </p:cxnSp>
      <p:sp>
        <p:nvSpPr>
          <p:cNvPr id="226" name="Google Shape;226;p33"/>
          <p:cNvSpPr/>
          <p:nvPr/>
        </p:nvSpPr>
        <p:spPr>
          <a:xfrm>
            <a:off x="2488320" y="1758048"/>
            <a:ext cx="3248400" cy="414900"/>
          </a:xfrm>
          <a:prstGeom prst="rect">
            <a:avLst/>
          </a:prstGeom>
          <a:solidFill>
            <a:srgbClr val="FFFFFF"/>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227" name="Google Shape;227;p33"/>
          <p:cNvSpPr/>
          <p:nvPr/>
        </p:nvSpPr>
        <p:spPr>
          <a:xfrm>
            <a:off x="616150" y="1367117"/>
            <a:ext cx="2833800" cy="799800"/>
          </a:xfrm>
          <a:custGeom>
            <a:rect b="b" l="l" r="r" t="t"/>
            <a:pathLst>
              <a:path extrusionOk="0" h="120000" w="120000">
                <a:moveTo>
                  <a:pt x="0" y="0"/>
                </a:moveTo>
                <a:lnTo>
                  <a:pt x="0" y="12204"/>
                </a:lnTo>
                <a:lnTo>
                  <a:pt x="0" y="21396"/>
                </a:lnTo>
                <a:lnTo>
                  <a:pt x="0" y="30550"/>
                </a:lnTo>
                <a:lnTo>
                  <a:pt x="0" y="43025"/>
                </a:lnTo>
                <a:lnTo>
                  <a:pt x="0" y="52178"/>
                </a:lnTo>
                <a:lnTo>
                  <a:pt x="0" y="61371"/>
                </a:lnTo>
                <a:lnTo>
                  <a:pt x="0" y="73614"/>
                </a:lnTo>
                <a:lnTo>
                  <a:pt x="19935" y="73614"/>
                </a:lnTo>
                <a:lnTo>
                  <a:pt x="34880" y="73614"/>
                </a:lnTo>
                <a:lnTo>
                  <a:pt x="49824" y="73614"/>
                </a:lnTo>
                <a:lnTo>
                  <a:pt x="70147" y="73614"/>
                </a:lnTo>
                <a:lnTo>
                  <a:pt x="109797" y="119961"/>
                </a:lnTo>
                <a:lnTo>
                  <a:pt x="100036" y="73614"/>
                </a:lnTo>
                <a:lnTo>
                  <a:pt x="119986" y="73614"/>
                </a:lnTo>
                <a:lnTo>
                  <a:pt x="119986" y="61371"/>
                </a:lnTo>
                <a:lnTo>
                  <a:pt x="119986" y="52178"/>
                </a:lnTo>
                <a:lnTo>
                  <a:pt x="119986" y="43025"/>
                </a:lnTo>
                <a:lnTo>
                  <a:pt x="119986" y="30550"/>
                </a:lnTo>
                <a:lnTo>
                  <a:pt x="119986" y="21396"/>
                </a:lnTo>
                <a:lnTo>
                  <a:pt x="119986" y="12204"/>
                </a:lnTo>
                <a:lnTo>
                  <a:pt x="119986" y="0"/>
                </a:lnTo>
                <a:lnTo>
                  <a:pt x="100036" y="0"/>
                </a:lnTo>
                <a:lnTo>
                  <a:pt x="85092" y="0"/>
                </a:lnTo>
                <a:lnTo>
                  <a:pt x="70147" y="0"/>
                </a:lnTo>
                <a:lnTo>
                  <a:pt x="49824" y="0"/>
                </a:lnTo>
                <a:lnTo>
                  <a:pt x="34880" y="0"/>
                </a:lnTo>
                <a:lnTo>
                  <a:pt x="19935" y="0"/>
                </a:lnTo>
                <a:lnTo>
                  <a:pt x="0" y="0"/>
                </a:lnTo>
              </a:path>
            </a:pathLst>
          </a:custGeom>
          <a:solidFill>
            <a:srgbClr val="FFFFFF"/>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lnSpc>
                <a:spcPct val="100000"/>
              </a:lnSpc>
              <a:spcBef>
                <a:spcPts val="0"/>
              </a:spcBef>
              <a:spcAft>
                <a:spcPts val="0"/>
              </a:spcAft>
              <a:buNone/>
            </a:pPr>
            <a:r>
              <a:rPr b="0" i="1" lang="en" sz="1500" strike="noStrike">
                <a:solidFill>
                  <a:srgbClr val="000000"/>
                </a:solidFill>
                <a:latin typeface="Arial"/>
                <a:ea typeface="Arial"/>
                <a:cs typeface="Arial"/>
                <a:sym typeface="Arial"/>
              </a:rPr>
              <a:t>Event with parameters attr</a:t>
            </a:r>
            <a:endParaRPr b="0" sz="1500" strike="noStrike">
              <a:solidFill>
                <a:srgbClr val="000000"/>
              </a:solidFill>
              <a:latin typeface="Arial"/>
              <a:ea typeface="Arial"/>
              <a:cs typeface="Arial"/>
              <a:sym typeface="Arial"/>
            </a:endParaRPr>
          </a:p>
        </p:txBody>
      </p:sp>
      <p:sp>
        <p:nvSpPr>
          <p:cNvPr id="228" name="Google Shape;228;p33"/>
          <p:cNvSpPr/>
          <p:nvPr/>
        </p:nvSpPr>
        <p:spPr>
          <a:xfrm>
            <a:off x="4184550" y="2634925"/>
            <a:ext cx="1621500" cy="622500"/>
          </a:xfrm>
          <a:custGeom>
            <a:rect b="b" l="l" r="r" t="t"/>
            <a:pathLst>
              <a:path extrusionOk="0" h="120000" w="120000">
                <a:moveTo>
                  <a:pt x="1202" y="119962"/>
                </a:moveTo>
                <a:lnTo>
                  <a:pt x="1202" y="106700"/>
                </a:lnTo>
                <a:lnTo>
                  <a:pt x="1202" y="96725"/>
                </a:lnTo>
                <a:lnTo>
                  <a:pt x="1202" y="86750"/>
                </a:lnTo>
                <a:lnTo>
                  <a:pt x="1202" y="73224"/>
                </a:lnTo>
                <a:lnTo>
                  <a:pt x="1202" y="63249"/>
                </a:lnTo>
                <a:lnTo>
                  <a:pt x="1202" y="53274"/>
                </a:lnTo>
                <a:lnTo>
                  <a:pt x="1202" y="39974"/>
                </a:lnTo>
                <a:lnTo>
                  <a:pt x="20914" y="39974"/>
                </a:lnTo>
                <a:lnTo>
                  <a:pt x="0" y="0"/>
                </a:lnTo>
                <a:lnTo>
                  <a:pt x="50484" y="39974"/>
                </a:lnTo>
                <a:lnTo>
                  <a:pt x="70637" y="39974"/>
                </a:lnTo>
                <a:lnTo>
                  <a:pt x="85422" y="39974"/>
                </a:lnTo>
                <a:lnTo>
                  <a:pt x="100207" y="39974"/>
                </a:lnTo>
                <a:lnTo>
                  <a:pt x="119959" y="39974"/>
                </a:lnTo>
                <a:lnTo>
                  <a:pt x="119959" y="53274"/>
                </a:lnTo>
                <a:lnTo>
                  <a:pt x="119959" y="63249"/>
                </a:lnTo>
                <a:lnTo>
                  <a:pt x="119959" y="73224"/>
                </a:lnTo>
                <a:lnTo>
                  <a:pt x="119959" y="86750"/>
                </a:lnTo>
                <a:lnTo>
                  <a:pt x="119959" y="96725"/>
                </a:lnTo>
                <a:lnTo>
                  <a:pt x="119959" y="106700"/>
                </a:lnTo>
                <a:lnTo>
                  <a:pt x="119959" y="119962"/>
                </a:lnTo>
                <a:lnTo>
                  <a:pt x="100207" y="119962"/>
                </a:lnTo>
                <a:lnTo>
                  <a:pt x="85422" y="119962"/>
                </a:lnTo>
                <a:lnTo>
                  <a:pt x="70637" y="119962"/>
                </a:lnTo>
                <a:lnTo>
                  <a:pt x="50484" y="119962"/>
                </a:lnTo>
                <a:lnTo>
                  <a:pt x="35699" y="119962"/>
                </a:lnTo>
                <a:lnTo>
                  <a:pt x="20914" y="119962"/>
                </a:lnTo>
                <a:lnTo>
                  <a:pt x="1202" y="119962"/>
                </a:lnTo>
              </a:path>
            </a:pathLst>
          </a:custGeom>
          <a:solidFill>
            <a:srgbClr val="FFFFFF"/>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lnSpc>
                <a:spcPct val="100000"/>
              </a:lnSpc>
              <a:spcBef>
                <a:spcPts val="0"/>
              </a:spcBef>
              <a:spcAft>
                <a:spcPts val="0"/>
              </a:spcAft>
              <a:buNone/>
            </a:pPr>
            <a:br>
              <a:rPr lang="en" sz="1500"/>
            </a:br>
            <a:r>
              <a:rPr b="0" lang="en" sz="1500" strike="noStrike">
                <a:solidFill>
                  <a:srgbClr val="000000"/>
                </a:solidFill>
                <a:latin typeface="Arial"/>
                <a:ea typeface="Arial"/>
                <a:cs typeface="Arial"/>
                <a:sym typeface="Arial"/>
              </a:rPr>
              <a:t>Guard</a:t>
            </a:r>
            <a:endParaRPr b="0" sz="15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 sz="1500" strike="noStrike">
                <a:solidFill>
                  <a:srgbClr val="000000"/>
                </a:solidFill>
                <a:latin typeface="Arial"/>
                <a:ea typeface="Arial"/>
                <a:cs typeface="Arial"/>
                <a:sym typeface="Arial"/>
              </a:rPr>
              <a:t>condition</a:t>
            </a:r>
            <a:endParaRPr b="0" sz="1500" strike="noStrike">
              <a:solidFill>
                <a:srgbClr val="000000"/>
              </a:solidFill>
              <a:latin typeface="Arial"/>
              <a:ea typeface="Arial"/>
              <a:cs typeface="Arial"/>
              <a:sym typeface="Arial"/>
            </a:endParaRPr>
          </a:p>
        </p:txBody>
      </p:sp>
      <p:sp>
        <p:nvSpPr>
          <p:cNvPr id="229" name="Google Shape;229;p33"/>
          <p:cNvSpPr/>
          <p:nvPr/>
        </p:nvSpPr>
        <p:spPr>
          <a:xfrm>
            <a:off x="5003750" y="1706350"/>
            <a:ext cx="1237200" cy="622500"/>
          </a:xfrm>
          <a:custGeom>
            <a:rect b="b" l="l" r="r" t="t"/>
            <a:pathLst>
              <a:path extrusionOk="0" h="120000" w="120000">
                <a:moveTo>
                  <a:pt x="43467" y="53473"/>
                </a:moveTo>
                <a:lnTo>
                  <a:pt x="43467" y="44603"/>
                </a:lnTo>
                <a:lnTo>
                  <a:pt x="43467" y="37932"/>
                </a:lnTo>
                <a:lnTo>
                  <a:pt x="43467" y="31298"/>
                </a:lnTo>
                <a:lnTo>
                  <a:pt x="43467" y="22211"/>
                </a:lnTo>
                <a:lnTo>
                  <a:pt x="43467" y="15576"/>
                </a:lnTo>
                <a:lnTo>
                  <a:pt x="43467" y="8906"/>
                </a:lnTo>
                <a:lnTo>
                  <a:pt x="43467" y="0"/>
                </a:lnTo>
                <a:lnTo>
                  <a:pt x="56166" y="0"/>
                </a:lnTo>
                <a:lnTo>
                  <a:pt x="65691" y="0"/>
                </a:lnTo>
                <a:lnTo>
                  <a:pt x="75216" y="0"/>
                </a:lnTo>
                <a:lnTo>
                  <a:pt x="88199" y="0"/>
                </a:lnTo>
                <a:lnTo>
                  <a:pt x="97724" y="0"/>
                </a:lnTo>
                <a:lnTo>
                  <a:pt x="107248" y="0"/>
                </a:lnTo>
                <a:lnTo>
                  <a:pt x="119974" y="0"/>
                </a:lnTo>
                <a:lnTo>
                  <a:pt x="119974" y="8906"/>
                </a:lnTo>
                <a:lnTo>
                  <a:pt x="119974" y="15576"/>
                </a:lnTo>
                <a:lnTo>
                  <a:pt x="119974" y="22211"/>
                </a:lnTo>
                <a:lnTo>
                  <a:pt x="119974" y="31298"/>
                </a:lnTo>
                <a:lnTo>
                  <a:pt x="119974" y="37932"/>
                </a:lnTo>
                <a:lnTo>
                  <a:pt x="119974" y="44603"/>
                </a:lnTo>
                <a:lnTo>
                  <a:pt x="119974" y="53473"/>
                </a:lnTo>
                <a:lnTo>
                  <a:pt x="107248" y="53473"/>
                </a:lnTo>
                <a:lnTo>
                  <a:pt x="97724" y="53473"/>
                </a:lnTo>
                <a:lnTo>
                  <a:pt x="88199" y="53473"/>
                </a:lnTo>
                <a:lnTo>
                  <a:pt x="75216" y="53473"/>
                </a:lnTo>
                <a:lnTo>
                  <a:pt x="0" y="119963"/>
                </a:lnTo>
                <a:lnTo>
                  <a:pt x="56166" y="53473"/>
                </a:lnTo>
                <a:lnTo>
                  <a:pt x="43467" y="53473"/>
                </a:lnTo>
              </a:path>
            </a:pathLst>
          </a:custGeom>
          <a:solidFill>
            <a:srgbClr val="FFFFFF"/>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457200" lvl="0" marL="0" marR="0" rtl="0" algn="ctr">
              <a:lnSpc>
                <a:spcPct val="100000"/>
              </a:lnSpc>
              <a:spcBef>
                <a:spcPts val="0"/>
              </a:spcBef>
              <a:spcAft>
                <a:spcPts val="0"/>
              </a:spcAft>
              <a:buNone/>
            </a:pPr>
            <a:r>
              <a:rPr b="0" lang="en" sz="1500" strike="noStrike">
                <a:solidFill>
                  <a:srgbClr val="000000"/>
                </a:solidFill>
                <a:latin typeface="Arial"/>
                <a:ea typeface="Arial"/>
                <a:cs typeface="Arial"/>
                <a:sym typeface="Arial"/>
              </a:rPr>
              <a:t>Action</a:t>
            </a:r>
            <a:endParaRPr b="0" sz="15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500"/>
          </a:p>
        </p:txBody>
      </p:sp>
      <p:sp>
        <p:nvSpPr>
          <p:cNvPr id="230" name="Google Shape;230;p33"/>
          <p:cNvSpPr/>
          <p:nvPr/>
        </p:nvSpPr>
        <p:spPr>
          <a:xfrm>
            <a:off x="552851" y="2432120"/>
            <a:ext cx="1866300" cy="900"/>
          </a:xfrm>
          <a:custGeom>
            <a:rect b="b" l="l" r="r" t="t"/>
            <a:pathLst>
              <a:path extrusionOk="0" h="120000" w="120000">
                <a:moveTo>
                  <a:pt x="0" y="0"/>
                </a:moveTo>
                <a:lnTo>
                  <a:pt x="120000" y="120000"/>
                </a:lnTo>
              </a:path>
            </a:pathLst>
          </a:custGeom>
          <a:noFill/>
          <a:ln cap="flat" cmpd="sng" w="12600">
            <a:solidFill>
              <a:srgbClr val="000000"/>
            </a:solidFill>
            <a:prstDash val="solid"/>
            <a:miter lim="8000"/>
            <a:headEnd len="sm" w="sm" type="none"/>
            <a:tailEnd len="sm" w="sm" type="none"/>
          </a:ln>
        </p:spPr>
      </p:sp>
      <p:sp>
        <p:nvSpPr>
          <p:cNvPr id="231" name="Google Shape;231;p33"/>
          <p:cNvSpPr/>
          <p:nvPr/>
        </p:nvSpPr>
        <p:spPr>
          <a:xfrm>
            <a:off x="5806080" y="2484047"/>
            <a:ext cx="1866300" cy="900"/>
          </a:xfrm>
          <a:custGeom>
            <a:rect b="b" l="l" r="r" t="t"/>
            <a:pathLst>
              <a:path extrusionOk="0" h="120000" w="120000">
                <a:moveTo>
                  <a:pt x="0" y="0"/>
                </a:moveTo>
                <a:lnTo>
                  <a:pt x="120000" y="120000"/>
                </a:lnTo>
              </a:path>
            </a:pathLst>
          </a:custGeom>
          <a:noFill/>
          <a:ln cap="flat" cmpd="sng" w="12600">
            <a:solidFill>
              <a:srgbClr val="000000"/>
            </a:solidFill>
            <a:prstDash val="solid"/>
            <a:miter lim="8000"/>
            <a:headEnd len="sm" w="sm" type="none"/>
            <a:tailEnd len="sm" w="sm" type="none"/>
          </a:ln>
        </p:spPr>
      </p:sp>
      <p:sp>
        <p:nvSpPr>
          <p:cNvPr id="232" name="Google Shape;232;p33"/>
          <p:cNvSpPr/>
          <p:nvPr/>
        </p:nvSpPr>
        <p:spPr>
          <a:xfrm>
            <a:off x="6780550" y="1367125"/>
            <a:ext cx="1621500" cy="762000"/>
          </a:xfrm>
          <a:custGeom>
            <a:rect b="b" l="l" r="r" t="t"/>
            <a:pathLst>
              <a:path extrusionOk="0" h="120000" w="120000">
                <a:moveTo>
                  <a:pt x="0" y="59899"/>
                </a:moveTo>
                <a:lnTo>
                  <a:pt x="0" y="49962"/>
                </a:lnTo>
                <a:lnTo>
                  <a:pt x="0" y="42490"/>
                </a:lnTo>
                <a:lnTo>
                  <a:pt x="0" y="35058"/>
                </a:lnTo>
                <a:lnTo>
                  <a:pt x="0" y="24880"/>
                </a:lnTo>
                <a:lnTo>
                  <a:pt x="0" y="17448"/>
                </a:lnTo>
                <a:lnTo>
                  <a:pt x="0" y="9976"/>
                </a:lnTo>
                <a:lnTo>
                  <a:pt x="0" y="0"/>
                </a:lnTo>
                <a:lnTo>
                  <a:pt x="19912" y="0"/>
                </a:lnTo>
                <a:lnTo>
                  <a:pt x="34846" y="0"/>
                </a:lnTo>
                <a:lnTo>
                  <a:pt x="49780" y="0"/>
                </a:lnTo>
                <a:lnTo>
                  <a:pt x="70138" y="0"/>
                </a:lnTo>
                <a:lnTo>
                  <a:pt x="85072" y="0"/>
                </a:lnTo>
                <a:lnTo>
                  <a:pt x="100006" y="0"/>
                </a:lnTo>
                <a:lnTo>
                  <a:pt x="119959" y="0"/>
                </a:lnTo>
                <a:lnTo>
                  <a:pt x="119959" y="9976"/>
                </a:lnTo>
                <a:lnTo>
                  <a:pt x="119959" y="17448"/>
                </a:lnTo>
                <a:lnTo>
                  <a:pt x="119959" y="24880"/>
                </a:lnTo>
                <a:lnTo>
                  <a:pt x="119959" y="35058"/>
                </a:lnTo>
                <a:lnTo>
                  <a:pt x="119959" y="42490"/>
                </a:lnTo>
                <a:lnTo>
                  <a:pt x="119959" y="49962"/>
                </a:lnTo>
                <a:lnTo>
                  <a:pt x="119959" y="59899"/>
                </a:lnTo>
                <a:lnTo>
                  <a:pt x="100006" y="59899"/>
                </a:lnTo>
                <a:lnTo>
                  <a:pt x="85072" y="59899"/>
                </a:lnTo>
                <a:lnTo>
                  <a:pt x="70138" y="59899"/>
                </a:lnTo>
                <a:lnTo>
                  <a:pt x="49780" y="59899"/>
                </a:lnTo>
                <a:lnTo>
                  <a:pt x="21774" y="119959"/>
                </a:lnTo>
                <a:lnTo>
                  <a:pt x="19912" y="59899"/>
                </a:lnTo>
                <a:lnTo>
                  <a:pt x="0" y="59899"/>
                </a:lnTo>
              </a:path>
            </a:pathLst>
          </a:custGeom>
          <a:solidFill>
            <a:srgbClr val="FFFFFF"/>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lnSpc>
                <a:spcPct val="100000"/>
              </a:lnSpc>
              <a:spcBef>
                <a:spcPts val="0"/>
              </a:spcBef>
              <a:spcAft>
                <a:spcPts val="0"/>
              </a:spcAft>
              <a:buNone/>
            </a:pPr>
            <a:r>
              <a:rPr b="0" lang="en" sz="1500" strike="noStrike">
                <a:solidFill>
                  <a:srgbClr val="000000"/>
                </a:solidFill>
                <a:latin typeface="Arial"/>
                <a:ea typeface="Arial"/>
                <a:cs typeface="Arial"/>
                <a:sym typeface="Arial"/>
              </a:rPr>
              <a:t>Name of</a:t>
            </a:r>
            <a:r>
              <a:rPr lang="en" sz="1500"/>
              <a:t> </a:t>
            </a:r>
            <a:r>
              <a:rPr b="0" lang="en" sz="1500" strike="noStrike">
                <a:solidFill>
                  <a:srgbClr val="000000"/>
                </a:solidFill>
                <a:latin typeface="Arial"/>
                <a:ea typeface="Arial"/>
                <a:cs typeface="Arial"/>
                <a:sym typeface="Arial"/>
              </a:rPr>
              <a:t>State</a:t>
            </a:r>
            <a:endParaRPr b="0" sz="15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sz="1500"/>
          </a:p>
        </p:txBody>
      </p:sp>
      <p:sp>
        <p:nvSpPr>
          <p:cNvPr id="233" name="Google Shape;233;p33"/>
          <p:cNvSpPr/>
          <p:nvPr/>
        </p:nvSpPr>
        <p:spPr>
          <a:xfrm>
            <a:off x="2453675" y="2635075"/>
            <a:ext cx="1692000" cy="1096800"/>
          </a:xfrm>
          <a:custGeom>
            <a:rect b="b" l="l" r="r" t="t"/>
            <a:pathLst>
              <a:path extrusionOk="0" h="120000" w="120000">
                <a:moveTo>
                  <a:pt x="12735" y="119961"/>
                </a:moveTo>
                <a:lnTo>
                  <a:pt x="12735" y="111819"/>
                </a:lnTo>
                <a:lnTo>
                  <a:pt x="12735" y="105723"/>
                </a:lnTo>
                <a:lnTo>
                  <a:pt x="12735" y="99627"/>
                </a:lnTo>
                <a:lnTo>
                  <a:pt x="12735" y="91292"/>
                </a:lnTo>
                <a:lnTo>
                  <a:pt x="12735" y="85196"/>
                </a:lnTo>
                <a:lnTo>
                  <a:pt x="12735" y="79099"/>
                </a:lnTo>
                <a:lnTo>
                  <a:pt x="12735" y="70919"/>
                </a:lnTo>
                <a:lnTo>
                  <a:pt x="30561" y="70919"/>
                </a:lnTo>
                <a:lnTo>
                  <a:pt x="0" y="0"/>
                </a:lnTo>
                <a:lnTo>
                  <a:pt x="57265" y="70919"/>
                </a:lnTo>
                <a:lnTo>
                  <a:pt x="75447" y="70919"/>
                </a:lnTo>
                <a:lnTo>
                  <a:pt x="88805" y="70919"/>
                </a:lnTo>
                <a:lnTo>
                  <a:pt x="102151" y="70919"/>
                </a:lnTo>
                <a:lnTo>
                  <a:pt x="119988" y="70919"/>
                </a:lnTo>
                <a:lnTo>
                  <a:pt x="119988" y="79099"/>
                </a:lnTo>
                <a:lnTo>
                  <a:pt x="119988" y="85196"/>
                </a:lnTo>
                <a:lnTo>
                  <a:pt x="119988" y="91292"/>
                </a:lnTo>
                <a:lnTo>
                  <a:pt x="119988" y="99627"/>
                </a:lnTo>
                <a:lnTo>
                  <a:pt x="119988" y="105723"/>
                </a:lnTo>
                <a:lnTo>
                  <a:pt x="119988" y="111819"/>
                </a:lnTo>
                <a:lnTo>
                  <a:pt x="119988" y="119961"/>
                </a:lnTo>
                <a:lnTo>
                  <a:pt x="102151" y="119961"/>
                </a:lnTo>
                <a:lnTo>
                  <a:pt x="88805" y="119961"/>
                </a:lnTo>
                <a:lnTo>
                  <a:pt x="75447" y="119961"/>
                </a:lnTo>
                <a:lnTo>
                  <a:pt x="57265" y="119961"/>
                </a:lnTo>
                <a:lnTo>
                  <a:pt x="43907" y="119961"/>
                </a:lnTo>
                <a:lnTo>
                  <a:pt x="30561" y="119961"/>
                </a:lnTo>
                <a:lnTo>
                  <a:pt x="12735" y="119961"/>
                </a:lnTo>
              </a:path>
            </a:pathLst>
          </a:custGeom>
          <a:solidFill>
            <a:srgbClr val="FFFFFF"/>
          </a:solidFill>
          <a:ln cap="flat" cmpd="sng" w="12600">
            <a:solidFill>
              <a:srgbClr val="000000"/>
            </a:solidFill>
            <a:prstDash val="solid"/>
            <a:miter lim="8000"/>
            <a:headEnd len="sm" w="sm" type="none"/>
            <a:tailEnd len="sm" w="sm" type="none"/>
          </a:ln>
        </p:spPr>
        <p:txBody>
          <a:bodyPr anchorCtr="0" anchor="ctr" bIns="38925" lIns="74825" spcFirstLastPara="1" rIns="74825" wrap="square" tIns="38925">
            <a:noAutofit/>
          </a:bodyPr>
          <a:lstStyle/>
          <a:p>
            <a:pPr indent="0" lvl="0" marL="0" marR="0" rtl="0" algn="ctr">
              <a:lnSpc>
                <a:spcPct val="100000"/>
              </a:lnSpc>
              <a:spcBef>
                <a:spcPts val="0"/>
              </a:spcBef>
              <a:spcAft>
                <a:spcPts val="0"/>
              </a:spcAft>
              <a:buNone/>
            </a:pPr>
            <a:r>
              <a:t/>
            </a:r>
            <a:endParaRPr sz="1500"/>
          </a:p>
          <a:p>
            <a:pPr indent="0" lvl="0" marL="0" marR="0" rtl="0" algn="ctr">
              <a:lnSpc>
                <a:spcPct val="100000"/>
              </a:lnSpc>
              <a:spcBef>
                <a:spcPts val="0"/>
              </a:spcBef>
              <a:spcAft>
                <a:spcPts val="0"/>
              </a:spcAft>
              <a:buNone/>
            </a:pPr>
            <a:r>
              <a:t/>
            </a:r>
            <a:endParaRPr sz="1500"/>
          </a:p>
          <a:p>
            <a:pPr indent="0" lvl="0" marL="0" marR="0" rtl="0" algn="ctr">
              <a:lnSpc>
                <a:spcPct val="100000"/>
              </a:lnSpc>
              <a:spcBef>
                <a:spcPts val="0"/>
              </a:spcBef>
              <a:spcAft>
                <a:spcPts val="0"/>
              </a:spcAft>
              <a:buNone/>
            </a:pPr>
            <a:r>
              <a:t/>
            </a:r>
            <a:endParaRPr sz="1500"/>
          </a:p>
          <a:p>
            <a:pPr indent="0" lvl="0" marL="0" marR="0" rtl="0" algn="ctr">
              <a:lnSpc>
                <a:spcPct val="100000"/>
              </a:lnSpc>
              <a:spcBef>
                <a:spcPts val="0"/>
              </a:spcBef>
              <a:spcAft>
                <a:spcPts val="0"/>
              </a:spcAft>
              <a:buNone/>
            </a:pPr>
            <a:r>
              <a:rPr b="0" lang="en" sz="1500" strike="noStrike">
                <a:solidFill>
                  <a:srgbClr val="000000"/>
                </a:solidFill>
                <a:latin typeface="Arial"/>
                <a:ea typeface="Arial"/>
                <a:cs typeface="Arial"/>
                <a:sym typeface="Arial"/>
              </a:rPr>
              <a:t>Actions and        Activities in State</a:t>
            </a:r>
            <a:endParaRPr b="0" sz="1500"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Vender Machine Example</a:t>
            </a:r>
            <a:endParaRPr/>
          </a:p>
        </p:txBody>
      </p:sp>
      <p:sp>
        <p:nvSpPr>
          <p:cNvPr id="239" name="Google Shape;23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34"/>
          <p:cNvPicPr preferRelativeResize="0"/>
          <p:nvPr/>
        </p:nvPicPr>
        <p:blipFill>
          <a:blip r:embed="rId3">
            <a:alphaModFix/>
          </a:blip>
          <a:stretch>
            <a:fillRect/>
          </a:stretch>
        </p:blipFill>
        <p:spPr>
          <a:xfrm>
            <a:off x="1742575" y="1113275"/>
            <a:ext cx="6186400" cy="4124275"/>
          </a:xfrm>
          <a:prstGeom prst="rect">
            <a:avLst/>
          </a:prstGeom>
          <a:noFill/>
          <a:ln>
            <a:noFill/>
          </a:ln>
        </p:spPr>
      </p:pic>
      <p:sp>
        <p:nvSpPr>
          <p:cNvPr id="241" name="Google Shape;241;p34"/>
          <p:cNvSpPr/>
          <p:nvPr/>
        </p:nvSpPr>
        <p:spPr>
          <a:xfrm>
            <a:off x="598625" y="2710200"/>
            <a:ext cx="1309500" cy="572700"/>
          </a:xfrm>
          <a:prstGeom prst="wedgeRectCallout">
            <a:avLst>
              <a:gd fmla="val 49267" name="adj1"/>
              <a:gd fmla="val -1312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Initial State</a:t>
            </a:r>
            <a:endParaRPr/>
          </a:p>
        </p:txBody>
      </p:sp>
      <p:sp>
        <p:nvSpPr>
          <p:cNvPr id="242" name="Google Shape;242;p34"/>
          <p:cNvSpPr/>
          <p:nvPr/>
        </p:nvSpPr>
        <p:spPr>
          <a:xfrm>
            <a:off x="6147025" y="4703625"/>
            <a:ext cx="1259700" cy="439800"/>
          </a:xfrm>
          <a:prstGeom prst="wedgeRectCallout">
            <a:avLst>
              <a:gd fmla="val -110354" name="adj1"/>
              <a:gd fmla="val 97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Final</a:t>
            </a:r>
            <a:r>
              <a:rPr lang="en"/>
              <a:t> State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Alarm Clock Example</a:t>
            </a:r>
            <a:endParaRPr/>
          </a:p>
        </p:txBody>
      </p:sp>
      <p:sp>
        <p:nvSpPr>
          <p:cNvPr id="248" name="Google Shape;24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Suppose we have an alarm clock as shown below. The alarm clock has a time display screen, and several buttons. To set the time, press the “set” button and then press “M” or “H” to increase the minute or hour in current display time. After done, press the “set” button again.  To enable the alarm,  press the “alarm” button. To disable the alarm, press the “alarm” button again. The red light on the display will blink and there will be an alarming sound when the alarm is up. It will last for one minute or press the “alarm” button to disable it. To set the alarm time, when the alarm is enabled, press the “set” button, then press “M” or “H” to increase the minute or hour.  After done, press the “set” button.</a:t>
            </a:r>
            <a:endParaRPr sz="1800">
              <a:solidFill>
                <a:schemeClr val="dk1"/>
              </a:solidFill>
            </a:endParaRPr>
          </a:p>
          <a:p>
            <a:pPr indent="0" lvl="0" marL="0" rtl="0" algn="l">
              <a:spcBef>
                <a:spcPts val="0"/>
              </a:spcBef>
              <a:spcAft>
                <a:spcPts val="1600"/>
              </a:spcAft>
              <a:buNone/>
            </a:pPr>
            <a:r>
              <a:t/>
            </a:r>
            <a:endParaRPr/>
          </a:p>
        </p:txBody>
      </p:sp>
      <p:pic>
        <p:nvPicPr>
          <p:cNvPr id="249" name="Google Shape;249;p35"/>
          <p:cNvPicPr preferRelativeResize="0"/>
          <p:nvPr/>
        </p:nvPicPr>
        <p:blipFill>
          <a:blip r:embed="rId3">
            <a:alphaModFix/>
          </a:blip>
          <a:stretch>
            <a:fillRect/>
          </a:stretch>
        </p:blipFill>
        <p:spPr>
          <a:xfrm>
            <a:off x="1907875" y="4038850"/>
            <a:ext cx="4568624" cy="106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Alarm Clock Example</a:t>
            </a:r>
            <a:endParaRPr/>
          </a:p>
          <a:p>
            <a:pPr indent="0" lvl="0" marL="0" rtl="0" algn="l">
              <a:spcBef>
                <a:spcPts val="0"/>
              </a:spcBef>
              <a:spcAft>
                <a:spcPts val="0"/>
              </a:spcAft>
              <a:buNone/>
            </a:pPr>
            <a:r>
              <a:t/>
            </a:r>
            <a:endParaRPr/>
          </a:p>
        </p:txBody>
      </p:sp>
      <p:sp>
        <p:nvSpPr>
          <p:cNvPr id="255" name="Google Shape;25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6" name="Google Shape;256;p36"/>
          <p:cNvPicPr preferRelativeResize="0"/>
          <p:nvPr/>
        </p:nvPicPr>
        <p:blipFill>
          <a:blip r:embed="rId3">
            <a:alphaModFix/>
          </a:blip>
          <a:stretch>
            <a:fillRect/>
          </a:stretch>
        </p:blipFill>
        <p:spPr>
          <a:xfrm>
            <a:off x="563875" y="1152475"/>
            <a:ext cx="7263699" cy="38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Pattern</a:t>
            </a:r>
            <a:endParaRPr/>
          </a:p>
        </p:txBody>
      </p:sp>
      <p:sp>
        <p:nvSpPr>
          <p:cNvPr id="262" name="Google Shape;26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When you need to change the behavior of an object by changing its internal state.</a:t>
            </a:r>
            <a:endParaRPr/>
          </a:p>
        </p:txBody>
      </p:sp>
      <p:pic>
        <p:nvPicPr>
          <p:cNvPr id="263" name="Google Shape;263;p37"/>
          <p:cNvPicPr preferRelativeResize="0"/>
          <p:nvPr/>
        </p:nvPicPr>
        <p:blipFill rotWithShape="1">
          <a:blip r:embed="rId3">
            <a:alphaModFix/>
          </a:blip>
          <a:srcRect b="0" l="0" r="0" t="0"/>
          <a:stretch/>
        </p:blipFill>
        <p:spPr>
          <a:xfrm>
            <a:off x="851181" y="2251875"/>
            <a:ext cx="6731700" cy="2090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Alarm Clock Example using State Pattern</a:t>
            </a:r>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38"/>
          <p:cNvPicPr preferRelativeResize="0"/>
          <p:nvPr/>
        </p:nvPicPr>
        <p:blipFill rotWithShape="1">
          <a:blip r:embed="rId3">
            <a:alphaModFix/>
          </a:blip>
          <a:srcRect b="0" l="0" r="0" t="0"/>
          <a:stretch/>
        </p:blipFill>
        <p:spPr>
          <a:xfrm>
            <a:off x="389400" y="1309775"/>
            <a:ext cx="8357700" cy="2885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Diagrams</a:t>
            </a:r>
            <a:endParaRPr/>
          </a:p>
        </p:txBody>
      </p:sp>
      <p:sp>
        <p:nvSpPr>
          <p:cNvPr id="276" name="Google Shape;27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UML sequence diagrams represent dynamic behavior in terms of the interactions between classes/objects </a:t>
            </a:r>
            <a:endParaRPr/>
          </a:p>
          <a:p>
            <a:pPr indent="-355600" lvl="0" marL="457200" rtl="0" algn="l">
              <a:spcBef>
                <a:spcPts val="0"/>
              </a:spcBef>
              <a:spcAft>
                <a:spcPts val="0"/>
              </a:spcAft>
              <a:buSzPts val="2000"/>
              <a:buChar char="●"/>
            </a:pPr>
            <a:r>
              <a:rPr lang="en"/>
              <a:t> It may be time consuming to build, but is good to represent the complex interactions. </a:t>
            </a:r>
            <a:endParaRPr/>
          </a:p>
          <a:p>
            <a:pPr indent="-355600" lvl="0" marL="457200" rtl="0" algn="l">
              <a:spcBef>
                <a:spcPts val="0"/>
              </a:spcBef>
              <a:spcAft>
                <a:spcPts val="0"/>
              </a:spcAft>
              <a:buSzPts val="2000"/>
              <a:buChar char="●"/>
            </a:pPr>
            <a:r>
              <a:rPr lang="en"/>
              <a:t> It complements the class diagrams (which represent static structure).</a:t>
            </a:r>
            <a:endParaRPr/>
          </a:p>
          <a:p>
            <a:pPr indent="-355600" lvl="0" marL="457200" rtl="0" algn="l">
              <a:spcBef>
                <a:spcPts val="0"/>
              </a:spcBef>
              <a:spcAft>
                <a:spcPts val="0"/>
              </a:spcAft>
              <a:buSzPts val="2000"/>
              <a:buChar char="●"/>
            </a:pPr>
            <a:r>
              <a:rPr lang="en"/>
              <a:t>It can be used during requirement analysis</a:t>
            </a:r>
            <a:endParaRPr/>
          </a:p>
          <a:p>
            <a:pPr indent="-342900" lvl="1" marL="914400" rtl="0" algn="l">
              <a:spcBef>
                <a:spcPts val="0"/>
              </a:spcBef>
              <a:spcAft>
                <a:spcPts val="0"/>
              </a:spcAft>
              <a:buSzPts val="1800"/>
              <a:buChar char="○"/>
            </a:pPr>
            <a:r>
              <a:rPr lang="en"/>
              <a:t>To refine use case descriptions</a:t>
            </a:r>
            <a:endParaRPr/>
          </a:p>
          <a:p>
            <a:pPr indent="-342900" lvl="1" marL="914400" rtl="0" algn="l">
              <a:spcBef>
                <a:spcPts val="0"/>
              </a:spcBef>
              <a:spcAft>
                <a:spcPts val="0"/>
              </a:spcAft>
              <a:buSzPts val="1800"/>
              <a:buChar char="○"/>
            </a:pPr>
            <a:r>
              <a:rPr lang="en"/>
              <a:t>To find additional objects (“participating objects”)</a:t>
            </a:r>
            <a:endParaRPr/>
          </a:p>
          <a:p>
            <a:pPr indent="-355600" lvl="0" marL="457200" rtl="0" algn="l">
              <a:spcBef>
                <a:spcPts val="0"/>
              </a:spcBef>
              <a:spcAft>
                <a:spcPts val="0"/>
              </a:spcAft>
              <a:buSzPts val="2000"/>
              <a:buChar char="●"/>
            </a:pPr>
            <a:r>
              <a:rPr lang="en"/>
              <a:t>It can also be used during software design to refine subsystem interfaces</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Sequence Diagram Example</a:t>
            </a:r>
            <a:endParaRPr/>
          </a:p>
        </p:txBody>
      </p:sp>
      <p:sp>
        <p:nvSpPr>
          <p:cNvPr id="282" name="Google Shape;28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3" name="Google Shape;283;p40"/>
          <p:cNvPicPr preferRelativeResize="0"/>
          <p:nvPr/>
        </p:nvPicPr>
        <p:blipFill>
          <a:blip r:embed="rId3">
            <a:alphaModFix/>
          </a:blip>
          <a:stretch>
            <a:fillRect/>
          </a:stretch>
        </p:blipFill>
        <p:spPr>
          <a:xfrm>
            <a:off x="507775" y="1168350"/>
            <a:ext cx="962025" cy="1609725"/>
          </a:xfrm>
          <a:prstGeom prst="rect">
            <a:avLst/>
          </a:prstGeom>
          <a:noFill/>
          <a:ln>
            <a:noFill/>
          </a:ln>
        </p:spPr>
      </p:pic>
      <p:pic>
        <p:nvPicPr>
          <p:cNvPr id="284" name="Google Shape;284;p40"/>
          <p:cNvPicPr preferRelativeResize="0"/>
          <p:nvPr/>
        </p:nvPicPr>
        <p:blipFill>
          <a:blip r:embed="rId4">
            <a:alphaModFix/>
          </a:blip>
          <a:stretch>
            <a:fillRect/>
          </a:stretch>
        </p:blipFill>
        <p:spPr>
          <a:xfrm>
            <a:off x="1361550" y="1330275"/>
            <a:ext cx="1047750" cy="1447800"/>
          </a:xfrm>
          <a:prstGeom prst="rect">
            <a:avLst/>
          </a:prstGeom>
          <a:noFill/>
          <a:ln>
            <a:noFill/>
          </a:ln>
        </p:spPr>
      </p:pic>
      <p:pic>
        <p:nvPicPr>
          <p:cNvPr id="285" name="Google Shape;285;p40"/>
          <p:cNvPicPr preferRelativeResize="0"/>
          <p:nvPr/>
        </p:nvPicPr>
        <p:blipFill>
          <a:blip r:embed="rId5">
            <a:alphaModFix/>
          </a:blip>
          <a:stretch>
            <a:fillRect/>
          </a:stretch>
        </p:blipFill>
        <p:spPr>
          <a:xfrm>
            <a:off x="385075" y="2881975"/>
            <a:ext cx="1084725" cy="433886"/>
          </a:xfrm>
          <a:prstGeom prst="rect">
            <a:avLst/>
          </a:prstGeom>
          <a:noFill/>
          <a:ln>
            <a:noFill/>
          </a:ln>
        </p:spPr>
      </p:pic>
      <p:pic>
        <p:nvPicPr>
          <p:cNvPr id="286" name="Google Shape;286;p40"/>
          <p:cNvPicPr preferRelativeResize="0"/>
          <p:nvPr/>
        </p:nvPicPr>
        <p:blipFill>
          <a:blip r:embed="rId6">
            <a:alphaModFix/>
          </a:blip>
          <a:stretch>
            <a:fillRect/>
          </a:stretch>
        </p:blipFill>
        <p:spPr>
          <a:xfrm>
            <a:off x="1469800" y="2816613"/>
            <a:ext cx="1278525" cy="613700"/>
          </a:xfrm>
          <a:prstGeom prst="rect">
            <a:avLst/>
          </a:prstGeom>
          <a:noFill/>
          <a:ln>
            <a:noFill/>
          </a:ln>
        </p:spPr>
      </p:pic>
      <p:pic>
        <p:nvPicPr>
          <p:cNvPr id="287" name="Google Shape;287;p40"/>
          <p:cNvPicPr preferRelativeResize="0"/>
          <p:nvPr/>
        </p:nvPicPr>
        <p:blipFill>
          <a:blip r:embed="rId7">
            <a:alphaModFix/>
          </a:blip>
          <a:stretch>
            <a:fillRect/>
          </a:stretch>
        </p:blipFill>
        <p:spPr>
          <a:xfrm>
            <a:off x="1809325" y="3521488"/>
            <a:ext cx="667204" cy="269825"/>
          </a:xfrm>
          <a:prstGeom prst="rect">
            <a:avLst/>
          </a:prstGeom>
          <a:noFill/>
          <a:ln>
            <a:noFill/>
          </a:ln>
        </p:spPr>
      </p:pic>
      <p:pic>
        <p:nvPicPr>
          <p:cNvPr id="288" name="Google Shape;288;p40"/>
          <p:cNvPicPr preferRelativeResize="0"/>
          <p:nvPr/>
        </p:nvPicPr>
        <p:blipFill>
          <a:blip r:embed="rId8">
            <a:alphaModFix/>
          </a:blip>
          <a:stretch>
            <a:fillRect/>
          </a:stretch>
        </p:blipFill>
        <p:spPr>
          <a:xfrm>
            <a:off x="385074" y="3571752"/>
            <a:ext cx="1424250" cy="353248"/>
          </a:xfrm>
          <a:prstGeom prst="rect">
            <a:avLst/>
          </a:prstGeom>
          <a:noFill/>
          <a:ln>
            <a:noFill/>
          </a:ln>
        </p:spPr>
      </p:pic>
      <p:pic>
        <p:nvPicPr>
          <p:cNvPr id="289" name="Google Shape;289;p40"/>
          <p:cNvPicPr preferRelativeResize="0"/>
          <p:nvPr/>
        </p:nvPicPr>
        <p:blipFill>
          <a:blip r:embed="rId9">
            <a:alphaModFix/>
          </a:blip>
          <a:stretch>
            <a:fillRect/>
          </a:stretch>
        </p:blipFill>
        <p:spPr>
          <a:xfrm>
            <a:off x="2705450" y="1470025"/>
            <a:ext cx="5943600" cy="278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Sequence Diagram Example</a:t>
            </a:r>
            <a:endParaRPr/>
          </a:p>
        </p:txBody>
      </p:sp>
      <p:sp>
        <p:nvSpPr>
          <p:cNvPr id="295" name="Google Shape;29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41"/>
          <p:cNvPicPr preferRelativeResize="0"/>
          <p:nvPr/>
        </p:nvPicPr>
        <p:blipFill>
          <a:blip r:embed="rId3">
            <a:alphaModFix/>
          </a:blip>
          <a:stretch>
            <a:fillRect/>
          </a:stretch>
        </p:blipFill>
        <p:spPr>
          <a:xfrm>
            <a:off x="2888700" y="1218525"/>
            <a:ext cx="5943600" cy="3429000"/>
          </a:xfrm>
          <a:prstGeom prst="rect">
            <a:avLst/>
          </a:prstGeom>
          <a:noFill/>
          <a:ln>
            <a:noFill/>
          </a:ln>
        </p:spPr>
      </p:pic>
      <p:pic>
        <p:nvPicPr>
          <p:cNvPr id="297" name="Google Shape;297;p41"/>
          <p:cNvPicPr preferRelativeResize="0"/>
          <p:nvPr/>
        </p:nvPicPr>
        <p:blipFill>
          <a:blip r:embed="rId4">
            <a:alphaModFix/>
          </a:blip>
          <a:stretch>
            <a:fillRect/>
          </a:stretch>
        </p:blipFill>
        <p:spPr>
          <a:xfrm>
            <a:off x="417025" y="1539225"/>
            <a:ext cx="1809750" cy="885825"/>
          </a:xfrm>
          <a:prstGeom prst="rect">
            <a:avLst/>
          </a:prstGeom>
          <a:noFill/>
          <a:ln>
            <a:noFill/>
          </a:ln>
        </p:spPr>
      </p:pic>
      <p:pic>
        <p:nvPicPr>
          <p:cNvPr id="298" name="Google Shape;298;p41"/>
          <p:cNvPicPr preferRelativeResize="0"/>
          <p:nvPr/>
        </p:nvPicPr>
        <p:blipFill>
          <a:blip r:embed="rId5">
            <a:alphaModFix/>
          </a:blip>
          <a:stretch>
            <a:fillRect/>
          </a:stretch>
        </p:blipFill>
        <p:spPr>
          <a:xfrm>
            <a:off x="417025" y="2888675"/>
            <a:ext cx="2019300" cy="90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04" name="Google Shape;30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Diagrams</a:t>
            </a:r>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Structure Diagrams: </a:t>
            </a:r>
            <a:r>
              <a:rPr b="1" lang="en" sz="2000" u="sng"/>
              <a:t>Class Diagram</a:t>
            </a:r>
            <a:r>
              <a:rPr lang="en" sz="2000"/>
              <a:t>, Object Diagram, Component Diagram, Composite Structure Diagram, Package Diagram, Deployment Diagram. </a:t>
            </a:r>
            <a:endParaRPr sz="2000"/>
          </a:p>
          <a:p>
            <a:pPr indent="-355600" lvl="0" marL="457200" rtl="0" algn="l">
              <a:spcBef>
                <a:spcPts val="0"/>
              </a:spcBef>
              <a:spcAft>
                <a:spcPts val="0"/>
              </a:spcAft>
              <a:buSzPts val="2000"/>
              <a:buChar char="●"/>
            </a:pPr>
            <a:r>
              <a:rPr lang="en" sz="2000"/>
              <a:t>Behavior Diagrams: </a:t>
            </a:r>
            <a:r>
              <a:rPr b="1" lang="en" sz="2000"/>
              <a:t>Use Case Diagram</a:t>
            </a:r>
            <a:r>
              <a:rPr lang="en" sz="2000"/>
              <a:t> (used by some methodologies during requirements gathering); Activity Diagram, and </a:t>
            </a:r>
            <a:r>
              <a:rPr b="1" lang="en" sz="2000"/>
              <a:t>State Machine Diagram</a:t>
            </a:r>
            <a:r>
              <a:rPr lang="en" sz="2000"/>
              <a:t>. </a:t>
            </a:r>
            <a:endParaRPr sz="2000"/>
          </a:p>
          <a:p>
            <a:pPr indent="-355600" lvl="0" marL="457200" rtl="0" algn="l">
              <a:spcBef>
                <a:spcPts val="0"/>
              </a:spcBef>
              <a:spcAft>
                <a:spcPts val="0"/>
              </a:spcAft>
              <a:buSzPts val="2000"/>
              <a:buChar char="●"/>
            </a:pPr>
            <a:r>
              <a:rPr lang="en" sz="2000"/>
              <a:t>Interaction Diagrams: </a:t>
            </a:r>
            <a:r>
              <a:rPr b="1" lang="en" sz="2000"/>
              <a:t>Sequence Diagram</a:t>
            </a:r>
            <a:r>
              <a:rPr lang="en" sz="2000"/>
              <a:t>, Communication Diagram, Timing Diagram, and Interaction Overview Diagram.</a:t>
            </a:r>
            <a:endParaRPr sz="2000"/>
          </a:p>
          <a:p>
            <a:pPr indent="-355600" lvl="0" marL="457200" rtl="0" algn="l">
              <a:spcBef>
                <a:spcPts val="0"/>
              </a:spcBef>
              <a:spcAft>
                <a:spcPts val="0"/>
              </a:spcAft>
              <a:buSzPts val="2000"/>
              <a:buChar char="●"/>
            </a:pPr>
            <a:r>
              <a:rPr lang="en" sz="2000"/>
              <a:t>Reference: </a:t>
            </a:r>
            <a:r>
              <a:rPr lang="en" sz="2000" u="sng">
                <a:solidFill>
                  <a:schemeClr val="hlink"/>
                </a:solidFill>
                <a:hlinkClick r:id="rId3"/>
              </a:rPr>
              <a:t>https://www.uml-diagrams.org/uml-25-diagrams.html</a:t>
            </a:r>
            <a:r>
              <a:rPr lang="en" sz="2400"/>
              <a:t>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310" name="Google Shape;31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White Box Testing</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lang="en"/>
              <a:t>Black </a:t>
            </a:r>
            <a:r>
              <a:rPr lang="en"/>
              <a:t>Box Testing</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lang="en"/>
              <a:t>Gray Box Testing</a:t>
            </a:r>
            <a:endParaRPr/>
          </a:p>
          <a:p>
            <a:pPr indent="0" lvl="0" marL="457200" rtl="0" algn="l">
              <a:spcBef>
                <a:spcPts val="1600"/>
              </a:spcBef>
              <a:spcAft>
                <a:spcPts val="1600"/>
              </a:spcAft>
              <a:buNone/>
            </a:pPr>
            <a:r>
              <a:t/>
            </a:r>
            <a:endParaRPr/>
          </a:p>
        </p:txBody>
      </p:sp>
      <p:sp>
        <p:nvSpPr>
          <p:cNvPr id="311" name="Google Shape;311;p43"/>
          <p:cNvSpPr/>
          <p:nvPr/>
        </p:nvSpPr>
        <p:spPr>
          <a:xfrm>
            <a:off x="5375900" y="1385575"/>
            <a:ext cx="1148400" cy="874800"/>
          </a:xfrm>
          <a:prstGeom prst="rect">
            <a:avLst/>
          </a:prstGeom>
          <a:solidFill>
            <a:srgbClr val="FFFFFF"/>
          </a:solidFill>
          <a:ln cap="flat" cmpd="sng" w="12600">
            <a:solidFill>
              <a:srgbClr val="000000"/>
            </a:solidFill>
            <a:prstDash val="solid"/>
            <a:round/>
            <a:headEnd len="sm" w="sm" type="none"/>
            <a:tailEnd len="sm" w="sm" type="none"/>
          </a:ln>
        </p:spPr>
        <p:txBody>
          <a:bodyPr anchorCtr="0" anchor="ctr" bIns="38925" lIns="74825" spcFirstLastPara="1" rIns="74825" wrap="square" tIns="38925">
            <a:noAutofit/>
          </a:bodyPr>
          <a:lstStyle/>
          <a:p>
            <a:pPr indent="0" lvl="0" marL="0" marR="0" rtl="0" algn="l">
              <a:spcBef>
                <a:spcPts val="0"/>
              </a:spcBef>
              <a:spcAft>
                <a:spcPts val="0"/>
              </a:spcAft>
              <a:buNone/>
            </a:pPr>
            <a:br>
              <a:rPr lang="en" sz="1700"/>
            </a:br>
            <a:r>
              <a:rPr b="0" lang="en" sz="1700" strike="noStrike">
                <a:solidFill>
                  <a:srgbClr val="000000"/>
                </a:solidFill>
                <a:latin typeface="Arial"/>
                <a:ea typeface="Arial"/>
                <a:cs typeface="Arial"/>
                <a:sym typeface="Arial"/>
              </a:rPr>
              <a:t>White bo</a:t>
            </a:r>
            <a:r>
              <a:rPr lang="en" sz="1700"/>
              <a:t>x</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b="0" lang="en" sz="1700" strike="noStrike">
                <a:solidFill>
                  <a:srgbClr val="000000"/>
                </a:solidFill>
                <a:latin typeface="Arial"/>
                <a:ea typeface="Arial"/>
                <a:cs typeface="Arial"/>
                <a:sym typeface="Arial"/>
              </a:rPr>
              <a:t> </a:t>
            </a:r>
            <a:endParaRPr b="0" sz="1500" strike="noStrike">
              <a:solidFill>
                <a:srgbClr val="000000"/>
              </a:solidFill>
              <a:latin typeface="Arial"/>
              <a:ea typeface="Arial"/>
              <a:cs typeface="Arial"/>
              <a:sym typeface="Arial"/>
            </a:endParaRPr>
          </a:p>
        </p:txBody>
      </p:sp>
      <p:cxnSp>
        <p:nvCxnSpPr>
          <p:cNvPr id="312" name="Google Shape;312;p43"/>
          <p:cNvCxnSpPr/>
          <p:nvPr/>
        </p:nvCxnSpPr>
        <p:spPr>
          <a:xfrm>
            <a:off x="4663036" y="1831603"/>
            <a:ext cx="713100" cy="1500"/>
          </a:xfrm>
          <a:prstGeom prst="straightConnector1">
            <a:avLst/>
          </a:prstGeom>
          <a:noFill/>
          <a:ln cap="flat" cmpd="sng" w="12600">
            <a:solidFill>
              <a:srgbClr val="000000"/>
            </a:solidFill>
            <a:prstDash val="solid"/>
            <a:miter lim="8000"/>
            <a:headEnd len="sm" w="sm" type="none"/>
            <a:tailEnd len="med" w="med" type="triangle"/>
          </a:ln>
        </p:spPr>
      </p:cxnSp>
      <p:cxnSp>
        <p:nvCxnSpPr>
          <p:cNvPr id="313" name="Google Shape;313;p43"/>
          <p:cNvCxnSpPr/>
          <p:nvPr/>
        </p:nvCxnSpPr>
        <p:spPr>
          <a:xfrm>
            <a:off x="6428530" y="1797953"/>
            <a:ext cx="713100" cy="1500"/>
          </a:xfrm>
          <a:prstGeom prst="straightConnector1">
            <a:avLst/>
          </a:prstGeom>
          <a:noFill/>
          <a:ln cap="flat" cmpd="sng" w="12600">
            <a:solidFill>
              <a:srgbClr val="000000"/>
            </a:solidFill>
            <a:prstDash val="solid"/>
            <a:miter lim="8000"/>
            <a:headEnd len="sm" w="sm" type="none"/>
            <a:tailEnd len="med" w="med" type="triangle"/>
          </a:ln>
        </p:spPr>
      </p:cxnSp>
      <p:sp>
        <p:nvSpPr>
          <p:cNvPr id="314" name="Google Shape;314;p43"/>
          <p:cNvSpPr/>
          <p:nvPr/>
        </p:nvSpPr>
        <p:spPr>
          <a:xfrm>
            <a:off x="4143473" y="1561590"/>
            <a:ext cx="1248900" cy="4788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600" strike="noStrike">
                <a:solidFill>
                  <a:srgbClr val="000000"/>
                </a:solidFill>
                <a:latin typeface="Arial"/>
                <a:ea typeface="Arial"/>
                <a:cs typeface="Arial"/>
                <a:sym typeface="Arial"/>
              </a:rPr>
              <a:t>…design elements</a:t>
            </a:r>
            <a:endParaRPr b="0" strike="noStrike">
              <a:solidFill>
                <a:srgbClr val="000000"/>
              </a:solidFill>
              <a:latin typeface="Arial"/>
              <a:ea typeface="Arial"/>
              <a:cs typeface="Arial"/>
              <a:sym typeface="Arial"/>
            </a:endParaRPr>
          </a:p>
        </p:txBody>
      </p:sp>
      <p:sp>
        <p:nvSpPr>
          <p:cNvPr id="315" name="Google Shape;315;p43"/>
          <p:cNvSpPr/>
          <p:nvPr/>
        </p:nvSpPr>
        <p:spPr>
          <a:xfrm>
            <a:off x="6524175" y="1512350"/>
            <a:ext cx="897600" cy="5727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lang="en" sz="1600"/>
              <a:t>Real Output</a:t>
            </a:r>
            <a:endParaRPr b="0" strike="noStrike">
              <a:solidFill>
                <a:srgbClr val="000000"/>
              </a:solidFill>
              <a:latin typeface="Arial"/>
              <a:ea typeface="Arial"/>
              <a:cs typeface="Arial"/>
              <a:sym typeface="Arial"/>
            </a:endParaRPr>
          </a:p>
        </p:txBody>
      </p:sp>
      <p:sp>
        <p:nvSpPr>
          <p:cNvPr id="316" name="Google Shape;316;p43"/>
          <p:cNvSpPr/>
          <p:nvPr/>
        </p:nvSpPr>
        <p:spPr>
          <a:xfrm>
            <a:off x="5505212" y="1823030"/>
            <a:ext cx="194400" cy="145800"/>
          </a:xfrm>
          <a:prstGeom prst="rect">
            <a:avLst/>
          </a:prstGeom>
          <a:solidFill>
            <a:srgbClr val="FFFFFF"/>
          </a:solidFill>
          <a:ln cap="flat" cmpd="sng" w="12600">
            <a:solidFill>
              <a:srgbClr val="000000"/>
            </a:solidFill>
            <a:prstDash val="solid"/>
            <a:round/>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317" name="Google Shape;317;p43"/>
          <p:cNvSpPr/>
          <p:nvPr/>
        </p:nvSpPr>
        <p:spPr>
          <a:xfrm>
            <a:off x="5894134" y="1725789"/>
            <a:ext cx="258900" cy="145800"/>
          </a:xfrm>
          <a:prstGeom prst="rect">
            <a:avLst/>
          </a:prstGeom>
          <a:solidFill>
            <a:srgbClr val="FFFFFF"/>
          </a:solidFill>
          <a:ln cap="flat" cmpd="sng" w="12600">
            <a:solidFill>
              <a:srgbClr val="000000"/>
            </a:solidFill>
            <a:prstDash val="solid"/>
            <a:round/>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cxnSp>
        <p:nvCxnSpPr>
          <p:cNvPr id="318" name="Google Shape;318;p43"/>
          <p:cNvCxnSpPr>
            <a:stCxn id="316" idx="3"/>
            <a:endCxn id="317" idx="1"/>
          </p:cNvCxnSpPr>
          <p:nvPr/>
        </p:nvCxnSpPr>
        <p:spPr>
          <a:xfrm flipH="1" rot="10800000">
            <a:off x="5699612" y="1798730"/>
            <a:ext cx="194400" cy="97200"/>
          </a:xfrm>
          <a:prstGeom prst="straightConnector1">
            <a:avLst/>
          </a:prstGeom>
          <a:noFill/>
          <a:ln cap="flat" cmpd="sng" w="12600">
            <a:solidFill>
              <a:srgbClr val="000000"/>
            </a:solidFill>
            <a:prstDash val="solid"/>
            <a:miter lim="8000"/>
            <a:headEnd len="sm" w="sm" type="none"/>
            <a:tailEnd len="med" w="med" type="triangle"/>
          </a:ln>
        </p:spPr>
      </p:cxnSp>
      <p:sp>
        <p:nvSpPr>
          <p:cNvPr id="319" name="Google Shape;319;p43"/>
          <p:cNvSpPr/>
          <p:nvPr/>
        </p:nvSpPr>
        <p:spPr>
          <a:xfrm>
            <a:off x="3484704" y="880972"/>
            <a:ext cx="2367300" cy="2715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700" u="sng" strike="noStrike">
                <a:solidFill>
                  <a:srgbClr val="000000"/>
                </a:solidFill>
                <a:latin typeface="Arial"/>
                <a:ea typeface="Arial"/>
                <a:cs typeface="Arial"/>
                <a:sym typeface="Arial"/>
              </a:rPr>
              <a:t>Input determined by</a:t>
            </a:r>
            <a:endParaRPr b="0" sz="1500" strike="noStrike">
              <a:solidFill>
                <a:srgbClr val="000000"/>
              </a:solidFill>
              <a:latin typeface="Arial"/>
              <a:ea typeface="Arial"/>
              <a:cs typeface="Arial"/>
              <a:sym typeface="Arial"/>
            </a:endParaRPr>
          </a:p>
        </p:txBody>
      </p:sp>
      <p:sp>
        <p:nvSpPr>
          <p:cNvPr id="320" name="Google Shape;320;p43"/>
          <p:cNvSpPr/>
          <p:nvPr/>
        </p:nvSpPr>
        <p:spPr>
          <a:xfrm>
            <a:off x="6776750" y="2928028"/>
            <a:ext cx="857400" cy="5727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lang="en" sz="1600"/>
              <a:t>Real Output</a:t>
            </a:r>
            <a:endParaRPr b="0" sz="1600" strike="noStrike">
              <a:solidFill>
                <a:srgbClr val="000000"/>
              </a:solidFill>
              <a:latin typeface="Arial"/>
              <a:ea typeface="Arial"/>
              <a:cs typeface="Arial"/>
              <a:sym typeface="Arial"/>
            </a:endParaRPr>
          </a:p>
        </p:txBody>
      </p:sp>
      <p:sp>
        <p:nvSpPr>
          <p:cNvPr id="321" name="Google Shape;321;p43"/>
          <p:cNvSpPr/>
          <p:nvPr/>
        </p:nvSpPr>
        <p:spPr>
          <a:xfrm>
            <a:off x="6218073" y="2017512"/>
            <a:ext cx="194400" cy="194100"/>
          </a:xfrm>
          <a:prstGeom prst="rect">
            <a:avLst/>
          </a:prstGeom>
          <a:solidFill>
            <a:srgbClr val="FFFFFF"/>
          </a:solidFill>
          <a:ln cap="flat" cmpd="sng" w="12600">
            <a:solidFill>
              <a:srgbClr val="000000"/>
            </a:solidFill>
            <a:prstDash val="solid"/>
            <a:round/>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322" name="Google Shape;322;p43"/>
          <p:cNvSpPr/>
          <p:nvPr/>
        </p:nvSpPr>
        <p:spPr>
          <a:xfrm>
            <a:off x="5829477" y="2066010"/>
            <a:ext cx="194400" cy="145800"/>
          </a:xfrm>
          <a:prstGeom prst="rect">
            <a:avLst/>
          </a:prstGeom>
          <a:solidFill>
            <a:srgbClr val="FFFFFF"/>
          </a:solidFill>
          <a:ln cap="flat" cmpd="sng" w="12600">
            <a:solidFill>
              <a:srgbClr val="000000"/>
            </a:solidFill>
            <a:prstDash val="solid"/>
            <a:round/>
            <a:headEnd len="sm" w="sm" type="none"/>
            <a:tailEnd len="sm" w="sm" type="none"/>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cxnSp>
        <p:nvCxnSpPr>
          <p:cNvPr id="323" name="Google Shape;323;p43"/>
          <p:cNvCxnSpPr>
            <a:endCxn id="322" idx="0"/>
          </p:cNvCxnSpPr>
          <p:nvPr/>
        </p:nvCxnSpPr>
        <p:spPr>
          <a:xfrm flipH="1">
            <a:off x="5926677" y="1871610"/>
            <a:ext cx="96900" cy="194400"/>
          </a:xfrm>
          <a:prstGeom prst="straightConnector1">
            <a:avLst/>
          </a:prstGeom>
          <a:noFill/>
          <a:ln cap="flat" cmpd="sng" w="12600">
            <a:solidFill>
              <a:srgbClr val="000000"/>
            </a:solidFill>
            <a:prstDash val="solid"/>
            <a:miter lim="8000"/>
            <a:headEnd len="sm" w="sm" type="none"/>
            <a:tailEnd len="med" w="med" type="triangle"/>
          </a:ln>
        </p:spPr>
      </p:cxnSp>
      <p:cxnSp>
        <p:nvCxnSpPr>
          <p:cNvPr id="324" name="Google Shape;324;p43"/>
          <p:cNvCxnSpPr>
            <a:endCxn id="321" idx="0"/>
          </p:cNvCxnSpPr>
          <p:nvPr/>
        </p:nvCxnSpPr>
        <p:spPr>
          <a:xfrm>
            <a:off x="6023673" y="1871712"/>
            <a:ext cx="291600" cy="145800"/>
          </a:xfrm>
          <a:prstGeom prst="straightConnector1">
            <a:avLst/>
          </a:prstGeom>
          <a:noFill/>
          <a:ln cap="flat" cmpd="sng" w="12600">
            <a:solidFill>
              <a:srgbClr val="000000"/>
            </a:solidFill>
            <a:prstDash val="solid"/>
            <a:miter lim="8000"/>
            <a:headEnd len="sm" w="sm" type="none"/>
            <a:tailEnd len="med" w="med" type="triangle"/>
          </a:ln>
        </p:spPr>
      </p:cxnSp>
      <p:sp>
        <p:nvSpPr>
          <p:cNvPr id="325" name="Google Shape;325;p43"/>
          <p:cNvSpPr/>
          <p:nvPr/>
        </p:nvSpPr>
        <p:spPr>
          <a:xfrm>
            <a:off x="5428100" y="3007675"/>
            <a:ext cx="1248900" cy="417000"/>
          </a:xfrm>
          <a:prstGeom prst="rect">
            <a:avLst/>
          </a:prstGeom>
          <a:solidFill>
            <a:srgbClr val="000000"/>
          </a:solidFill>
          <a:ln cap="flat" cmpd="sng" w="12600">
            <a:solidFill>
              <a:srgbClr val="000000"/>
            </a:solidFill>
            <a:prstDash val="solid"/>
            <a:round/>
            <a:headEnd len="sm" w="sm" type="none"/>
            <a:tailEnd len="sm" w="sm" type="none"/>
          </a:ln>
        </p:spPr>
        <p:txBody>
          <a:bodyPr anchorCtr="0" anchor="ctr" bIns="38925" lIns="74825" spcFirstLastPara="1" rIns="74825" wrap="square" tIns="38925">
            <a:noAutofit/>
          </a:bodyPr>
          <a:lstStyle/>
          <a:p>
            <a:pPr indent="0" lvl="0" marL="0" marR="0" rtl="0" algn="l">
              <a:spcBef>
                <a:spcPts val="0"/>
              </a:spcBef>
              <a:spcAft>
                <a:spcPts val="0"/>
              </a:spcAft>
              <a:buNone/>
            </a:pPr>
            <a:r>
              <a:rPr b="0" lang="en" sz="1700" strike="noStrike">
                <a:solidFill>
                  <a:srgbClr val="FFFFFF"/>
                </a:solidFill>
                <a:latin typeface="Arial"/>
                <a:ea typeface="Arial"/>
                <a:cs typeface="Arial"/>
                <a:sym typeface="Arial"/>
              </a:rPr>
              <a:t>Black box</a:t>
            </a:r>
            <a:endParaRPr b="0" sz="1500" strike="noStrike">
              <a:solidFill>
                <a:srgbClr val="000000"/>
              </a:solidFill>
              <a:latin typeface="Arial"/>
              <a:ea typeface="Arial"/>
              <a:cs typeface="Arial"/>
              <a:sym typeface="Arial"/>
            </a:endParaRPr>
          </a:p>
        </p:txBody>
      </p:sp>
      <p:cxnSp>
        <p:nvCxnSpPr>
          <p:cNvPr id="326" name="Google Shape;326;p43"/>
          <p:cNvCxnSpPr/>
          <p:nvPr/>
        </p:nvCxnSpPr>
        <p:spPr>
          <a:xfrm>
            <a:off x="4741629" y="3279178"/>
            <a:ext cx="713100" cy="1500"/>
          </a:xfrm>
          <a:prstGeom prst="straightConnector1">
            <a:avLst/>
          </a:prstGeom>
          <a:noFill/>
          <a:ln cap="flat" cmpd="sng" w="12600">
            <a:solidFill>
              <a:srgbClr val="000000"/>
            </a:solidFill>
            <a:prstDash val="solid"/>
            <a:miter lim="8000"/>
            <a:headEnd len="sm" w="sm" type="none"/>
            <a:tailEnd len="med" w="med" type="triangle"/>
          </a:ln>
        </p:spPr>
      </p:cxnSp>
      <p:cxnSp>
        <p:nvCxnSpPr>
          <p:cNvPr id="327" name="Google Shape;327;p43"/>
          <p:cNvCxnSpPr/>
          <p:nvPr/>
        </p:nvCxnSpPr>
        <p:spPr>
          <a:xfrm>
            <a:off x="6708524" y="3225628"/>
            <a:ext cx="713100" cy="1500"/>
          </a:xfrm>
          <a:prstGeom prst="straightConnector1">
            <a:avLst/>
          </a:prstGeom>
          <a:noFill/>
          <a:ln cap="flat" cmpd="sng" w="12600">
            <a:solidFill>
              <a:srgbClr val="000000"/>
            </a:solidFill>
            <a:prstDash val="solid"/>
            <a:miter lim="8000"/>
            <a:headEnd len="sm" w="sm" type="none"/>
            <a:tailEnd len="med" w="med" type="triangle"/>
          </a:ln>
        </p:spPr>
      </p:cxnSp>
      <p:sp>
        <p:nvSpPr>
          <p:cNvPr id="328" name="Google Shape;328;p43"/>
          <p:cNvSpPr/>
          <p:nvPr/>
        </p:nvSpPr>
        <p:spPr>
          <a:xfrm>
            <a:off x="3871502" y="2948871"/>
            <a:ext cx="1711800" cy="2715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600" strike="noStrike">
                <a:solidFill>
                  <a:srgbClr val="000000"/>
                </a:solidFill>
                <a:latin typeface="Arial"/>
                <a:ea typeface="Arial"/>
                <a:cs typeface="Arial"/>
                <a:sym typeface="Arial"/>
              </a:rPr>
              <a:t>…requirement</a:t>
            </a:r>
            <a:endParaRPr b="0" strike="noStrike">
              <a:solidFill>
                <a:srgbClr val="000000"/>
              </a:solidFill>
              <a:latin typeface="Arial"/>
              <a:ea typeface="Arial"/>
              <a:cs typeface="Arial"/>
              <a:sym typeface="Arial"/>
            </a:endParaRPr>
          </a:p>
        </p:txBody>
      </p:sp>
      <p:sp>
        <p:nvSpPr>
          <p:cNvPr id="329" name="Google Shape;329;p43"/>
          <p:cNvSpPr/>
          <p:nvPr/>
        </p:nvSpPr>
        <p:spPr>
          <a:xfrm>
            <a:off x="6275175" y="804775"/>
            <a:ext cx="2574000" cy="4788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t" bIns="38925" lIns="74825" spcFirstLastPara="1" rIns="74825" wrap="square" tIns="38925">
            <a:noAutofit/>
          </a:bodyPr>
          <a:lstStyle/>
          <a:p>
            <a:pPr indent="0" lvl="0" marL="0" marR="0" rtl="0" algn="l">
              <a:spcBef>
                <a:spcPts val="0"/>
              </a:spcBef>
              <a:spcAft>
                <a:spcPts val="0"/>
              </a:spcAft>
              <a:buNone/>
            </a:pPr>
            <a:r>
              <a:rPr b="0" lang="en" sz="1700" strike="noStrike">
                <a:solidFill>
                  <a:srgbClr val="000000"/>
                </a:solidFill>
                <a:latin typeface="Arial"/>
                <a:ea typeface="Arial"/>
                <a:cs typeface="Arial"/>
                <a:sym typeface="Arial"/>
              </a:rPr>
              <a:t>Actual output compared</a:t>
            </a:r>
            <a:br>
              <a:rPr lang="en" sz="1500"/>
            </a:br>
            <a:r>
              <a:rPr b="0" lang="en" sz="1700" strike="noStrike">
                <a:solidFill>
                  <a:srgbClr val="000000"/>
                </a:solidFill>
                <a:latin typeface="Arial"/>
                <a:ea typeface="Arial"/>
                <a:cs typeface="Arial"/>
                <a:sym typeface="Arial"/>
              </a:rPr>
              <a:t>With required output</a:t>
            </a:r>
            <a:endParaRPr b="0" sz="1500"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 Box Testing</a:t>
            </a:r>
            <a:endParaRPr/>
          </a:p>
        </p:txBody>
      </p:sp>
      <p:sp>
        <p:nvSpPr>
          <p:cNvPr id="335" name="Google Shape;33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Test all code statements</a:t>
            </a:r>
            <a:endParaRPr sz="1800"/>
          </a:p>
          <a:p>
            <a:pPr indent="-342900" lvl="0" marL="457200" rtl="0" algn="l">
              <a:spcBef>
                <a:spcPts val="0"/>
              </a:spcBef>
              <a:spcAft>
                <a:spcPts val="0"/>
              </a:spcAft>
              <a:buSzPts val="1800"/>
              <a:buChar char="●"/>
            </a:pPr>
            <a:r>
              <a:rPr lang="en" sz="1800"/>
              <a:t>Check the use of all called objects</a:t>
            </a:r>
            <a:endParaRPr sz="1800"/>
          </a:p>
          <a:p>
            <a:pPr indent="-342900" lvl="0" marL="457200" rtl="0" algn="l">
              <a:spcBef>
                <a:spcPts val="0"/>
              </a:spcBef>
              <a:spcAft>
                <a:spcPts val="0"/>
              </a:spcAft>
              <a:buSzPts val="1800"/>
              <a:buChar char="●"/>
            </a:pPr>
            <a:r>
              <a:rPr lang="en" sz="1800"/>
              <a:t>Verify the handling of all data structures</a:t>
            </a:r>
            <a:endParaRPr sz="1800"/>
          </a:p>
          <a:p>
            <a:pPr indent="-342900" lvl="0" marL="457200" rtl="0" algn="l">
              <a:spcBef>
                <a:spcPts val="0"/>
              </a:spcBef>
              <a:spcAft>
                <a:spcPts val="0"/>
              </a:spcAft>
              <a:buSzPts val="1800"/>
              <a:buChar char="●"/>
            </a:pPr>
            <a:r>
              <a:rPr lang="en" sz="1800"/>
              <a:t>Verify the handling of all files</a:t>
            </a:r>
            <a:endParaRPr sz="1800"/>
          </a:p>
          <a:p>
            <a:pPr indent="-342900" lvl="0" marL="457200" rtl="0" algn="l">
              <a:spcBef>
                <a:spcPts val="0"/>
              </a:spcBef>
              <a:spcAft>
                <a:spcPts val="0"/>
              </a:spcAft>
              <a:buSzPts val="1800"/>
              <a:buChar char="●"/>
            </a:pPr>
            <a:r>
              <a:rPr lang="en" sz="1800"/>
              <a:t>Check all paths, including both sides of all branches</a:t>
            </a:r>
            <a:endParaRPr sz="1800"/>
          </a:p>
          <a:p>
            <a:pPr indent="-342900" lvl="0" marL="457200" rtl="0" algn="l">
              <a:spcBef>
                <a:spcPts val="0"/>
              </a:spcBef>
              <a:spcAft>
                <a:spcPts val="0"/>
              </a:spcAft>
              <a:buSzPts val="1800"/>
              <a:buChar char="●"/>
            </a:pPr>
            <a:r>
              <a:rPr lang="en" sz="1800"/>
              <a:t>Check normal termination of all loops</a:t>
            </a:r>
            <a:endParaRPr sz="1800"/>
          </a:p>
          <a:p>
            <a:pPr indent="-342900" lvl="0" marL="457200" rtl="0" algn="l">
              <a:spcBef>
                <a:spcPts val="0"/>
              </a:spcBef>
              <a:spcAft>
                <a:spcPts val="0"/>
              </a:spcAft>
              <a:buSzPts val="1800"/>
              <a:buChar char="●"/>
            </a:pPr>
            <a:r>
              <a:rPr lang="en" sz="1800"/>
              <a:t>Check abnormal termination of all loops</a:t>
            </a:r>
            <a:endParaRPr sz="1800"/>
          </a:p>
          <a:p>
            <a:pPr indent="-342900" lvl="0" marL="457200" rtl="0" algn="l">
              <a:spcBef>
                <a:spcPts val="0"/>
              </a:spcBef>
              <a:spcAft>
                <a:spcPts val="0"/>
              </a:spcAft>
              <a:buSzPts val="1800"/>
              <a:buChar char="●"/>
            </a:pPr>
            <a:r>
              <a:rPr lang="en" sz="1800"/>
              <a:t>Check normal termination of all recursions</a:t>
            </a:r>
            <a:endParaRPr sz="1800"/>
          </a:p>
          <a:p>
            <a:pPr indent="-342900" lvl="0" marL="457200" rtl="0" algn="l">
              <a:spcBef>
                <a:spcPts val="0"/>
              </a:spcBef>
              <a:spcAft>
                <a:spcPts val="0"/>
              </a:spcAft>
              <a:buSzPts val="1800"/>
              <a:buChar char="●"/>
            </a:pPr>
            <a:r>
              <a:rPr lang="en" sz="1800"/>
              <a:t>Check abnormal termination of all recursions</a:t>
            </a:r>
            <a:endParaRPr sz="1800"/>
          </a:p>
          <a:p>
            <a:pPr indent="-342900" lvl="0" marL="457200" rtl="0" algn="l">
              <a:spcBef>
                <a:spcPts val="0"/>
              </a:spcBef>
              <a:spcAft>
                <a:spcPts val="0"/>
              </a:spcAft>
              <a:buSzPts val="1800"/>
              <a:buChar char="●"/>
            </a:pPr>
            <a:r>
              <a:rPr lang="en" sz="1800"/>
              <a:t>Verify the handling of all error conditions</a:t>
            </a:r>
            <a:endParaRPr sz="1800"/>
          </a:p>
          <a:p>
            <a:pPr indent="-342900" lvl="0" marL="457200" rtl="0" algn="l">
              <a:spcBef>
                <a:spcPts val="0"/>
              </a:spcBef>
              <a:spcAft>
                <a:spcPts val="0"/>
              </a:spcAft>
              <a:buSzPts val="1800"/>
              <a:buChar char="●"/>
            </a:pPr>
            <a:r>
              <a:rPr lang="en" sz="1800"/>
              <a:t>Check timing and synchronization</a:t>
            </a:r>
            <a:endParaRPr sz="1800"/>
          </a:p>
          <a:p>
            <a:pPr indent="-342900" lvl="0" marL="457200" rtl="0" algn="l">
              <a:spcBef>
                <a:spcPts val="0"/>
              </a:spcBef>
              <a:spcAft>
                <a:spcPts val="0"/>
              </a:spcAft>
              <a:buSzPts val="1800"/>
              <a:buChar char="●"/>
            </a:pPr>
            <a:r>
              <a:rPr lang="en" sz="1800"/>
              <a:t>Verify all hardware/platform dependencies</a:t>
            </a:r>
            <a:endParaRPr sz="1800"/>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Coverage</a:t>
            </a:r>
            <a:endParaRPr/>
          </a:p>
        </p:txBody>
      </p:sp>
      <p:sp>
        <p:nvSpPr>
          <p:cNvPr id="341" name="Google Shape;34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Structural Coverage</a:t>
            </a:r>
            <a:endParaRPr/>
          </a:p>
          <a:p>
            <a:pPr indent="-342900" lvl="1" marL="914400" rtl="0" algn="l">
              <a:spcBef>
                <a:spcPts val="0"/>
              </a:spcBef>
              <a:spcAft>
                <a:spcPts val="0"/>
              </a:spcAft>
              <a:buSzPts val="1800"/>
              <a:buChar char="○"/>
            </a:pPr>
            <a:r>
              <a:rPr lang="en"/>
              <a:t>Statement coverage</a:t>
            </a:r>
            <a:endParaRPr/>
          </a:p>
          <a:p>
            <a:pPr indent="-342900" lvl="1" marL="914400" rtl="0" algn="l">
              <a:spcBef>
                <a:spcPts val="0"/>
              </a:spcBef>
              <a:spcAft>
                <a:spcPts val="0"/>
              </a:spcAft>
              <a:buSzPts val="1800"/>
              <a:buChar char="○"/>
            </a:pPr>
            <a:r>
              <a:rPr lang="en"/>
              <a:t>Method coverage</a:t>
            </a:r>
            <a:endParaRPr/>
          </a:p>
          <a:p>
            <a:pPr indent="-342900" lvl="1" marL="914400" rtl="0" algn="l">
              <a:spcBef>
                <a:spcPts val="0"/>
              </a:spcBef>
              <a:spcAft>
                <a:spcPts val="0"/>
              </a:spcAft>
              <a:buSzPts val="1800"/>
              <a:buChar char="○"/>
            </a:pPr>
            <a:r>
              <a:rPr lang="en"/>
              <a:t>Class coverage</a:t>
            </a:r>
            <a:endParaRPr/>
          </a:p>
          <a:p>
            <a:pPr indent="-342900" lvl="1" marL="914400" rtl="0" algn="l">
              <a:spcBef>
                <a:spcPts val="0"/>
              </a:spcBef>
              <a:spcAft>
                <a:spcPts val="0"/>
              </a:spcAft>
              <a:buSzPts val="1800"/>
              <a:buChar char="○"/>
            </a:pPr>
            <a:r>
              <a:rPr lang="en"/>
              <a:t>Branch coverage</a:t>
            </a:r>
            <a:endParaRPr/>
          </a:p>
          <a:p>
            <a:pPr indent="-342900" lvl="1" marL="914400" rtl="0" algn="l">
              <a:spcBef>
                <a:spcPts val="0"/>
              </a:spcBef>
              <a:spcAft>
                <a:spcPts val="0"/>
              </a:spcAft>
              <a:buSzPts val="1800"/>
              <a:buChar char="○"/>
            </a:pPr>
            <a:r>
              <a:rPr lang="en"/>
              <a:t>Condition coverage</a:t>
            </a:r>
            <a:endParaRPr/>
          </a:p>
          <a:p>
            <a:pPr indent="-342900" lvl="1" marL="914400" rtl="0" algn="l">
              <a:spcBef>
                <a:spcPts val="0"/>
              </a:spcBef>
              <a:spcAft>
                <a:spcPts val="0"/>
              </a:spcAft>
              <a:buSzPts val="1800"/>
              <a:buChar char="○"/>
            </a:pPr>
            <a:r>
              <a:rPr lang="en"/>
              <a:t>Path coverage</a:t>
            </a:r>
            <a:endParaRPr/>
          </a:p>
          <a:p>
            <a:pPr indent="-342900" lvl="1" marL="914400" rtl="0" algn="l">
              <a:spcBef>
                <a:spcPts val="0"/>
              </a:spcBef>
              <a:spcAft>
                <a:spcPts val="0"/>
              </a:spcAft>
              <a:buSzPts val="1800"/>
              <a:buChar char="○"/>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Testing Measurements</a:t>
            </a:r>
            <a:endParaRPr/>
          </a:p>
        </p:txBody>
      </p:sp>
      <p:sp>
        <p:nvSpPr>
          <p:cNvPr id="347" name="Google Shape;34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Feature Coverage (Functional testing)</a:t>
            </a:r>
            <a:endParaRPr/>
          </a:p>
          <a:p>
            <a:pPr indent="-355600" lvl="0" marL="457200" rtl="0" algn="l">
              <a:spcBef>
                <a:spcPts val="0"/>
              </a:spcBef>
              <a:spcAft>
                <a:spcPts val="0"/>
              </a:spcAft>
              <a:buSzPts val="2000"/>
              <a:buChar char="●"/>
            </a:pPr>
            <a:r>
              <a:rPr lang="en"/>
              <a:t>Defect counts</a:t>
            </a:r>
            <a:endParaRPr/>
          </a:p>
          <a:p>
            <a:pPr indent="-355600" lvl="0" marL="457200" rtl="0" algn="l">
              <a:spcBef>
                <a:spcPts val="0"/>
              </a:spcBef>
              <a:spcAft>
                <a:spcPts val="0"/>
              </a:spcAft>
              <a:buSzPts val="2000"/>
              <a:buChar char="●"/>
            </a:pPr>
            <a:r>
              <a:rPr lang="en"/>
              <a:t>Test case counts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8" name="Google Shape;348;p46"/>
          <p:cNvPicPr preferRelativeResize="0"/>
          <p:nvPr/>
        </p:nvPicPr>
        <p:blipFill rotWithShape="1">
          <a:blip r:embed="rId3">
            <a:alphaModFix/>
          </a:blip>
          <a:srcRect b="0" l="0" r="0" t="0"/>
          <a:stretch/>
        </p:blipFill>
        <p:spPr>
          <a:xfrm>
            <a:off x="1117860" y="2849076"/>
            <a:ext cx="5848200" cy="1133700"/>
          </a:xfrm>
          <a:prstGeom prst="rect">
            <a:avLst/>
          </a:prstGeom>
          <a:noFill/>
          <a:ln>
            <a:noFill/>
          </a:ln>
        </p:spPr>
      </p:pic>
      <p:sp>
        <p:nvSpPr>
          <p:cNvPr id="349" name="Google Shape;349;p46"/>
          <p:cNvSpPr txBox="1"/>
          <p:nvPr/>
        </p:nvSpPr>
        <p:spPr>
          <a:xfrm>
            <a:off x="5591450" y="3731900"/>
            <a:ext cx="13746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sz="1600"/>
              <a:t>Cam Kaner</a:t>
            </a:r>
            <a:r>
              <a:rPr lang="en"/>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100% Coverage != Complete Testing</a:t>
            </a:r>
            <a:endParaRPr/>
          </a:p>
        </p:txBody>
      </p:sp>
      <p:sp>
        <p:nvSpPr>
          <p:cNvPr id="355" name="Google Shape;35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Test every possible input, as well as output and intermediate variable.</a:t>
            </a:r>
            <a:endParaRPr/>
          </a:p>
          <a:p>
            <a:pPr indent="-355600" lvl="0" marL="457200" rtl="0" algn="l">
              <a:spcBef>
                <a:spcPts val="0"/>
              </a:spcBef>
              <a:spcAft>
                <a:spcPts val="0"/>
              </a:spcAft>
              <a:buSzPts val="2000"/>
              <a:buChar char="●"/>
            </a:pPr>
            <a:r>
              <a:rPr lang="en"/>
              <a:t>Test every possible combination of inputs to every combination of variables</a:t>
            </a:r>
            <a:endParaRPr/>
          </a:p>
          <a:p>
            <a:pPr indent="-355600" lvl="0" marL="457200" rtl="0" algn="l">
              <a:spcBef>
                <a:spcPts val="0"/>
              </a:spcBef>
              <a:spcAft>
                <a:spcPts val="0"/>
              </a:spcAft>
              <a:buSzPts val="2000"/>
              <a:buChar char="●"/>
            </a:pPr>
            <a:r>
              <a:rPr lang="en"/>
              <a:t>Test every possible path of the program</a:t>
            </a:r>
            <a:endParaRPr/>
          </a:p>
          <a:p>
            <a:pPr indent="-355600" lvl="0" marL="457200" rtl="0" algn="l">
              <a:spcBef>
                <a:spcPts val="0"/>
              </a:spcBef>
              <a:spcAft>
                <a:spcPts val="0"/>
              </a:spcAft>
              <a:buSzPts val="2000"/>
              <a:buChar char="●"/>
            </a:pPr>
            <a:r>
              <a:rPr lang="en"/>
              <a:t>Test every possible timing of inputs</a:t>
            </a:r>
            <a:endParaRPr/>
          </a:p>
          <a:p>
            <a:pPr indent="-355600" lvl="0" marL="457200" rtl="0" algn="l">
              <a:spcBef>
                <a:spcPts val="0"/>
              </a:spcBef>
              <a:spcAft>
                <a:spcPts val="0"/>
              </a:spcAft>
              <a:buSzPts val="2000"/>
              <a:buChar char="●"/>
            </a:pPr>
            <a:r>
              <a:rPr lang="en"/>
              <a:t>Test every possible interferences with the other programs</a:t>
            </a:r>
            <a:endParaRPr/>
          </a:p>
          <a:p>
            <a:pPr indent="-355600" lvl="0" marL="457200" rtl="0" algn="l">
              <a:spcBef>
                <a:spcPts val="0"/>
              </a:spcBef>
              <a:spcAft>
                <a:spcPts val="0"/>
              </a:spcAft>
              <a:buSzPts val="2000"/>
              <a:buChar char="●"/>
            </a:pPr>
            <a:r>
              <a:rPr lang="en"/>
              <a:t>Test every possible configuration </a:t>
            </a:r>
            <a:endParaRPr/>
          </a:p>
          <a:p>
            <a:pPr indent="-355600" lvl="0" marL="457200" rtl="0" algn="l">
              <a:spcBef>
                <a:spcPts val="0"/>
              </a:spcBef>
              <a:spcAft>
                <a:spcPts val="0"/>
              </a:spcAft>
              <a:buSzPts val="2000"/>
              <a:buChar char="●"/>
            </a:pP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61" name="Google Shape;36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2" name="Google Shape;362;p48"/>
          <p:cNvPicPr preferRelativeResize="0"/>
          <p:nvPr/>
        </p:nvPicPr>
        <p:blipFill>
          <a:blip r:embed="rId3">
            <a:alphaModFix/>
          </a:blip>
          <a:stretch>
            <a:fillRect/>
          </a:stretch>
        </p:blipFill>
        <p:spPr>
          <a:xfrm>
            <a:off x="477025" y="1358600"/>
            <a:ext cx="7483575" cy="266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 Diagram</a:t>
            </a:r>
            <a:endParaRPr/>
          </a:p>
        </p:txBody>
      </p:sp>
      <p:sp>
        <p:nvSpPr>
          <p:cNvPr id="368" name="Google Shape;36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9" name="Google Shape;369;p49"/>
          <p:cNvPicPr preferRelativeResize="0"/>
          <p:nvPr/>
        </p:nvPicPr>
        <p:blipFill>
          <a:blip r:embed="rId3">
            <a:alphaModFix/>
          </a:blip>
          <a:stretch>
            <a:fillRect/>
          </a:stretch>
        </p:blipFill>
        <p:spPr>
          <a:xfrm>
            <a:off x="311700" y="1438350"/>
            <a:ext cx="4637502" cy="2994899"/>
          </a:xfrm>
          <a:prstGeom prst="rect">
            <a:avLst/>
          </a:prstGeom>
          <a:noFill/>
          <a:ln>
            <a:noFill/>
          </a:ln>
        </p:spPr>
      </p:pic>
      <p:pic>
        <p:nvPicPr>
          <p:cNvPr id="370" name="Google Shape;370;p49"/>
          <p:cNvPicPr preferRelativeResize="0"/>
          <p:nvPr/>
        </p:nvPicPr>
        <p:blipFill>
          <a:blip r:embed="rId4">
            <a:alphaModFix/>
          </a:blip>
          <a:stretch>
            <a:fillRect/>
          </a:stretch>
        </p:blipFill>
        <p:spPr>
          <a:xfrm>
            <a:off x="4901549" y="1622760"/>
            <a:ext cx="3728399" cy="238121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76" name="Google Shape;376;p50"/>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7" name="Google Shape;377;p50"/>
          <p:cNvPicPr preferRelativeResize="0"/>
          <p:nvPr/>
        </p:nvPicPr>
        <p:blipFill rotWithShape="1">
          <a:blip r:embed="rId3">
            <a:alphaModFix/>
          </a:blip>
          <a:srcRect b="0" l="0" r="0" t="0"/>
          <a:stretch/>
        </p:blipFill>
        <p:spPr>
          <a:xfrm>
            <a:off x="823075" y="1428675"/>
            <a:ext cx="6985200" cy="572700"/>
          </a:xfrm>
          <a:prstGeom prst="rect">
            <a:avLst/>
          </a:prstGeom>
          <a:noFill/>
          <a:ln>
            <a:noFill/>
          </a:ln>
        </p:spPr>
      </p:pic>
      <p:pic>
        <p:nvPicPr>
          <p:cNvPr id="378" name="Google Shape;378;p50"/>
          <p:cNvPicPr preferRelativeResize="0"/>
          <p:nvPr/>
        </p:nvPicPr>
        <p:blipFill rotWithShape="1">
          <a:blip r:embed="rId4">
            <a:alphaModFix/>
          </a:blip>
          <a:srcRect b="0" l="0" r="0" t="0"/>
          <a:stretch/>
        </p:blipFill>
        <p:spPr>
          <a:xfrm>
            <a:off x="899275" y="2077582"/>
            <a:ext cx="6985200" cy="2226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Testing</a:t>
            </a:r>
            <a:endParaRPr/>
          </a:p>
        </p:txBody>
      </p:sp>
      <p:sp>
        <p:nvSpPr>
          <p:cNvPr id="384" name="Google Shape;38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Selecting a small number of test cases from a nearly infinite group of candidate test cases using domain knowledge. </a:t>
            </a:r>
            <a:endParaRPr/>
          </a:p>
          <a:p>
            <a:pPr indent="-342900" lvl="1" marL="914400" rtl="0" algn="l">
              <a:spcBef>
                <a:spcPts val="0"/>
              </a:spcBef>
              <a:spcAft>
                <a:spcPts val="0"/>
              </a:spcAft>
              <a:buSzPts val="1800"/>
              <a:buChar char="○"/>
            </a:pPr>
            <a:r>
              <a:rPr lang="en"/>
              <a:t>Domain: a set of values associated to a function. Includes input domain and output domain. </a:t>
            </a:r>
            <a:endParaRPr/>
          </a:p>
          <a:p>
            <a:pPr indent="-342900" lvl="1" marL="914400" rtl="0" algn="l">
              <a:spcBef>
                <a:spcPts val="0"/>
              </a:spcBef>
              <a:spcAft>
                <a:spcPts val="0"/>
              </a:spcAft>
              <a:buSzPts val="1800"/>
              <a:buChar char="○"/>
            </a:pPr>
            <a:r>
              <a:rPr lang="en"/>
              <a:t>Reduce number of test cases using equivalence partition and representative selection</a:t>
            </a:r>
            <a:endParaRPr/>
          </a:p>
          <a:p>
            <a:pPr indent="-342900" lvl="2" marL="1371600" rtl="0" algn="l">
              <a:spcBef>
                <a:spcPts val="0"/>
              </a:spcBef>
              <a:spcAft>
                <a:spcPts val="0"/>
              </a:spcAft>
              <a:buSzPts val="1800"/>
              <a:buChar char="■"/>
            </a:pPr>
            <a:r>
              <a:rPr lang="en"/>
              <a:t>Dividing test case space into equivalence classes based on domain information </a:t>
            </a:r>
            <a:endParaRPr/>
          </a:p>
          <a:p>
            <a:pPr indent="-342900" lvl="2" marL="1371600" rtl="0" algn="l">
              <a:spcBef>
                <a:spcPts val="0"/>
              </a:spcBef>
              <a:spcAft>
                <a:spcPts val="0"/>
              </a:spcAft>
              <a:buSzPts val="1800"/>
              <a:buChar char="■"/>
            </a:pPr>
            <a:r>
              <a:rPr lang="en"/>
              <a:t>Only choose a few test cases (most representative) in each equivalence class.</a:t>
            </a:r>
            <a:endParaRPr/>
          </a:p>
          <a:p>
            <a:pPr indent="-317500" lvl="3" marL="1828800" rtl="0" algn="l">
              <a:spcBef>
                <a:spcPts val="0"/>
              </a:spcBef>
              <a:spcAft>
                <a:spcPts val="0"/>
              </a:spcAft>
              <a:buSzPts val="1400"/>
              <a:buChar char="●"/>
            </a:pPr>
            <a:r>
              <a:rPr lang="en"/>
              <a:t>Boundary case should be considered.</a:t>
            </a:r>
            <a:endParaRPr/>
          </a:p>
          <a:p>
            <a:pPr indent="0" lvl="0" marL="45720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Testing Steps</a:t>
            </a:r>
            <a:endParaRPr/>
          </a:p>
        </p:txBody>
      </p:sp>
      <p:sp>
        <p:nvSpPr>
          <p:cNvPr id="390" name="Google Shape;39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Identify all variables that can be analyzed. Usually we focus on the input variables, sometimes, output variables are also used sometimes.</a:t>
            </a:r>
            <a:endParaRPr/>
          </a:p>
          <a:p>
            <a:pPr indent="-355600" lvl="0" marL="457200" rtl="0" algn="l">
              <a:spcBef>
                <a:spcPts val="0"/>
              </a:spcBef>
              <a:spcAft>
                <a:spcPts val="0"/>
              </a:spcAft>
              <a:buSzPts val="2000"/>
              <a:buChar char="●"/>
            </a:pPr>
            <a:r>
              <a:rPr lang="en"/>
              <a:t>Understand the requirements and functionality with respect to identified variables.</a:t>
            </a:r>
            <a:endParaRPr/>
          </a:p>
          <a:p>
            <a:pPr indent="-355600" lvl="0" marL="457200" rtl="0" algn="l">
              <a:spcBef>
                <a:spcPts val="0"/>
              </a:spcBef>
              <a:spcAft>
                <a:spcPts val="0"/>
              </a:spcAft>
              <a:buSzPts val="2000"/>
              <a:buChar char="●"/>
            </a:pPr>
            <a:r>
              <a:rPr lang="en"/>
              <a:t>Identify characteristics, values, and </a:t>
            </a:r>
            <a:r>
              <a:rPr lang="en" sz="2100"/>
              <a:t>dimensions</a:t>
            </a:r>
            <a:r>
              <a:rPr lang="en"/>
              <a:t> of each variable.</a:t>
            </a:r>
            <a:endParaRPr/>
          </a:p>
          <a:p>
            <a:pPr indent="-342900" lvl="1" marL="914400" rtl="0" algn="l">
              <a:spcBef>
                <a:spcPts val="0"/>
              </a:spcBef>
              <a:spcAft>
                <a:spcPts val="0"/>
              </a:spcAft>
              <a:buSzPts val="1800"/>
              <a:buChar char="○"/>
            </a:pPr>
            <a:r>
              <a:rPr lang="en"/>
              <a:t>A dimension of a variable is one aspect of the variable that changes.</a:t>
            </a:r>
            <a:r>
              <a:rPr lang="en"/>
              <a:t> </a:t>
            </a:r>
            <a:endParaRPr/>
          </a:p>
          <a:p>
            <a:pPr indent="-342900" lvl="1" marL="914400" rtl="0" algn="l">
              <a:spcBef>
                <a:spcPts val="0"/>
              </a:spcBef>
              <a:spcAft>
                <a:spcPts val="0"/>
              </a:spcAft>
              <a:buSzPts val="1800"/>
              <a:buChar char="○"/>
            </a:pPr>
            <a:r>
              <a:rPr lang="en"/>
              <a:t>A string variable: string length and allowed characters.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Model</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900"/>
              <a:t>A</a:t>
            </a:r>
            <a:r>
              <a:rPr lang="en" sz="2000"/>
              <a:t> set of all use cases that completely describe the functionality of the system.</a:t>
            </a:r>
            <a:endParaRPr sz="2000"/>
          </a:p>
          <a:p>
            <a:pPr indent="-355600" lvl="0" marL="457200" rtl="0" algn="l">
              <a:spcBef>
                <a:spcPts val="0"/>
              </a:spcBef>
              <a:spcAft>
                <a:spcPts val="0"/>
              </a:spcAft>
              <a:buSzPts val="2000"/>
              <a:buChar char="●"/>
            </a:pPr>
            <a:r>
              <a:rPr lang="en" sz="2000"/>
              <a:t>Functional Model: represent external behavior (“visible from the outside of the system”)</a:t>
            </a:r>
            <a:endParaRPr sz="2000"/>
          </a:p>
          <a:p>
            <a:pPr indent="-355600" lvl="0" marL="457200" rtl="0" algn="l">
              <a:spcBef>
                <a:spcPts val="0"/>
              </a:spcBef>
              <a:spcAft>
                <a:spcPts val="0"/>
              </a:spcAft>
              <a:buSzPts val="2000"/>
              <a:buChar char="●"/>
            </a:pPr>
            <a:r>
              <a:rPr lang="en" sz="2000"/>
              <a:t>A use case diagram</a:t>
            </a:r>
            <a:endParaRPr sz="2000"/>
          </a:p>
          <a:p>
            <a:pPr indent="-355600" lvl="1" marL="914400" rtl="0" algn="l">
              <a:spcBef>
                <a:spcPts val="0"/>
              </a:spcBef>
              <a:spcAft>
                <a:spcPts val="0"/>
              </a:spcAft>
              <a:buSzPts val="2000"/>
              <a:buChar char="○"/>
            </a:pPr>
            <a:r>
              <a:rPr lang="en" sz="2000"/>
              <a:t>actors: external entities (users or other systems)</a:t>
            </a:r>
            <a:endParaRPr sz="2000"/>
          </a:p>
          <a:p>
            <a:pPr indent="-355600" lvl="1" marL="914400" rtl="0" algn="l">
              <a:spcBef>
                <a:spcPts val="0"/>
              </a:spcBef>
              <a:spcAft>
                <a:spcPts val="0"/>
              </a:spcAft>
              <a:buSzPts val="2000"/>
              <a:buChar char="○"/>
            </a:pPr>
            <a:r>
              <a:rPr lang="en" sz="2000"/>
              <a:t>Use cases</a:t>
            </a:r>
            <a:endParaRPr sz="2000"/>
          </a:p>
          <a:p>
            <a:pPr indent="-355600" lvl="1" marL="914400" rtl="0" algn="l">
              <a:spcBef>
                <a:spcPts val="0"/>
              </a:spcBef>
              <a:spcAft>
                <a:spcPts val="0"/>
              </a:spcAft>
              <a:buSzPts val="2000"/>
              <a:buChar char="○"/>
            </a:pPr>
            <a:r>
              <a:rPr lang="en" sz="2000"/>
              <a:t>Their relationships</a:t>
            </a:r>
            <a:endParaRPr sz="2000"/>
          </a:p>
          <a:p>
            <a:pPr indent="-355600" lvl="1" marL="914400" rtl="0" algn="l">
              <a:spcBef>
                <a:spcPts val="0"/>
              </a:spcBef>
              <a:spcAft>
                <a:spcPts val="0"/>
              </a:spcAft>
              <a:buSzPts val="2000"/>
              <a:buChar char="○"/>
            </a:pPr>
            <a:r>
              <a:rPr lang="en" sz="2000"/>
              <a:t>The system boundary</a:t>
            </a:r>
            <a:endParaRPr sz="2000"/>
          </a:p>
          <a:p>
            <a:pPr indent="-355600" lvl="0" marL="457200" rtl="0" algn="l">
              <a:spcBef>
                <a:spcPts val="0"/>
              </a:spcBef>
              <a:spcAft>
                <a:spcPts val="0"/>
              </a:spcAft>
              <a:buSzPts val="2000"/>
              <a:buChar char="●"/>
            </a:pPr>
            <a:r>
              <a:rPr lang="en" sz="2000"/>
              <a:t>Use case text descriptions</a:t>
            </a:r>
            <a:endParaRPr sz="2000"/>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96" name="Google Shape;39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355600" rtl="0" algn="l">
              <a:lnSpc>
                <a:spcPct val="100000"/>
              </a:lnSpc>
              <a:spcBef>
                <a:spcPts val="0"/>
              </a:spcBef>
              <a:spcAft>
                <a:spcPts val="0"/>
              </a:spcAft>
              <a:buClr>
                <a:srgbClr val="434343"/>
              </a:buClr>
              <a:buSzPts val="2000"/>
              <a:buFont typeface="Noto Sans Symbols"/>
              <a:buChar char="●"/>
            </a:pPr>
            <a:r>
              <a:rPr lang="en">
                <a:solidFill>
                  <a:srgbClr val="434343"/>
                </a:solidFill>
              </a:rPr>
              <a:t>Example: # of days in each month</a:t>
            </a:r>
            <a:endParaRPr>
              <a:solidFill>
                <a:srgbClr val="434343"/>
              </a:solidFill>
            </a:endParaRPr>
          </a:p>
          <a:p>
            <a:pPr indent="-355600" lvl="1" marL="723900" rtl="0" algn="l">
              <a:lnSpc>
                <a:spcPct val="100000"/>
              </a:lnSpc>
              <a:spcBef>
                <a:spcPts val="0"/>
              </a:spcBef>
              <a:spcAft>
                <a:spcPts val="0"/>
              </a:spcAft>
              <a:buClr>
                <a:srgbClr val="434343"/>
              </a:buClr>
              <a:buSzPts val="2000"/>
              <a:buFont typeface="Noto Sans Symbols"/>
              <a:buChar char="●"/>
            </a:pPr>
            <a:r>
              <a:rPr lang="en" sz="2000">
                <a:solidFill>
                  <a:srgbClr val="434343"/>
                </a:solidFill>
              </a:rPr>
              <a:t>Input: month, year</a:t>
            </a:r>
            <a:endParaRPr sz="2000">
              <a:solidFill>
                <a:srgbClr val="434343"/>
              </a:solidFill>
            </a:endParaRPr>
          </a:p>
          <a:p>
            <a:pPr indent="-355600" lvl="1" marL="723900" rtl="0" algn="l">
              <a:lnSpc>
                <a:spcPct val="100000"/>
              </a:lnSpc>
              <a:spcBef>
                <a:spcPts val="0"/>
              </a:spcBef>
              <a:spcAft>
                <a:spcPts val="0"/>
              </a:spcAft>
              <a:buClr>
                <a:srgbClr val="434343"/>
              </a:buClr>
              <a:buSzPts val="2000"/>
              <a:buFont typeface="Noto Sans Symbols"/>
              <a:buChar char="●"/>
            </a:pPr>
            <a:r>
              <a:rPr lang="en" sz="2000">
                <a:solidFill>
                  <a:srgbClr val="434343"/>
                </a:solidFill>
              </a:rPr>
              <a:t>Output: number of days in each month.</a:t>
            </a:r>
            <a:endParaRPr sz="2000">
              <a:solidFill>
                <a:srgbClr val="434343"/>
              </a:solidFill>
            </a:endParaRPr>
          </a:p>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Testing Steps</a:t>
            </a:r>
            <a:endParaRPr/>
          </a:p>
        </p:txBody>
      </p:sp>
      <p:sp>
        <p:nvSpPr>
          <p:cNvPr id="402" name="Google Shape;402;p5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Use equivalence partition and boundary (or best representative) case techniques to choose a small number of input values for each variable.</a:t>
            </a:r>
            <a:endParaRPr/>
          </a:p>
          <a:p>
            <a:pPr indent="-342900" lvl="1" marL="914400" rtl="0" algn="l">
              <a:spcBef>
                <a:spcPts val="0"/>
              </a:spcBef>
              <a:spcAft>
                <a:spcPts val="0"/>
              </a:spcAft>
              <a:buSzPts val="1800"/>
              <a:buChar char="○"/>
            </a:pPr>
            <a:r>
              <a:rPr lang="en"/>
              <a:t>Divide based on the linear range or discrete sets</a:t>
            </a:r>
            <a:endParaRPr/>
          </a:p>
          <a:p>
            <a:pPr indent="-342900" lvl="1" marL="914400" rtl="0" algn="l">
              <a:spcBef>
                <a:spcPts val="0"/>
              </a:spcBef>
              <a:spcAft>
                <a:spcPts val="0"/>
              </a:spcAft>
              <a:buSzPts val="1800"/>
              <a:buChar char="○"/>
            </a:pPr>
            <a:r>
              <a:rPr lang="en"/>
              <a:t>Invalid and valid</a:t>
            </a:r>
            <a:endParaRPr/>
          </a:p>
          <a:p>
            <a:pPr indent="-342900" lvl="1" marL="914400" rtl="0" algn="l">
              <a:spcBef>
                <a:spcPts val="0"/>
              </a:spcBef>
              <a:spcAft>
                <a:spcPts val="0"/>
              </a:spcAft>
              <a:buSzPts val="1800"/>
              <a:buChar char="○"/>
            </a:pPr>
            <a:r>
              <a:rPr lang="en"/>
              <a:t>Based on possible risks </a:t>
            </a:r>
            <a:endParaRPr/>
          </a:p>
          <a:p>
            <a:pPr indent="-342900" lvl="1" marL="914400" rtl="0" algn="l">
              <a:spcBef>
                <a:spcPts val="0"/>
              </a:spcBef>
              <a:spcAft>
                <a:spcPts val="0"/>
              </a:spcAft>
              <a:buSzPts val="1800"/>
              <a:buChar char="○"/>
            </a:pPr>
            <a:r>
              <a:rPr lang="en"/>
              <a:t>Boundary cases or the one that can most likely trigger the risk</a:t>
            </a:r>
            <a:endParaRPr/>
          </a:p>
          <a:p>
            <a:pPr indent="-355600" lvl="0" marL="457200" rtl="0" algn="l">
              <a:spcBef>
                <a:spcPts val="0"/>
              </a:spcBef>
              <a:spcAft>
                <a:spcPts val="0"/>
              </a:spcAft>
              <a:buSzPts val="2000"/>
              <a:buChar char="●"/>
            </a:pPr>
            <a:r>
              <a:rPr lang="en"/>
              <a:t>Tests usually involve multiple variables. Finally, we will need to combine multiple variables.</a:t>
            </a:r>
            <a:endParaRPr/>
          </a:p>
          <a:p>
            <a:pPr indent="-342900" lvl="1" marL="914400" rtl="0" algn="l">
              <a:spcBef>
                <a:spcPts val="0"/>
              </a:spcBef>
              <a:spcAft>
                <a:spcPts val="0"/>
              </a:spcAft>
              <a:buSzPts val="1800"/>
              <a:buChar char="○"/>
            </a:pPr>
            <a:r>
              <a:rPr lang="en"/>
              <a:t>All-pairs combination</a:t>
            </a:r>
            <a:endParaRPr/>
          </a:p>
          <a:p>
            <a:pPr indent="-355600" lvl="0" marL="457200" rtl="0" algn="l">
              <a:spcBef>
                <a:spcPts val="0"/>
              </a:spcBef>
              <a:spcAft>
                <a:spcPts val="0"/>
              </a:spcAft>
              <a:buSzPts val="2000"/>
              <a:buChar char="●"/>
            </a:pPr>
            <a:r>
              <a:rPr lang="en"/>
              <a:t>Reference: </a:t>
            </a:r>
            <a:r>
              <a:rPr lang="en" u="sng">
                <a:solidFill>
                  <a:schemeClr val="hlink"/>
                </a:solidFill>
                <a:hlinkClick r:id="rId3"/>
              </a:rPr>
              <a:t>http://testingeducation.org/a/DTD&amp;C.pdf</a:t>
            </a:r>
            <a:br>
              <a:rPr lang="en"/>
            </a:br>
            <a:r>
              <a:rPr lang="en"/>
              <a:t>                   </a:t>
            </a:r>
            <a:r>
              <a:rPr lang="en" u="sng">
                <a:solidFill>
                  <a:schemeClr val="hlink"/>
                </a:solidFill>
                <a:hlinkClick r:id="rId4"/>
              </a:rPr>
              <a:t>http://testingeducation.org/BBST/</a:t>
            </a: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Risks</a:t>
            </a:r>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Invalid input value</a:t>
            </a:r>
            <a:endParaRPr/>
          </a:p>
          <a:p>
            <a:pPr indent="-355600" lvl="0" marL="457200" rtl="0" algn="l">
              <a:spcBef>
                <a:spcPts val="0"/>
              </a:spcBef>
              <a:spcAft>
                <a:spcPts val="0"/>
              </a:spcAft>
              <a:buSzPts val="2000"/>
              <a:buChar char="●"/>
            </a:pPr>
            <a:r>
              <a:rPr lang="en"/>
              <a:t>Invalid input type (e.g. input arbitrary characters instead of numbers for integer input)</a:t>
            </a:r>
            <a:endParaRPr/>
          </a:p>
          <a:p>
            <a:pPr indent="-355600" lvl="0" marL="457200" rtl="0" algn="l">
              <a:spcBef>
                <a:spcPts val="0"/>
              </a:spcBef>
              <a:spcAft>
                <a:spcPts val="0"/>
              </a:spcAft>
              <a:buSzPts val="2000"/>
              <a:buChar char="●"/>
            </a:pPr>
            <a:r>
              <a:rPr lang="en"/>
              <a:t>Incorrect number of inputs</a:t>
            </a:r>
            <a:endParaRPr/>
          </a:p>
          <a:p>
            <a:pPr indent="-355600" lvl="0" marL="457200" rtl="0" algn="l">
              <a:spcBef>
                <a:spcPts val="0"/>
              </a:spcBef>
              <a:spcAft>
                <a:spcPts val="0"/>
              </a:spcAft>
              <a:buSzPts val="2000"/>
              <a:buChar char="●"/>
            </a:pPr>
            <a:r>
              <a:rPr lang="en"/>
              <a:t>Input overflow (e.g. use a too large number to overflow the integer )</a:t>
            </a:r>
            <a:endParaRPr/>
          </a:p>
          <a:p>
            <a:pPr indent="-355600" lvl="0" marL="457200" rtl="0" algn="l">
              <a:spcBef>
                <a:spcPts val="0"/>
              </a:spcBef>
              <a:spcAft>
                <a:spcPts val="0"/>
              </a:spcAft>
              <a:buSzPts val="2000"/>
              <a:buChar char="●"/>
            </a:pPr>
            <a:r>
              <a:rPr lang="en"/>
              <a:t>Try different timing for input events to triggle possible synchronization issues.</a:t>
            </a:r>
            <a:endParaRPr/>
          </a:p>
          <a:p>
            <a:pPr indent="-355600" lvl="0" marL="457200" rtl="0" algn="l">
              <a:spcBef>
                <a:spcPts val="0"/>
              </a:spcBef>
              <a:spcAft>
                <a:spcPts val="0"/>
              </a:spcAft>
              <a:buSzPts val="2000"/>
              <a:buChar char="●"/>
            </a:pPr>
            <a:r>
              <a:rPr lang="en"/>
              <a:t>Repeatedly executing test cases many times may cause memory leaks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414" name="Google Shape;41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In a web-based mail system, a user has to enter his/her username and password and then click on the “Sign up” button to register an account. The user name can have five to fifteen characters. Only digits and lowercase letters are allowed for the user name. [Padmanabhan, 2003]</a:t>
            </a:r>
            <a:endParaRPr>
              <a:solidFill>
                <a:schemeClr val="dk1"/>
              </a:solidFill>
              <a:highlight>
                <a:srgbClr val="FFFFFF"/>
              </a:highlight>
            </a:endParaRPr>
          </a:p>
          <a:p>
            <a:pPr indent="0" lvl="0" marL="0" rtl="0" algn="l">
              <a:spcBef>
                <a:spcPts val="1600"/>
              </a:spcBef>
              <a:spcAft>
                <a:spcPts val="0"/>
              </a:spcAft>
              <a:buNone/>
            </a:pPr>
            <a:r>
              <a:rPr lang="en">
                <a:solidFill>
                  <a:schemeClr val="dk1"/>
                </a:solidFill>
                <a:highlight>
                  <a:srgbClr val="FFFFFF"/>
                </a:highlight>
              </a:rPr>
              <a:t>What variables could be involved in analysis of this group of facts? What variable do we know enough about to perform equivalence class analysis and then a boundary value analysis? Identify the relevant  dimensions for this variable. Develop a series of tests by performing equivalence class analysis and boundary value analysis on each of the identified dimensions of this variable.</a:t>
            </a:r>
            <a:endParaRPr>
              <a:solidFill>
                <a:schemeClr val="dk1"/>
              </a:solidFill>
              <a:highlight>
                <a:srgbClr val="FFFFFF"/>
              </a:highlight>
            </a:endParaRPr>
          </a:p>
          <a:p>
            <a:pPr indent="0" lvl="0" marL="0" rtl="0" algn="l">
              <a:spcBef>
                <a:spcPts val="1600"/>
              </a:spcBef>
              <a:spcAft>
                <a:spcPts val="1600"/>
              </a:spcAft>
              <a:buNone/>
            </a:pPr>
            <a:r>
              <a:t/>
            </a:r>
            <a:endParaRPr>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Triangle Problem</a:t>
            </a:r>
            <a:endParaRPr/>
          </a:p>
        </p:txBody>
      </p:sp>
      <p:sp>
        <p:nvSpPr>
          <p:cNvPr id="420" name="Google Shape;42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triangle problem is a classical problem used in software testing since 1969. The program reads three numbers as the sides of a triangle, and states whether the triangle is scalene, equilateral , or isosceles.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8"/>
          <p:cNvSpPr txBox="1"/>
          <p:nvPr>
            <p:ph type="title"/>
          </p:nvPr>
        </p:nvSpPr>
        <p:spPr>
          <a:xfrm>
            <a:off x="311700" y="3792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rPr>
              <a:t>Myers' Categories</a:t>
            </a:r>
            <a:endParaRPr/>
          </a:p>
        </p:txBody>
      </p:sp>
      <p:sp>
        <p:nvSpPr>
          <p:cNvPr id="426" name="Google Shape;426;p58"/>
          <p:cNvSpPr txBox="1"/>
          <p:nvPr>
            <p:ph idx="1" type="body"/>
          </p:nvPr>
        </p:nvSpPr>
        <p:spPr>
          <a:xfrm>
            <a:off x="311700" y="886175"/>
            <a:ext cx="8681400" cy="382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Test case for a valid scalene triangle. (e.g. 3. 4, 5)</a:t>
            </a:r>
            <a:endParaRPr/>
          </a:p>
          <a:p>
            <a:pPr indent="-355600" lvl="0" marL="457200" rtl="0" algn="l">
              <a:spcBef>
                <a:spcPts val="0"/>
              </a:spcBef>
              <a:spcAft>
                <a:spcPts val="0"/>
              </a:spcAft>
              <a:buSzPts val="2000"/>
              <a:buChar char="●"/>
            </a:pPr>
            <a:r>
              <a:rPr lang="en"/>
              <a:t>Test case for a valid equilateral triangle (e.g. 3, 3, 3)</a:t>
            </a:r>
            <a:endParaRPr/>
          </a:p>
          <a:p>
            <a:pPr indent="-355600" lvl="0" marL="457200" rtl="0" algn="l">
              <a:spcBef>
                <a:spcPts val="0"/>
              </a:spcBef>
              <a:spcAft>
                <a:spcPts val="0"/>
              </a:spcAft>
              <a:buSzPts val="2000"/>
              <a:buChar char="●"/>
            </a:pPr>
            <a:r>
              <a:rPr lang="en"/>
              <a:t>Three test cases for valid isosceles triangles (e.g. (3, 3, 5), (3, 4, 4), (5, 4, 5))</a:t>
            </a:r>
            <a:endParaRPr/>
          </a:p>
          <a:p>
            <a:pPr indent="-355600" lvl="0" marL="457200" rtl="0" algn="l">
              <a:spcBef>
                <a:spcPts val="0"/>
              </a:spcBef>
              <a:spcAft>
                <a:spcPts val="0"/>
              </a:spcAft>
              <a:buSzPts val="2000"/>
              <a:buChar char="●"/>
            </a:pPr>
            <a:r>
              <a:rPr lang="en"/>
              <a:t>One, two, or three sides has zero value (5 cases)</a:t>
            </a:r>
            <a:endParaRPr/>
          </a:p>
          <a:p>
            <a:pPr indent="-355600" lvl="0" marL="457200" rtl="0" algn="l">
              <a:spcBef>
                <a:spcPts val="0"/>
              </a:spcBef>
              <a:spcAft>
                <a:spcPts val="0"/>
              </a:spcAft>
              <a:buSzPts val="2000"/>
              <a:buChar char="●"/>
            </a:pPr>
            <a:r>
              <a:rPr lang="en"/>
              <a:t>One side has a negative</a:t>
            </a:r>
            <a:endParaRPr/>
          </a:p>
          <a:p>
            <a:pPr indent="-355600" lvl="0" marL="457200" rtl="0" algn="l">
              <a:spcBef>
                <a:spcPts val="0"/>
              </a:spcBef>
              <a:spcAft>
                <a:spcPts val="0"/>
              </a:spcAft>
              <a:buSzPts val="2000"/>
              <a:buChar char="●"/>
            </a:pPr>
            <a:r>
              <a:rPr lang="en"/>
              <a:t>Sum of two numbers equal the third (e.g. 1, 2, 3) (a+b = c, a+c +b, b+c = a)</a:t>
            </a:r>
            <a:endParaRPr/>
          </a:p>
          <a:p>
            <a:pPr indent="-355600" lvl="0" marL="457200" rtl="0" algn="l">
              <a:spcBef>
                <a:spcPts val="0"/>
              </a:spcBef>
              <a:spcAft>
                <a:spcPts val="0"/>
              </a:spcAft>
              <a:buSzPts val="2000"/>
              <a:buChar char="●"/>
            </a:pPr>
            <a:r>
              <a:rPr lang="en"/>
              <a:t>Sum of two numbers is less than the third (e.g. 1, 2, 4) (a+b &lt; c, a+c &lt; b, b+c &lt; a)</a:t>
            </a:r>
            <a:endParaRPr/>
          </a:p>
          <a:p>
            <a:pPr indent="-355600" lvl="0" marL="457200" rtl="0" algn="l">
              <a:spcBef>
                <a:spcPts val="0"/>
              </a:spcBef>
              <a:spcAft>
                <a:spcPts val="0"/>
              </a:spcAft>
              <a:buSzPts val="2000"/>
              <a:buChar char="●"/>
            </a:pPr>
            <a:r>
              <a:rPr lang="en"/>
              <a:t>Non-integer</a:t>
            </a:r>
            <a:endParaRPr/>
          </a:p>
          <a:p>
            <a:pPr indent="-355600" lvl="0" marL="457200" rtl="0" algn="l">
              <a:spcBef>
                <a:spcPts val="0"/>
              </a:spcBef>
              <a:spcAft>
                <a:spcPts val="0"/>
              </a:spcAft>
              <a:buSzPts val="2000"/>
              <a:buChar char="●"/>
            </a:pPr>
            <a:r>
              <a:rPr lang="en"/>
              <a:t>Too many or too few sides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Testing</a:t>
            </a:r>
            <a:endParaRPr/>
          </a:p>
        </p:txBody>
      </p:sp>
      <p:sp>
        <p:nvSpPr>
          <p:cNvPr id="432" name="Google Shape;43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Unit testing vs. Integration testing vs. System testing vs. Acceptance testing</a:t>
            </a:r>
            <a:endParaRPr/>
          </a:p>
          <a:p>
            <a:pPr indent="-355600" lvl="0" marL="457200" rtl="0" algn="l">
              <a:spcBef>
                <a:spcPts val="0"/>
              </a:spcBef>
              <a:spcAft>
                <a:spcPts val="0"/>
              </a:spcAft>
              <a:buSzPts val="2000"/>
              <a:buChar char="●"/>
            </a:pPr>
            <a:r>
              <a:rPr lang="en"/>
              <a:t>Functional testing vs. nonfunctional testing</a:t>
            </a:r>
            <a:endParaRPr/>
          </a:p>
          <a:p>
            <a:pPr indent="-355600" lvl="0" marL="457200" rtl="0" algn="l">
              <a:spcBef>
                <a:spcPts val="0"/>
              </a:spcBef>
              <a:spcAft>
                <a:spcPts val="0"/>
              </a:spcAft>
              <a:buSzPts val="2000"/>
              <a:buChar char="●"/>
            </a:pPr>
            <a:r>
              <a:rPr lang="en"/>
              <a:t>Alpha testing (internal acceptance testing) vs. Beta testing (external user acceptance testing)</a:t>
            </a:r>
            <a:endParaRPr/>
          </a:p>
          <a:p>
            <a:pPr indent="-355600" lvl="0" marL="457200" rtl="0" algn="l">
              <a:spcBef>
                <a:spcPts val="0"/>
              </a:spcBef>
              <a:spcAft>
                <a:spcPts val="0"/>
              </a:spcAft>
              <a:buSzPts val="2000"/>
              <a:buChar char="●"/>
            </a:pPr>
            <a:r>
              <a:rPr lang="en"/>
              <a:t>Regression testing</a:t>
            </a:r>
            <a:endParaRPr/>
          </a:p>
          <a:p>
            <a:pPr indent="-355600" lvl="0" marL="457200" rtl="0" algn="l">
              <a:spcBef>
                <a:spcPts val="0"/>
              </a:spcBef>
              <a:spcAft>
                <a:spcPts val="0"/>
              </a:spcAft>
              <a:buSzPts val="2000"/>
              <a:buChar char="●"/>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a:t>
            </a:r>
            <a:endParaRPr/>
          </a:p>
        </p:txBody>
      </p:sp>
      <p:sp>
        <p:nvSpPr>
          <p:cNvPr id="438" name="Google Shape;43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Test a group of subsystems. Focus on the interactions between subsystems. </a:t>
            </a:r>
            <a:endParaRPr/>
          </a:p>
          <a:p>
            <a:pPr indent="-355600" lvl="0" marL="457200" rtl="0" algn="l">
              <a:spcBef>
                <a:spcPts val="0"/>
              </a:spcBef>
              <a:spcAft>
                <a:spcPts val="0"/>
              </a:spcAft>
              <a:buSzPts val="2000"/>
              <a:buChar char="●"/>
            </a:pPr>
            <a:r>
              <a:rPr lang="en"/>
              <a:t>The Integration testing strategy determines the order in which the subsystems are selected for testing and integration.</a:t>
            </a:r>
            <a:endParaRPr/>
          </a:p>
          <a:p>
            <a:pPr indent="0" lvl="0" marL="0" rtl="0" algn="l">
              <a:spcBef>
                <a:spcPts val="1600"/>
              </a:spcBef>
              <a:spcAft>
                <a:spcPts val="1600"/>
              </a:spcAft>
              <a:buNone/>
            </a:pPr>
            <a:r>
              <a:t/>
            </a:r>
            <a:endParaRPr/>
          </a:p>
        </p:txBody>
      </p:sp>
      <p:pic>
        <p:nvPicPr>
          <p:cNvPr id="439" name="Google Shape;439;p60"/>
          <p:cNvPicPr preferRelativeResize="0"/>
          <p:nvPr/>
        </p:nvPicPr>
        <p:blipFill>
          <a:blip r:embed="rId3">
            <a:alphaModFix/>
          </a:blip>
          <a:stretch>
            <a:fillRect/>
          </a:stretch>
        </p:blipFill>
        <p:spPr>
          <a:xfrm>
            <a:off x="4571988" y="2894875"/>
            <a:ext cx="3324225" cy="1809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Big-Bang </a:t>
            </a:r>
            <a:endParaRPr/>
          </a:p>
        </p:txBody>
      </p:sp>
      <p:sp>
        <p:nvSpPr>
          <p:cNvPr id="445" name="Google Shape;445;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6" name="Google Shape;446;p61"/>
          <p:cNvPicPr preferRelativeResize="0"/>
          <p:nvPr/>
        </p:nvPicPr>
        <p:blipFill>
          <a:blip r:embed="rId3">
            <a:alphaModFix/>
          </a:blip>
          <a:stretch>
            <a:fillRect/>
          </a:stretch>
        </p:blipFill>
        <p:spPr>
          <a:xfrm>
            <a:off x="400850" y="1325525"/>
            <a:ext cx="5276450" cy="3115350"/>
          </a:xfrm>
          <a:prstGeom prst="rect">
            <a:avLst/>
          </a:prstGeom>
          <a:noFill/>
          <a:ln>
            <a:noFill/>
          </a:ln>
        </p:spPr>
      </p:pic>
      <p:pic>
        <p:nvPicPr>
          <p:cNvPr id="447" name="Google Shape;447;p61"/>
          <p:cNvPicPr preferRelativeResize="0"/>
          <p:nvPr/>
        </p:nvPicPr>
        <p:blipFill>
          <a:blip r:embed="rId4">
            <a:alphaModFix/>
          </a:blip>
          <a:stretch>
            <a:fillRect/>
          </a:stretch>
        </p:blipFill>
        <p:spPr>
          <a:xfrm>
            <a:off x="6755095" y="1152475"/>
            <a:ext cx="2077200" cy="1130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Bottom-up</a:t>
            </a:r>
            <a:endParaRPr/>
          </a:p>
        </p:txBody>
      </p:sp>
      <p:sp>
        <p:nvSpPr>
          <p:cNvPr id="453" name="Google Shape;45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4" name="Google Shape;454;p62"/>
          <p:cNvPicPr preferRelativeResize="0"/>
          <p:nvPr/>
        </p:nvPicPr>
        <p:blipFill>
          <a:blip r:embed="rId3">
            <a:alphaModFix/>
          </a:blip>
          <a:stretch>
            <a:fillRect/>
          </a:stretch>
        </p:blipFill>
        <p:spPr>
          <a:xfrm>
            <a:off x="732529" y="1353350"/>
            <a:ext cx="5948100" cy="2993075"/>
          </a:xfrm>
          <a:prstGeom prst="rect">
            <a:avLst/>
          </a:prstGeom>
          <a:noFill/>
          <a:ln>
            <a:noFill/>
          </a:ln>
        </p:spPr>
      </p:pic>
      <p:pic>
        <p:nvPicPr>
          <p:cNvPr id="455" name="Google Shape;455;p62"/>
          <p:cNvPicPr preferRelativeResize="0"/>
          <p:nvPr/>
        </p:nvPicPr>
        <p:blipFill>
          <a:blip r:embed="rId4">
            <a:alphaModFix/>
          </a:blip>
          <a:stretch>
            <a:fillRect/>
          </a:stretch>
        </p:blipFill>
        <p:spPr>
          <a:xfrm>
            <a:off x="6755095" y="1152475"/>
            <a:ext cx="2077200" cy="11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82" name="Google Shape;82;p18"/>
          <p:cNvSpPr txBox="1"/>
          <p:nvPr>
            <p:ph idx="1" type="body"/>
          </p:nvPr>
        </p:nvSpPr>
        <p:spPr>
          <a:xfrm>
            <a:off x="4965900" y="1152475"/>
            <a:ext cx="3866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Name: Add User</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Participator Actor: Parent</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Entry Condition: </a:t>
            </a:r>
            <a:br>
              <a:rPr lang="en" sz="1500">
                <a:solidFill>
                  <a:srgbClr val="000000"/>
                </a:solidFill>
              </a:rPr>
            </a:br>
            <a:r>
              <a:rPr lang="en" sz="1500">
                <a:solidFill>
                  <a:srgbClr val="000000"/>
                </a:solidFill>
              </a:rPr>
              <a:t>	Parent is successfully logged in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Exit Condition: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	New user added or Error Message</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rPr>
              <a:t>Flow of Events:</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Parent clicks the “Add User ” button</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S</a:t>
            </a:r>
            <a:r>
              <a:rPr lang="en" sz="1500">
                <a:solidFill>
                  <a:srgbClr val="000000"/>
                </a:solidFill>
              </a:rPr>
              <a:t>ystem displays an “add user” form</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Parent fills in the username, age and chooses a picture for the user</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Parent clicks the submit button</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lang="en" sz="1500">
                <a:solidFill>
                  <a:srgbClr val="000000"/>
                </a:solidFill>
              </a:rPr>
              <a:t>System displays a message to show that the user is successfully added or an error message.</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spcBef>
                <a:spcPts val="0"/>
              </a:spcBef>
              <a:spcAft>
                <a:spcPts val="1600"/>
              </a:spcAft>
              <a:buNone/>
            </a:pPr>
            <a:r>
              <a:t/>
            </a:r>
            <a:endParaRPr/>
          </a:p>
        </p:txBody>
      </p:sp>
      <p:pic>
        <p:nvPicPr>
          <p:cNvPr id="83" name="Google Shape;83;p18"/>
          <p:cNvPicPr preferRelativeResize="0"/>
          <p:nvPr/>
        </p:nvPicPr>
        <p:blipFill>
          <a:blip r:embed="rId3">
            <a:alphaModFix/>
          </a:blip>
          <a:stretch>
            <a:fillRect/>
          </a:stretch>
        </p:blipFill>
        <p:spPr>
          <a:xfrm>
            <a:off x="311700" y="1098550"/>
            <a:ext cx="4263475" cy="35242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Top-down</a:t>
            </a:r>
            <a:endParaRPr/>
          </a:p>
        </p:txBody>
      </p:sp>
      <p:sp>
        <p:nvSpPr>
          <p:cNvPr id="461" name="Google Shape;461;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2" name="Google Shape;462;p63"/>
          <p:cNvPicPr preferRelativeResize="0"/>
          <p:nvPr/>
        </p:nvPicPr>
        <p:blipFill>
          <a:blip r:embed="rId3">
            <a:alphaModFix/>
          </a:blip>
          <a:stretch>
            <a:fillRect/>
          </a:stretch>
        </p:blipFill>
        <p:spPr>
          <a:xfrm>
            <a:off x="404700" y="2042202"/>
            <a:ext cx="5724225" cy="1491825"/>
          </a:xfrm>
          <a:prstGeom prst="rect">
            <a:avLst/>
          </a:prstGeom>
          <a:noFill/>
          <a:ln>
            <a:noFill/>
          </a:ln>
        </p:spPr>
      </p:pic>
      <p:pic>
        <p:nvPicPr>
          <p:cNvPr id="463" name="Google Shape;463;p63"/>
          <p:cNvPicPr preferRelativeResize="0"/>
          <p:nvPr/>
        </p:nvPicPr>
        <p:blipFill>
          <a:blip r:embed="rId4">
            <a:alphaModFix/>
          </a:blip>
          <a:stretch>
            <a:fillRect/>
          </a:stretch>
        </p:blipFill>
        <p:spPr>
          <a:xfrm>
            <a:off x="6755095" y="1152475"/>
            <a:ext cx="2077200" cy="1130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Sandwich </a:t>
            </a:r>
            <a:endParaRPr/>
          </a:p>
        </p:txBody>
      </p:sp>
      <p:sp>
        <p:nvSpPr>
          <p:cNvPr id="469" name="Google Shape;46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0" name="Google Shape;470;p64"/>
          <p:cNvPicPr preferRelativeResize="0"/>
          <p:nvPr/>
        </p:nvPicPr>
        <p:blipFill>
          <a:blip r:embed="rId3">
            <a:alphaModFix/>
          </a:blip>
          <a:stretch>
            <a:fillRect/>
          </a:stretch>
        </p:blipFill>
        <p:spPr>
          <a:xfrm>
            <a:off x="857150" y="1537075"/>
            <a:ext cx="6343449" cy="3031800"/>
          </a:xfrm>
          <a:prstGeom prst="rect">
            <a:avLst/>
          </a:prstGeom>
          <a:noFill/>
          <a:ln>
            <a:noFill/>
          </a:ln>
        </p:spPr>
      </p:pic>
      <p:pic>
        <p:nvPicPr>
          <p:cNvPr id="471" name="Google Shape;471;p64"/>
          <p:cNvPicPr preferRelativeResize="0"/>
          <p:nvPr/>
        </p:nvPicPr>
        <p:blipFill>
          <a:blip r:embed="rId4">
            <a:alphaModFix/>
          </a:blip>
          <a:stretch>
            <a:fillRect/>
          </a:stretch>
        </p:blipFill>
        <p:spPr>
          <a:xfrm>
            <a:off x="6755095" y="1152475"/>
            <a:ext cx="2077200" cy="1130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a:t>
            </a:r>
            <a:r>
              <a:rPr lang="en"/>
              <a:t> Integration</a:t>
            </a:r>
            <a:endParaRPr/>
          </a:p>
        </p:txBody>
      </p:sp>
      <p:sp>
        <p:nvSpPr>
          <p:cNvPr id="477" name="Google Shape;477;p65"/>
          <p:cNvSpPr txBox="1"/>
          <p:nvPr>
            <p:ph idx="1" type="body"/>
          </p:nvPr>
        </p:nvSpPr>
        <p:spPr>
          <a:xfrm>
            <a:off x="311700" y="1152475"/>
            <a:ext cx="8520600" cy="38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Continuous build:</a:t>
            </a:r>
            <a:endParaRPr/>
          </a:p>
          <a:p>
            <a:pPr indent="-342900" lvl="1" marL="914400" rtl="0" algn="l">
              <a:spcBef>
                <a:spcPts val="0"/>
              </a:spcBef>
              <a:spcAft>
                <a:spcPts val="0"/>
              </a:spcAft>
              <a:buSzPts val="1800"/>
              <a:buChar char="○"/>
            </a:pPr>
            <a:r>
              <a:rPr lang="en"/>
              <a:t>Build from day one</a:t>
            </a:r>
            <a:endParaRPr/>
          </a:p>
          <a:p>
            <a:pPr indent="-342900" lvl="1" marL="914400" rtl="0" algn="l">
              <a:spcBef>
                <a:spcPts val="0"/>
              </a:spcBef>
              <a:spcAft>
                <a:spcPts val="0"/>
              </a:spcAft>
              <a:buSzPts val="1800"/>
              <a:buChar char="○"/>
            </a:pPr>
            <a:r>
              <a:rPr lang="en"/>
              <a:t>Test from day one</a:t>
            </a:r>
            <a:endParaRPr/>
          </a:p>
          <a:p>
            <a:pPr indent="-342900" lvl="1" marL="914400" rtl="0" algn="l">
              <a:spcBef>
                <a:spcPts val="0"/>
              </a:spcBef>
              <a:spcAft>
                <a:spcPts val="0"/>
              </a:spcAft>
              <a:buSzPts val="1800"/>
              <a:buChar char="○"/>
            </a:pPr>
            <a:r>
              <a:rPr lang="en"/>
              <a:t>Integrate from day one</a:t>
            </a:r>
            <a:endParaRPr/>
          </a:p>
          <a:p>
            <a:pPr indent="-342900" lvl="1" marL="914400" rtl="0" algn="l">
              <a:spcBef>
                <a:spcPts val="0"/>
              </a:spcBef>
              <a:spcAft>
                <a:spcPts val="0"/>
              </a:spcAft>
              <a:buSzPts val="1800"/>
              <a:buChar char="○"/>
            </a:pPr>
            <a:r>
              <a:rPr lang="en"/>
              <a:t> System is always runnable</a:t>
            </a:r>
            <a:endParaRPr/>
          </a:p>
          <a:p>
            <a:pPr indent="-355600" lvl="0" marL="457200" rtl="0" algn="l">
              <a:spcBef>
                <a:spcPts val="0"/>
              </a:spcBef>
              <a:spcAft>
                <a:spcPts val="0"/>
              </a:spcAft>
              <a:buSzPts val="2000"/>
              <a:buChar char="●"/>
            </a:pPr>
            <a:r>
              <a:rPr lang="en"/>
              <a:t>Requires integrated tool support: </a:t>
            </a:r>
            <a:endParaRPr/>
          </a:p>
          <a:p>
            <a:pPr indent="-342900" lvl="1" marL="914400" rtl="0" algn="l">
              <a:spcBef>
                <a:spcPts val="0"/>
              </a:spcBef>
              <a:spcAft>
                <a:spcPts val="0"/>
              </a:spcAft>
              <a:buSzPts val="1800"/>
              <a:buChar char="○"/>
            </a:pPr>
            <a:r>
              <a:rPr lang="en"/>
              <a:t>Continuous build server</a:t>
            </a:r>
            <a:endParaRPr/>
          </a:p>
          <a:p>
            <a:pPr indent="-342900" lvl="1" marL="914400" rtl="0" algn="l">
              <a:spcBef>
                <a:spcPts val="0"/>
              </a:spcBef>
              <a:spcAft>
                <a:spcPts val="0"/>
              </a:spcAft>
              <a:buSzPts val="1800"/>
              <a:buChar char="○"/>
            </a:pPr>
            <a:r>
              <a:rPr lang="en"/>
              <a:t>Automated tests with high coverage</a:t>
            </a:r>
            <a:endParaRPr/>
          </a:p>
          <a:p>
            <a:pPr indent="-342900" lvl="1" marL="914400" rtl="0" algn="l">
              <a:spcBef>
                <a:spcPts val="0"/>
              </a:spcBef>
              <a:spcAft>
                <a:spcPts val="0"/>
              </a:spcAft>
              <a:buSzPts val="1800"/>
              <a:buChar char="○"/>
            </a:pPr>
            <a:r>
              <a:rPr lang="en"/>
              <a:t>Tool supported refactoring</a:t>
            </a:r>
            <a:endParaRPr/>
          </a:p>
          <a:p>
            <a:pPr indent="-342900" lvl="1" marL="914400" rtl="0" algn="l">
              <a:spcBef>
                <a:spcPts val="0"/>
              </a:spcBef>
              <a:spcAft>
                <a:spcPts val="0"/>
              </a:spcAft>
              <a:buSzPts val="1800"/>
              <a:buChar char="○"/>
            </a:pPr>
            <a:r>
              <a:rPr lang="en"/>
              <a:t>Software configuration management</a:t>
            </a:r>
            <a:endParaRPr/>
          </a:p>
          <a:p>
            <a:pPr indent="-342900" lvl="1" marL="914400" rtl="0" algn="l">
              <a:spcBef>
                <a:spcPts val="0"/>
              </a:spcBef>
              <a:spcAft>
                <a:spcPts val="0"/>
              </a:spcAft>
              <a:buSzPts val="1800"/>
              <a:buChar char="○"/>
            </a:pPr>
            <a:r>
              <a:rPr lang="en"/>
              <a:t>Issue tracking.</a:t>
            </a:r>
            <a:endParaRPr/>
          </a:p>
          <a:p>
            <a:pPr indent="0" lvl="0" marL="0" rtl="0" algn="l">
              <a:spcBef>
                <a:spcPts val="1600"/>
              </a:spcBef>
              <a:spcAft>
                <a:spcPts val="1600"/>
              </a:spcAft>
              <a:buNone/>
            </a:pPr>
            <a:r>
              <a:t/>
            </a:r>
            <a:endParaRPr/>
          </a:p>
        </p:txBody>
      </p:sp>
      <p:pic>
        <p:nvPicPr>
          <p:cNvPr id="478" name="Google Shape;478;p65"/>
          <p:cNvPicPr preferRelativeResize="0"/>
          <p:nvPr/>
        </p:nvPicPr>
        <p:blipFill>
          <a:blip r:embed="rId3">
            <a:alphaModFix/>
          </a:blip>
          <a:stretch>
            <a:fillRect/>
          </a:stretch>
        </p:blipFill>
        <p:spPr>
          <a:xfrm>
            <a:off x="4943554" y="1152475"/>
            <a:ext cx="3888750" cy="2117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84" name="Google Shape;48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Name: Withdraw Money Using ATM</a:t>
            </a:r>
            <a:endParaRPr/>
          </a:p>
          <a:p>
            <a:pPr indent="-355600" lvl="0" marL="457200" rtl="0" algn="l">
              <a:spcBef>
                <a:spcPts val="0"/>
              </a:spcBef>
              <a:spcAft>
                <a:spcPts val="0"/>
              </a:spcAft>
              <a:buSzPts val="2000"/>
              <a:buChar char="●"/>
            </a:pPr>
            <a:r>
              <a:rPr lang="en"/>
              <a:t>Initiating actor: Bank Customer</a:t>
            </a:r>
            <a:endParaRPr/>
          </a:p>
          <a:p>
            <a:pPr indent="-355600" lvl="0" marL="457200" rtl="0" algn="l">
              <a:spcBef>
                <a:spcPts val="0"/>
              </a:spcBef>
              <a:spcAft>
                <a:spcPts val="0"/>
              </a:spcAft>
              <a:buSzPts val="2000"/>
              <a:buChar char="●"/>
            </a:pPr>
            <a:r>
              <a:rPr lang="en"/>
              <a:t>Entry condition:</a:t>
            </a:r>
            <a:endParaRPr/>
          </a:p>
          <a:p>
            <a:pPr indent="-342900" lvl="1" marL="914400" rtl="0" algn="l">
              <a:spcBef>
                <a:spcPts val="0"/>
              </a:spcBef>
              <a:spcAft>
                <a:spcPts val="0"/>
              </a:spcAft>
              <a:buSzPts val="1800"/>
              <a:buChar char="○"/>
            </a:pPr>
            <a:r>
              <a:rPr lang="en"/>
              <a:t>Bank Customer has opened a Bank Account with the Bank and</a:t>
            </a:r>
            <a:endParaRPr/>
          </a:p>
          <a:p>
            <a:pPr indent="-342900" lvl="1" marL="914400" rtl="0" algn="l">
              <a:spcBef>
                <a:spcPts val="0"/>
              </a:spcBef>
              <a:spcAft>
                <a:spcPts val="0"/>
              </a:spcAft>
              <a:buSzPts val="1800"/>
              <a:buChar char="○"/>
            </a:pPr>
            <a:r>
              <a:rPr lang="en"/>
              <a:t>Bank Customer has received an ATM Card and PIN</a:t>
            </a:r>
            <a:endParaRPr/>
          </a:p>
          <a:p>
            <a:pPr indent="-355600" lvl="0" marL="457200" rtl="0" algn="l">
              <a:spcBef>
                <a:spcPts val="0"/>
              </a:spcBef>
              <a:spcAft>
                <a:spcPts val="0"/>
              </a:spcAft>
              <a:buSzPts val="2000"/>
              <a:buChar char="●"/>
            </a:pPr>
            <a:r>
              <a:rPr lang="en"/>
              <a:t>Exit condition:</a:t>
            </a:r>
            <a:endParaRPr/>
          </a:p>
          <a:p>
            <a:pPr indent="-342900" lvl="1" marL="914400" rtl="0" algn="l">
              <a:spcBef>
                <a:spcPts val="0"/>
              </a:spcBef>
              <a:spcAft>
                <a:spcPts val="0"/>
              </a:spcAft>
              <a:buSzPts val="1800"/>
              <a:buChar char="○"/>
            </a:pPr>
            <a:r>
              <a:rPr lang="en"/>
              <a:t>Bank Customer has the requested cash or</a:t>
            </a:r>
            <a:endParaRPr/>
          </a:p>
          <a:p>
            <a:pPr indent="-342900" lvl="1" marL="914400" rtl="0" algn="l">
              <a:spcBef>
                <a:spcPts val="0"/>
              </a:spcBef>
              <a:spcAft>
                <a:spcPts val="0"/>
              </a:spcAft>
              <a:buSzPts val="1800"/>
              <a:buChar char="○"/>
            </a:pPr>
            <a:r>
              <a:rPr lang="en"/>
              <a:t>Bank Customer receives an explanation from the ATM about why the cash could not be dispensed</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Events</a:t>
            </a:r>
            <a:endParaRPr/>
          </a:p>
        </p:txBody>
      </p:sp>
      <p:graphicFrame>
        <p:nvGraphicFramePr>
          <p:cNvPr id="95" name="Google Shape;95;p20"/>
          <p:cNvGraphicFramePr/>
          <p:nvPr/>
        </p:nvGraphicFramePr>
        <p:xfrm>
          <a:off x="414400" y="1139450"/>
          <a:ext cx="3000000" cy="3000000"/>
        </p:xfrm>
        <a:graphic>
          <a:graphicData uri="http://schemas.openxmlformats.org/drawingml/2006/table">
            <a:tbl>
              <a:tblPr>
                <a:noFill/>
                <a:tableStyleId>{EAA7F9FC-7115-492D-9FD7-023FE5B81B42}</a:tableStyleId>
              </a:tblPr>
              <a:tblGrid>
                <a:gridCol w="4054900"/>
                <a:gridCol w="4260300"/>
              </a:tblGrid>
              <a:tr h="362575">
                <a:tc>
                  <a:txBody>
                    <a:bodyPr/>
                    <a:lstStyle/>
                    <a:p>
                      <a:pPr indent="0" lvl="0" marL="0" rtl="0" algn="ctr">
                        <a:spcBef>
                          <a:spcPts val="0"/>
                        </a:spcBef>
                        <a:spcAft>
                          <a:spcPts val="0"/>
                        </a:spcAft>
                        <a:buNone/>
                      </a:pPr>
                      <a:r>
                        <a:rPr lang="en" sz="1800"/>
                        <a:t>Actor steps</a:t>
                      </a:r>
                      <a:endParaRPr sz="1800"/>
                    </a:p>
                  </a:txBody>
                  <a:tcPr marT="63500" marB="63500" marR="63500" marL="63500"/>
                </a:tc>
                <a:tc>
                  <a:txBody>
                    <a:bodyPr/>
                    <a:lstStyle/>
                    <a:p>
                      <a:pPr indent="0" lvl="0" marL="0" rtl="0" algn="ctr">
                        <a:spcBef>
                          <a:spcPts val="0"/>
                        </a:spcBef>
                        <a:spcAft>
                          <a:spcPts val="0"/>
                        </a:spcAft>
                        <a:buNone/>
                      </a:pPr>
                      <a:r>
                        <a:rPr lang="en" sz="1800"/>
                        <a:t>System Steps</a:t>
                      </a:r>
                      <a:endParaRPr sz="1800"/>
                    </a:p>
                  </a:txBody>
                  <a:tcPr marT="63500" marB="63500" marR="63500" marL="63500"/>
                </a:tc>
              </a:tr>
              <a:tr h="3677025">
                <a:tc>
                  <a:txBody>
                    <a:bodyPr/>
                    <a:lstStyle/>
                    <a:p>
                      <a:pPr indent="0" lvl="0" marL="0" rtl="0" algn="l">
                        <a:spcBef>
                          <a:spcPts val="0"/>
                        </a:spcBef>
                        <a:spcAft>
                          <a:spcPts val="0"/>
                        </a:spcAft>
                        <a:buNone/>
                      </a:pPr>
                      <a:r>
                        <a:rPr lang="en" sz="1600"/>
                        <a:t>1. Bank Customer inputs the card into the ATM.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3. Bank Customer types in PIN.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5. Bank Customer selects an account.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7. Bank Customer inputs an amount.</a:t>
                      </a:r>
                      <a:endParaRPr sz="1600"/>
                    </a:p>
                    <a:p>
                      <a:pPr indent="0" lvl="0" marL="0" rtl="0" algn="l">
                        <a:spcBef>
                          <a:spcPts val="0"/>
                        </a:spcBef>
                        <a:spcAft>
                          <a:spcPts val="0"/>
                        </a:spcAft>
                        <a:buNone/>
                      </a:pPr>
                      <a:r>
                        <a:t/>
                      </a:r>
                      <a:endParaRPr sz="1600"/>
                    </a:p>
                  </a:txBody>
                  <a:tcPr marT="63500" marB="63500" marR="63500" marL="63500"/>
                </a:tc>
                <a:tc>
                  <a:txBody>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 sz="1600"/>
                        <a:t>2.ATM requests the input of a four-digit PIN.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4. If several accounts are recorded on the card, the ATM offers a choice of the account numbers for selection by the Bank Customer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6.If only one account is recorded on the card or after the selection, the ATM requests the amount to be withdrawn.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8. ATM outputs the money and a receipt and stops the interaction.</a:t>
                      </a:r>
                      <a:endParaRPr sz="16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Invalid Cases</a:t>
            </a:r>
            <a:endParaRPr/>
          </a:p>
        </p:txBody>
      </p:sp>
      <p:graphicFrame>
        <p:nvGraphicFramePr>
          <p:cNvPr id="101" name="Google Shape;101;p21"/>
          <p:cNvGraphicFramePr/>
          <p:nvPr/>
        </p:nvGraphicFramePr>
        <p:xfrm>
          <a:off x="657525" y="1139450"/>
          <a:ext cx="3000000" cy="3000000"/>
        </p:xfrm>
        <a:graphic>
          <a:graphicData uri="http://schemas.openxmlformats.org/drawingml/2006/table">
            <a:tbl>
              <a:tblPr>
                <a:noFill/>
                <a:tableStyleId>{EAA7F9FC-7115-492D-9FD7-023FE5B81B42}</a:tableStyleId>
              </a:tblPr>
              <a:tblGrid>
                <a:gridCol w="3456375"/>
                <a:gridCol w="4858825"/>
              </a:tblGrid>
              <a:tr h="362575">
                <a:tc>
                  <a:txBody>
                    <a:bodyPr/>
                    <a:lstStyle/>
                    <a:p>
                      <a:pPr indent="0" lvl="0" marL="0" rtl="0" algn="ctr">
                        <a:spcBef>
                          <a:spcPts val="0"/>
                        </a:spcBef>
                        <a:spcAft>
                          <a:spcPts val="0"/>
                        </a:spcAft>
                        <a:buNone/>
                      </a:pPr>
                      <a:r>
                        <a:rPr lang="en" sz="1800"/>
                        <a:t>Actor steps</a:t>
                      </a:r>
                      <a:endParaRPr sz="1800"/>
                    </a:p>
                  </a:txBody>
                  <a:tcPr marT="63500" marB="63500" marR="63500" marL="63500"/>
                </a:tc>
                <a:tc>
                  <a:txBody>
                    <a:bodyPr/>
                    <a:lstStyle/>
                    <a:p>
                      <a:pPr indent="0" lvl="0" marL="0" rtl="0" algn="ctr">
                        <a:spcBef>
                          <a:spcPts val="0"/>
                        </a:spcBef>
                        <a:spcAft>
                          <a:spcPts val="0"/>
                        </a:spcAft>
                        <a:buNone/>
                      </a:pPr>
                      <a:r>
                        <a:rPr lang="en" sz="1800"/>
                        <a:t>System Steps</a:t>
                      </a:r>
                      <a:endParaRPr sz="1800"/>
                    </a:p>
                  </a:txBody>
                  <a:tcPr marT="63500" marB="63500" marR="63500" marL="63500"/>
                </a:tc>
              </a:tr>
              <a:tr h="3677025">
                <a:tc>
                  <a:txBody>
                    <a:bodyPr/>
                    <a:lstStyle/>
                    <a:p>
                      <a:pPr indent="0" lvl="0" marL="0" rtl="0" algn="l">
                        <a:spcBef>
                          <a:spcPts val="0"/>
                        </a:spcBef>
                        <a:spcAft>
                          <a:spcPts val="0"/>
                        </a:spcAft>
                        <a:buNone/>
                      </a:pPr>
                      <a:r>
                        <a:rPr lang="en" sz="1600"/>
                        <a:t>1. Bank Customer inputs the card into the ATM.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3. Bank Customer types in PIN.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5. Bank Customer selects an account.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7. Bank Customer inputs an amount.</a:t>
                      </a:r>
                      <a:endParaRPr sz="1600"/>
                    </a:p>
                    <a:p>
                      <a:pPr indent="0" lvl="0" marL="0" rtl="0" algn="l">
                        <a:spcBef>
                          <a:spcPts val="0"/>
                        </a:spcBef>
                        <a:spcAft>
                          <a:spcPts val="0"/>
                        </a:spcAft>
                        <a:buNone/>
                      </a:pPr>
                      <a:r>
                        <a:t/>
                      </a:r>
                      <a:endParaRPr sz="1600"/>
                    </a:p>
                  </a:txBody>
                  <a:tcPr marT="63500" marB="63500" marR="63500" marL="63500"/>
                </a:tc>
                <a:tc>
                  <a:txBody>
                    <a:bodyPr/>
                    <a:lstStyle/>
                    <a:p>
                      <a:pPr indent="0" lvl="0" marL="0" rtl="0" algn="l">
                        <a:spcBef>
                          <a:spcPts val="0"/>
                        </a:spcBef>
                        <a:spcAft>
                          <a:spcPts val="0"/>
                        </a:spcAft>
                        <a:buNone/>
                      </a:pPr>
                      <a:r>
                        <a:rPr lang="en" sz="1600">
                          <a:solidFill>
                            <a:schemeClr val="dk1"/>
                          </a:solidFill>
                        </a:rPr>
                        <a:t>[Invalid card]</a:t>
                      </a:r>
                      <a:endParaRPr sz="1600">
                        <a:solidFill>
                          <a:schemeClr val="dk1"/>
                        </a:solidFill>
                      </a:endParaRPr>
                    </a:p>
                    <a:p>
                      <a:pPr indent="0" lvl="0" marL="0" rtl="0" algn="l">
                        <a:spcBef>
                          <a:spcPts val="0"/>
                        </a:spcBef>
                        <a:spcAft>
                          <a:spcPts val="0"/>
                        </a:spcAft>
                        <a:buNone/>
                      </a:pPr>
                      <a:r>
                        <a:rPr lang="en" sz="1600">
                          <a:solidFill>
                            <a:schemeClr val="dk1"/>
                          </a:solidFill>
                        </a:rPr>
                        <a:t>The ATM outputs the card and stops the interaction.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[Invalid PIN]</a:t>
                      </a:r>
                      <a:endParaRPr sz="1600">
                        <a:solidFill>
                          <a:schemeClr val="dk1"/>
                        </a:solidFill>
                      </a:endParaRPr>
                    </a:p>
                    <a:p>
                      <a:pPr indent="0" lvl="0" marL="0" rtl="0" algn="l">
                        <a:spcBef>
                          <a:spcPts val="0"/>
                        </a:spcBef>
                        <a:spcAft>
                          <a:spcPts val="0"/>
                        </a:spcAft>
                        <a:buNone/>
                      </a:pPr>
                      <a:r>
                        <a:rPr lang="en" sz="1600">
                          <a:solidFill>
                            <a:schemeClr val="dk1"/>
                          </a:solidFill>
                        </a:rPr>
                        <a:t>The ATM announces the failure and offers a 2nd try as well as canceling the whole use case. After 3 failures, it announces the possible retention of the card. After the 4th failure it keeps the card and stops the interaction.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[Amount over limit] </a:t>
                      </a:r>
                      <a:endParaRPr sz="1600">
                        <a:solidFill>
                          <a:schemeClr val="dk1"/>
                        </a:solidFill>
                      </a:endParaRPr>
                    </a:p>
                    <a:p>
                      <a:pPr indent="0" lvl="0" marL="0" rtl="0" algn="l">
                        <a:spcBef>
                          <a:spcPts val="0"/>
                        </a:spcBef>
                        <a:spcAft>
                          <a:spcPts val="0"/>
                        </a:spcAft>
                        <a:buNone/>
                      </a:pPr>
                      <a:r>
                        <a:rPr lang="en" sz="1600">
                          <a:solidFill>
                            <a:schemeClr val="dk1"/>
                          </a:solidFill>
                        </a:rPr>
                        <a:t>The ATM announces the failure and the available limit and offers a second try as well </a:t>
                      </a:r>
                      <a:r>
                        <a:rPr lang="en">
                          <a:solidFill>
                            <a:schemeClr val="dk1"/>
                          </a:solidFill>
                        </a:rPr>
                        <a:t>as canceling the whole use case.</a:t>
                      </a:r>
                      <a:endParaRPr sz="19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Flow</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Customer inserts an invalid card.  The ATM outputs the card and stops the interaction. </a:t>
            </a:r>
            <a:endParaRPr/>
          </a:p>
          <a:p>
            <a:pPr indent="0" lvl="0" marL="0" rtl="0" algn="l">
              <a:spcBef>
                <a:spcPts val="0"/>
              </a:spcBef>
              <a:spcAft>
                <a:spcPts val="0"/>
              </a:spcAft>
              <a:buNone/>
            </a:pPr>
            <a:r>
              <a:rPr lang="en"/>
              <a:t>3a. Customer inputs an invalid pin. The ATM announces the failure and offers a 2nd try as well as canceling the whole use case. After 3 failures, it announces the possible retention of the card. After the 4th failure it keeps the card and stops the interaction. </a:t>
            </a:r>
            <a:endParaRPr/>
          </a:p>
          <a:p>
            <a:pPr indent="0" lvl="0" marL="0" rtl="0" algn="l">
              <a:spcBef>
                <a:spcPts val="0"/>
              </a:spcBef>
              <a:spcAft>
                <a:spcPts val="0"/>
              </a:spcAft>
              <a:buNone/>
            </a:pPr>
            <a:r>
              <a:rPr lang="en"/>
              <a:t>7a. Customer inputs the amount that exceeds the limit. The ATM announces the failure and the available limit and offers a second try as well as canceling the whole use case.</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