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handoutMasterIdLst>
    <p:handoutMasterId r:id="rId35"/>
  </p:handoutMasterIdLst>
  <p:sldIdLst>
    <p:sldId id="335" r:id="rId2"/>
    <p:sldId id="383" r:id="rId3"/>
    <p:sldId id="380" r:id="rId4"/>
    <p:sldId id="395" r:id="rId5"/>
    <p:sldId id="397" r:id="rId6"/>
    <p:sldId id="398" r:id="rId7"/>
    <p:sldId id="399" r:id="rId8"/>
    <p:sldId id="346" r:id="rId9"/>
    <p:sldId id="393" r:id="rId10"/>
    <p:sldId id="382" r:id="rId11"/>
    <p:sldId id="396" r:id="rId12"/>
    <p:sldId id="386" r:id="rId13"/>
    <p:sldId id="385" r:id="rId14"/>
    <p:sldId id="387" r:id="rId15"/>
    <p:sldId id="340" r:id="rId16"/>
    <p:sldId id="345" r:id="rId17"/>
    <p:sldId id="259" r:id="rId18"/>
    <p:sldId id="353" r:id="rId19"/>
    <p:sldId id="354" r:id="rId20"/>
    <p:sldId id="356" r:id="rId21"/>
    <p:sldId id="357" r:id="rId22"/>
    <p:sldId id="358" r:id="rId23"/>
    <p:sldId id="359" r:id="rId24"/>
    <p:sldId id="360" r:id="rId25"/>
    <p:sldId id="389" r:id="rId26"/>
    <p:sldId id="390" r:id="rId27"/>
    <p:sldId id="394" r:id="rId28"/>
    <p:sldId id="391" r:id="rId29"/>
    <p:sldId id="392" r:id="rId30"/>
    <p:sldId id="366" r:id="rId31"/>
    <p:sldId id="367" r:id="rId32"/>
    <p:sldId id="294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2F2F2"/>
    <a:srgbClr val="FCFCFD"/>
    <a:srgbClr val="83AA06"/>
    <a:srgbClr val="A60A42"/>
    <a:srgbClr val="A4510C"/>
    <a:srgbClr val="7B7635"/>
    <a:srgbClr val="962C1A"/>
    <a:srgbClr val="E318E8"/>
    <a:srgbClr val="080218"/>
  </p:clrMru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37" autoAdjust="0"/>
  </p:normalViewPr>
  <p:slideViewPr>
    <p:cSldViewPr snapToObjects="1">
      <p:cViewPr varScale="1">
        <p:scale>
          <a:sx n="83" d="100"/>
          <a:sy n="83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3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Lbls>
            <c:dLbl>
              <c:idx val="5"/>
              <c:layout>
                <c:manualLayout>
                  <c:x val="0.15418428599203027"/>
                  <c:y val="1.8282517996722609E-2"/>
                </c:manualLayout>
              </c:layout>
              <c:showCatName val="1"/>
              <c:showPercent val="1"/>
            </c:dLbl>
            <c:txPr>
              <a:bodyPr/>
              <a:lstStyle/>
              <a:p>
                <a:pPr>
                  <a:defRPr sz="1400" b="1" i="0" baseline="0"/>
                </a:pPr>
                <a:endParaRPr lang="en-US"/>
              </a:p>
            </c:txPr>
            <c:showCatName val="1"/>
            <c:showPercent val="1"/>
            <c:showLeaderLines val="1"/>
          </c:dLbls>
          <c:cat>
            <c:strRef>
              <c:f>Sheet1!$A$2:$A$7</c:f>
              <c:strCache>
                <c:ptCount val="6"/>
                <c:pt idx="0">
                  <c:v>Central</c:v>
                </c:pt>
                <c:pt idx="1">
                  <c:v>North</c:v>
                </c:pt>
                <c:pt idx="2">
                  <c:v>South</c:v>
                </c:pt>
                <c:pt idx="3">
                  <c:v>SVI</c:v>
                </c:pt>
                <c:pt idx="4">
                  <c:v>District Office</c:v>
                </c:pt>
                <c:pt idx="5">
                  <c:v>DW Accts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0.36300000000000032</c:v>
                </c:pt>
                <c:pt idx="1">
                  <c:v>0.24800000000000041</c:v>
                </c:pt>
                <c:pt idx="2">
                  <c:v>0.27300000000000002</c:v>
                </c:pt>
                <c:pt idx="3">
                  <c:v>4.8000000000000084E-2</c:v>
                </c:pt>
                <c:pt idx="4">
                  <c:v>5.1000000000000004E-2</c:v>
                </c:pt>
                <c:pt idx="5">
                  <c:v>1.7000000000000196E-2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3F6145-6565-4447-92B3-2D4B5677BA7F}" type="datetimeFigureOut">
              <a:rPr lang="en-US"/>
              <a:pPr>
                <a:defRPr/>
              </a:pPr>
              <a:t>10/11/2010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56F639-D120-45FE-993D-050372C1E9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CA4D44F-DB0F-4ABC-A1A3-B080BB9257BC}" type="datetimeFigureOut">
              <a:rPr lang="en-US"/>
              <a:pPr>
                <a:defRPr/>
              </a:pPr>
              <a:t>10/11/2010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E5604AE-F173-4B68-A0D5-2979681173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6CC648-A570-47D8-AB1E-94F1979089C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0E39EC-089B-47C2-A4CB-FE010C94E4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0E39EC-089B-47C2-A4CB-FE010C94E4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6CC648-A570-47D8-AB1E-94F1979089C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B02CA7-C445-4A1B-90E0-10F396213C9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B02CA7-C445-4A1B-90E0-10F396213C9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B02CA7-C445-4A1B-90E0-10F396213C9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DE54C9-2648-4163-98F4-242DB43B29C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038077-A0FC-4676-92F9-953C46C6DFA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0DF898-4B76-4990-8FD1-0067251D68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091FEA-8B84-4B9C-B882-187749E5B0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0E39EC-089B-47C2-A4CB-FE010C94E4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4A5E0D-43C5-4B92-B438-98D0A52980A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43B169-4C82-447A-8B84-83D4B306F0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43B169-4C82-447A-8B84-83D4B306F0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43B169-4C82-447A-8B84-83D4B306F0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43B169-4C82-447A-8B84-83D4B306F0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43B169-4C82-447A-8B84-83D4B306F0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43B169-4C82-447A-8B84-83D4B306F0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43B169-4C82-447A-8B84-83D4B306F0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43B169-4C82-447A-8B84-83D4B306F0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43B169-4C82-447A-8B84-83D4B306F0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6CC648-A570-47D8-AB1E-94F1979089C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25851C-BFBD-4696-9111-A299ABCB857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0E39EC-089B-47C2-A4CB-FE010C94E4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0E39EC-089B-47C2-A4CB-FE010C94E4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0E39EC-089B-47C2-A4CB-FE010C94E4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0E39EC-089B-47C2-A4CB-FE010C94E4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0E39EC-089B-47C2-A4CB-FE010C94E4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0E39EC-089B-47C2-A4CB-FE010C94E4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5C201F-F69C-426C-B142-0F9ADECA5CA6}" type="datetimeFigureOut">
              <a:rPr lang="en-US" smtClean="0"/>
              <a:pPr>
                <a:defRPr/>
              </a:pPr>
              <a:t>10/11/2010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F1C35-4182-46A3-B9CC-79E9453FAB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CBD7AA-EC32-41E8-9A4D-114DE862BBE5}" type="datetimeFigureOut">
              <a:rPr lang="en-US" smtClean="0"/>
              <a:pPr>
                <a:defRPr/>
              </a:pPr>
              <a:t>10/11/2010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0384B-5DF8-44D8-9977-8134F6F958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4EB62E-729A-42E5-A4D2-A2972F1E8573}" type="datetimeFigureOut">
              <a:rPr lang="en-US" smtClean="0"/>
              <a:pPr>
                <a:defRPr/>
              </a:pPr>
              <a:t>10/11/2010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200FF-51CA-47B1-9873-2162065C7A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FB9B30-A3E0-417C-A36E-59AA5650CD61}" type="datetimeFigureOut">
              <a:rPr lang="en-US" smtClean="0"/>
              <a:pPr>
                <a:defRPr/>
              </a:pPr>
              <a:t>10/11/2010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8006B-D2AA-489F-9372-E58005195D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97837A-0587-4179-A499-72C88FF6AB39}" type="datetimeFigureOut">
              <a:rPr lang="en-US" smtClean="0"/>
              <a:pPr>
                <a:defRPr/>
              </a:pPr>
              <a:t>10/11/2010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ACE5AD-B950-46B1-B115-7970CAB852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EF61DE-9CE9-4015-A0E4-08C18F8E50A0}" type="datetimeFigureOut">
              <a:rPr lang="en-US" smtClean="0"/>
              <a:pPr>
                <a:defRPr/>
              </a:pPr>
              <a:t>10/11/2010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D072-2F4B-4455-8E07-CFED0612C8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A88B16-403D-4344-9736-77F4FF487DAD}" type="datetimeFigureOut">
              <a:rPr lang="en-US" smtClean="0"/>
              <a:pPr>
                <a:defRPr/>
              </a:pPr>
              <a:t>10/11/2010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AC0B8-5535-4139-86A5-B5D8C4C3D23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A08BAF-046C-492B-A9CB-E24ACE7F78A2}" type="datetimeFigureOut">
              <a:rPr lang="en-US" smtClean="0"/>
              <a:pPr>
                <a:defRPr/>
              </a:pPr>
              <a:t>10/11/2010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1FF76-CB4E-4066-94FA-3EED8C0FFE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45AF5-5D34-4197-B401-C5FC5B0C697A}" type="datetimeFigureOut">
              <a:rPr lang="en-US" smtClean="0"/>
              <a:pPr>
                <a:defRPr/>
              </a:pPr>
              <a:t>10/11/2010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CFF21-00F1-49CF-9B3D-662C75D33D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9CF32-72E8-4709-A054-5D8EDDC1FA06}" type="datetimeFigureOut">
              <a:rPr lang="en-US" smtClean="0"/>
              <a:pPr>
                <a:defRPr/>
              </a:pPr>
              <a:t>10/11/2010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46783-AA3E-4519-A4ED-3107064BF1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3C077-CF04-4F59-99AE-45807FA32B4C}" type="datetimeFigureOut">
              <a:rPr lang="en-US" smtClean="0"/>
              <a:pPr>
                <a:defRPr/>
              </a:pPr>
              <a:t>10/11/2010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AA83BB-9A63-4955-ACB7-55EB46C2FF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D20EF94-C037-46C8-8EB9-545F2FE8B752}" type="datetimeFigureOut">
              <a:rPr lang="en-US" smtClean="0"/>
              <a:pPr>
                <a:defRPr/>
              </a:pPr>
              <a:t>10/11/2010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AC0629-E892-4A38-92C6-2BDB44D35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457200"/>
            <a:ext cx="69342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North Seattle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Community College</a:t>
            </a:r>
            <a:endParaRPr lang="en-US" sz="3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400" y="213360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371600" lvl="4" indent="-457200"/>
            <a:endParaRPr lang="en-US" sz="2200" dirty="0">
              <a:solidFill>
                <a:srgbClr val="080218"/>
              </a:solidFill>
              <a:latin typeface="Calibri" pitchFamily="34" charset="0"/>
            </a:endParaRPr>
          </a:p>
          <a:p>
            <a:pPr marL="1371600" lvl="4" indent="-457200"/>
            <a:endParaRPr lang="en-US" sz="2200" dirty="0">
              <a:solidFill>
                <a:srgbClr val="080218"/>
              </a:solidFill>
              <a:latin typeface="Calibri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ctrTitle"/>
          </p:nvPr>
        </p:nvSpPr>
        <p:spPr>
          <a:xfrm>
            <a:off x="685800" y="2971800"/>
            <a:ext cx="7772400" cy="1447800"/>
          </a:xfrm>
        </p:spPr>
        <p:txBody>
          <a:bodyPr/>
          <a:lstStyle/>
          <a:p>
            <a:r>
              <a:rPr lang="en-US" dirty="0" smtClean="0"/>
              <a:t>All College Meeting</a:t>
            </a:r>
            <a:endParaRPr lang="en-US" dirty="0"/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143000"/>
          </a:xfrm>
        </p:spPr>
        <p:txBody>
          <a:bodyPr/>
          <a:lstStyle/>
          <a:p>
            <a:r>
              <a:rPr lang="en-US" dirty="0" smtClean="0"/>
              <a:t>October 6, 2010</a:t>
            </a:r>
            <a:endParaRPr lang="en-US" dirty="0"/>
          </a:p>
        </p:txBody>
      </p:sp>
      <p:pic>
        <p:nvPicPr>
          <p:cNvPr id="19" name="Picture 18" descr="Front_noflagpo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28600"/>
            <a:ext cx="2895600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316605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388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2286000"/>
          </a:xfrm>
        </p:spPr>
        <p:txBody>
          <a:bodyPr/>
          <a:lstStyle/>
          <a:p>
            <a:pPr algn="l"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381000"/>
            <a:ext cx="70104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North Seattle </a:t>
            </a:r>
            <a:r>
              <a:rPr lang="en-US" sz="3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Community </a:t>
            </a:r>
            <a:r>
              <a:rPr lang="en-US" sz="3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College FY2010-2011</a:t>
            </a:r>
            <a:endParaRPr lang="en-US" sz="3000" b="1" i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2362200"/>
            <a:ext cx="7924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 indent="-457200"/>
            <a:r>
              <a:rPr lang="en-US" sz="2800" b="1" u="sng" dirty="0" smtClean="0">
                <a:solidFill>
                  <a:srgbClr val="FF0000"/>
                </a:solidFill>
                <a:latin typeface="Calibri" pitchFamily="34" charset="0"/>
              </a:rPr>
              <a:t>North’s Numbers</a:t>
            </a:r>
            <a:endParaRPr lang="en-US" sz="2800" b="1" u="sng" dirty="0">
              <a:solidFill>
                <a:srgbClr val="FF0000"/>
              </a:solidFill>
              <a:latin typeface="Calibri" pitchFamily="34" charset="0"/>
            </a:endParaRPr>
          </a:p>
          <a:p>
            <a:pPr lvl="2" indent="-4572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6.5% reduction for North</a:t>
            </a:r>
            <a:endParaRPr lang="en-US" sz="2800" b="1" u="sng" dirty="0">
              <a:latin typeface="Calibri" pitchFamily="34" charset="0"/>
            </a:endParaRPr>
          </a:p>
          <a:p>
            <a:pPr lvl="2" indent="-457200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General reduction of $1,015,608</a:t>
            </a:r>
            <a:endParaRPr lang="en-US" sz="2800" dirty="0">
              <a:latin typeface="Calibri" pitchFamily="34" charset="0"/>
            </a:endParaRPr>
          </a:p>
          <a:p>
            <a:pPr lvl="2" indent="-457200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Compensation reduction of $182,490</a:t>
            </a:r>
            <a:endParaRPr lang="en-US" sz="2800" dirty="0">
              <a:latin typeface="Calibri" pitchFamily="34" charset="0"/>
            </a:endParaRPr>
          </a:p>
          <a:p>
            <a:pPr lvl="2" indent="-457200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Total reduction of $1,198,098</a:t>
            </a:r>
          </a:p>
          <a:p>
            <a:pPr lvl="2" indent="-457200">
              <a:buFont typeface="Arial" charset="0"/>
              <a:buChar char="•"/>
            </a:pP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316605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388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2286000"/>
          </a:xfrm>
        </p:spPr>
        <p:txBody>
          <a:bodyPr/>
          <a:lstStyle/>
          <a:p>
            <a:pPr algn="l"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381000"/>
            <a:ext cx="70104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North Seattle </a:t>
            </a:r>
            <a:r>
              <a:rPr lang="en-US" sz="3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Community </a:t>
            </a:r>
            <a:r>
              <a:rPr lang="en-US" sz="3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College FY2010-2011</a:t>
            </a:r>
            <a:endParaRPr lang="en-US" sz="3000" b="1" i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2362200"/>
            <a:ext cx="79248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 indent="-457200"/>
            <a:r>
              <a:rPr lang="en-US" sz="2800" b="1" u="sng" dirty="0" smtClean="0">
                <a:solidFill>
                  <a:srgbClr val="FF0000"/>
                </a:solidFill>
                <a:latin typeface="Calibri" pitchFamily="34" charset="0"/>
              </a:rPr>
              <a:t>North’s Numbers</a:t>
            </a:r>
            <a:endParaRPr lang="en-US" sz="2800" dirty="0" smtClean="0">
              <a:latin typeface="Calibri" pitchFamily="34" charset="0"/>
            </a:endParaRPr>
          </a:p>
          <a:p>
            <a:pPr lvl="2" indent="-457200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Tuition Increase 7% added $1,150,105 to budget (more aggressive allocation approach)</a:t>
            </a:r>
          </a:p>
          <a:p>
            <a:pPr lvl="2" indent="-457200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College received additional $645,548 to cover higher cost of health benefits –Now $850 per month per person</a:t>
            </a:r>
          </a:p>
          <a:p>
            <a:pPr lvl="2" indent="-457200">
              <a:buFont typeface="Arial" charset="0"/>
              <a:buChar char="•"/>
            </a:pP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457200"/>
            <a:ext cx="69342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Source of Funds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Operating Budget</a:t>
            </a:r>
            <a:endParaRPr lang="en-US" sz="3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400" y="213360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371600" lvl="4" indent="-457200"/>
            <a:endParaRPr lang="en-US" sz="2200" dirty="0">
              <a:solidFill>
                <a:srgbClr val="080218"/>
              </a:solidFill>
              <a:latin typeface="Calibri" pitchFamily="34" charset="0"/>
            </a:endParaRPr>
          </a:p>
          <a:p>
            <a:pPr marL="1371600" lvl="4" indent="-457200"/>
            <a:endParaRPr lang="en-US" sz="2200" dirty="0">
              <a:solidFill>
                <a:srgbClr val="080218"/>
              </a:solidFill>
              <a:latin typeface="Calibri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8200" y="2276148"/>
          <a:ext cx="7696199" cy="4200852"/>
        </p:xfrm>
        <a:graphic>
          <a:graphicData uri="http://schemas.openxmlformats.org/drawingml/2006/table">
            <a:tbl>
              <a:tblPr/>
              <a:tblGrid>
                <a:gridCol w="2864477"/>
                <a:gridCol w="172778"/>
                <a:gridCol w="1042729"/>
                <a:gridCol w="172778"/>
                <a:gridCol w="533491"/>
                <a:gridCol w="2909946"/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sng" strike="noStrike" baseline="0" dirty="0">
                          <a:latin typeface="Arial"/>
                        </a:rPr>
                        <a:t>Operating Budget Funding by Source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Permanent State funding w/o WRT, HEET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 $       15,725,985 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baseline="0" dirty="0">
                          <a:latin typeface="Arial"/>
                        </a:rPr>
                        <a:t>54.10%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State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Tuition Funds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 $         8,320,104 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baseline="0" dirty="0">
                          <a:latin typeface="Arial"/>
                        </a:rPr>
                        <a:t>28.62%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Tuition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Times New Roman"/>
                        </a:rPr>
                        <a:t>Carry-forward from 09-10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 $            522,141 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baseline="0" dirty="0">
                          <a:latin typeface="Arial"/>
                        </a:rPr>
                        <a:t>1.80%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Tuition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Times New Roman"/>
                        </a:rPr>
                        <a:t>Remaining Tuition Distribution 09-10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 $            172,602 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baseline="0" dirty="0">
                          <a:latin typeface="Arial"/>
                        </a:rPr>
                        <a:t>0.59%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Tuition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Hospital Employee Education &amp; Training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 $            359,865 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baseline="0" dirty="0">
                          <a:latin typeface="Arial"/>
                        </a:rPr>
                        <a:t>1.24%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State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Worker Retraining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 $         1,000,391 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baseline="0" dirty="0">
                          <a:latin typeface="Arial"/>
                        </a:rPr>
                        <a:t>3.44%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State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International Student Revenue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 $         1,850,000 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baseline="0" dirty="0">
                          <a:latin typeface="Arial"/>
                        </a:rPr>
                        <a:t>6.36%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Local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Running Start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 $            425,000 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baseline="0" dirty="0">
                          <a:latin typeface="Arial"/>
                        </a:rPr>
                        <a:t>1.46%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Local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Indirect Charges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 $            325,000 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baseline="0" dirty="0">
                          <a:latin typeface="Arial"/>
                        </a:rPr>
                        <a:t>1.12%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Local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Rolex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 $            200,000 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baseline="0" dirty="0">
                          <a:latin typeface="Arial"/>
                        </a:rPr>
                        <a:t>0.69%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Local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ABE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 $            105,455 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baseline="0" dirty="0">
                          <a:latin typeface="Arial"/>
                        </a:rPr>
                        <a:t>0.36%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State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El Civics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sng" strike="noStrike" baseline="0" dirty="0">
                          <a:latin typeface="Arial"/>
                        </a:rPr>
                        <a:t> $             64,249 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sng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sng" strike="noStrike" baseline="0" dirty="0">
                          <a:latin typeface="Arial"/>
                        </a:rPr>
                        <a:t>0.22%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>
                          <a:latin typeface="Arial"/>
                        </a:rPr>
                        <a:t>State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baseline="0" dirty="0">
                          <a:latin typeface="Arial"/>
                        </a:rPr>
                        <a:t>Totals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dbl" strike="noStrike" baseline="0" dirty="0">
                          <a:latin typeface="Arial"/>
                        </a:rPr>
                        <a:t> $       29,070,792 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dbl" strike="noStrike" baseline="0" dirty="0" smtClean="0">
                          <a:latin typeface="Arial"/>
                        </a:rPr>
                        <a:t>  100.00</a:t>
                      </a:r>
                      <a:r>
                        <a:rPr lang="en-US" sz="1000" b="1" i="0" u="dbl" strike="noStrike" baseline="0" dirty="0">
                          <a:latin typeface="Arial"/>
                        </a:rPr>
                        <a:t>%</a:t>
                      </a: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baseline="0" dirty="0">
                        <a:latin typeface="Arial"/>
                      </a:endParaRPr>
                    </a:p>
                  </a:txBody>
                  <a:tcPr marL="7211" marR="7211" marT="72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316605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436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3733800"/>
          </a:xfrm>
        </p:spPr>
        <p:txBody>
          <a:bodyPr/>
          <a:lstStyle/>
          <a:p>
            <a:pPr algn="l"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381000"/>
            <a:ext cx="7239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North Seattle </a:t>
            </a:r>
            <a:r>
              <a:rPr lang="en-US" sz="3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Community </a:t>
            </a: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College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FY2010-2011</a:t>
            </a:r>
            <a:endParaRPr lang="en-US" sz="2800" b="1" i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2286000"/>
            <a:ext cx="79248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 indent="-457200"/>
            <a:r>
              <a:rPr lang="en-US" sz="2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How Funds Were Allocated by Unit</a:t>
            </a:r>
          </a:p>
          <a:p>
            <a:pPr lvl="2" indent="-457200"/>
            <a:endParaRPr lang="en-US" sz="2400" b="1" u="sng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     President’s Office         	$1,027,025		3.5%</a:t>
            </a:r>
          </a:p>
          <a:p>
            <a:pPr>
              <a:buNone/>
            </a:pPr>
            <a:r>
              <a:rPr lang="en-US" sz="2800" dirty="0" smtClean="0">
                <a:latin typeface="+mn-lt"/>
              </a:rPr>
              <a:t>     Instruction                   	$19,872,081		68.4%    </a:t>
            </a:r>
          </a:p>
          <a:p>
            <a:pPr>
              <a:buNone/>
            </a:pPr>
            <a:r>
              <a:rPr lang="en-US" sz="2800" dirty="0" smtClean="0">
                <a:latin typeface="+mn-lt"/>
              </a:rPr>
              <a:t>     Student Services           $2,324,781		8.0%</a:t>
            </a:r>
          </a:p>
          <a:p>
            <a:pPr>
              <a:buNone/>
            </a:pPr>
            <a:r>
              <a:rPr lang="en-US" sz="2800" dirty="0" smtClean="0">
                <a:latin typeface="+mn-lt"/>
              </a:rPr>
              <a:t>     Administrative Svcs.     $5,049,166		17.4%</a:t>
            </a:r>
          </a:p>
          <a:p>
            <a:pPr>
              <a:buNone/>
            </a:pPr>
            <a:r>
              <a:rPr lang="en-US" sz="2800" dirty="0" smtClean="0">
                <a:latin typeface="+mn-lt"/>
              </a:rPr>
              <a:t>     Contingency Reserve   </a:t>
            </a:r>
            <a:r>
              <a:rPr lang="en-US" sz="2800" u="sng" dirty="0" smtClean="0">
                <a:latin typeface="+mn-lt"/>
              </a:rPr>
              <a:t>$797,739		2.7%  </a:t>
            </a:r>
          </a:p>
          <a:p>
            <a:pPr>
              <a:buNone/>
            </a:pPr>
            <a:r>
              <a:rPr lang="en-US" sz="2800" b="1" dirty="0" smtClean="0">
                <a:latin typeface="+mn-lt"/>
              </a:rPr>
              <a:t>        Totals</a:t>
            </a:r>
            <a:r>
              <a:rPr lang="en-US" sz="2800" dirty="0" smtClean="0">
                <a:latin typeface="+mn-lt"/>
              </a:rPr>
              <a:t>                           $29,070,792	100%            </a:t>
            </a:r>
            <a:r>
              <a:rPr lang="en-US" dirty="0" smtClean="0"/>
              <a:t>   </a:t>
            </a:r>
          </a:p>
          <a:p>
            <a:pPr lvl="2" indent="-457200"/>
            <a:endParaRPr lang="en-US" sz="32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316605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436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3733800"/>
          </a:xfrm>
        </p:spPr>
        <p:txBody>
          <a:bodyPr/>
          <a:lstStyle/>
          <a:p>
            <a:pPr algn="l"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381000"/>
            <a:ext cx="7239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North Seattle </a:t>
            </a:r>
            <a:r>
              <a:rPr lang="en-US" sz="3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Community </a:t>
            </a: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College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FY2010-2011</a:t>
            </a:r>
            <a:endParaRPr lang="en-US" sz="2800" b="1" i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2286000"/>
            <a:ext cx="79248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 indent="-457200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	</a:t>
            </a:r>
            <a:r>
              <a:rPr lang="en-US" sz="2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Budget Deficits Need Fixing</a:t>
            </a:r>
          </a:p>
          <a:p>
            <a:pPr lvl="2" indent="-457200"/>
            <a:endParaRPr lang="en-US" sz="2400" b="1" u="sng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</a:endParaRPr>
          </a:p>
          <a:p>
            <a:r>
              <a:rPr lang="en-US" sz="2800" dirty="0" smtClean="0"/>
              <a:t>    	</a:t>
            </a:r>
            <a:r>
              <a:rPr lang="en-US" sz="2800" dirty="0" smtClean="0">
                <a:latin typeface="+mn-lt"/>
              </a:rPr>
              <a:t>Food Services   		$208,000</a:t>
            </a:r>
          </a:p>
          <a:p>
            <a:r>
              <a:rPr lang="en-US" sz="2800" dirty="0" smtClean="0">
                <a:latin typeface="+mn-lt"/>
              </a:rPr>
              <a:t>    	Homewaters		$179,586</a:t>
            </a:r>
          </a:p>
          <a:p>
            <a:r>
              <a:rPr lang="en-US" sz="2800" dirty="0" smtClean="0">
                <a:latin typeface="+mn-lt"/>
              </a:rPr>
              <a:t>   	Watch Technology		$56,500</a:t>
            </a:r>
          </a:p>
          <a:p>
            <a:r>
              <a:rPr lang="en-US" sz="2800" dirty="0" smtClean="0">
                <a:latin typeface="+mn-lt"/>
              </a:rPr>
              <a:t>   	Cisco AATC               	$28,412</a:t>
            </a:r>
          </a:p>
          <a:p>
            <a:r>
              <a:rPr lang="en-US" sz="2800" dirty="0" smtClean="0">
                <a:latin typeface="+mn-lt"/>
              </a:rPr>
              <a:t>   	Cisco Instruction     	$14,664</a:t>
            </a:r>
          </a:p>
          <a:p>
            <a:r>
              <a:rPr lang="en-US" sz="2800" dirty="0" smtClean="0">
                <a:latin typeface="+mn-lt"/>
              </a:rPr>
              <a:t>   	Motor Pool               	$10,936</a:t>
            </a:r>
          </a:p>
          <a:p>
            <a:pPr lvl="2" indent="-457200"/>
            <a:endParaRPr lang="en-US" sz="32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316605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436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2286000"/>
          </a:xfrm>
        </p:spPr>
        <p:txBody>
          <a:bodyPr/>
          <a:lstStyle/>
          <a:p>
            <a:pPr algn="l"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381000"/>
            <a:ext cx="7239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North Seattle </a:t>
            </a:r>
            <a:r>
              <a:rPr lang="en-US" sz="3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Community </a:t>
            </a: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College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FY2010-2011</a:t>
            </a:r>
            <a:endParaRPr lang="en-US" sz="2800" b="1" i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2286000"/>
            <a:ext cx="7924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 indent="-457200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NEW Worker Retraining </a:t>
            </a:r>
            <a:r>
              <a:rPr lang="en-US" sz="2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Funding</a:t>
            </a:r>
            <a:endParaRPr lang="en-US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</a:endParaRPr>
          </a:p>
          <a:p>
            <a:pPr lvl="2" indent="-457200"/>
            <a:endParaRPr lang="en-US" sz="2400" dirty="0">
              <a:latin typeface="Calibri" pitchFamily="34" charset="0"/>
            </a:endParaRPr>
          </a:p>
          <a:p>
            <a:pPr lvl="2" indent="-45720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Increase funding of </a:t>
            </a:r>
            <a:r>
              <a:rPr lang="en-US" sz="2400" dirty="0" smtClean="0">
                <a:latin typeface="Calibri" pitchFamily="34" charset="0"/>
              </a:rPr>
              <a:t>$687,539 </a:t>
            </a:r>
            <a:r>
              <a:rPr lang="en-US" sz="2400" dirty="0">
                <a:latin typeface="Calibri" pitchFamily="34" charset="0"/>
              </a:rPr>
              <a:t>for Worker Retraining for </a:t>
            </a:r>
            <a:r>
              <a:rPr lang="en-US" sz="2400" dirty="0" smtClean="0">
                <a:latin typeface="Calibri" pitchFamily="34" charset="0"/>
              </a:rPr>
              <a:t>North Seattle </a:t>
            </a:r>
            <a:r>
              <a:rPr lang="en-US" sz="2400" dirty="0">
                <a:latin typeface="Calibri" pitchFamily="34" charset="0"/>
              </a:rPr>
              <a:t>Community </a:t>
            </a:r>
            <a:r>
              <a:rPr lang="en-US" sz="2400" dirty="0" smtClean="0">
                <a:latin typeface="Calibri" pitchFamily="34" charset="0"/>
              </a:rPr>
              <a:t>College.</a:t>
            </a:r>
            <a:endParaRPr lang="en-US" sz="2400" dirty="0">
              <a:latin typeface="Calibri" pitchFamily="34" charset="0"/>
            </a:endParaRPr>
          </a:p>
          <a:p>
            <a:pPr lvl="2" indent="-457200"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157 </a:t>
            </a:r>
            <a:r>
              <a:rPr lang="en-US" sz="2400" dirty="0">
                <a:latin typeface="Calibri" pitchFamily="34" charset="0"/>
              </a:rPr>
              <a:t>additional WRT FTES for </a:t>
            </a:r>
            <a:r>
              <a:rPr lang="en-US" sz="2400" dirty="0" smtClean="0">
                <a:latin typeface="Calibri" pitchFamily="34" charset="0"/>
              </a:rPr>
              <a:t>NSCC.</a:t>
            </a:r>
            <a:endParaRPr lang="en-US" sz="2400" dirty="0">
              <a:latin typeface="Calibri" pitchFamily="34" charset="0"/>
            </a:endParaRPr>
          </a:p>
          <a:p>
            <a:pPr lvl="2" indent="-45720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WRT funding may provide some flexibility in offsetting budget reductions.</a:t>
            </a:r>
          </a:p>
          <a:p>
            <a:pPr lvl="2" indent="-45720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WRT funding increase is currently </a:t>
            </a:r>
            <a:r>
              <a:rPr lang="en-US" sz="2400" b="1" dirty="0">
                <a:latin typeface="Calibri" pitchFamily="34" charset="0"/>
              </a:rPr>
              <a:t>only</a:t>
            </a:r>
            <a:r>
              <a:rPr lang="en-US" sz="2400" dirty="0">
                <a:latin typeface="Calibri" pitchFamily="34" charset="0"/>
              </a:rPr>
              <a:t> for 2010-11.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316605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556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2286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457200"/>
            <a:ext cx="69342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Budget </a:t>
            </a: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Strategies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FY2010-2011</a:t>
            </a:r>
            <a:endParaRPr lang="en-US" sz="3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2133600"/>
            <a:ext cx="73152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latin typeface="+mn-lt"/>
              </a:rPr>
              <a:t>The Colleges and the District Office utilized a flat budget development model, as net reductions are projected to be minimal.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latin typeface="+mn-lt"/>
              </a:rPr>
              <a:t>No reductions or very minimal reductions to the department budgets in FY2011.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58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2286000"/>
          </a:xfrm>
        </p:spPr>
        <p:txBody>
          <a:bodyPr/>
          <a:lstStyle/>
          <a:p>
            <a:pPr algn="l"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381000"/>
            <a:ext cx="8001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Proposed District Operating Budget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2010-11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133600"/>
            <a:ext cx="80010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General Operations – Allocation</a:t>
            </a:r>
          </a:p>
          <a:p>
            <a:endParaRPr lang="en-US" sz="2800" u="sng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				</a:t>
            </a:r>
            <a:r>
              <a:rPr lang="en-US" sz="2000" b="1" u="sng" dirty="0">
                <a:latin typeface="Calibri" pitchFamily="34" charset="0"/>
              </a:rPr>
              <a:t>FY2010-11</a:t>
            </a:r>
            <a:r>
              <a:rPr lang="en-US" sz="2000" dirty="0">
                <a:latin typeface="Calibri" pitchFamily="34" charset="0"/>
              </a:rPr>
              <a:t>		</a:t>
            </a:r>
            <a:r>
              <a:rPr lang="en-US" sz="2000" b="1" u="sng" dirty="0">
                <a:latin typeface="Calibri" pitchFamily="34" charset="0"/>
              </a:rPr>
              <a:t>FY2009-10*</a:t>
            </a:r>
          </a:p>
          <a:p>
            <a:endParaRPr lang="en-US" sz="2400" b="1" u="sng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General State:    			$  60,117,258		$  66,152,033</a:t>
            </a:r>
          </a:p>
          <a:p>
            <a:r>
              <a:rPr lang="en-US" sz="2000" dirty="0">
                <a:latin typeface="Calibri" pitchFamily="34" charset="0"/>
              </a:rPr>
              <a:t>Worker Retraining:		$    7,287,684		$    4,438,167</a:t>
            </a:r>
          </a:p>
          <a:p>
            <a:r>
              <a:rPr lang="en-US" sz="2000" dirty="0">
                <a:latin typeface="Calibri" pitchFamily="34" charset="0"/>
              </a:rPr>
              <a:t>Health Insurance:       		$    2,456,988		$  </a:t>
            </a:r>
          </a:p>
          <a:p>
            <a:r>
              <a:rPr lang="en-US" sz="2000" dirty="0">
                <a:latin typeface="Calibri" pitchFamily="34" charset="0"/>
              </a:rPr>
              <a:t>Tuition:				$  30,609,142		$  26,248,560</a:t>
            </a:r>
          </a:p>
          <a:p>
            <a:r>
              <a:rPr lang="en-US" sz="2000" dirty="0">
                <a:latin typeface="Calibri" pitchFamily="34" charset="0"/>
              </a:rPr>
              <a:t>Offset &amp; </a:t>
            </a:r>
            <a:r>
              <a:rPr lang="en-US" sz="2000" dirty="0" smtClean="0">
                <a:latin typeface="Calibri" pitchFamily="34" charset="0"/>
              </a:rPr>
              <a:t>Indirect Recoveries:</a:t>
            </a:r>
            <a:r>
              <a:rPr lang="en-US" sz="2000" dirty="0">
                <a:latin typeface="Calibri" pitchFamily="34" charset="0"/>
              </a:rPr>
              <a:t>	</a:t>
            </a:r>
            <a:r>
              <a:rPr lang="en-US" sz="2000" u="sng" dirty="0">
                <a:latin typeface="Calibri" pitchFamily="34" charset="0"/>
              </a:rPr>
              <a:t>$  11,740,721</a:t>
            </a:r>
            <a:r>
              <a:rPr lang="en-US" sz="2000" dirty="0">
                <a:latin typeface="Calibri" pitchFamily="34" charset="0"/>
              </a:rPr>
              <a:t>                 	</a:t>
            </a:r>
            <a:r>
              <a:rPr lang="en-US" sz="2000" u="sng" dirty="0">
                <a:solidFill>
                  <a:srgbClr val="080218"/>
                </a:solidFill>
                <a:latin typeface="Calibri" pitchFamily="34" charset="0"/>
              </a:rPr>
              <a:t>$  13,063,321</a:t>
            </a:r>
          </a:p>
          <a:p>
            <a:endParaRPr lang="en-US" sz="2000" u="sng" dirty="0">
              <a:solidFill>
                <a:srgbClr val="080218"/>
              </a:solidFill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TOTAL			      	$112,211,793		$109,902,081</a:t>
            </a:r>
          </a:p>
          <a:p>
            <a:endParaRPr lang="en-US" sz="1600" dirty="0">
              <a:latin typeface="Calibri" pitchFamily="34" charset="0"/>
            </a:endParaRPr>
          </a:p>
          <a:p>
            <a:r>
              <a:rPr lang="en-US" sz="1600" i="1" dirty="0">
                <a:latin typeface="Calibri" pitchFamily="34" charset="0"/>
              </a:rPr>
              <a:t>*as of 8</a:t>
            </a:r>
            <a:r>
              <a:rPr lang="en-US" sz="1600" i="1" baseline="30000" dirty="0">
                <a:latin typeface="Calibri" pitchFamily="34" charset="0"/>
              </a:rPr>
              <a:t>th</a:t>
            </a:r>
            <a:r>
              <a:rPr lang="en-US" sz="1600" i="1" dirty="0">
                <a:latin typeface="Calibri" pitchFamily="34" charset="0"/>
              </a:rPr>
              <a:t> District Allocation – May 14,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duotone>
              <a:prstClr val="black"/>
              <a:schemeClr val="accent5">
                <a:tint val="45000"/>
                <a:satMod val="400000"/>
              </a:schemeClr>
            </a:duotone>
            <a:lum bright="39000" contrast="-34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District Allocation</a:t>
            </a:r>
            <a:b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</a:b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2010-2011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66800" y="1676400"/>
          <a:ext cx="6934200" cy="3916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36718"/>
                <a:gridCol w="2048741"/>
                <a:gridCol w="2048741"/>
              </a:tblGrid>
              <a:tr h="6188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FY2010-11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% of Total</a:t>
                      </a:r>
                      <a:endParaRPr lang="en-US" dirty="0"/>
                    </a:p>
                  </a:txBody>
                  <a:tcPr/>
                </a:tc>
              </a:tr>
              <a:tr h="447974">
                <a:tc>
                  <a:txBody>
                    <a:bodyPr/>
                    <a:lstStyle/>
                    <a:p>
                      <a:r>
                        <a:rPr lang="en-US" dirty="0" smtClean="0"/>
                        <a:t>Central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$40,713,745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36.3%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$27,876,489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24.8%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South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u="none" dirty="0" smtClean="0"/>
                        <a:t>$30,688,101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27.3%</a:t>
                      </a:r>
                      <a:endParaRPr lang="en-US" u="none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u="none" dirty="0" smtClean="0"/>
                        <a:t>$5,368,254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4.8%</a:t>
                      </a:r>
                      <a:endParaRPr lang="en-US" u="none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</a:t>
                      </a:r>
                      <a:r>
                        <a:rPr lang="en-US" baseline="0" dirty="0" smtClean="0"/>
                        <a:t> 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u="none" dirty="0" smtClean="0"/>
                        <a:t>$5,702,471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5.1%</a:t>
                      </a:r>
                      <a:endParaRPr lang="en-US" u="none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DW Accounts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u="sng" dirty="0" smtClean="0"/>
                        <a:t>$1,862,734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1.7%</a:t>
                      </a:r>
                      <a:endParaRPr lang="en-US" u="sn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/>
                    </a:p>
                    <a:p>
                      <a:pPr algn="r"/>
                      <a:r>
                        <a:rPr lang="en-US" dirty="0" smtClean="0"/>
                        <a:t>$112,211,793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/>
                    </a:p>
                    <a:p>
                      <a:pPr algn="r"/>
                      <a:r>
                        <a:rPr lang="en-US" dirty="0" smtClean="0"/>
                        <a:t>100.0%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District Allocation</a:t>
            </a:r>
            <a:b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</a:b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2010-2011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316605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388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2286000"/>
          </a:xfrm>
        </p:spPr>
        <p:txBody>
          <a:bodyPr/>
          <a:lstStyle/>
          <a:p>
            <a:pPr algn="l"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381000"/>
            <a:ext cx="70104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North Seattle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 </a:t>
            </a:r>
            <a:r>
              <a:rPr lang="en-US" sz="3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Community </a:t>
            </a:r>
            <a:r>
              <a:rPr lang="en-US" sz="3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College</a:t>
            </a:r>
            <a:endParaRPr lang="en-US" sz="3000" b="1" i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2209800"/>
            <a:ext cx="7924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 indent="-457200" algn="ctr"/>
            <a:r>
              <a:rPr lang="en-US" sz="2800" b="1" dirty="0" smtClean="0">
                <a:latin typeface="Calibri" pitchFamily="34" charset="0"/>
              </a:rPr>
              <a:t>Agenda</a:t>
            </a:r>
            <a:endParaRPr lang="en-US" sz="2800" b="1" dirty="0">
              <a:latin typeface="Calibri" pitchFamily="34" charset="0"/>
            </a:endParaRPr>
          </a:p>
          <a:p>
            <a:pPr lvl="2" indent="-4572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Opening Remarks - President Mitsui</a:t>
            </a:r>
            <a:r>
              <a:rPr lang="en-US" sz="2800" u="sng" dirty="0" smtClean="0">
                <a:latin typeface="+mn-lt"/>
              </a:rPr>
              <a:t> </a:t>
            </a:r>
            <a:endParaRPr lang="en-US" sz="2800" dirty="0" smtClean="0">
              <a:latin typeface="+mn-lt"/>
            </a:endParaRPr>
          </a:p>
          <a:p>
            <a:pPr lvl="2" indent="-4572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Enrollment Update - </a:t>
            </a:r>
            <a:r>
              <a:rPr lang="en-US" sz="2800" dirty="0" smtClean="0">
                <a:latin typeface="Calibri" pitchFamily="34" charset="0"/>
                <a:sym typeface="Symbol"/>
              </a:rPr>
              <a:t>Mary Ellen O’Keeffe &amp; Marci Myer</a:t>
            </a:r>
            <a:endParaRPr lang="en-US" sz="2800" dirty="0" smtClean="0">
              <a:latin typeface="Calibri" pitchFamily="34" charset="0"/>
            </a:endParaRPr>
          </a:p>
          <a:p>
            <a:pPr lvl="2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Budget - Alan Ward</a:t>
            </a:r>
          </a:p>
          <a:p>
            <a:pPr lvl="2" indent="-457200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Roles of the Budget Planning Team, College Council and E-Team</a:t>
            </a:r>
            <a:endParaRPr lang="en-US" dirty="0" smtClean="0"/>
          </a:p>
          <a:p>
            <a:pPr lvl="2" indent="-457200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Communication Plan - How to submit budget ideas</a:t>
            </a:r>
            <a:endParaRPr lang="en-US" sz="2800" dirty="0">
              <a:latin typeface="Calibri" pitchFamily="34" charset="0"/>
            </a:endParaRPr>
          </a:p>
        </p:txBody>
      </p:sp>
      <p:pic>
        <p:nvPicPr>
          <p:cNvPr id="10" name="Picture 9" descr="Front_noflagpo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228600"/>
            <a:ext cx="2895600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316605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65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2286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57200"/>
            <a:ext cx="79248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Seattle Central Community </a:t>
            </a: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College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FY2010-2011</a:t>
            </a:r>
            <a:endParaRPr lang="en-US" sz="3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2057400"/>
            <a:ext cx="7315200" cy="426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u="sng" dirty="0" smtClean="0">
                <a:latin typeface="+mn-lt"/>
              </a:rPr>
              <a:t>Central Campus Budget Process Summary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u="sng" dirty="0" smtClean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u="sng" dirty="0" smtClean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u="sng" dirty="0" smtClean="0">
                <a:latin typeface="+mn-lt"/>
              </a:rPr>
              <a:t>Significant </a:t>
            </a:r>
            <a:r>
              <a:rPr lang="en-US" sz="2200" b="1" u="sng" dirty="0">
                <a:latin typeface="+mn-lt"/>
              </a:rPr>
              <a:t>budget changes for </a:t>
            </a:r>
            <a:r>
              <a:rPr lang="en-US" sz="2200" b="1" u="sng" dirty="0" smtClean="0">
                <a:latin typeface="+mn-lt"/>
              </a:rPr>
              <a:t>FY2011</a:t>
            </a: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latin typeface="+mn-lt"/>
              </a:rPr>
              <a:t>$800K to $1.05M increase in part-time faculty budget.  Some additional funding will come from new Worker Retraining money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latin typeface="+mn-lt"/>
              </a:rPr>
              <a:t>$106K one-time STATway initiative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316605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676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2286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57200"/>
            <a:ext cx="79248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North Seattle Community </a:t>
            </a: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College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FY2010-2011</a:t>
            </a:r>
            <a:endParaRPr lang="en-US" sz="3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2057400"/>
            <a:ext cx="7315200" cy="501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u="sng" dirty="0" smtClean="0">
                <a:latin typeface="+mn-lt"/>
              </a:rPr>
              <a:t>North Campus Budget Process Summary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u="sng" dirty="0" smtClean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u="sng" dirty="0" smtClean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u="sng" dirty="0" smtClean="0">
                <a:latin typeface="+mn-lt"/>
              </a:rPr>
              <a:t>Significant </a:t>
            </a:r>
            <a:r>
              <a:rPr lang="en-US" sz="2200" b="1" u="sng" dirty="0">
                <a:latin typeface="+mn-lt"/>
              </a:rPr>
              <a:t>budget changes for </a:t>
            </a:r>
            <a:r>
              <a:rPr lang="en-US" sz="2200" b="1" u="sng" dirty="0" smtClean="0">
                <a:latin typeface="+mn-lt"/>
              </a:rPr>
              <a:t>FY2011</a:t>
            </a: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latin typeface="+mn-lt"/>
              </a:rPr>
              <a:t>Convert/fund 5 new full-time faculty </a:t>
            </a:r>
            <a:r>
              <a:rPr lang="en-US" sz="2200" dirty="0" smtClean="0">
                <a:latin typeface="+mn-lt"/>
              </a:rPr>
              <a:t>positions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 smtClean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latin typeface="+mn-lt"/>
              </a:rPr>
              <a:t>$100K increase contribution from International Programs to General Operating</a:t>
            </a: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latin typeface="+mn-lt"/>
              </a:rPr>
              <a:t>Temporarily increase part-time faculty funding using new Worker Retraining money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316605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700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2286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57200"/>
            <a:ext cx="79248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South Seattle Community </a:t>
            </a: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College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FY2010-2011</a:t>
            </a:r>
            <a:endParaRPr lang="en-US" sz="3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2057400"/>
            <a:ext cx="73152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u="sng" dirty="0" smtClean="0">
                <a:latin typeface="+mn-lt"/>
              </a:rPr>
              <a:t>South Campus Budget Process Summary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u="sng" dirty="0" smtClean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u="sng" dirty="0" smtClean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u="sng" dirty="0" smtClean="0">
                <a:latin typeface="+mn-lt"/>
              </a:rPr>
              <a:t>Significant </a:t>
            </a:r>
            <a:r>
              <a:rPr lang="en-US" sz="2200" b="1" u="sng" dirty="0">
                <a:latin typeface="+mn-lt"/>
              </a:rPr>
              <a:t>budget changes for FY2011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latin typeface="+mn-lt"/>
              </a:rPr>
              <a:t>Convert/fund </a:t>
            </a:r>
            <a:r>
              <a:rPr lang="en-US" sz="2200" dirty="0">
                <a:latin typeface="+mn-lt"/>
              </a:rPr>
              <a:t>3 new full-time faculty positions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latin typeface="+mn-lt"/>
              </a:rPr>
              <a:t>Fund one new security officer position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latin typeface="+mn-lt"/>
              </a:rPr>
              <a:t>$78K increase in part-time faculty pool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latin typeface="+mn-lt"/>
              </a:rPr>
              <a:t>$200K reductions in apprenticeship programs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316605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24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2286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57200"/>
            <a:ext cx="79248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Seattle Vocational </a:t>
            </a: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Institute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FY2010-2011</a:t>
            </a:r>
            <a:endParaRPr lang="en-US" sz="3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2057400"/>
            <a:ext cx="7315200" cy="4676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u="sng" dirty="0" smtClean="0">
                <a:latin typeface="+mn-lt"/>
              </a:rPr>
              <a:t>SVI Campus Budget Process Summary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u="sng" dirty="0" smtClean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u="sng" dirty="0" smtClean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u="sng" dirty="0" smtClean="0">
                <a:latin typeface="+mn-lt"/>
              </a:rPr>
              <a:t>Significant </a:t>
            </a:r>
            <a:r>
              <a:rPr lang="en-US" sz="2200" b="1" u="sng" dirty="0">
                <a:latin typeface="+mn-lt"/>
              </a:rPr>
              <a:t>budget changes for FY2011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latin typeface="+mn-lt"/>
              </a:rPr>
              <a:t>Conversion </a:t>
            </a:r>
            <a:r>
              <a:rPr lang="en-US" sz="2200" dirty="0">
                <a:latin typeface="+mn-lt"/>
              </a:rPr>
              <a:t>from clock hours to credit hours beginning Summer Quarter </a:t>
            </a:r>
            <a:r>
              <a:rPr lang="en-US" sz="2200" dirty="0" smtClean="0">
                <a:latin typeface="+mn-lt"/>
              </a:rPr>
              <a:t>2010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 smtClean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latin typeface="+mn-lt"/>
              </a:rPr>
              <a:t>Conversion to slightly affect SVI student tuition</a:t>
            </a: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316605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24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2286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57200"/>
            <a:ext cx="79248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District Office</a:t>
            </a:r>
            <a:endParaRPr lang="en-US" sz="3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FY2010-2011</a:t>
            </a:r>
            <a:endParaRPr lang="en-US" sz="3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2057400"/>
            <a:ext cx="7315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u="sng" dirty="0" smtClean="0">
                <a:latin typeface="+mn-lt"/>
              </a:rPr>
              <a:t>District Office Budget Process Summary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u="sng" dirty="0" smtClean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u="sng" dirty="0" smtClean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u="sng" dirty="0" smtClean="0">
                <a:latin typeface="+mn-lt"/>
              </a:rPr>
              <a:t>Significant </a:t>
            </a:r>
            <a:r>
              <a:rPr lang="en-US" sz="2200" b="1" u="sng" dirty="0">
                <a:latin typeface="+mn-lt"/>
              </a:rPr>
              <a:t>budget changes for </a:t>
            </a:r>
            <a:r>
              <a:rPr lang="en-US" sz="2200" b="1" u="sng" dirty="0" smtClean="0">
                <a:latin typeface="+mn-lt"/>
              </a:rPr>
              <a:t>FY2011</a:t>
            </a: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latin typeface="+mn-lt"/>
              </a:rPr>
              <a:t>$90K annual increase in Unemployment Compensation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 smtClean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latin typeface="+mn-lt"/>
              </a:rPr>
              <a:t>Tentative funding approval for Human Resources’ recruiting and evaluation software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316605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24" name="Title 1"/>
          <p:cNvSpPr>
            <a:spLocks noGrp="1"/>
          </p:cNvSpPr>
          <p:nvPr>
            <p:ph type="ctrTitle"/>
          </p:nvPr>
        </p:nvSpPr>
        <p:spPr>
          <a:xfrm>
            <a:off x="762000" y="2819400"/>
            <a:ext cx="7772400" cy="2286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57200"/>
            <a:ext cx="79248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Budget  Was Balanced- Then!!</a:t>
            </a:r>
            <a:endParaRPr lang="en-US" sz="3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200" y="1752600"/>
            <a:ext cx="7315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 smtClean="0"/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Revenue Forecasts Didn’t Hold!</a:t>
            </a:r>
            <a:endParaRPr lang="en-US" sz="2200" dirty="0" smtClean="0">
              <a:latin typeface="+mn-lt"/>
            </a:endParaRP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 smtClean="0">
              <a:latin typeface="+mn-lt"/>
            </a:endParaRP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Governor Required to Order Across-the Board Budget Cuts Triggered by Budget and Accounting Act</a:t>
            </a:r>
            <a:endParaRPr lang="en-US" sz="2200" dirty="0" smtClean="0">
              <a:latin typeface="+mn-lt"/>
            </a:endParaRP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 smtClean="0">
              <a:latin typeface="+mn-lt"/>
            </a:endParaRP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First Trigger Since 1991                                   Additional 6.3% Cut ordered for Current Fiscal Year for All Agencies</a:t>
            </a: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 smtClean="0">
              <a:latin typeface="+mn-lt"/>
            </a:endParaRP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Maintenance of Effort (2006) Didn’t Save Higher Education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316605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24" name="Title 1"/>
          <p:cNvSpPr>
            <a:spLocks noGrp="1"/>
          </p:cNvSpPr>
          <p:nvPr>
            <p:ph type="ctrTitle"/>
          </p:nvPr>
        </p:nvSpPr>
        <p:spPr>
          <a:xfrm>
            <a:off x="762000" y="2819400"/>
            <a:ext cx="7772400" cy="2286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57200"/>
            <a:ext cx="79248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Budget  Information</a:t>
            </a:r>
            <a:endParaRPr lang="en-US" sz="3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200" y="1752600"/>
            <a:ext cx="7315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 smtClean="0"/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Additional Cuts Expected for Next Biennium, Which Begins July 1, 2011</a:t>
            </a: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 smtClean="0">
              <a:latin typeface="+mn-lt"/>
            </a:endParaRP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What is the NSCC Plan?</a:t>
            </a:r>
            <a:endParaRPr lang="en-US" sz="2200" dirty="0" smtClean="0">
              <a:latin typeface="+mn-lt"/>
            </a:endParaRP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 smtClean="0">
              <a:latin typeface="+mn-lt"/>
            </a:endParaRP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Planning for a total reduction of 10% for Current year and Next Biennium</a:t>
            </a: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 smtClean="0">
              <a:latin typeface="+mn-lt"/>
            </a:endParaRP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Total Reduction of </a:t>
            </a:r>
            <a:r>
              <a:rPr lang="en-US" sz="3600" b="1" dirty="0" smtClean="0">
                <a:latin typeface="+mn-lt"/>
              </a:rPr>
              <a:t>$1,740,286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316605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24" name="Title 1"/>
          <p:cNvSpPr>
            <a:spLocks noGrp="1"/>
          </p:cNvSpPr>
          <p:nvPr>
            <p:ph type="ctrTitle"/>
          </p:nvPr>
        </p:nvSpPr>
        <p:spPr>
          <a:xfrm>
            <a:off x="762000" y="1981200"/>
            <a:ext cx="7772400" cy="3124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57200"/>
            <a:ext cx="79248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Budget  Reductions by Unit</a:t>
            </a:r>
            <a:endParaRPr lang="en-US" sz="3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200" y="1752600"/>
            <a:ext cx="73152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 smtClean="0"/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President’s Area         $61,482</a:t>
            </a: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Instruction             $1,189,617</a:t>
            </a: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Student Services      $139,870</a:t>
            </a: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Admin. Services        $302,262</a:t>
            </a: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Contingency Reserve  $47,756</a:t>
            </a:r>
            <a:endParaRPr lang="en-US" sz="2200" dirty="0" smtClean="0">
              <a:latin typeface="+mn-lt"/>
            </a:endParaRP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316605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24" name="Title 1"/>
          <p:cNvSpPr>
            <a:spLocks noGrp="1"/>
          </p:cNvSpPr>
          <p:nvPr>
            <p:ph type="ctrTitle"/>
          </p:nvPr>
        </p:nvSpPr>
        <p:spPr>
          <a:xfrm>
            <a:off x="762000" y="2819400"/>
            <a:ext cx="7772400" cy="2286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57200"/>
            <a:ext cx="79248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What Is the NSCC Plan?</a:t>
            </a:r>
            <a:endParaRPr lang="en-US" sz="3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200" y="1752600"/>
            <a:ext cx="73152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 smtClean="0"/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Formula is Simple! Need to Either Cut Costs or Increase Revenue</a:t>
            </a: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 smtClean="0"/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College </a:t>
            </a:r>
            <a:r>
              <a:rPr lang="en-US" sz="2400" b="1" u="sng" dirty="0" smtClean="0"/>
              <a:t>Could</a:t>
            </a:r>
            <a:r>
              <a:rPr lang="en-US" sz="2400" dirty="0" smtClean="0"/>
              <a:t> Use Reserves This Year to Cover Cut; not a Sound Fiscal Strategy!</a:t>
            </a:r>
            <a:endParaRPr lang="en-US" sz="2200" dirty="0" smtClean="0"/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 smtClean="0"/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NSCC will do Less with Less!</a:t>
            </a: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 smtClean="0"/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College/District is Planning for a 10% Cut</a:t>
            </a: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316605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24" name="Title 1"/>
          <p:cNvSpPr>
            <a:spLocks noGrp="1"/>
          </p:cNvSpPr>
          <p:nvPr>
            <p:ph type="ctrTitle"/>
          </p:nvPr>
        </p:nvSpPr>
        <p:spPr>
          <a:xfrm>
            <a:off x="762000" y="2819400"/>
            <a:ext cx="7772400" cy="2286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57200"/>
            <a:ext cx="79248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Ways to Balance Budget</a:t>
            </a:r>
            <a:endParaRPr lang="en-US" sz="3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200" y="1752600"/>
            <a:ext cx="73152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 smtClean="0"/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Additional Revenue</a:t>
            </a: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 smtClean="0">
              <a:latin typeface="+mn-lt"/>
            </a:endParaRP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Use of Reserves</a:t>
            </a:r>
            <a:endParaRPr lang="en-US" sz="2200" dirty="0" smtClean="0">
              <a:latin typeface="+mn-lt"/>
            </a:endParaRP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 smtClean="0">
              <a:latin typeface="+mn-lt"/>
            </a:endParaRP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Savings (reduce expenses)</a:t>
            </a: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 smtClean="0">
              <a:latin typeface="+mn-lt"/>
            </a:endParaRP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Efficiencies (consolidate departments)</a:t>
            </a: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>
              <a:latin typeface="+mn-lt"/>
            </a:endParaRP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Cost Shifts (move expenses to fee budgets)</a:t>
            </a: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>
              <a:latin typeface="+mn-lt"/>
            </a:endParaRP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Reductions (primarily positions)</a:t>
            </a:r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lvl="3" indent="-27432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457200"/>
            <a:ext cx="69342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 </a:t>
            </a: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Opening Remarks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President Mitsui</a:t>
            </a:r>
            <a:endParaRPr lang="en-US" sz="3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400" y="213360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371600" lvl="4" indent="-457200"/>
            <a:endParaRPr lang="en-US" sz="2200" dirty="0">
              <a:solidFill>
                <a:srgbClr val="080218"/>
              </a:solidFill>
              <a:latin typeface="Calibri" pitchFamily="34" charset="0"/>
            </a:endParaRPr>
          </a:p>
          <a:p>
            <a:pPr marL="1371600" lvl="4" indent="-457200"/>
            <a:endParaRPr lang="en-US" sz="2200" dirty="0">
              <a:solidFill>
                <a:srgbClr val="080218"/>
              </a:solidFill>
              <a:latin typeface="Calibri" pitchFamily="34" charset="0"/>
            </a:endParaRPr>
          </a:p>
        </p:txBody>
      </p:sp>
      <p:pic>
        <p:nvPicPr>
          <p:cNvPr id="11" name="Picture 10" descr="Convo07_BH_28_Mitsui - podiu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1800" y="2133600"/>
            <a:ext cx="3183805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316605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24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2286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57200"/>
            <a:ext cx="79248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Fiscal Outlook</a:t>
            </a:r>
            <a:endParaRPr lang="en-US" sz="3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	</a:t>
            </a: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FY2011-2013</a:t>
            </a:r>
            <a:r>
              <a:rPr lang="en-US" sz="3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	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2286000"/>
            <a:ext cx="7315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+mn-lt"/>
              </a:rPr>
              <a:t>Biennium 2011-13 Outlook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 smtClean="0">
              <a:latin typeface="+mn-lt"/>
            </a:endParaRPr>
          </a:p>
          <a:p>
            <a:pPr lvl="3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latin typeface="+mn-lt"/>
              </a:rPr>
              <a:t>Projected $3.3 billion deficit for Washington</a:t>
            </a:r>
          </a:p>
          <a:p>
            <a:pPr lvl="3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 smtClean="0">
              <a:latin typeface="+mn-lt"/>
            </a:endParaRPr>
          </a:p>
          <a:p>
            <a:pPr lvl="3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latin typeface="+mn-lt"/>
              </a:rPr>
              <a:t>Expected enrollment changes- may have peaked</a:t>
            </a:r>
          </a:p>
          <a:p>
            <a:pPr lvl="3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 smtClean="0">
              <a:latin typeface="+mn-lt"/>
            </a:endParaRPr>
          </a:p>
          <a:p>
            <a:pPr lvl="3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latin typeface="+mn-lt"/>
              </a:rPr>
              <a:t>Tuition &amp; fee impacts on students</a:t>
            </a:r>
          </a:p>
          <a:p>
            <a:pPr lvl="3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 smtClean="0">
              <a:latin typeface="+mn-lt"/>
            </a:endParaRPr>
          </a:p>
          <a:p>
            <a:pPr lvl="3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latin typeface="+mn-lt"/>
              </a:rPr>
              <a:t>Pent-up demand for COLA’s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316605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24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2286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57200"/>
            <a:ext cx="79248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Fiscal Outlook</a:t>
            </a:r>
            <a:endParaRPr lang="en-US" sz="3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			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2057400"/>
            <a:ext cx="73152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latin typeface="+mn-lt"/>
              </a:rPr>
              <a:t>Governor’s plan to transform Washington’s budget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+mn-lt"/>
              </a:rPr>
              <a:t>State budget process to be based on: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 smtClean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+mn-lt"/>
              </a:rPr>
              <a:t>Fiscal responsibility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Is the activity an essential service?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Can the activity be eliminated or delayed?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Are there other fund sources available?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+mn-lt"/>
              </a:rPr>
              <a:t>Efficiency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Are there more cost-effective and/or efficient ways?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 smtClean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+mn-lt"/>
              </a:rPr>
              <a:t>Performance</a:t>
            </a:r>
            <a:endParaRPr lang="en-US" sz="2200" dirty="0">
              <a:latin typeface="+mn-lt"/>
            </a:endParaRP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Can the activity be the subject of a performance contract?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Can the activity be the subject of a performance incentive?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990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2286000"/>
          </a:xfrm>
        </p:spPr>
        <p:txBody>
          <a:bodyPr/>
          <a:lstStyle/>
          <a:p>
            <a:pPr algn="l"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381000"/>
            <a:ext cx="70104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DW Budget </a:t>
            </a:r>
            <a:r>
              <a:rPr lang="en-US" sz="3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Presentation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FY </a:t>
            </a:r>
            <a:r>
              <a:rPr lang="en-US" sz="3400" b="1" i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2010-2011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i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				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3048000"/>
            <a:ext cx="8763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End of Presentation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You may wake up!</a:t>
            </a:r>
            <a:endParaRPr lang="en-US" sz="3200" i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316605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388" name="Title 1"/>
          <p:cNvSpPr>
            <a:spLocks noGrp="1"/>
          </p:cNvSpPr>
          <p:nvPr>
            <p:ph type="ctrTitle" idx="4294967295"/>
          </p:nvPr>
        </p:nvSpPr>
        <p:spPr>
          <a:xfrm>
            <a:off x="457200" y="2819400"/>
            <a:ext cx="8153400" cy="3352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Fall 2008 61% enrolled on 9/10</a:t>
            </a:r>
            <a:br>
              <a:rPr lang="en-US" sz="3600" dirty="0" smtClean="0"/>
            </a:br>
            <a:r>
              <a:rPr lang="en-US" sz="3600" dirty="0" smtClean="0"/>
              <a:t>Fall 2010 86% enrolled by 9/10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Oct 5th Numbers</a:t>
            </a:r>
            <a:br>
              <a:rPr lang="en-US" sz="3600" dirty="0" smtClean="0"/>
            </a:br>
            <a:r>
              <a:rPr lang="en-US" sz="3600" dirty="0" smtClean="0"/>
              <a:t>	Total headcount- 8846</a:t>
            </a:r>
            <a:br>
              <a:rPr lang="en-US" sz="3600" dirty="0" smtClean="0"/>
            </a:br>
            <a:r>
              <a:rPr lang="en-US" sz="3600" dirty="0" smtClean="0"/>
              <a:t>			Running Start-280</a:t>
            </a:r>
            <a:br>
              <a:rPr lang="en-US" sz="3600" dirty="0" smtClean="0"/>
            </a:br>
            <a:r>
              <a:rPr lang="en-US" sz="3600" dirty="0" smtClean="0"/>
              <a:t>			International - 631</a:t>
            </a:r>
            <a:br>
              <a:rPr lang="en-US" sz="3600" dirty="0" smtClean="0"/>
            </a:br>
            <a:r>
              <a:rPr lang="en-US" sz="3600" dirty="0" smtClean="0"/>
              <a:t>			Self Support- 1087</a:t>
            </a:r>
            <a:br>
              <a:rPr lang="en-US" sz="3600" dirty="0" smtClean="0"/>
            </a:br>
            <a:r>
              <a:rPr lang="en-US" sz="3600" dirty="0" smtClean="0"/>
              <a:t>			State - 6771</a:t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381000"/>
            <a:ext cx="70104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Enrollment Update</a:t>
            </a:r>
            <a:br>
              <a:rPr lang="en-US" sz="3400" b="1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</a:br>
            <a:r>
              <a:rPr lang="en-US" sz="3400" b="1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Mary Ellen O’Keeffe</a:t>
            </a:r>
            <a:endParaRPr lang="en-US" sz="3400" b="1" i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01084" y="1981200"/>
            <a:ext cx="2941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New patterns of enrollment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432810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388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2286000"/>
          </a:xfrm>
        </p:spPr>
        <p:txBody>
          <a:bodyPr/>
          <a:lstStyle/>
          <a:p>
            <a:pPr algn="l"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381000"/>
            <a:ext cx="815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Enrollment   Update … </a:t>
            </a:r>
            <a:r>
              <a:rPr lang="en-US" sz="3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cont.       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Marci Myer</a:t>
            </a:r>
            <a:endParaRPr lang="en-US" sz="3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" y="2362200"/>
          <a:ext cx="7620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19812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Admissions Applications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6,506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5,949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Waiting List Transactions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3,244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Advising</a:t>
                      </a:r>
                      <a:r>
                        <a:rPr lang="en-US" sz="2400" baseline="0" dirty="0" smtClean="0"/>
                        <a:t> Contacts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8,058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5,983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Financial Aid Applications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6,614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5,297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85800" y="5125253"/>
            <a:ext cx="76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There were still 1,409 students on waitlists when they were shut off last week.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432810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388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981200"/>
          </a:xfrm>
        </p:spPr>
        <p:txBody>
          <a:bodyPr/>
          <a:lstStyle/>
          <a:p>
            <a:pPr algn="l"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381000"/>
            <a:ext cx="815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Enrollment Update … </a:t>
            </a:r>
            <a:r>
              <a:rPr lang="en-US" sz="3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cont.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Marci Myer</a:t>
            </a:r>
            <a:endParaRPr lang="en-US" sz="3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2209800"/>
            <a:ext cx="7924800" cy="784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/>
            <a:endParaRPr lang="en-US" sz="2800" dirty="0" smtClean="0">
              <a:latin typeface="Calibri" pitchFamily="34" charset="0"/>
            </a:endParaRPr>
          </a:p>
          <a:p>
            <a:pPr lvl="1" indent="-4572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Financial Aid awards for 2010-2011</a:t>
            </a:r>
          </a:p>
          <a:p>
            <a:pPr lvl="2" indent="-457200">
              <a:buClr>
                <a:schemeClr val="bg1">
                  <a:lumMod val="65000"/>
                </a:schemeClr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Over $3.5M in Pell Grants</a:t>
            </a:r>
          </a:p>
          <a:p>
            <a:pPr lvl="2" indent="-457200">
              <a:buClr>
                <a:schemeClr val="bg1">
                  <a:lumMod val="65000"/>
                </a:schemeClr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Over $1.2M in State Need Grants</a:t>
            </a:r>
          </a:p>
          <a:p>
            <a:pPr lvl="2" indent="-457200">
              <a:buClr>
                <a:schemeClr val="bg1">
                  <a:lumMod val="65000"/>
                </a:schemeClr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$166,000 in State Work Study (down 31%)</a:t>
            </a:r>
          </a:p>
          <a:p>
            <a:pPr lvl="2" indent="-457200">
              <a:buClr>
                <a:schemeClr val="bg1">
                  <a:lumMod val="65000"/>
                </a:schemeClr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$184,000 in Federal Work Study</a:t>
            </a:r>
          </a:p>
          <a:p>
            <a:pPr lvl="2" indent="-457200">
              <a:buClr>
                <a:schemeClr val="bg1">
                  <a:lumMod val="65000"/>
                </a:schemeClr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$111,000 in Federal Supplemental Grants</a:t>
            </a:r>
          </a:p>
          <a:p>
            <a:pPr lvl="2" indent="-457200">
              <a:buClr>
                <a:schemeClr val="bg1">
                  <a:lumMod val="65000"/>
                </a:schemeClr>
              </a:buClr>
              <a:buFont typeface="Wingdings" pitchFamily="2" charset="2"/>
              <a:buChar char="Ø"/>
            </a:pPr>
            <a:endParaRPr lang="en-US" sz="2800" dirty="0" smtClean="0">
              <a:latin typeface="Calibri" pitchFamily="34" charset="0"/>
            </a:endParaRPr>
          </a:p>
          <a:p>
            <a:pPr lvl="2" indent="-457200">
              <a:buClr>
                <a:schemeClr val="bg1">
                  <a:lumMod val="65000"/>
                </a:schemeClr>
              </a:buClr>
              <a:buFont typeface="Wingdings" pitchFamily="2" charset="2"/>
              <a:buChar char="Ø"/>
            </a:pPr>
            <a:endParaRPr lang="en-US" sz="2800" dirty="0" smtClean="0">
              <a:latin typeface="Calibri" pitchFamily="34" charset="0"/>
            </a:endParaRPr>
          </a:p>
          <a:p>
            <a:pPr lvl="2" indent="-457200">
              <a:buClr>
                <a:schemeClr val="bg1">
                  <a:lumMod val="65000"/>
                </a:schemeClr>
              </a:buClr>
              <a:buFont typeface="Wingdings" pitchFamily="2" charset="2"/>
              <a:buChar char="Ø"/>
            </a:pPr>
            <a:endParaRPr lang="en-US" sz="2800" dirty="0" smtClean="0">
              <a:latin typeface="Calibri" pitchFamily="34" charset="0"/>
            </a:endParaRPr>
          </a:p>
          <a:p>
            <a:pPr lvl="1" indent="-457200">
              <a:buClr>
                <a:schemeClr val="bg1">
                  <a:lumMod val="65000"/>
                </a:schemeClr>
              </a:buClr>
              <a:buFont typeface="Wingdings" pitchFamily="2" charset="2"/>
              <a:buChar char="Ø"/>
            </a:pPr>
            <a:endParaRPr lang="en-US" sz="2800" dirty="0" smtClean="0">
              <a:latin typeface="Calibri" pitchFamily="34" charset="0"/>
            </a:endParaRPr>
          </a:p>
          <a:p>
            <a:pPr lvl="2" indent="-457200">
              <a:buClr>
                <a:schemeClr val="bg1">
                  <a:lumMod val="65000"/>
                </a:schemeClr>
              </a:buClr>
              <a:buFont typeface="Wingdings" pitchFamily="2" charset="2"/>
              <a:buChar char="Ø"/>
            </a:pPr>
            <a:endParaRPr lang="en-US" sz="2800" dirty="0" smtClean="0">
              <a:latin typeface="Calibri" pitchFamily="34" charset="0"/>
            </a:endParaRPr>
          </a:p>
          <a:p>
            <a:pPr lvl="1" indent="-457200">
              <a:buFont typeface="Arial" pitchFamily="34" charset="0"/>
              <a:buChar char="•"/>
            </a:pPr>
            <a:endParaRPr lang="en-US" sz="2800" dirty="0" smtClean="0">
              <a:latin typeface="Calibri" pitchFamily="34" charset="0"/>
            </a:endParaRPr>
          </a:p>
          <a:p>
            <a:pPr lvl="2" indent="-457200">
              <a:buClr>
                <a:schemeClr val="bg1">
                  <a:lumMod val="65000"/>
                </a:schemeClr>
              </a:buClr>
              <a:buFont typeface="Wingdings" pitchFamily="2" charset="2"/>
              <a:buChar char="Ø"/>
            </a:pPr>
            <a:endParaRPr lang="en-US" sz="2800" dirty="0" smtClean="0">
              <a:latin typeface="Calibri" pitchFamily="34" charset="0"/>
            </a:endParaRPr>
          </a:p>
          <a:p>
            <a:pPr lvl="1" indent="-457200">
              <a:buClr>
                <a:schemeClr val="tx1"/>
              </a:buClr>
              <a:buFont typeface="Arial" pitchFamily="34" charset="0"/>
              <a:buChar char="•"/>
            </a:pPr>
            <a:endParaRPr lang="en-US" sz="2800" dirty="0" smtClean="0">
              <a:latin typeface="Calibri" pitchFamily="34" charset="0"/>
            </a:endParaRPr>
          </a:p>
          <a:p>
            <a:pPr lvl="2" indent="-457200">
              <a:buClr>
                <a:schemeClr val="bg1">
                  <a:lumMod val="65000"/>
                </a:schemeClr>
              </a:buClr>
              <a:buFont typeface="Wingdings" pitchFamily="2" charset="2"/>
              <a:buChar char="Ø"/>
            </a:pPr>
            <a:endParaRPr lang="en-US" sz="2800" dirty="0" smtClean="0">
              <a:latin typeface="Calibri" pitchFamily="34" charset="0"/>
            </a:endParaRPr>
          </a:p>
          <a:p>
            <a:pPr lvl="1" indent="-457200">
              <a:buClr>
                <a:schemeClr val="tx1"/>
              </a:buClr>
              <a:buFont typeface="Arial" pitchFamily="34" charset="0"/>
              <a:buChar char="•"/>
            </a:pPr>
            <a:endParaRPr lang="en-US" sz="2800" dirty="0" smtClean="0">
              <a:latin typeface="Calibri" pitchFamily="34" charset="0"/>
            </a:endParaRPr>
          </a:p>
          <a:p>
            <a:pPr lvl="2" indent="-457200">
              <a:buClr>
                <a:schemeClr val="bg1">
                  <a:lumMod val="65000"/>
                </a:schemeClr>
              </a:buClr>
              <a:buFont typeface="Wingdings" pitchFamily="2" charset="2"/>
              <a:buChar char="Ø"/>
            </a:pPr>
            <a:endParaRPr lang="en-US" sz="2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432810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388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2286000"/>
          </a:xfrm>
        </p:spPr>
        <p:txBody>
          <a:bodyPr/>
          <a:lstStyle/>
          <a:p>
            <a:pPr algn="l"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381000"/>
            <a:ext cx="815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Enrollment Update … </a:t>
            </a:r>
            <a:r>
              <a:rPr lang="en-US" sz="3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cont.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Marci Myer</a:t>
            </a:r>
            <a:endParaRPr lang="en-US" sz="3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38200" y="2337722"/>
          <a:ext cx="7696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1981200"/>
                <a:gridCol w="1676400"/>
              </a:tblGrid>
              <a:tr h="39439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Veteran</a:t>
                      </a:r>
                      <a:r>
                        <a:rPr lang="en-US" sz="2400" baseline="0" dirty="0" smtClean="0"/>
                        <a:t> Students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Running Start Students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International Students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632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596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Self Support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1,100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85800" y="4876800"/>
            <a:ext cx="7924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Our Greeter’s Program attracted 1,583 students this Fall compared to 1,090 same time last year.  Thank you!</a:t>
            </a:r>
          </a:p>
          <a:p>
            <a:pPr lvl="1" indent="-457200">
              <a:buFont typeface="Arial" pitchFamily="34" charset="0"/>
              <a:buChar char="•"/>
            </a:pP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316605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388" name="Title 1"/>
          <p:cNvSpPr>
            <a:spLocks noGrp="1"/>
          </p:cNvSpPr>
          <p:nvPr>
            <p:ph type="ctrTitle" idx="4294967295"/>
          </p:nvPr>
        </p:nvSpPr>
        <p:spPr>
          <a:xfrm>
            <a:off x="457200" y="2590800"/>
            <a:ext cx="81534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Numbers</a:t>
            </a:r>
            <a:br>
              <a:rPr lang="en-US" sz="3600" dirty="0" smtClean="0"/>
            </a:br>
            <a:r>
              <a:rPr lang="en-US" sz="3600" dirty="0" smtClean="0"/>
              <a:t>Alan Ward, VP Administrative Services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381000"/>
            <a:ext cx="70104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Budget Presentation</a:t>
            </a:r>
            <a:br>
              <a:rPr lang="en-US" sz="3400" b="1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</a:br>
            <a:r>
              <a:rPr lang="en-US" sz="3400" b="1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Fiscal Year 2010-2011</a:t>
            </a:r>
            <a:endParaRPr lang="en-US" sz="3400" b="1" i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3000" contrast="-40000"/>
          </a:blip>
          <a:stretch>
            <a:fillRect/>
          </a:stretch>
        </p:blipFill>
        <p:spPr bwMode="auto">
          <a:xfrm>
            <a:off x="2362200" y="3316605"/>
            <a:ext cx="4724400" cy="342519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5A69AA"/>
          </a:solidFill>
          <a:ln w="0">
            <a:noFill/>
          </a:ln>
          <a:effectLst>
            <a:outerShdw blurRad="63500" dist="114300" dir="14160000" algn="tr" rotWithShape="0">
              <a:schemeClr val="accent3">
                <a:lumMod val="50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 extrusionH="76200" contourW="19050" prstMaterial="dkEdge">
            <a:bevelT w="50800" h="50800"/>
            <a:extrusionClr>
              <a:schemeClr val="accent3">
                <a:lumMod val="50000"/>
              </a:schemeClr>
            </a:extrusionClr>
            <a:contourClr>
              <a:schemeClr val="accent3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388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2286000"/>
          </a:xfrm>
        </p:spPr>
        <p:txBody>
          <a:bodyPr/>
          <a:lstStyle/>
          <a:p>
            <a:pPr algn="l"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19200"/>
            <a:ext cx="7772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/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381000"/>
            <a:ext cx="70104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North Seattle </a:t>
            </a:r>
            <a:r>
              <a:rPr lang="en-US" sz="3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Community </a:t>
            </a:r>
            <a:r>
              <a:rPr lang="en-US" sz="3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  <a:ea typeface="+mj-ea"/>
                <a:cs typeface="+mj-cs"/>
              </a:rPr>
              <a:t>College FY2010-2011</a:t>
            </a:r>
            <a:endParaRPr lang="en-US" sz="3000" b="1" i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2209800"/>
            <a:ext cx="7924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 indent="-457200"/>
            <a:r>
              <a:rPr lang="en-US" sz="2800" b="1" u="sng" dirty="0">
                <a:solidFill>
                  <a:srgbClr val="FF0000"/>
                </a:solidFill>
                <a:latin typeface="Calibri" pitchFamily="34" charset="0"/>
              </a:rPr>
              <a:t>State Budget Reductions</a:t>
            </a:r>
          </a:p>
          <a:p>
            <a:pPr lvl="2" indent="-4572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Fiscal Year Began July 1, 2010</a:t>
            </a:r>
            <a:r>
              <a:rPr lang="en-US" sz="2800" b="1" u="sng" dirty="0" smtClean="0">
                <a:latin typeface="Calibri" pitchFamily="34" charset="0"/>
              </a:rPr>
              <a:t> </a:t>
            </a:r>
            <a:endParaRPr lang="en-US" sz="2800" b="1" u="sng" dirty="0">
              <a:latin typeface="Calibri" pitchFamily="34" charset="0"/>
            </a:endParaRPr>
          </a:p>
          <a:p>
            <a:pPr lvl="2" indent="-457200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Budget Reduction </a:t>
            </a:r>
            <a:r>
              <a:rPr lang="en-US" sz="2800" dirty="0">
                <a:latin typeface="Calibri" pitchFamily="34" charset="0"/>
              </a:rPr>
              <a:t>of </a:t>
            </a:r>
            <a:r>
              <a:rPr lang="en-US" sz="2800" dirty="0" smtClean="0">
                <a:latin typeface="Calibri" pitchFamily="34" charset="0"/>
              </a:rPr>
              <a:t>$46M </a:t>
            </a:r>
            <a:r>
              <a:rPr lang="en-US" sz="2800" dirty="0">
                <a:latin typeface="Calibri" pitchFamily="34" charset="0"/>
              </a:rPr>
              <a:t>or </a:t>
            </a:r>
            <a:r>
              <a:rPr lang="en-US" sz="2800" dirty="0" smtClean="0">
                <a:latin typeface="Calibri" pitchFamily="34" charset="0"/>
              </a:rPr>
              <a:t>6.5% </a:t>
            </a:r>
            <a:r>
              <a:rPr lang="en-US" sz="2800" dirty="0">
                <a:latin typeface="Calibri" pitchFamily="34" charset="0"/>
              </a:rPr>
              <a:t>in the community college system</a:t>
            </a:r>
            <a:r>
              <a:rPr lang="en-US" sz="2800" dirty="0" smtClean="0">
                <a:latin typeface="Calibri" pitchFamily="34" charset="0"/>
              </a:rPr>
              <a:t>. (incl. 1% one-time compensation reduction)</a:t>
            </a:r>
            <a:endParaRPr lang="en-US" sz="2800" dirty="0">
              <a:latin typeface="Calibri" pitchFamily="34" charset="0"/>
            </a:endParaRPr>
          </a:p>
          <a:p>
            <a:pPr lvl="2" indent="-457200">
              <a:buFont typeface="Arial" charset="0"/>
              <a:buChar char="•"/>
            </a:pPr>
            <a:r>
              <a:rPr lang="en-US" sz="2800" dirty="0">
                <a:latin typeface="Calibri" pitchFamily="34" charset="0"/>
              </a:rPr>
              <a:t>Approximately $4.7M reductions for Seattle Community College District.</a:t>
            </a:r>
          </a:p>
          <a:p>
            <a:pPr lvl="2" indent="-457200">
              <a:buFont typeface="Arial" charset="0"/>
              <a:buChar char="•"/>
            </a:pPr>
            <a:r>
              <a:rPr lang="en-US" sz="2800" dirty="0">
                <a:latin typeface="Calibri" pitchFamily="34" charset="0"/>
              </a:rPr>
              <a:t>Reductions include $4M in general budget and $720K in </a:t>
            </a:r>
            <a:r>
              <a:rPr lang="en-US" sz="2800" dirty="0" smtClean="0">
                <a:latin typeface="Calibri" pitchFamily="34" charset="0"/>
              </a:rPr>
              <a:t>compensation/salaries </a:t>
            </a:r>
            <a:r>
              <a:rPr lang="en-US" sz="2800" dirty="0">
                <a:latin typeface="Calibri" pitchFamily="34" charset="0"/>
              </a:rPr>
              <a:t>for SCCD.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4548</TotalTime>
  <Words>1145</Words>
  <Application>Microsoft Office PowerPoint</Application>
  <PresentationFormat>On-screen Show (4:3)</PresentationFormat>
  <Paragraphs>448</Paragraphs>
  <Slides>32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Theme1</vt:lpstr>
      <vt:lpstr>All College Meeting</vt:lpstr>
      <vt:lpstr>    </vt:lpstr>
      <vt:lpstr>Slide 3</vt:lpstr>
      <vt:lpstr> Fall 2008 61% enrolled on 9/10 Fall 2010 86% enrolled by 9/10  Oct 5th Numbers  Total headcount- 8846    Running Start-280    International - 631    Self Support- 1087    State - 6771 </vt:lpstr>
      <vt:lpstr>    </vt:lpstr>
      <vt:lpstr>    </vt:lpstr>
      <vt:lpstr>    </vt:lpstr>
      <vt:lpstr>The Numbers Alan Ward, VP Administrative Services</vt:lpstr>
      <vt:lpstr>    </vt:lpstr>
      <vt:lpstr>    </vt:lpstr>
      <vt:lpstr>    </vt:lpstr>
      <vt:lpstr>Slide 12</vt:lpstr>
      <vt:lpstr>    </vt:lpstr>
      <vt:lpstr>    </vt:lpstr>
      <vt:lpstr>    </vt:lpstr>
      <vt:lpstr>    </vt:lpstr>
      <vt:lpstr>    </vt:lpstr>
      <vt:lpstr>District Allocation 2010-2011</vt:lpstr>
      <vt:lpstr>District Allocation 2010-2011</vt:lpstr>
      <vt:lpstr>    </vt:lpstr>
      <vt:lpstr>    </vt:lpstr>
      <vt:lpstr>    </vt:lpstr>
      <vt:lpstr>    </vt:lpstr>
      <vt:lpstr>    </vt:lpstr>
      <vt:lpstr>      </vt:lpstr>
      <vt:lpstr>      </vt:lpstr>
      <vt:lpstr>      </vt:lpstr>
      <vt:lpstr>      </vt:lpstr>
      <vt:lpstr>      </vt:lpstr>
      <vt:lpstr>    </vt:lpstr>
      <vt:lpstr>    </vt:lpstr>
      <vt:lpstr>    </vt:lpstr>
    </vt:vector>
  </TitlesOfParts>
  <Company>Seattle Community Colleges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Community College Email Replacement Planning </dc:title>
  <dc:creator>pcclark</dc:creator>
  <cp:lastModifiedBy>IT Services</cp:lastModifiedBy>
  <cp:revision>797</cp:revision>
  <dcterms:created xsi:type="dcterms:W3CDTF">2009-06-08T15:49:14Z</dcterms:created>
  <dcterms:modified xsi:type="dcterms:W3CDTF">2010-10-11T23:14:40Z</dcterms:modified>
</cp:coreProperties>
</file>