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iriam Libre"/>
      <p:regular r:id="rId22"/>
      <p:bold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iriamLibre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font" Target="fonts/MiriamLibr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.fntdata"/><Relationship Id="rId10" Type="http://schemas.openxmlformats.org/officeDocument/2006/relationships/slide" Target="slides/slide6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1.xml"/><Relationship Id="rId37" Type="http://schemas.openxmlformats.org/officeDocument/2006/relationships/font" Target="fonts/Barlow-bold.fntdata"/><Relationship Id="rId14" Type="http://schemas.openxmlformats.org/officeDocument/2006/relationships/slide" Target="slides/slide10.xml"/><Relationship Id="rId36" Type="http://schemas.openxmlformats.org/officeDocument/2006/relationships/font" Target="fonts/Barlow-regular.fntdata"/><Relationship Id="rId17" Type="http://schemas.openxmlformats.org/officeDocument/2006/relationships/slide" Target="slides/slide13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aef7fe821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aef7fe8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afaf646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afaf64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f7fe82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f7fe8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bb90e307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bb90e30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bbb1086cd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bbb1086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bb90e307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bb90e30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Energy consumption is on the rise and impacts society economically, environmentally, and socially.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ef7fe821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ef7fe8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bb90e307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bb90e30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bb90e30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bb90e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aef7fe821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aef7fe8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93C4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2668336" y="3189200"/>
            <a:ext cx="362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SHARAN ERRAGUNTLA, TARUN MERUVA, MAHIM NALLURI, SAYYANT RATH &amp; NIRANJANA SAVE</a:t>
            </a:r>
            <a:endParaRPr b="1" sz="11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12914" l="9154" r="10897" t="9100"/>
          <a:stretch/>
        </p:blipFill>
        <p:spPr>
          <a:xfrm>
            <a:off x="2668313" y="1198950"/>
            <a:ext cx="3678326" cy="2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2"/>
          <p:cNvSpPr txBox="1"/>
          <p:nvPr>
            <p:ph idx="4294967295" type="body"/>
          </p:nvPr>
        </p:nvSpPr>
        <p:spPr>
          <a:xfrm>
            <a:off x="4086300" y="361225"/>
            <a:ext cx="4026900" cy="44211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274E13"/>
                </a:solidFill>
                <a:latin typeface="Miriam Libre"/>
                <a:ea typeface="Miriam Libre"/>
                <a:cs typeface="Miriam Libre"/>
                <a:sym typeface="Miriam Libre"/>
              </a:rPr>
              <a:t>Technologies</a:t>
            </a:r>
            <a:endParaRPr b="1" sz="2900">
              <a:solidFill>
                <a:srgbClr val="274E1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Miriam Libre"/>
                <a:ea typeface="Miriam Libre"/>
                <a:cs typeface="Miriam Libre"/>
                <a:sym typeface="Miriam Libre"/>
              </a:rPr>
              <a:t>Front End </a:t>
            </a:r>
            <a:endParaRPr b="1" sz="2200">
              <a:solidFill>
                <a:srgbClr val="4343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▹"/>
            </a:pPr>
            <a:r>
              <a:rPr lang="en" sz="2100">
                <a:solidFill>
                  <a:srgbClr val="434343"/>
                </a:solidFill>
              </a:rPr>
              <a:t>React 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▹"/>
            </a:pPr>
            <a:r>
              <a:rPr lang="en" sz="2100">
                <a:solidFill>
                  <a:srgbClr val="434343"/>
                </a:solidFill>
              </a:rPr>
              <a:t>Hosted on AWS</a:t>
            </a:r>
            <a:r>
              <a:rPr lang="en" sz="2100">
                <a:solidFill>
                  <a:srgbClr val="434343"/>
                </a:solidFill>
              </a:rPr>
              <a:t> </a:t>
            </a:r>
            <a:endParaRPr sz="2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Miriam Libre"/>
                <a:ea typeface="Miriam Libre"/>
                <a:cs typeface="Miriam Libre"/>
                <a:sym typeface="Miriam Libre"/>
              </a:rPr>
              <a:t>Back End </a:t>
            </a:r>
            <a:endParaRPr b="1" sz="2200">
              <a:solidFill>
                <a:srgbClr val="4343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▹"/>
            </a:pPr>
            <a:r>
              <a:rPr lang="en" sz="2100">
                <a:solidFill>
                  <a:srgbClr val="434343"/>
                </a:solidFill>
              </a:rPr>
              <a:t>Excel  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▹"/>
            </a:pPr>
            <a:r>
              <a:rPr lang="en" sz="2100">
                <a:solidFill>
                  <a:srgbClr val="434343"/>
                </a:solidFill>
              </a:rPr>
              <a:t>Flask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▹"/>
            </a:pPr>
            <a:r>
              <a:rPr lang="en" sz="2100">
                <a:solidFill>
                  <a:srgbClr val="434343"/>
                </a:solidFill>
              </a:rPr>
              <a:t>Python 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￭"/>
            </a:pPr>
            <a:r>
              <a:rPr lang="en" sz="2100">
                <a:solidFill>
                  <a:srgbClr val="434343"/>
                </a:solidFill>
              </a:rPr>
              <a:t>Pandas 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￭"/>
            </a:pPr>
            <a:r>
              <a:rPr lang="en" sz="2100">
                <a:solidFill>
                  <a:srgbClr val="434343"/>
                </a:solidFill>
              </a:rPr>
              <a:t>Matplotlib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￭"/>
            </a:pPr>
            <a:r>
              <a:rPr lang="en" sz="2100">
                <a:solidFill>
                  <a:srgbClr val="434343"/>
                </a:solidFill>
              </a:rPr>
              <a:t>Turicreate</a:t>
            </a:r>
            <a:endParaRPr sz="2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328" name="Google Shape;328;p22"/>
          <p:cNvGrpSpPr/>
          <p:nvPr/>
        </p:nvGrpSpPr>
        <p:grpSpPr>
          <a:xfrm>
            <a:off x="451414" y="3029006"/>
            <a:ext cx="1484856" cy="2114377"/>
            <a:chOff x="715963" y="3538538"/>
            <a:chExt cx="1551087" cy="2468625"/>
          </a:xfrm>
        </p:grpSpPr>
        <p:sp>
          <p:nvSpPr>
            <p:cNvPr id="329" name="Google Shape;329;p22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1413575" y="9"/>
            <a:ext cx="1366101" cy="1793725"/>
            <a:chOff x="0" y="855663"/>
            <a:chExt cx="1652475" cy="2270250"/>
          </a:xfrm>
        </p:grpSpPr>
        <p:sp>
          <p:nvSpPr>
            <p:cNvPr id="341" name="Google Shape;341;p2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23"/>
          <p:cNvSpPr txBox="1"/>
          <p:nvPr>
            <p:ph idx="4294967295" type="body"/>
          </p:nvPr>
        </p:nvSpPr>
        <p:spPr>
          <a:xfrm>
            <a:off x="287875" y="1053750"/>
            <a:ext cx="25416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AA84F"/>
                </a:solidFill>
                <a:latin typeface="Miriam Libre"/>
                <a:ea typeface="Miriam Libre"/>
                <a:cs typeface="Miriam Libre"/>
                <a:sym typeface="Miriam Libre"/>
              </a:rPr>
              <a:t>HOMEPAGE</a:t>
            </a:r>
            <a:endParaRPr b="1" sz="2900">
              <a:solidFill>
                <a:srgbClr val="6AA84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Features two options to </a:t>
            </a: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gather data 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▹"/>
            </a:pPr>
            <a:r>
              <a:rPr lang="en" sz="1900"/>
              <a:t>Uploading dataset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 sz="1900"/>
              <a:t>Survey 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Compiles </a:t>
            </a: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dashboard</a:t>
            </a:r>
            <a:r>
              <a:rPr lang="en" sz="1900"/>
              <a:t> based on results </a:t>
            </a:r>
            <a:endParaRPr sz="1900"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675" y="911200"/>
            <a:ext cx="4579978" cy="2817553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24"/>
          <p:cNvSpPr txBox="1"/>
          <p:nvPr>
            <p:ph idx="4294967295" type="body"/>
          </p:nvPr>
        </p:nvSpPr>
        <p:spPr>
          <a:xfrm>
            <a:off x="276000" y="725225"/>
            <a:ext cx="2541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AA84F"/>
                </a:solidFill>
                <a:latin typeface="Miriam Libre"/>
                <a:ea typeface="Miriam Libre"/>
                <a:cs typeface="Miriam Libre"/>
                <a:sym typeface="Miriam Libre"/>
              </a:rPr>
              <a:t>DASHBOARD</a:t>
            </a:r>
            <a:endParaRPr b="1" sz="2900">
              <a:solidFill>
                <a:srgbClr val="6AA84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Compiled </a:t>
            </a:r>
            <a:r>
              <a:rPr b="1" lang="en" sz="17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recommendation plans </a:t>
            </a:r>
            <a:r>
              <a:rPr lang="en" sz="1700"/>
              <a:t>which include: 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700"/>
              <a:buChar char="▹"/>
            </a:pPr>
            <a:r>
              <a:rPr lang="en" sz="1700"/>
              <a:t>Future usage forecasts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▹"/>
            </a:pPr>
            <a:r>
              <a:rPr lang="en" sz="1700"/>
              <a:t>Alternatives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▹"/>
            </a:pPr>
            <a:r>
              <a:rPr lang="en" sz="1700"/>
              <a:t>Cost savings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Based on: 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700"/>
              <a:buChar char="▹"/>
            </a:pPr>
            <a:r>
              <a:rPr lang="en" sz="1700"/>
              <a:t>Usage data </a:t>
            </a:r>
            <a:endParaRPr sz="1700"/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600" y="899225"/>
            <a:ext cx="4424126" cy="2817528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25"/>
          <p:cNvSpPr txBox="1"/>
          <p:nvPr>
            <p:ph idx="4294967295" type="body"/>
          </p:nvPr>
        </p:nvSpPr>
        <p:spPr>
          <a:xfrm>
            <a:off x="311625" y="1502575"/>
            <a:ext cx="25416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AA84F"/>
                </a:solidFill>
                <a:latin typeface="Miriam Libre"/>
                <a:ea typeface="Miriam Libre"/>
                <a:cs typeface="Miriam Libre"/>
                <a:sym typeface="Miriam Libre"/>
              </a:rPr>
              <a:t>ABOUT US</a:t>
            </a:r>
            <a:endParaRPr b="1" sz="2900">
              <a:solidFill>
                <a:srgbClr val="6AA84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 description of services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Contact information</a:t>
            </a:r>
            <a:endParaRPr sz="1600"/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50" y="875225"/>
            <a:ext cx="4514827" cy="28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ctrTitle"/>
          </p:nvPr>
        </p:nvSpPr>
        <p:spPr>
          <a:xfrm>
            <a:off x="2257950" y="1250900"/>
            <a:ext cx="46281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79" name="Google Shape;379;p26"/>
          <p:cNvSpPr txBox="1"/>
          <p:nvPr>
            <p:ph idx="1" type="subTitle"/>
          </p:nvPr>
        </p:nvSpPr>
        <p:spPr>
          <a:xfrm>
            <a:off x="2626350" y="26797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5800125" y="206725"/>
            <a:ext cx="2431927" cy="476608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 txBox="1"/>
          <p:nvPr>
            <p:ph idx="4294967295" type="body"/>
          </p:nvPr>
        </p:nvSpPr>
        <p:spPr>
          <a:xfrm>
            <a:off x="541900" y="1486900"/>
            <a:ext cx="36096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Miriam Libre"/>
                <a:ea typeface="Miriam Libre"/>
                <a:cs typeface="Miriam Libre"/>
                <a:sym typeface="Miriam Libre"/>
              </a:rPr>
              <a:t>VIRTUAL ASSISTANT</a:t>
            </a:r>
            <a:endParaRPr b="1">
              <a:solidFill>
                <a:srgbClr val="6AA84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possible feature to provide 24 hour support online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7" name="Google Shape;387;p27"/>
          <p:cNvGrpSpPr/>
          <p:nvPr/>
        </p:nvGrpSpPr>
        <p:grpSpPr>
          <a:xfrm>
            <a:off x="3109889" y="2583845"/>
            <a:ext cx="1041604" cy="2559719"/>
            <a:chOff x="7556500" y="3806825"/>
            <a:chExt cx="838313" cy="2195488"/>
          </a:xfrm>
        </p:grpSpPr>
        <p:sp>
          <p:nvSpPr>
            <p:cNvPr id="388" name="Google Shape;388;p2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5" name="Google Shape;3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577" y="747550"/>
            <a:ext cx="1198999" cy="11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7"/>
          <p:cNvPicPr preferRelativeResize="0"/>
          <p:nvPr/>
        </p:nvPicPr>
        <p:blipFill rotWithShape="1">
          <a:blip r:embed="rId4">
            <a:alphaModFix/>
          </a:blip>
          <a:srcRect b="-6309" l="0" r="0" t="6310"/>
          <a:stretch/>
        </p:blipFill>
        <p:spPr>
          <a:xfrm>
            <a:off x="6548075" y="1647800"/>
            <a:ext cx="936049" cy="93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7"/>
          <p:cNvSpPr txBox="1"/>
          <p:nvPr/>
        </p:nvSpPr>
        <p:spPr>
          <a:xfrm>
            <a:off x="5976900" y="2114500"/>
            <a:ext cx="2078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3F3F3"/>
                </a:solidFill>
                <a:latin typeface="Miriam Libre"/>
                <a:ea typeface="Miriam Libre"/>
                <a:cs typeface="Miriam Libre"/>
                <a:sym typeface="Miriam Libre"/>
              </a:rPr>
              <a:t>HOW CAN I HELP YOU TODAY?</a:t>
            </a:r>
            <a:r>
              <a:rPr b="1" lang="en" sz="2000">
                <a:solidFill>
                  <a:srgbClr val="F3F3F3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b="1" sz="1000">
              <a:solidFill>
                <a:srgbClr val="F3F3F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8" name="Google Shape;398;p27"/>
          <p:cNvSpPr/>
          <p:nvPr/>
        </p:nvSpPr>
        <p:spPr>
          <a:xfrm rot="5400000">
            <a:off x="6208400" y="2574650"/>
            <a:ext cx="738900" cy="97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/>
          <p:nvPr/>
        </p:nvSpPr>
        <p:spPr>
          <a:xfrm flipH="1" rot="-5400000">
            <a:off x="7094875" y="3421950"/>
            <a:ext cx="738900" cy="97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idx="4294967295" type="subTitle"/>
          </p:nvPr>
        </p:nvSpPr>
        <p:spPr>
          <a:xfrm>
            <a:off x="3586200" y="1638300"/>
            <a:ext cx="2184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Businesses</a:t>
            </a:r>
            <a:endParaRPr sz="2900"/>
          </a:p>
        </p:txBody>
      </p:sp>
      <p:sp>
        <p:nvSpPr>
          <p:cNvPr id="405" name="Google Shape;405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6" name="Google Shape;406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407" name="Google Shape;407;p2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8"/>
          <p:cNvSpPr txBox="1"/>
          <p:nvPr>
            <p:ph idx="4294967295" type="ctrTitle"/>
          </p:nvPr>
        </p:nvSpPr>
        <p:spPr>
          <a:xfrm>
            <a:off x="125027" y="259725"/>
            <a:ext cx="3285000" cy="10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8761D"/>
                </a:solidFill>
              </a:rPr>
              <a:t>SCALABILITY</a:t>
            </a:r>
            <a:endParaRPr sz="3500">
              <a:solidFill>
                <a:srgbClr val="38761D"/>
              </a:solidFill>
            </a:endParaRPr>
          </a:p>
        </p:txBody>
      </p:sp>
      <p:sp>
        <p:nvSpPr>
          <p:cNvPr id="420" name="Google Shape;420;p28"/>
          <p:cNvSpPr txBox="1"/>
          <p:nvPr>
            <p:ph idx="4294967295" type="subTitle"/>
          </p:nvPr>
        </p:nvSpPr>
        <p:spPr>
          <a:xfrm>
            <a:off x="3410038" y="3134296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     National</a:t>
            </a:r>
            <a:r>
              <a:rPr lang="en" sz="3200"/>
              <a:t>                  Global</a:t>
            </a:r>
            <a:endParaRPr sz="3200"/>
          </a:p>
        </p:txBody>
      </p:sp>
      <p:sp>
        <p:nvSpPr>
          <p:cNvPr id="421" name="Google Shape;421;p28"/>
          <p:cNvSpPr/>
          <p:nvPr/>
        </p:nvSpPr>
        <p:spPr>
          <a:xfrm>
            <a:off x="5670300" y="3444108"/>
            <a:ext cx="649800" cy="25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8"/>
          <p:cNvGrpSpPr/>
          <p:nvPr/>
        </p:nvGrpSpPr>
        <p:grpSpPr>
          <a:xfrm>
            <a:off x="5637658" y="2588191"/>
            <a:ext cx="715084" cy="727196"/>
            <a:chOff x="5941025" y="3634400"/>
            <a:chExt cx="467650" cy="467650"/>
          </a:xfrm>
        </p:grpSpPr>
        <p:sp>
          <p:nvSpPr>
            <p:cNvPr id="423" name="Google Shape;423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8"/>
          <p:cNvSpPr/>
          <p:nvPr/>
        </p:nvSpPr>
        <p:spPr>
          <a:xfrm>
            <a:off x="5670300" y="1971658"/>
            <a:ext cx="649800" cy="25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 txBox="1"/>
          <p:nvPr>
            <p:ph idx="4294967295" type="subTitle"/>
          </p:nvPr>
        </p:nvSpPr>
        <p:spPr>
          <a:xfrm>
            <a:off x="6471600" y="1586900"/>
            <a:ext cx="2184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Residential Homes</a:t>
            </a:r>
            <a:endParaRPr sz="2900"/>
          </a:p>
        </p:txBody>
      </p:sp>
      <p:sp>
        <p:nvSpPr>
          <p:cNvPr id="431" name="Google Shape;431;p28"/>
          <p:cNvSpPr/>
          <p:nvPr/>
        </p:nvSpPr>
        <p:spPr>
          <a:xfrm>
            <a:off x="5565974" y="1111375"/>
            <a:ext cx="786757" cy="67429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ctrTitle"/>
          </p:nvPr>
        </p:nvSpPr>
        <p:spPr>
          <a:xfrm>
            <a:off x="2257950" y="1141475"/>
            <a:ext cx="46281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1309075" y="557050"/>
            <a:ext cx="272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AA84F"/>
                </a:solidFill>
              </a:rPr>
              <a:t>AGENDA</a:t>
            </a:r>
            <a:endParaRPr b="1" sz="4000">
              <a:solidFill>
                <a:srgbClr val="6AA84F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1709650" y="1414450"/>
            <a:ext cx="3609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PROBLEM STATEMENT 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IMPACT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PRODUCT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FUTURE PLANS</a:t>
            </a:r>
            <a:endParaRPr b="1" sz="19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>
            <a:off x="1279682" y="1559784"/>
            <a:ext cx="336005" cy="366296"/>
            <a:chOff x="2594050" y="1631825"/>
            <a:chExt cx="439625" cy="439625"/>
          </a:xfrm>
        </p:grpSpPr>
        <p:sp>
          <p:nvSpPr>
            <p:cNvPr id="250" name="Google Shape;250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rgbClr val="93C47D"/>
            </a:solidFill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rgbClr val="93C47D"/>
            </a:solidFill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rgbClr val="93C47D"/>
            </a:solidFill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rgbClr val="93C47D"/>
            </a:solidFill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4"/>
          <p:cNvSpPr/>
          <p:nvPr/>
        </p:nvSpPr>
        <p:spPr>
          <a:xfrm>
            <a:off x="1295179" y="2326745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>
            <a:off x="1303060" y="2970523"/>
            <a:ext cx="289237" cy="344386"/>
            <a:chOff x="3968275" y="4980625"/>
            <a:chExt cx="379975" cy="452425"/>
          </a:xfrm>
        </p:grpSpPr>
        <p:sp>
          <p:nvSpPr>
            <p:cNvPr id="256" name="Google Shape;256;p14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1309081" y="3704423"/>
            <a:ext cx="277191" cy="353197"/>
            <a:chOff x="1959600" y="4980625"/>
            <a:chExt cx="364150" cy="464000"/>
          </a:xfrm>
        </p:grpSpPr>
        <p:sp>
          <p:nvSpPr>
            <p:cNvPr id="260" name="Google Shape;260;p1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STATEMENT</a:t>
            </a:r>
            <a:endParaRPr/>
          </a:p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2626350" y="28712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Zeus solve?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idx="4294967295" type="ctrTitle"/>
          </p:nvPr>
        </p:nvSpPr>
        <p:spPr>
          <a:xfrm>
            <a:off x="685750" y="21294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1 million terajoules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78" name="Google Shape;278;p16"/>
          <p:cNvSpPr txBox="1"/>
          <p:nvPr>
            <p:ph idx="4294967295" type="subTitle"/>
          </p:nvPr>
        </p:nvSpPr>
        <p:spPr>
          <a:xfrm>
            <a:off x="685800" y="3012878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Global daily energy consumption</a:t>
            </a:r>
            <a:endParaRPr/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7692900" y="4444025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Source: BBC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281" name="Google Shape;281;p16"/>
          <p:cNvGrpSpPr/>
          <p:nvPr/>
        </p:nvGrpSpPr>
        <p:grpSpPr>
          <a:xfrm>
            <a:off x="3814381" y="626648"/>
            <a:ext cx="1515233" cy="1502840"/>
            <a:chOff x="5941025" y="3634400"/>
            <a:chExt cx="467650" cy="467650"/>
          </a:xfrm>
        </p:grpSpPr>
        <p:sp>
          <p:nvSpPr>
            <p:cNvPr id="282" name="Google Shape;282;p1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2459525" y="825425"/>
            <a:ext cx="42585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How can we monitor and address energy usage to </a:t>
            </a:r>
            <a:r>
              <a:rPr b="1" lang="en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reduce overconsumption</a:t>
            </a:r>
            <a:r>
              <a:rPr lang="en"/>
              <a:t> and promote </a:t>
            </a:r>
            <a:r>
              <a:rPr b="1" lang="en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environmental sustainability</a:t>
            </a:r>
            <a:r>
              <a:rPr lang="en"/>
              <a:t>?</a:t>
            </a:r>
            <a:endParaRPr/>
          </a:p>
        </p:txBody>
      </p:sp>
      <p:sp>
        <p:nvSpPr>
          <p:cNvPr id="293" name="Google Shape;293;p17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99" name="Google Shape;299;p18"/>
          <p:cNvSpPr txBox="1"/>
          <p:nvPr>
            <p:ph idx="1" type="subTitle"/>
          </p:nvPr>
        </p:nvSpPr>
        <p:spPr>
          <a:xfrm>
            <a:off x="2626350" y="28712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Zeus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19"/>
          <p:cNvSpPr txBox="1"/>
          <p:nvPr>
            <p:ph type="title"/>
          </p:nvPr>
        </p:nvSpPr>
        <p:spPr>
          <a:xfrm>
            <a:off x="336175" y="12309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What is Zeus?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336175" y="1920250"/>
            <a:ext cx="55131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Zeus is an AI based online service that helps business and commercial buildings determine their energy usage and create plans to </a:t>
            </a: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help cut energy consumption</a:t>
            </a:r>
            <a:r>
              <a:rPr lang="en" sz="1900"/>
              <a:t>, and consequently, </a:t>
            </a:r>
            <a:r>
              <a:rPr b="1" lang="en" sz="19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energy costs</a:t>
            </a:r>
            <a:r>
              <a:rPr lang="en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277900" y="687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Zeus’ Positive Impact</a:t>
            </a:r>
            <a:r>
              <a:rPr b="1" lang="en"/>
              <a:t> </a:t>
            </a:r>
            <a:endParaRPr b="1"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277900" y="1661575"/>
            <a:ext cx="1656300" cy="2394900"/>
          </a:xfrm>
          <a:prstGeom prst="rect">
            <a:avLst/>
          </a:prstGeom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Consumption Insights</a:t>
            </a:r>
            <a:endParaRPr b="1" sz="1500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</a:t>
            </a:r>
            <a:r>
              <a:rPr lang="en">
                <a:solidFill>
                  <a:srgbClr val="000000"/>
                </a:solidFill>
              </a:rPr>
              <a:t>Receive daily insights on energy consumption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Filter data by appliance to learn where energy is consumed the most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20"/>
          <p:cNvSpPr txBox="1"/>
          <p:nvPr>
            <p:ph idx="2" type="body"/>
          </p:nvPr>
        </p:nvSpPr>
        <p:spPr>
          <a:xfrm>
            <a:off x="2108700" y="1661575"/>
            <a:ext cx="1656300" cy="23949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Savings Ideas</a:t>
            </a:r>
            <a:endParaRPr b="1" sz="1500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Use Zeus’ virtual assistant to find different ways to save on your energy costs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Savings recommendations based on your energy provider, building type, and location</a:t>
            </a:r>
            <a:endParaRPr/>
          </a:p>
        </p:txBody>
      </p:sp>
      <p:sp>
        <p:nvSpPr>
          <p:cNvPr id="314" name="Google Shape;314;p20"/>
          <p:cNvSpPr txBox="1"/>
          <p:nvPr>
            <p:ph idx="3" type="body"/>
          </p:nvPr>
        </p:nvSpPr>
        <p:spPr>
          <a:xfrm>
            <a:off x="3939500" y="1661575"/>
            <a:ext cx="1656300" cy="2394900"/>
          </a:xfrm>
          <a:prstGeom prst="rect">
            <a:avLst/>
          </a:prstGeom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Seasonal Planning</a:t>
            </a:r>
            <a:endParaRPr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Zeus will compare your energy consumption to the different plans offered by your energy provider to choose the best plan for your usage rates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5" name="Google Shape;315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ctrTitle"/>
          </p:nvPr>
        </p:nvSpPr>
        <p:spPr>
          <a:xfrm>
            <a:off x="2257950" y="1141475"/>
            <a:ext cx="46281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321" name="Google Shape;321;p21"/>
          <p:cNvSpPr txBox="1"/>
          <p:nvPr>
            <p:ph idx="1" type="subTitle"/>
          </p:nvPr>
        </p:nvSpPr>
        <p:spPr>
          <a:xfrm>
            <a:off x="2626350" y="258400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Zeus work?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