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79" r:id="rId2"/>
    <p:sldId id="257" r:id="rId3"/>
    <p:sldId id="260" r:id="rId4"/>
    <p:sldId id="258" r:id="rId5"/>
    <p:sldId id="259" r:id="rId6"/>
    <p:sldId id="266" r:id="rId7"/>
    <p:sldId id="267" r:id="rId8"/>
    <p:sldId id="268" r:id="rId9"/>
    <p:sldId id="269" r:id="rId10"/>
    <p:sldId id="263" r:id="rId11"/>
    <p:sldId id="264" r:id="rId12"/>
    <p:sldId id="271" r:id="rId13"/>
    <p:sldId id="270" r:id="rId14"/>
    <p:sldId id="272" r:id="rId15"/>
    <p:sldId id="273" r:id="rId16"/>
    <p:sldId id="274"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5C75C-7F0F-85E9-E58B-53ED28C31C6B}" v="1095" dt="2022-10-03T17:39:34.424"/>
    <p1510:client id="{764CCCB0-507B-9E94-4BB2-D94785F5E63A}" v="5" dt="2022-10-16T19:23:42.100"/>
    <p1510:client id="{7B9451E6-8FE2-1345-30D9-4071D660F331}" v="8" dt="2023-10-12T18:30:55.822"/>
    <p1510:client id="{81B69F4A-FEC3-4933-8844-C4F6E373D5EC}" v="462" dt="2022-10-02T18:12:57.919"/>
    <p1510:client id="{9567A2A7-F92E-9DF6-8E45-15D758C56886}" v="23" dt="2022-10-02T18:16:52.647"/>
    <p1510:client id="{C4C175FC-5D50-4803-9BB7-C28F749E6F5D}" v="16" dt="2022-10-17T15:59:23.467"/>
    <p1510:client id="{F388FE51-67B2-0D87-46D7-025A0053A216}" v="121" dt="2022-10-17T17:35:50.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337E1-7C51-4C9C-922A-CE784F8F15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15C12B-7DC5-4B3F-B4F8-CE8B0EAD423E}">
      <dgm:prSet/>
      <dgm:spPr/>
      <dgm:t>
        <a:bodyPr/>
        <a:lstStyle/>
        <a:p>
          <a:pPr>
            <a:lnSpc>
              <a:spcPct val="100000"/>
            </a:lnSpc>
          </a:pPr>
          <a:r>
            <a:rPr lang="en-US"/>
            <a:t>In medical image analysis, a well-designed augmentation policy requires much expert knowledge and is difficult to generalize to multiple tasks due to the vast discrepancies among pixel intensities, image appearances, and object shapes in different tasks.</a:t>
          </a:r>
        </a:p>
      </dgm:t>
    </dgm:pt>
    <dgm:pt modelId="{2BF271C0-302D-4BF0-B1A6-8FDDF8B13C10}" type="parTrans" cxnId="{C0ACDFDA-75DF-4183-BAB2-28FF3F6A015E}">
      <dgm:prSet/>
      <dgm:spPr/>
      <dgm:t>
        <a:bodyPr/>
        <a:lstStyle/>
        <a:p>
          <a:endParaRPr lang="en-US"/>
        </a:p>
      </dgm:t>
    </dgm:pt>
    <dgm:pt modelId="{26E18023-3279-43FD-A609-8ACFB03F073C}" type="sibTrans" cxnId="{C0ACDFDA-75DF-4183-BAB2-28FF3F6A015E}">
      <dgm:prSet/>
      <dgm:spPr/>
      <dgm:t>
        <a:bodyPr/>
        <a:lstStyle/>
        <a:p>
          <a:endParaRPr lang="en-US"/>
        </a:p>
      </dgm:t>
    </dgm:pt>
    <dgm:pt modelId="{E7E22C50-7798-4729-8767-6EAAAE58A7B7}">
      <dgm:prSet phldr="0"/>
      <dgm:spPr/>
      <dgm:t>
        <a:bodyPr/>
        <a:lstStyle/>
        <a:p>
          <a:pPr>
            <a:lnSpc>
              <a:spcPct val="100000"/>
            </a:lnSpc>
          </a:pPr>
          <a:r>
            <a:rPr lang="en-US"/>
            <a:t>Data augmentation is a crucial technique for deep neural network training and model optimization</a:t>
          </a:r>
          <a:endParaRPr lang="en-US">
            <a:latin typeface="Seaford"/>
          </a:endParaRPr>
        </a:p>
      </dgm:t>
    </dgm:pt>
    <dgm:pt modelId="{52A3A461-A435-4F2F-92FD-8EF97ED4FE46}" type="parTrans" cxnId="{1E8EB87E-2CC8-49D6-BC4D-5C78E3909473}">
      <dgm:prSet/>
      <dgm:spPr/>
    </dgm:pt>
    <dgm:pt modelId="{CF48F57E-E9BB-41CE-92EB-5F793050ABDD}" type="sibTrans" cxnId="{1E8EB87E-2CC8-49D6-BC4D-5C78E3909473}">
      <dgm:prSet/>
      <dgm:spPr/>
    </dgm:pt>
    <dgm:pt modelId="{38B91A7A-15C4-4529-8342-AD8158F72C92}">
      <dgm:prSet phldr="0"/>
      <dgm:spPr/>
      <dgm:t>
        <a:bodyPr/>
        <a:lstStyle/>
        <a:p>
          <a:pPr rtl="0">
            <a:lnSpc>
              <a:spcPct val="100000"/>
            </a:lnSpc>
          </a:pPr>
          <a:r>
            <a:rPr lang="en-US"/>
            <a:t>Data augmentation has proved extremely useful by increasing training data variance to alleviate overfitting and improve deep neural networks’ generalization performance.</a:t>
          </a:r>
        </a:p>
      </dgm:t>
    </dgm:pt>
    <dgm:pt modelId="{4B5BA55C-EEC3-4D94-BE4C-539F5A30D02D}" type="parTrans" cxnId="{09052199-2355-47F1-AA29-11A2C648F83A}">
      <dgm:prSet/>
      <dgm:spPr/>
    </dgm:pt>
    <dgm:pt modelId="{DF7EDCA7-8670-4E47-A248-6453474676C4}" type="sibTrans" cxnId="{09052199-2355-47F1-AA29-11A2C648F83A}">
      <dgm:prSet/>
      <dgm:spPr/>
    </dgm:pt>
    <dgm:pt modelId="{5A592F01-063B-4CA8-A3E1-ECEF1DC23508}" type="pres">
      <dgm:prSet presAssocID="{969337E1-7C51-4C9C-922A-CE784F8F1562}" presName="root" presStyleCnt="0">
        <dgm:presLayoutVars>
          <dgm:dir/>
          <dgm:resizeHandles val="exact"/>
        </dgm:presLayoutVars>
      </dgm:prSet>
      <dgm:spPr/>
    </dgm:pt>
    <dgm:pt modelId="{DD6D499A-CBA2-4790-955B-EDA772F9BFBB}" type="pres">
      <dgm:prSet presAssocID="{1215C12B-7DC5-4B3F-B4F8-CE8B0EAD423E}" presName="compNode" presStyleCnt="0"/>
      <dgm:spPr/>
    </dgm:pt>
    <dgm:pt modelId="{223BDE71-6584-4B73-88A3-1EDD345DF157}" type="pres">
      <dgm:prSet presAssocID="{1215C12B-7DC5-4B3F-B4F8-CE8B0EAD423E}" presName="bgRect" presStyleLbl="bgShp" presStyleIdx="0" presStyleCnt="3"/>
      <dgm:spPr/>
    </dgm:pt>
    <dgm:pt modelId="{803E1320-8AF2-4B9C-B84B-DCD625564EC1}" type="pres">
      <dgm:prSet presAssocID="{1215C12B-7DC5-4B3F-B4F8-CE8B0EAD42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7439808D-C4F2-400E-B2E3-0F2BB6D7CBAA}" type="pres">
      <dgm:prSet presAssocID="{1215C12B-7DC5-4B3F-B4F8-CE8B0EAD423E}" presName="spaceRect" presStyleCnt="0"/>
      <dgm:spPr/>
    </dgm:pt>
    <dgm:pt modelId="{95E358BD-0041-47A8-9A00-4C69407430D9}" type="pres">
      <dgm:prSet presAssocID="{1215C12B-7DC5-4B3F-B4F8-CE8B0EAD423E}" presName="parTx" presStyleLbl="revTx" presStyleIdx="0" presStyleCnt="3">
        <dgm:presLayoutVars>
          <dgm:chMax val="0"/>
          <dgm:chPref val="0"/>
        </dgm:presLayoutVars>
      </dgm:prSet>
      <dgm:spPr/>
    </dgm:pt>
    <dgm:pt modelId="{4047FD8E-F4FD-46B1-9781-D270A328DD2D}" type="pres">
      <dgm:prSet presAssocID="{26E18023-3279-43FD-A609-8ACFB03F073C}" presName="sibTrans" presStyleCnt="0"/>
      <dgm:spPr/>
    </dgm:pt>
    <dgm:pt modelId="{32E14D9D-670B-401E-843B-3FF85E760921}" type="pres">
      <dgm:prSet presAssocID="{E7E22C50-7798-4729-8767-6EAAAE58A7B7}" presName="compNode" presStyleCnt="0"/>
      <dgm:spPr/>
    </dgm:pt>
    <dgm:pt modelId="{EBC37621-FDCB-49F8-A369-EE083C696666}" type="pres">
      <dgm:prSet presAssocID="{E7E22C50-7798-4729-8767-6EAAAE58A7B7}" presName="bgRect" presStyleLbl="bgShp" presStyleIdx="1" presStyleCnt="3"/>
      <dgm:spPr/>
    </dgm:pt>
    <dgm:pt modelId="{3E2E934A-A4B7-41D8-9CCC-E319B2311D3D}" type="pres">
      <dgm:prSet presAssocID="{E7E22C50-7798-4729-8767-6EAAAE58A7B7}" presName="iconRect" presStyleLbl="node1" presStyleIdx="1" presStyleCnt="3"/>
      <dgm:spPr/>
    </dgm:pt>
    <dgm:pt modelId="{3A2130C4-8E07-42B9-A507-2F24C4EB9073}" type="pres">
      <dgm:prSet presAssocID="{E7E22C50-7798-4729-8767-6EAAAE58A7B7}" presName="spaceRect" presStyleCnt="0"/>
      <dgm:spPr/>
    </dgm:pt>
    <dgm:pt modelId="{5B19AEE1-43AF-4848-B3B6-04D50B6F138E}" type="pres">
      <dgm:prSet presAssocID="{E7E22C50-7798-4729-8767-6EAAAE58A7B7}" presName="parTx" presStyleLbl="revTx" presStyleIdx="1" presStyleCnt="3">
        <dgm:presLayoutVars>
          <dgm:chMax val="0"/>
          <dgm:chPref val="0"/>
        </dgm:presLayoutVars>
      </dgm:prSet>
      <dgm:spPr/>
    </dgm:pt>
    <dgm:pt modelId="{901E6EB7-6ACC-4EFA-8677-D2AAE0B021D5}" type="pres">
      <dgm:prSet presAssocID="{CF48F57E-E9BB-41CE-92EB-5F793050ABDD}" presName="sibTrans" presStyleCnt="0"/>
      <dgm:spPr/>
    </dgm:pt>
    <dgm:pt modelId="{0D0FA10C-8B3C-47C5-8C63-F957E0E7E5DA}" type="pres">
      <dgm:prSet presAssocID="{38B91A7A-15C4-4529-8342-AD8158F72C92}" presName="compNode" presStyleCnt="0"/>
      <dgm:spPr/>
    </dgm:pt>
    <dgm:pt modelId="{BC1ECC5C-8EA9-46B6-9FAC-610CD12CD369}" type="pres">
      <dgm:prSet presAssocID="{38B91A7A-15C4-4529-8342-AD8158F72C92}" presName="bgRect" presStyleLbl="bgShp" presStyleIdx="2" presStyleCnt="3"/>
      <dgm:spPr/>
    </dgm:pt>
    <dgm:pt modelId="{4D57BC92-712A-4CAB-9B54-A72637215406}" type="pres">
      <dgm:prSet presAssocID="{38B91A7A-15C4-4529-8342-AD8158F72C92}" presName="iconRect" presStyleLbl="node1" presStyleIdx="2" presStyleCnt="3"/>
      <dgm:spPr/>
    </dgm:pt>
    <dgm:pt modelId="{1FB1E946-1A89-4D6D-893A-3FB5D5D20412}" type="pres">
      <dgm:prSet presAssocID="{38B91A7A-15C4-4529-8342-AD8158F72C92}" presName="spaceRect" presStyleCnt="0"/>
      <dgm:spPr/>
    </dgm:pt>
    <dgm:pt modelId="{3142EBAB-4AF7-4831-8476-29F79243E7A0}" type="pres">
      <dgm:prSet presAssocID="{38B91A7A-15C4-4529-8342-AD8158F72C92}" presName="parTx" presStyleLbl="revTx" presStyleIdx="2" presStyleCnt="3">
        <dgm:presLayoutVars>
          <dgm:chMax val="0"/>
          <dgm:chPref val="0"/>
        </dgm:presLayoutVars>
      </dgm:prSet>
      <dgm:spPr/>
    </dgm:pt>
  </dgm:ptLst>
  <dgm:cxnLst>
    <dgm:cxn modelId="{6ABC832E-123C-4B52-828B-0F4139C692A8}" type="presOf" srcId="{1215C12B-7DC5-4B3F-B4F8-CE8B0EAD423E}" destId="{95E358BD-0041-47A8-9A00-4C69407430D9}" srcOrd="0" destOrd="0" presId="urn:microsoft.com/office/officeart/2018/2/layout/IconVerticalSolidList"/>
    <dgm:cxn modelId="{1E8EB87E-2CC8-49D6-BC4D-5C78E3909473}" srcId="{969337E1-7C51-4C9C-922A-CE784F8F1562}" destId="{E7E22C50-7798-4729-8767-6EAAAE58A7B7}" srcOrd="1" destOrd="0" parTransId="{52A3A461-A435-4F2F-92FD-8EF97ED4FE46}" sibTransId="{CF48F57E-E9BB-41CE-92EB-5F793050ABDD}"/>
    <dgm:cxn modelId="{D9486792-7745-4EE0-AE5D-D68721484AFF}" type="presOf" srcId="{969337E1-7C51-4C9C-922A-CE784F8F1562}" destId="{5A592F01-063B-4CA8-A3E1-ECEF1DC23508}" srcOrd="0" destOrd="0" presId="urn:microsoft.com/office/officeart/2018/2/layout/IconVerticalSolidList"/>
    <dgm:cxn modelId="{382A2E98-C68D-4073-AA53-E80599F31C37}" type="presOf" srcId="{E7E22C50-7798-4729-8767-6EAAAE58A7B7}" destId="{5B19AEE1-43AF-4848-B3B6-04D50B6F138E}" srcOrd="0" destOrd="0" presId="urn:microsoft.com/office/officeart/2018/2/layout/IconVerticalSolidList"/>
    <dgm:cxn modelId="{09052199-2355-47F1-AA29-11A2C648F83A}" srcId="{969337E1-7C51-4C9C-922A-CE784F8F1562}" destId="{38B91A7A-15C4-4529-8342-AD8158F72C92}" srcOrd="2" destOrd="0" parTransId="{4B5BA55C-EEC3-4D94-BE4C-539F5A30D02D}" sibTransId="{DF7EDCA7-8670-4E47-A248-6453474676C4}"/>
    <dgm:cxn modelId="{441C6EB5-A700-4716-BDE4-301925DB46C7}" type="presOf" srcId="{38B91A7A-15C4-4529-8342-AD8158F72C92}" destId="{3142EBAB-4AF7-4831-8476-29F79243E7A0}" srcOrd="0" destOrd="0" presId="urn:microsoft.com/office/officeart/2018/2/layout/IconVerticalSolidList"/>
    <dgm:cxn modelId="{C0ACDFDA-75DF-4183-BAB2-28FF3F6A015E}" srcId="{969337E1-7C51-4C9C-922A-CE784F8F1562}" destId="{1215C12B-7DC5-4B3F-B4F8-CE8B0EAD423E}" srcOrd="0" destOrd="0" parTransId="{2BF271C0-302D-4BF0-B1A6-8FDDF8B13C10}" sibTransId="{26E18023-3279-43FD-A609-8ACFB03F073C}"/>
    <dgm:cxn modelId="{E64FC3DF-01C6-4138-9913-E9188AAD4872}" type="presParOf" srcId="{5A592F01-063B-4CA8-A3E1-ECEF1DC23508}" destId="{DD6D499A-CBA2-4790-955B-EDA772F9BFBB}" srcOrd="0" destOrd="0" presId="urn:microsoft.com/office/officeart/2018/2/layout/IconVerticalSolidList"/>
    <dgm:cxn modelId="{0E1EE270-35AE-48B6-AD80-672EEB17CAA2}" type="presParOf" srcId="{DD6D499A-CBA2-4790-955B-EDA772F9BFBB}" destId="{223BDE71-6584-4B73-88A3-1EDD345DF157}" srcOrd="0" destOrd="0" presId="urn:microsoft.com/office/officeart/2018/2/layout/IconVerticalSolidList"/>
    <dgm:cxn modelId="{571312BC-DFF8-4A7F-80A6-4EB9E32CB6C4}" type="presParOf" srcId="{DD6D499A-CBA2-4790-955B-EDA772F9BFBB}" destId="{803E1320-8AF2-4B9C-B84B-DCD625564EC1}" srcOrd="1" destOrd="0" presId="urn:microsoft.com/office/officeart/2018/2/layout/IconVerticalSolidList"/>
    <dgm:cxn modelId="{FB64E133-245D-43BB-A311-40A8FDBE10C6}" type="presParOf" srcId="{DD6D499A-CBA2-4790-955B-EDA772F9BFBB}" destId="{7439808D-C4F2-400E-B2E3-0F2BB6D7CBAA}" srcOrd="2" destOrd="0" presId="urn:microsoft.com/office/officeart/2018/2/layout/IconVerticalSolidList"/>
    <dgm:cxn modelId="{A198EED3-0403-4EB1-A8E2-6C80D40A2D56}" type="presParOf" srcId="{DD6D499A-CBA2-4790-955B-EDA772F9BFBB}" destId="{95E358BD-0041-47A8-9A00-4C69407430D9}" srcOrd="3" destOrd="0" presId="urn:microsoft.com/office/officeart/2018/2/layout/IconVerticalSolidList"/>
    <dgm:cxn modelId="{EC21334E-73C7-4D45-A45E-330CDB6E1D31}" type="presParOf" srcId="{5A592F01-063B-4CA8-A3E1-ECEF1DC23508}" destId="{4047FD8E-F4FD-46B1-9781-D270A328DD2D}" srcOrd="1" destOrd="0" presId="urn:microsoft.com/office/officeart/2018/2/layout/IconVerticalSolidList"/>
    <dgm:cxn modelId="{BB32F676-1476-4C02-8E9E-F8589868BD6A}" type="presParOf" srcId="{5A592F01-063B-4CA8-A3E1-ECEF1DC23508}" destId="{32E14D9D-670B-401E-843B-3FF85E760921}" srcOrd="2" destOrd="0" presId="urn:microsoft.com/office/officeart/2018/2/layout/IconVerticalSolidList"/>
    <dgm:cxn modelId="{351590F2-5265-4295-B17A-CFA091DA33A0}" type="presParOf" srcId="{32E14D9D-670B-401E-843B-3FF85E760921}" destId="{EBC37621-FDCB-49F8-A369-EE083C696666}" srcOrd="0" destOrd="0" presId="urn:microsoft.com/office/officeart/2018/2/layout/IconVerticalSolidList"/>
    <dgm:cxn modelId="{B8A01DCA-2A7D-457D-909C-0500386E5322}" type="presParOf" srcId="{32E14D9D-670B-401E-843B-3FF85E760921}" destId="{3E2E934A-A4B7-41D8-9CCC-E319B2311D3D}" srcOrd="1" destOrd="0" presId="urn:microsoft.com/office/officeart/2018/2/layout/IconVerticalSolidList"/>
    <dgm:cxn modelId="{0E525B13-7C8A-4C68-ACF1-24E4984C14D7}" type="presParOf" srcId="{32E14D9D-670B-401E-843B-3FF85E760921}" destId="{3A2130C4-8E07-42B9-A507-2F24C4EB9073}" srcOrd="2" destOrd="0" presId="urn:microsoft.com/office/officeart/2018/2/layout/IconVerticalSolidList"/>
    <dgm:cxn modelId="{F766A432-D04D-4FF0-8A4C-9F7F971EF822}" type="presParOf" srcId="{32E14D9D-670B-401E-843B-3FF85E760921}" destId="{5B19AEE1-43AF-4848-B3B6-04D50B6F138E}" srcOrd="3" destOrd="0" presId="urn:microsoft.com/office/officeart/2018/2/layout/IconVerticalSolidList"/>
    <dgm:cxn modelId="{0DFC202A-3CDA-475C-B87E-4BE117135252}" type="presParOf" srcId="{5A592F01-063B-4CA8-A3E1-ECEF1DC23508}" destId="{901E6EB7-6ACC-4EFA-8677-D2AAE0B021D5}" srcOrd="3" destOrd="0" presId="urn:microsoft.com/office/officeart/2018/2/layout/IconVerticalSolidList"/>
    <dgm:cxn modelId="{882C62BC-336C-42EB-8BF2-1D8F18566F98}" type="presParOf" srcId="{5A592F01-063B-4CA8-A3E1-ECEF1DC23508}" destId="{0D0FA10C-8B3C-47C5-8C63-F957E0E7E5DA}" srcOrd="4" destOrd="0" presId="urn:microsoft.com/office/officeart/2018/2/layout/IconVerticalSolidList"/>
    <dgm:cxn modelId="{8E276445-E943-477B-B9B1-9184F0EC1FB0}" type="presParOf" srcId="{0D0FA10C-8B3C-47C5-8C63-F957E0E7E5DA}" destId="{BC1ECC5C-8EA9-46B6-9FAC-610CD12CD369}" srcOrd="0" destOrd="0" presId="urn:microsoft.com/office/officeart/2018/2/layout/IconVerticalSolidList"/>
    <dgm:cxn modelId="{C5E31A63-8D35-4C53-B20F-2749C5977075}" type="presParOf" srcId="{0D0FA10C-8B3C-47C5-8C63-F957E0E7E5DA}" destId="{4D57BC92-712A-4CAB-9B54-A72637215406}" srcOrd="1" destOrd="0" presId="urn:microsoft.com/office/officeart/2018/2/layout/IconVerticalSolidList"/>
    <dgm:cxn modelId="{3FAFE203-5F02-4459-881E-10BFCD745AF7}" type="presParOf" srcId="{0D0FA10C-8B3C-47C5-8C63-F957E0E7E5DA}" destId="{1FB1E946-1A89-4D6D-893A-3FB5D5D20412}" srcOrd="2" destOrd="0" presId="urn:microsoft.com/office/officeart/2018/2/layout/IconVerticalSolidList"/>
    <dgm:cxn modelId="{83F3F244-4ABB-49E4-8F7F-B8E45611DA6C}" type="presParOf" srcId="{0D0FA10C-8B3C-47C5-8C63-F957E0E7E5DA}" destId="{3142EBAB-4AF7-4831-8476-29F79243E7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2E555-F39B-4BEA-8C9B-B58D4C6F9E3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06177C0-EFCA-4746-9EC4-706DF04DD11C}">
      <dgm:prSet/>
      <dgm:spPr/>
      <dgm:t>
        <a:bodyPr/>
        <a:lstStyle/>
        <a:p>
          <a:pPr rtl="0"/>
          <a:r>
            <a:rPr lang="en-US">
              <a:latin typeface="Seaford"/>
            </a:rPr>
            <a:t>A regularized</a:t>
          </a:r>
          <a:r>
            <a:rPr lang="en-US"/>
            <a:t> adversarial training framework via two min-max objectives and three differentiable augmentation models covering affine transformation, deformation, and appearance changes.</a:t>
          </a:r>
        </a:p>
      </dgm:t>
    </dgm:pt>
    <dgm:pt modelId="{12A0206C-D095-43DE-AAB7-58A87BF40C9E}" type="parTrans" cxnId="{7955CC4A-9145-4C28-B1C6-960A9DB67B07}">
      <dgm:prSet/>
      <dgm:spPr/>
      <dgm:t>
        <a:bodyPr/>
        <a:lstStyle/>
        <a:p>
          <a:endParaRPr lang="en-US"/>
        </a:p>
      </dgm:t>
    </dgm:pt>
    <dgm:pt modelId="{45048C87-E712-4510-BCB5-3329814FDEB7}" type="sibTrans" cxnId="{7955CC4A-9145-4C28-B1C6-960A9DB67B07}">
      <dgm:prSet/>
      <dgm:spPr/>
      <dgm:t>
        <a:bodyPr/>
        <a:lstStyle/>
        <a:p>
          <a:endParaRPr lang="en-US"/>
        </a:p>
      </dgm:t>
    </dgm:pt>
    <dgm:pt modelId="{00C14FA2-0DBA-4E3C-A0BE-B5C64F362B54}" type="pres">
      <dgm:prSet presAssocID="{9A62E555-F39B-4BEA-8C9B-B58D4C6F9E3E}" presName="outerComposite" presStyleCnt="0">
        <dgm:presLayoutVars>
          <dgm:chMax val="5"/>
          <dgm:dir/>
          <dgm:resizeHandles val="exact"/>
        </dgm:presLayoutVars>
      </dgm:prSet>
      <dgm:spPr/>
    </dgm:pt>
    <dgm:pt modelId="{D29C5A8F-17CE-4A08-8162-E2ED1515CD4D}" type="pres">
      <dgm:prSet presAssocID="{9A62E555-F39B-4BEA-8C9B-B58D4C6F9E3E}" presName="dummyMaxCanvas" presStyleCnt="0">
        <dgm:presLayoutVars/>
      </dgm:prSet>
      <dgm:spPr/>
    </dgm:pt>
    <dgm:pt modelId="{EA101EEC-62D3-4A6F-BAD1-5643A3C47774}" type="pres">
      <dgm:prSet presAssocID="{9A62E555-F39B-4BEA-8C9B-B58D4C6F9E3E}" presName="OneNode_1" presStyleLbl="node1" presStyleIdx="0" presStyleCnt="1">
        <dgm:presLayoutVars>
          <dgm:bulletEnabled val="1"/>
        </dgm:presLayoutVars>
      </dgm:prSet>
      <dgm:spPr/>
    </dgm:pt>
  </dgm:ptLst>
  <dgm:cxnLst>
    <dgm:cxn modelId="{7955CC4A-9145-4C28-B1C6-960A9DB67B07}" srcId="{9A62E555-F39B-4BEA-8C9B-B58D4C6F9E3E}" destId="{706177C0-EFCA-4746-9EC4-706DF04DD11C}" srcOrd="0" destOrd="0" parTransId="{12A0206C-D095-43DE-AAB7-58A87BF40C9E}" sibTransId="{45048C87-E712-4510-BCB5-3329814FDEB7}"/>
    <dgm:cxn modelId="{1129E86B-2A82-4592-A584-CCA2EBD69B25}" type="presOf" srcId="{9A62E555-F39B-4BEA-8C9B-B58D4C6F9E3E}" destId="{00C14FA2-0DBA-4E3C-A0BE-B5C64F362B54}" srcOrd="0" destOrd="0" presId="urn:microsoft.com/office/officeart/2005/8/layout/vProcess5"/>
    <dgm:cxn modelId="{2A7D529A-FF57-4CCD-9341-CB2435B61FA0}" type="presOf" srcId="{706177C0-EFCA-4746-9EC4-706DF04DD11C}" destId="{EA101EEC-62D3-4A6F-BAD1-5643A3C47774}" srcOrd="0" destOrd="0" presId="urn:microsoft.com/office/officeart/2005/8/layout/vProcess5"/>
    <dgm:cxn modelId="{F2C30ACA-CDB4-429B-8548-8C8E2146F88F}" type="presParOf" srcId="{00C14FA2-0DBA-4E3C-A0BE-B5C64F362B54}" destId="{D29C5A8F-17CE-4A08-8162-E2ED1515CD4D}" srcOrd="0" destOrd="0" presId="urn:microsoft.com/office/officeart/2005/8/layout/vProcess5"/>
    <dgm:cxn modelId="{B944EC2B-3564-4B4A-BFF8-5054E2FA8993}" type="presParOf" srcId="{00C14FA2-0DBA-4E3C-A0BE-B5C64F362B54}" destId="{EA101EEC-62D3-4A6F-BAD1-5643A3C4777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BDE71-6584-4B73-88A3-1EDD345DF157}">
      <dsp:nvSpPr>
        <dsp:cNvPr id="0" name=""/>
        <dsp:cNvSpPr/>
      </dsp:nvSpPr>
      <dsp:spPr>
        <a:xfrm>
          <a:off x="0" y="681"/>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E1320-8AF2-4B9C-B84B-DCD625564EC1}">
      <dsp:nvSpPr>
        <dsp:cNvPr id="0" name=""/>
        <dsp:cNvSpPr/>
      </dsp:nvSpPr>
      <dsp:spPr>
        <a:xfrm>
          <a:off x="482581" y="359626"/>
          <a:ext cx="877420" cy="877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358BD-0041-47A8-9A00-4C69407430D9}">
      <dsp:nvSpPr>
        <dsp:cNvPr id="0" name=""/>
        <dsp:cNvSpPr/>
      </dsp:nvSpPr>
      <dsp:spPr>
        <a:xfrm>
          <a:off x="1842582" y="681"/>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666750">
            <a:lnSpc>
              <a:spcPct val="100000"/>
            </a:lnSpc>
            <a:spcBef>
              <a:spcPct val="0"/>
            </a:spcBef>
            <a:spcAft>
              <a:spcPct val="35000"/>
            </a:spcAft>
            <a:buNone/>
          </a:pPr>
          <a:r>
            <a:rPr lang="en-US" sz="1500" kern="1200"/>
            <a:t>In medical image analysis, a well-designed augmentation policy requires much expert knowledge and is difficult to generalize to multiple tasks due to the vast discrepancies among pixel intensities, image appearances, and object shapes in different tasks.</a:t>
          </a:r>
        </a:p>
      </dsp:txBody>
      <dsp:txXfrm>
        <a:off x="1842582" y="681"/>
        <a:ext cx="4990592" cy="1595309"/>
      </dsp:txXfrm>
    </dsp:sp>
    <dsp:sp modelId="{EBC37621-FDCB-49F8-A369-EE083C696666}">
      <dsp:nvSpPr>
        <dsp:cNvPr id="0" name=""/>
        <dsp:cNvSpPr/>
      </dsp:nvSpPr>
      <dsp:spPr>
        <a:xfrm>
          <a:off x="0" y="1994818"/>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E934A-A4B7-41D8-9CCC-E319B2311D3D}">
      <dsp:nvSpPr>
        <dsp:cNvPr id="0" name=""/>
        <dsp:cNvSpPr/>
      </dsp:nvSpPr>
      <dsp:spPr>
        <a:xfrm>
          <a:off x="482581" y="2353762"/>
          <a:ext cx="877420" cy="877420"/>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9AEE1-43AF-4848-B3B6-04D50B6F138E}">
      <dsp:nvSpPr>
        <dsp:cNvPr id="0" name=""/>
        <dsp:cNvSpPr/>
      </dsp:nvSpPr>
      <dsp:spPr>
        <a:xfrm>
          <a:off x="1842582" y="1994818"/>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666750">
            <a:lnSpc>
              <a:spcPct val="100000"/>
            </a:lnSpc>
            <a:spcBef>
              <a:spcPct val="0"/>
            </a:spcBef>
            <a:spcAft>
              <a:spcPct val="35000"/>
            </a:spcAft>
            <a:buNone/>
          </a:pPr>
          <a:r>
            <a:rPr lang="en-US" sz="1500" kern="1200"/>
            <a:t>Data augmentation is a crucial technique for deep neural network training and model optimization</a:t>
          </a:r>
          <a:endParaRPr lang="en-US" sz="1500" kern="1200">
            <a:latin typeface="Seaford"/>
          </a:endParaRPr>
        </a:p>
      </dsp:txBody>
      <dsp:txXfrm>
        <a:off x="1842582" y="1994818"/>
        <a:ext cx="4990592" cy="1595309"/>
      </dsp:txXfrm>
    </dsp:sp>
    <dsp:sp modelId="{BC1ECC5C-8EA9-46B6-9FAC-610CD12CD369}">
      <dsp:nvSpPr>
        <dsp:cNvPr id="0" name=""/>
        <dsp:cNvSpPr/>
      </dsp:nvSpPr>
      <dsp:spPr>
        <a:xfrm>
          <a:off x="0" y="3988954"/>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7BC92-712A-4CAB-9B54-A72637215406}">
      <dsp:nvSpPr>
        <dsp:cNvPr id="0" name=""/>
        <dsp:cNvSpPr/>
      </dsp:nvSpPr>
      <dsp:spPr>
        <a:xfrm>
          <a:off x="482581" y="4347899"/>
          <a:ext cx="877420" cy="877420"/>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2EBAB-4AF7-4831-8476-29F79243E7A0}">
      <dsp:nvSpPr>
        <dsp:cNvPr id="0" name=""/>
        <dsp:cNvSpPr/>
      </dsp:nvSpPr>
      <dsp:spPr>
        <a:xfrm>
          <a:off x="1842582" y="3988954"/>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666750" rtl="0">
            <a:lnSpc>
              <a:spcPct val="100000"/>
            </a:lnSpc>
            <a:spcBef>
              <a:spcPct val="0"/>
            </a:spcBef>
            <a:spcAft>
              <a:spcPct val="35000"/>
            </a:spcAft>
            <a:buNone/>
          </a:pPr>
          <a:r>
            <a:rPr lang="en-US" sz="1500" kern="1200"/>
            <a:t>Data augmentation has proved extremely useful by increasing training data variance to alleviate overfitting and improve deep neural networks’ generalization performance.</a:t>
          </a:r>
        </a:p>
      </dsp:txBody>
      <dsp:txXfrm>
        <a:off x="1842582" y="3988954"/>
        <a:ext cx="4990592" cy="1595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01EEC-62D3-4A6F-BAD1-5643A3C47774}">
      <dsp:nvSpPr>
        <dsp:cNvPr id="0" name=""/>
        <dsp:cNvSpPr/>
      </dsp:nvSpPr>
      <dsp:spPr>
        <a:xfrm>
          <a:off x="0" y="694928"/>
          <a:ext cx="11143887" cy="13898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Seaford"/>
            </a:rPr>
            <a:t>A regularized</a:t>
          </a:r>
          <a:r>
            <a:rPr lang="en-US" sz="2500" kern="1200"/>
            <a:t> adversarial training framework via two min-max objectives and three differentiable augmentation models covering affine transformation, deformation, and appearance changes.</a:t>
          </a:r>
        </a:p>
      </dsp:txBody>
      <dsp:txXfrm>
        <a:off x="40707" y="735635"/>
        <a:ext cx="11062473" cy="13084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243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839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4351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708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649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5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1281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136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008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278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10/12/2023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4359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10/12/2023</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45866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7" name="Rectangle 1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334944-1B39-F485-250F-87B0AF5CDC01}"/>
              </a:ext>
            </a:extLst>
          </p:cNvPr>
          <p:cNvPicPr>
            <a:picLocks noChangeAspect="1"/>
          </p:cNvPicPr>
          <p:nvPr/>
        </p:nvPicPr>
        <p:blipFill rotWithShape="1">
          <a:blip r:embed="rId2">
            <a:alphaModFix amt="40000"/>
          </a:blip>
          <a:srcRect t="14257" r="6" b="29482"/>
          <a:stretch/>
        </p:blipFill>
        <p:spPr>
          <a:xfrm>
            <a:off x="20" y="10"/>
            <a:ext cx="12188932" cy="6857990"/>
          </a:xfrm>
          <a:prstGeom prst="rect">
            <a:avLst/>
          </a:prstGeom>
        </p:spPr>
      </p:pic>
      <p:sp>
        <p:nvSpPr>
          <p:cNvPr id="2" name="Title 1">
            <a:extLst>
              <a:ext uri="{FF2B5EF4-FFF2-40B4-BE49-F238E27FC236}">
                <a16:creationId xmlns:a16="http://schemas.microsoft.com/office/drawing/2014/main" id="{11F4E320-A351-F892-C30F-B62F1251E9C7}"/>
              </a:ext>
            </a:extLst>
          </p:cNvPr>
          <p:cNvSpPr>
            <a:spLocks noGrp="1"/>
          </p:cNvSpPr>
          <p:nvPr>
            <p:ph type="title"/>
          </p:nvPr>
        </p:nvSpPr>
        <p:spPr>
          <a:xfrm>
            <a:off x="384629" y="634061"/>
            <a:ext cx="11244239" cy="2736390"/>
          </a:xfrm>
        </p:spPr>
        <p:txBody>
          <a:bodyPr vert="horz" lIns="91440" tIns="45720" rIns="91440" bIns="45720" rtlCol="0" anchor="t">
            <a:normAutofit/>
          </a:bodyPr>
          <a:lstStyle/>
          <a:p>
            <a:pPr>
              <a:lnSpc>
                <a:spcPct val="90000"/>
              </a:lnSpc>
            </a:pPr>
            <a:r>
              <a:rPr lang="en-US" sz="3800" dirty="0">
                <a:solidFill>
                  <a:srgbClr val="FFFFFF"/>
                </a:solidFill>
              </a:rPr>
              <a:t>Enabling Data Diversity: </a:t>
            </a:r>
            <a:br>
              <a:rPr lang="en-US" sz="3800" dirty="0"/>
            </a:br>
            <a:r>
              <a:rPr lang="en-US" sz="3800" dirty="0">
                <a:solidFill>
                  <a:srgbClr val="FFFFFF"/>
                </a:solidFill>
              </a:rPr>
              <a:t>Efficient Automatic Augmentation via Regularized Adversarial Training  </a:t>
            </a:r>
            <a:br>
              <a:rPr lang="en-US" sz="3800" dirty="0">
                <a:solidFill>
                  <a:srgbClr val="FFFFFF"/>
                </a:solidFill>
              </a:rPr>
            </a:br>
            <a:r>
              <a:rPr lang="en-US" sz="3800" dirty="0">
                <a:solidFill>
                  <a:srgbClr val="FFFFFF"/>
                </a:solidFill>
              </a:rPr>
              <a:t>- </a:t>
            </a:r>
            <a:r>
              <a:rPr lang="en-US" sz="3000" dirty="0">
                <a:solidFill>
                  <a:srgbClr val="FFFFFF"/>
                </a:solidFill>
              </a:rPr>
              <a:t>Yunhe Gao et al.</a:t>
            </a:r>
            <a:endParaRPr lang="en-US" sz="3800" dirty="0">
              <a:solidFill>
                <a:srgbClr val="FFFFFF"/>
              </a:solidFill>
            </a:endParaRPr>
          </a:p>
        </p:txBody>
      </p:sp>
      <p:sp>
        <p:nvSpPr>
          <p:cNvPr id="3" name="Content Placeholder 2">
            <a:extLst>
              <a:ext uri="{FF2B5EF4-FFF2-40B4-BE49-F238E27FC236}">
                <a16:creationId xmlns:a16="http://schemas.microsoft.com/office/drawing/2014/main" id="{4979647C-6ED2-0DB5-02F7-867776F36F7F}"/>
              </a:ext>
            </a:extLst>
          </p:cNvPr>
          <p:cNvSpPr>
            <a:spLocks noGrp="1"/>
          </p:cNvSpPr>
          <p:nvPr>
            <p:ph type="body" idx="1"/>
          </p:nvPr>
        </p:nvSpPr>
        <p:spPr>
          <a:xfrm>
            <a:off x="6596565" y="3374407"/>
            <a:ext cx="4986084" cy="1536156"/>
          </a:xfrm>
        </p:spPr>
        <p:txBody>
          <a:bodyPr vert="horz" lIns="91440" tIns="45720" rIns="91440" bIns="45720" rtlCol="0" anchor="b">
            <a:normAutofit/>
          </a:bodyPr>
          <a:lstStyle/>
          <a:p>
            <a:pPr algn="r">
              <a:lnSpc>
                <a:spcPct val="90000"/>
              </a:lnSpc>
            </a:pPr>
            <a:r>
              <a:rPr lang="en-US" sz="2000" i="1" dirty="0">
                <a:solidFill>
                  <a:srgbClr val="FFFFFF"/>
                </a:solidFill>
              </a:rPr>
              <a:t>Presented By</a:t>
            </a:r>
          </a:p>
          <a:p>
            <a:pPr algn="r">
              <a:lnSpc>
                <a:spcPct val="90000"/>
              </a:lnSpc>
            </a:pPr>
            <a:r>
              <a:rPr lang="en-US" sz="2000" i="1" dirty="0">
                <a:solidFill>
                  <a:srgbClr val="FFFFFF"/>
                </a:solidFill>
              </a:rPr>
              <a:t>Mokshagna Sai Teja Karanam</a:t>
            </a:r>
          </a:p>
          <a:p>
            <a:pPr algn="r">
              <a:lnSpc>
                <a:spcPct val="90000"/>
              </a:lnSpc>
            </a:pPr>
            <a:endParaRPr lang="en-US" sz="2000" dirty="0">
              <a:solidFill>
                <a:srgbClr val="FFFFFF"/>
              </a:solidFill>
            </a:endParaRPr>
          </a:p>
        </p:txBody>
      </p:sp>
      <p:cxnSp>
        <p:nvCxnSpPr>
          <p:cNvPr id="21" name="Straight Connector 20">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D11EBA9-94F3-09AC-9252-4FCBA066F01B}"/>
              </a:ext>
            </a:extLst>
          </p:cNvPr>
          <p:cNvSpPr txBox="1"/>
          <p:nvPr/>
        </p:nvSpPr>
        <p:spPr>
          <a:xfrm>
            <a:off x="166006" y="5467349"/>
            <a:ext cx="116377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solidFill>
                  <a:srgbClr val="FFFFFF"/>
                </a:solidFill>
                <a:ea typeface="+mn-lt"/>
                <a:cs typeface="+mn-lt"/>
              </a:rPr>
              <a:t>Gao, Yunhe, Zhiqiang Tang, Mu Zhou, and Dimitris Metaxas. "Enabling data diversity: efficient automatic augmentation via regularized adversarial training." In International Conference on Information Processing in Medical Imaging, pp. 85-97. Cham: Springer International Publishing, 2021.</a:t>
            </a:r>
            <a:endParaRPr lang="en-US" dirty="0">
              <a:ea typeface="+mn-lt"/>
              <a:cs typeface="+mn-lt"/>
            </a:endParaRPr>
          </a:p>
        </p:txBody>
      </p:sp>
    </p:spTree>
    <p:extLst>
      <p:ext uri="{BB962C8B-B14F-4D97-AF65-F5344CB8AC3E}">
        <p14:creationId xmlns:p14="http://schemas.microsoft.com/office/powerpoint/2010/main" val="60285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FBAA-DC7E-8134-AC14-413C92B59271}"/>
              </a:ext>
            </a:extLst>
          </p:cNvPr>
          <p:cNvSpPr>
            <a:spLocks noGrp="1"/>
          </p:cNvSpPr>
          <p:nvPr>
            <p:ph type="title"/>
          </p:nvPr>
        </p:nvSpPr>
        <p:spPr>
          <a:xfrm>
            <a:off x="482600" y="978408"/>
            <a:ext cx="10634472" cy="951484"/>
          </a:xfrm>
        </p:spPr>
        <p:txBody>
          <a:bodyPr/>
          <a:lstStyle/>
          <a:p>
            <a:r>
              <a:rPr lang="en-US"/>
              <a:t>Method</a:t>
            </a:r>
          </a:p>
        </p:txBody>
      </p:sp>
      <p:sp>
        <p:nvSpPr>
          <p:cNvPr id="3" name="Content Placeholder 2">
            <a:extLst>
              <a:ext uri="{FF2B5EF4-FFF2-40B4-BE49-F238E27FC236}">
                <a16:creationId xmlns:a16="http://schemas.microsoft.com/office/drawing/2014/main" id="{49B4C9E4-E1CC-3689-9A16-4A75D0371231}"/>
              </a:ext>
            </a:extLst>
          </p:cNvPr>
          <p:cNvSpPr>
            <a:spLocks noGrp="1"/>
          </p:cNvSpPr>
          <p:nvPr>
            <p:ph idx="1"/>
          </p:nvPr>
        </p:nvSpPr>
        <p:spPr>
          <a:xfrm>
            <a:off x="482600" y="2248537"/>
            <a:ext cx="10506991" cy="3631054"/>
          </a:xfrm>
        </p:spPr>
        <p:txBody>
          <a:bodyPr vert="horz" lIns="91440" tIns="45720" rIns="91440" bIns="45720" rtlCol="0" anchor="t">
            <a:normAutofit/>
          </a:bodyPr>
          <a:lstStyle/>
          <a:p>
            <a:pPr marL="342900" indent="-342900">
              <a:buChar char="•"/>
            </a:pPr>
            <a:r>
              <a:rPr lang="en-US"/>
              <a:t>Vanilla supervised training with data augmentation - </a:t>
            </a:r>
          </a:p>
          <a:p>
            <a:endParaRPr lang="en-US"/>
          </a:p>
          <a:p>
            <a:pPr marL="342900" indent="-342900">
              <a:buChar char="•"/>
            </a:pPr>
            <a:r>
              <a:rPr lang="en-US"/>
              <a:t>As the proposed method is to use adversarial training to automate data augmentation</a:t>
            </a:r>
            <a:endParaRPr lang="en-US" baseline="-25000"/>
          </a:p>
          <a:p>
            <a:endParaRPr lang="en-US"/>
          </a:p>
          <a:p>
            <a:pPr marL="342900" indent="-342900">
              <a:buChar char="•"/>
            </a:pPr>
            <a:r>
              <a:rPr lang="en-US"/>
              <a:t>Not to produce excessive images so that it won't impact the model generalization on clean data</a:t>
            </a:r>
          </a:p>
          <a:p>
            <a:endParaRPr lang="en-US"/>
          </a:p>
        </p:txBody>
      </p:sp>
      <p:pic>
        <p:nvPicPr>
          <p:cNvPr id="4" name="Picture 4" descr="Text, letter&#10;&#10;Description automatically generated">
            <a:extLst>
              <a:ext uri="{FF2B5EF4-FFF2-40B4-BE49-F238E27FC236}">
                <a16:creationId xmlns:a16="http://schemas.microsoft.com/office/drawing/2014/main" id="{4DBDAA03-AA19-79F3-06A1-FA785373C656}"/>
              </a:ext>
            </a:extLst>
          </p:cNvPr>
          <p:cNvPicPr>
            <a:picLocks noChangeAspect="1"/>
          </p:cNvPicPr>
          <p:nvPr/>
        </p:nvPicPr>
        <p:blipFill>
          <a:blip r:embed="rId2"/>
          <a:stretch>
            <a:fillRect/>
          </a:stretch>
        </p:blipFill>
        <p:spPr>
          <a:xfrm>
            <a:off x="3337983" y="2646488"/>
            <a:ext cx="3339797" cy="657276"/>
          </a:xfrm>
          <a:prstGeom prst="rect">
            <a:avLst/>
          </a:prstGeom>
        </p:spPr>
      </p:pic>
      <p:pic>
        <p:nvPicPr>
          <p:cNvPr id="5" name="Picture 5" descr="Text&#10;&#10;Description automatically generated">
            <a:extLst>
              <a:ext uri="{FF2B5EF4-FFF2-40B4-BE49-F238E27FC236}">
                <a16:creationId xmlns:a16="http://schemas.microsoft.com/office/drawing/2014/main" id="{EF30A832-1158-214F-76AC-552D5AEC8E75}"/>
              </a:ext>
            </a:extLst>
          </p:cNvPr>
          <p:cNvPicPr>
            <a:picLocks noChangeAspect="1"/>
          </p:cNvPicPr>
          <p:nvPr/>
        </p:nvPicPr>
        <p:blipFill>
          <a:blip r:embed="rId3"/>
          <a:stretch>
            <a:fillRect/>
          </a:stretch>
        </p:blipFill>
        <p:spPr>
          <a:xfrm>
            <a:off x="2851150" y="3754190"/>
            <a:ext cx="5494866" cy="640788"/>
          </a:xfrm>
          <a:prstGeom prst="rect">
            <a:avLst/>
          </a:prstGeom>
        </p:spPr>
      </p:pic>
      <p:pic>
        <p:nvPicPr>
          <p:cNvPr id="6" name="Picture 6">
            <a:extLst>
              <a:ext uri="{FF2B5EF4-FFF2-40B4-BE49-F238E27FC236}">
                <a16:creationId xmlns:a16="http://schemas.microsoft.com/office/drawing/2014/main" id="{0A2DC7C7-F9B6-2D4D-240D-68809458EC9B}"/>
              </a:ext>
            </a:extLst>
          </p:cNvPr>
          <p:cNvPicPr>
            <a:picLocks noChangeAspect="1"/>
          </p:cNvPicPr>
          <p:nvPr/>
        </p:nvPicPr>
        <p:blipFill>
          <a:blip r:embed="rId4"/>
          <a:stretch>
            <a:fillRect/>
          </a:stretch>
        </p:blipFill>
        <p:spPr>
          <a:xfrm>
            <a:off x="3930650" y="5440988"/>
            <a:ext cx="3409950" cy="812609"/>
          </a:xfrm>
          <a:prstGeom prst="rect">
            <a:avLst/>
          </a:prstGeom>
        </p:spPr>
      </p:pic>
      <p:pic>
        <p:nvPicPr>
          <p:cNvPr id="8" name="Picture 6" descr="Diagram&#10;&#10;Description automatically generated">
            <a:extLst>
              <a:ext uri="{FF2B5EF4-FFF2-40B4-BE49-F238E27FC236}">
                <a16:creationId xmlns:a16="http://schemas.microsoft.com/office/drawing/2014/main" id="{E3606FB5-DC23-C435-C7AD-1FE71E1E8C4F}"/>
              </a:ext>
            </a:extLst>
          </p:cNvPr>
          <p:cNvPicPr>
            <a:picLocks noChangeAspect="1"/>
          </p:cNvPicPr>
          <p:nvPr/>
        </p:nvPicPr>
        <p:blipFill>
          <a:blip r:embed="rId5"/>
          <a:stretch>
            <a:fillRect/>
          </a:stretch>
        </p:blipFill>
        <p:spPr>
          <a:xfrm>
            <a:off x="8578022" y="626112"/>
            <a:ext cx="2717196" cy="2177962"/>
          </a:xfrm>
          <a:prstGeom prst="rect">
            <a:avLst/>
          </a:prstGeom>
        </p:spPr>
      </p:pic>
    </p:spTree>
    <p:extLst>
      <p:ext uri="{BB962C8B-B14F-4D97-AF65-F5344CB8AC3E}">
        <p14:creationId xmlns:p14="http://schemas.microsoft.com/office/powerpoint/2010/main" val="36321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0BB8-4D80-DA49-9D7D-84C3E18A2D64}"/>
              </a:ext>
            </a:extLst>
          </p:cNvPr>
          <p:cNvSpPr>
            <a:spLocks noGrp="1"/>
          </p:cNvSpPr>
          <p:nvPr>
            <p:ph type="title"/>
          </p:nvPr>
        </p:nvSpPr>
        <p:spPr>
          <a:xfrm>
            <a:off x="482600" y="978408"/>
            <a:ext cx="10634472" cy="1205484"/>
          </a:xfrm>
        </p:spPr>
        <p:txBody>
          <a:bodyPr/>
          <a:lstStyle/>
          <a:p>
            <a:r>
              <a:rPr lang="en-US"/>
              <a:t>Method</a:t>
            </a:r>
          </a:p>
        </p:txBody>
      </p:sp>
      <p:sp>
        <p:nvSpPr>
          <p:cNvPr id="3" name="Content Placeholder 2">
            <a:extLst>
              <a:ext uri="{FF2B5EF4-FFF2-40B4-BE49-F238E27FC236}">
                <a16:creationId xmlns:a16="http://schemas.microsoft.com/office/drawing/2014/main" id="{BC36647F-D483-6033-CE19-96DFD20D6C4E}"/>
              </a:ext>
            </a:extLst>
          </p:cNvPr>
          <p:cNvSpPr>
            <a:spLocks noGrp="1"/>
          </p:cNvSpPr>
          <p:nvPr>
            <p:ph idx="1"/>
          </p:nvPr>
        </p:nvSpPr>
        <p:spPr>
          <a:xfrm>
            <a:off x="482600" y="2259120"/>
            <a:ext cx="10506991" cy="3620471"/>
          </a:xfrm>
        </p:spPr>
        <p:txBody>
          <a:bodyPr vert="horz" lIns="91440" tIns="45720" rIns="91440" bIns="45720" rtlCol="0" anchor="t">
            <a:normAutofit/>
          </a:bodyPr>
          <a:lstStyle/>
          <a:p>
            <a:pPr marL="342900" indent="-342900">
              <a:buChar char="•"/>
            </a:pPr>
            <a:r>
              <a:rPr lang="en-US"/>
              <a:t>The second adversarial objective </a:t>
            </a:r>
          </a:p>
          <a:p>
            <a:endParaRPr lang="en-US"/>
          </a:p>
          <a:p>
            <a:endParaRPr lang="en-US"/>
          </a:p>
          <a:p>
            <a:pPr marL="342900" indent="-342900">
              <a:buChar char="•"/>
            </a:pPr>
            <a:r>
              <a:rPr lang="en-US">
                <a:ea typeface="+mn-lt"/>
                <a:cs typeface="+mn-lt"/>
              </a:rPr>
              <a:t>Using Discriminator is beneficial because small transformations may still make augmented data look fake.</a:t>
            </a:r>
            <a:endParaRPr lang="en-US"/>
          </a:p>
          <a:p>
            <a:endParaRPr lang="en-US"/>
          </a:p>
          <a:p>
            <a:pPr marL="342900" indent="-342900">
              <a:buChar char="•"/>
            </a:pPr>
            <a:r>
              <a:rPr lang="en-US"/>
              <a:t>Overall objective is </a:t>
            </a:r>
          </a:p>
          <a:p>
            <a:endParaRPr lang="en-US"/>
          </a:p>
        </p:txBody>
      </p:sp>
      <p:pic>
        <p:nvPicPr>
          <p:cNvPr id="4" name="Picture 4" descr="A picture containing chart&#10;&#10;Description automatically generated">
            <a:extLst>
              <a:ext uri="{FF2B5EF4-FFF2-40B4-BE49-F238E27FC236}">
                <a16:creationId xmlns:a16="http://schemas.microsoft.com/office/drawing/2014/main" id="{EA31F0C4-97B8-6257-8E0C-844FEFC5F788}"/>
              </a:ext>
            </a:extLst>
          </p:cNvPr>
          <p:cNvPicPr>
            <a:picLocks noChangeAspect="1"/>
          </p:cNvPicPr>
          <p:nvPr/>
        </p:nvPicPr>
        <p:blipFill>
          <a:blip r:embed="rId2"/>
          <a:stretch>
            <a:fillRect/>
          </a:stretch>
        </p:blipFill>
        <p:spPr>
          <a:xfrm>
            <a:off x="1602316" y="2814807"/>
            <a:ext cx="7738533" cy="783886"/>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56BA2452-9429-ADC8-5190-B9E0A973716E}"/>
              </a:ext>
            </a:extLst>
          </p:cNvPr>
          <p:cNvPicPr>
            <a:picLocks noChangeAspect="1"/>
          </p:cNvPicPr>
          <p:nvPr/>
        </p:nvPicPr>
        <p:blipFill>
          <a:blip r:embed="rId3"/>
          <a:stretch>
            <a:fillRect/>
          </a:stretch>
        </p:blipFill>
        <p:spPr>
          <a:xfrm>
            <a:off x="3591984" y="4891627"/>
            <a:ext cx="5008033" cy="842414"/>
          </a:xfrm>
          <a:prstGeom prst="rect">
            <a:avLst/>
          </a:prstGeom>
        </p:spPr>
      </p:pic>
      <p:pic>
        <p:nvPicPr>
          <p:cNvPr id="7" name="Picture 6" descr="Diagram&#10;&#10;Description automatically generated">
            <a:extLst>
              <a:ext uri="{FF2B5EF4-FFF2-40B4-BE49-F238E27FC236}">
                <a16:creationId xmlns:a16="http://schemas.microsoft.com/office/drawing/2014/main" id="{D1B665F9-16F4-47C3-61DF-E8DA942613ED}"/>
              </a:ext>
            </a:extLst>
          </p:cNvPr>
          <p:cNvPicPr>
            <a:picLocks noChangeAspect="1"/>
          </p:cNvPicPr>
          <p:nvPr/>
        </p:nvPicPr>
        <p:blipFill>
          <a:blip r:embed="rId4"/>
          <a:stretch>
            <a:fillRect/>
          </a:stretch>
        </p:blipFill>
        <p:spPr>
          <a:xfrm>
            <a:off x="8397047" y="645162"/>
            <a:ext cx="2717196" cy="2177962"/>
          </a:xfrm>
          <a:prstGeom prst="rect">
            <a:avLst/>
          </a:prstGeom>
        </p:spPr>
      </p:pic>
    </p:spTree>
    <p:extLst>
      <p:ext uri="{BB962C8B-B14F-4D97-AF65-F5344CB8AC3E}">
        <p14:creationId xmlns:p14="http://schemas.microsoft.com/office/powerpoint/2010/main" val="39016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60E44-BB52-091F-8170-82A099E7362C}"/>
              </a:ext>
            </a:extLst>
          </p:cNvPr>
          <p:cNvSpPr>
            <a:spLocks noGrp="1"/>
          </p:cNvSpPr>
          <p:nvPr>
            <p:ph type="title"/>
          </p:nvPr>
        </p:nvSpPr>
        <p:spPr>
          <a:xfrm>
            <a:off x="680605" y="976160"/>
            <a:ext cx="5415395" cy="4902115"/>
          </a:xfrm>
        </p:spPr>
        <p:txBody>
          <a:bodyPr anchor="ctr">
            <a:normAutofit/>
          </a:bodyPr>
          <a:lstStyle/>
          <a:p>
            <a:r>
              <a:rPr lang="en-US" sz="5600"/>
              <a:t>Generator Implementation</a:t>
            </a:r>
          </a:p>
        </p:txBody>
      </p:sp>
      <p:cxnSp>
        <p:nvCxnSpPr>
          <p:cNvPr id="12"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AE7101D-91F3-ED49-392E-1753A10C0DB5}"/>
              </a:ext>
            </a:extLst>
          </p:cNvPr>
          <p:cNvSpPr>
            <a:spLocks noGrp="1"/>
          </p:cNvSpPr>
          <p:nvPr>
            <p:ph idx="1"/>
          </p:nvPr>
        </p:nvSpPr>
        <p:spPr>
          <a:xfrm>
            <a:off x="6324144" y="976160"/>
            <a:ext cx="5114069" cy="4902125"/>
          </a:xfrm>
        </p:spPr>
        <p:txBody>
          <a:bodyPr vert="horz" lIns="91440" tIns="45720" rIns="91440" bIns="45720" rtlCol="0" anchor="ctr">
            <a:normAutofit/>
          </a:bodyPr>
          <a:lstStyle/>
          <a:p>
            <a:pPr marL="342900" indent="-342900">
              <a:lnSpc>
                <a:spcPct val="90000"/>
              </a:lnSpc>
              <a:buChar char="•"/>
            </a:pPr>
            <a:r>
              <a:rPr lang="en-US" sz="1900">
                <a:ea typeface="+mn-lt"/>
                <a:cs typeface="+mn-lt"/>
              </a:rPr>
              <a:t>Three augmentation generators share similar architectures, which take an image and a 128-dimension Gaussian noise vector as inputs.</a:t>
            </a:r>
            <a:endParaRPr lang="en-US" sz="1900"/>
          </a:p>
          <a:p>
            <a:pPr marL="342900" indent="-342900">
              <a:lnSpc>
                <a:spcPct val="90000"/>
              </a:lnSpc>
              <a:buChar char="•"/>
            </a:pPr>
            <a:r>
              <a:rPr lang="en-US" sz="1900">
                <a:ea typeface="+mn-lt"/>
                <a:cs typeface="+mn-lt"/>
              </a:rPr>
              <a:t>The image branch also outputs a feature map with the same size through 4 convolutional layers.</a:t>
            </a:r>
          </a:p>
          <a:p>
            <a:pPr marL="342900" indent="-342900">
              <a:lnSpc>
                <a:spcPct val="90000"/>
              </a:lnSpc>
              <a:buChar char="•"/>
            </a:pPr>
            <a:r>
              <a:rPr lang="en-US" sz="1900">
                <a:ea typeface="+mn-lt"/>
                <a:cs typeface="+mn-lt"/>
              </a:rPr>
              <a:t>Gaussian noise vector is reshaped to a feature map and processed by six convolutional layers and is finally upsampled to the same size as the image.</a:t>
            </a:r>
          </a:p>
          <a:p>
            <a:pPr marL="342900" indent="-342900">
              <a:lnSpc>
                <a:spcPct val="90000"/>
              </a:lnSpc>
              <a:buChar char="•"/>
            </a:pPr>
            <a:r>
              <a:rPr lang="en-US" sz="1900">
                <a:ea typeface="+mn-lt"/>
                <a:cs typeface="+mn-lt"/>
              </a:rPr>
              <a:t>The three generator shares a discriminator, which consists of a series of convolutional layers, BN, and LeakyReLU with slope 0.2, output with sigmoid function.</a:t>
            </a:r>
          </a:p>
          <a:p>
            <a:pPr marL="342900" indent="-342900">
              <a:lnSpc>
                <a:spcPct val="90000"/>
              </a:lnSpc>
              <a:buChar char="•"/>
            </a:pPr>
            <a:r>
              <a:rPr lang="en-US" sz="1900">
                <a:ea typeface="+mn-lt"/>
                <a:cs typeface="+mn-lt"/>
              </a:rPr>
              <a:t>λ = 1 and γ = 0.1.</a:t>
            </a:r>
          </a:p>
        </p:txBody>
      </p:sp>
      <p:cxnSp>
        <p:nvCxnSpPr>
          <p:cNvPr id="14"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8669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E6C88-5D8F-D560-4A0F-C14B66EAA6EC}"/>
              </a:ext>
            </a:extLst>
          </p:cNvPr>
          <p:cNvSpPr>
            <a:spLocks noGrp="1"/>
          </p:cNvSpPr>
          <p:nvPr>
            <p:ph type="title"/>
          </p:nvPr>
        </p:nvSpPr>
        <p:spPr>
          <a:xfrm>
            <a:off x="680605" y="976160"/>
            <a:ext cx="5415395" cy="4902115"/>
          </a:xfrm>
        </p:spPr>
        <p:txBody>
          <a:bodyPr anchor="ctr">
            <a:normAutofit/>
          </a:bodyPr>
          <a:lstStyle/>
          <a:p>
            <a:r>
              <a:rPr lang="en-US"/>
              <a:t>Datasets</a:t>
            </a:r>
          </a:p>
        </p:txBody>
      </p:sp>
      <p:cxnSp>
        <p:nvCxnSpPr>
          <p:cNvPr id="12"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EBB60AC0-D2A8-6AE7-364F-075872B19666}"/>
              </a:ext>
            </a:extLst>
          </p:cNvPr>
          <p:cNvSpPr>
            <a:spLocks noGrp="1"/>
          </p:cNvSpPr>
          <p:nvPr>
            <p:ph idx="1"/>
          </p:nvPr>
        </p:nvSpPr>
        <p:spPr>
          <a:xfrm>
            <a:off x="6324144" y="976160"/>
            <a:ext cx="5114069" cy="4902125"/>
          </a:xfrm>
        </p:spPr>
        <p:txBody>
          <a:bodyPr vert="horz" lIns="91440" tIns="45720" rIns="91440" bIns="45720" rtlCol="0" anchor="ctr">
            <a:normAutofit/>
          </a:bodyPr>
          <a:lstStyle/>
          <a:p>
            <a:pPr marL="342900" indent="-342900">
              <a:buChar char="•"/>
            </a:pPr>
            <a:r>
              <a:rPr lang="en-US" sz="2000" b="1">
                <a:ea typeface="+mn-lt"/>
                <a:cs typeface="+mn-lt"/>
              </a:rPr>
              <a:t>Skin lesion diagnosis</a:t>
            </a:r>
            <a:r>
              <a:rPr lang="en-US" sz="2000">
                <a:ea typeface="+mn-lt"/>
                <a:cs typeface="+mn-lt"/>
              </a:rPr>
              <a:t>: 2D image classification task Used the public ISIC 2018 challenge dataset to make automated predictions of 7 categories of skin lesion within 2D dermoscopic images. The training dataset consists of 10,015 skin lesion images with a fix size of 450 × 600 pixels.</a:t>
            </a:r>
          </a:p>
          <a:p>
            <a:pPr marL="342900" indent="-342900">
              <a:buChar char="•"/>
            </a:pPr>
            <a:r>
              <a:rPr lang="en-US" sz="2000" b="1">
                <a:ea typeface="+mn-lt"/>
                <a:cs typeface="+mn-lt"/>
              </a:rPr>
              <a:t>Organ-at-risk (OAR) segmentation</a:t>
            </a:r>
            <a:r>
              <a:rPr lang="en-US" sz="2000">
                <a:ea typeface="+mn-lt"/>
                <a:cs typeface="+mn-lt"/>
              </a:rPr>
              <a:t>: 3D image segmentation Task Used OARs dataset in MICCAI 2015 challenge to segment 9 OARs in head-and-neck region from 3D CT images. It consists of 38 CT scans for training and 10 scans for testing.</a:t>
            </a:r>
          </a:p>
          <a:p>
            <a:pPr marL="342900" indent="-342900">
              <a:buChar char="•"/>
            </a:pPr>
            <a:endParaRPr lang="en-US" sz="2000"/>
          </a:p>
        </p:txBody>
      </p:sp>
      <p:cxnSp>
        <p:nvCxnSpPr>
          <p:cNvPr id="14"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23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C265-0D1D-3FA8-F9E0-A5874C743DA3}"/>
              </a:ext>
            </a:extLst>
          </p:cNvPr>
          <p:cNvSpPr>
            <a:spLocks noGrp="1"/>
          </p:cNvSpPr>
          <p:nvPr>
            <p:ph type="title"/>
          </p:nvPr>
        </p:nvSpPr>
        <p:spPr>
          <a:xfrm>
            <a:off x="482600" y="978408"/>
            <a:ext cx="10634472" cy="1258402"/>
          </a:xfrm>
        </p:spPr>
        <p:txBody>
          <a:bodyPr/>
          <a:lstStyle/>
          <a:p>
            <a:r>
              <a:rPr lang="en-US" sz="5000"/>
              <a:t>Result – Skin Lesion Diagnosis</a:t>
            </a:r>
          </a:p>
        </p:txBody>
      </p:sp>
      <p:pic>
        <p:nvPicPr>
          <p:cNvPr id="4" name="Picture 4" descr="Chart, bar chart&#10;&#10;Description automatically generated">
            <a:extLst>
              <a:ext uri="{FF2B5EF4-FFF2-40B4-BE49-F238E27FC236}">
                <a16:creationId xmlns:a16="http://schemas.microsoft.com/office/drawing/2014/main" id="{CA0E8ABA-1795-FB44-069A-559F70068E59}"/>
              </a:ext>
            </a:extLst>
          </p:cNvPr>
          <p:cNvPicPr>
            <a:picLocks noGrp="1" noChangeAspect="1"/>
          </p:cNvPicPr>
          <p:nvPr>
            <p:ph idx="1"/>
          </p:nvPr>
        </p:nvPicPr>
        <p:blipFill>
          <a:blip r:embed="rId2"/>
          <a:stretch>
            <a:fillRect/>
          </a:stretch>
        </p:blipFill>
        <p:spPr>
          <a:xfrm>
            <a:off x="709708" y="2290870"/>
            <a:ext cx="8973275" cy="3588721"/>
          </a:xfrm>
        </p:spPr>
      </p:pic>
    </p:spTree>
    <p:extLst>
      <p:ext uri="{BB962C8B-B14F-4D97-AF65-F5344CB8AC3E}">
        <p14:creationId xmlns:p14="http://schemas.microsoft.com/office/powerpoint/2010/main" val="284776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7C52-CEC6-085D-F0E0-62083214F2A4}"/>
              </a:ext>
            </a:extLst>
          </p:cNvPr>
          <p:cNvSpPr>
            <a:spLocks noGrp="1"/>
          </p:cNvSpPr>
          <p:nvPr>
            <p:ph type="title"/>
          </p:nvPr>
        </p:nvSpPr>
        <p:spPr/>
        <p:txBody>
          <a:bodyPr/>
          <a:lstStyle/>
          <a:p>
            <a:r>
              <a:rPr lang="en-US" sz="5000"/>
              <a:t>Augmented skin lesion images</a:t>
            </a:r>
          </a:p>
        </p:txBody>
      </p:sp>
      <p:pic>
        <p:nvPicPr>
          <p:cNvPr id="4" name="Picture 4" descr="A picture containing looking, staring&#10;&#10;Description automatically generated">
            <a:extLst>
              <a:ext uri="{FF2B5EF4-FFF2-40B4-BE49-F238E27FC236}">
                <a16:creationId xmlns:a16="http://schemas.microsoft.com/office/drawing/2014/main" id="{0C7AB0E3-20DA-67D0-94E6-94324B3A981F}"/>
              </a:ext>
            </a:extLst>
          </p:cNvPr>
          <p:cNvPicPr>
            <a:picLocks noGrp="1" noChangeAspect="1"/>
          </p:cNvPicPr>
          <p:nvPr>
            <p:ph idx="1"/>
          </p:nvPr>
        </p:nvPicPr>
        <p:blipFill>
          <a:blip r:embed="rId2"/>
          <a:stretch>
            <a:fillRect/>
          </a:stretch>
        </p:blipFill>
        <p:spPr>
          <a:xfrm>
            <a:off x="3178566" y="2449621"/>
            <a:ext cx="7559808" cy="3609887"/>
          </a:xfrm>
        </p:spPr>
      </p:pic>
    </p:spTree>
    <p:extLst>
      <p:ext uri="{BB962C8B-B14F-4D97-AF65-F5344CB8AC3E}">
        <p14:creationId xmlns:p14="http://schemas.microsoft.com/office/powerpoint/2010/main" val="59889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35" name="Rectangle 34">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91730-5C6C-1349-8715-9539D05DD345}"/>
              </a:ext>
            </a:extLst>
          </p:cNvPr>
          <p:cNvSpPr>
            <a:spLocks noGrp="1"/>
          </p:cNvSpPr>
          <p:nvPr>
            <p:ph type="title"/>
          </p:nvPr>
        </p:nvSpPr>
        <p:spPr>
          <a:xfrm>
            <a:off x="481007" y="696037"/>
            <a:ext cx="10138245" cy="2006220"/>
          </a:xfrm>
        </p:spPr>
        <p:txBody>
          <a:bodyPr vert="horz" lIns="91440" tIns="45720" rIns="91440" bIns="45720" rtlCol="0" anchor="ctr">
            <a:normAutofit/>
          </a:bodyPr>
          <a:lstStyle/>
          <a:p>
            <a:pPr>
              <a:lnSpc>
                <a:spcPct val="90000"/>
              </a:lnSpc>
            </a:pPr>
            <a:r>
              <a:rPr lang="en-US" sz="5000"/>
              <a:t>Result – OAR Segmentation</a:t>
            </a:r>
          </a:p>
        </p:txBody>
      </p:sp>
      <p:cxnSp>
        <p:nvCxnSpPr>
          <p:cNvPr id="37" name="Straight Connector 36">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4" descr="Table&#10;&#10;Description automatically generated">
            <a:extLst>
              <a:ext uri="{FF2B5EF4-FFF2-40B4-BE49-F238E27FC236}">
                <a16:creationId xmlns:a16="http://schemas.microsoft.com/office/drawing/2014/main" id="{DD58E48E-591F-2652-76D5-4A593572F7DB}"/>
              </a:ext>
            </a:extLst>
          </p:cNvPr>
          <p:cNvPicPr>
            <a:picLocks noGrp="1" noChangeAspect="1"/>
          </p:cNvPicPr>
          <p:nvPr>
            <p:ph idx="1"/>
          </p:nvPr>
        </p:nvPicPr>
        <p:blipFill>
          <a:blip r:embed="rId2">
            <a:alphaModFix/>
          </a:blip>
          <a:stretch>
            <a:fillRect/>
          </a:stretch>
        </p:blipFill>
        <p:spPr>
          <a:xfrm>
            <a:off x="482600" y="3888055"/>
            <a:ext cx="11147071" cy="1532721"/>
          </a:xfrm>
          <a:prstGeom prst="rect">
            <a:avLst/>
          </a:prstGeom>
        </p:spPr>
      </p:pic>
      <p:cxnSp>
        <p:nvCxnSpPr>
          <p:cNvPr id="41" name="Straight Connector 40">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579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5EC-2128-E4E4-BA94-91DC0754D42F}"/>
              </a:ext>
            </a:extLst>
          </p:cNvPr>
          <p:cNvSpPr>
            <a:spLocks noGrp="1"/>
          </p:cNvSpPr>
          <p:nvPr>
            <p:ph type="title"/>
          </p:nvPr>
        </p:nvSpPr>
        <p:spPr/>
        <p:txBody>
          <a:bodyPr/>
          <a:lstStyle/>
          <a:p>
            <a:r>
              <a:rPr lang="en-US" sz="5000"/>
              <a:t>Augmented Images - OAR</a:t>
            </a:r>
          </a:p>
        </p:txBody>
      </p:sp>
      <p:pic>
        <p:nvPicPr>
          <p:cNvPr id="4" name="Picture 4">
            <a:extLst>
              <a:ext uri="{FF2B5EF4-FFF2-40B4-BE49-F238E27FC236}">
                <a16:creationId xmlns:a16="http://schemas.microsoft.com/office/drawing/2014/main" id="{359D8D37-A853-E9F8-0980-DE474352DE2B}"/>
              </a:ext>
            </a:extLst>
          </p:cNvPr>
          <p:cNvPicPr>
            <a:picLocks noGrp="1" noChangeAspect="1"/>
          </p:cNvPicPr>
          <p:nvPr>
            <p:ph idx="1"/>
          </p:nvPr>
        </p:nvPicPr>
        <p:blipFill>
          <a:blip r:embed="rId2"/>
          <a:stretch>
            <a:fillRect/>
          </a:stretch>
        </p:blipFill>
        <p:spPr>
          <a:xfrm>
            <a:off x="2060761" y="2618954"/>
            <a:ext cx="6959086" cy="3260637"/>
          </a:xfrm>
        </p:spPr>
      </p:pic>
    </p:spTree>
    <p:extLst>
      <p:ext uri="{BB962C8B-B14F-4D97-AF65-F5344CB8AC3E}">
        <p14:creationId xmlns:p14="http://schemas.microsoft.com/office/powerpoint/2010/main" val="355663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7"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5" name="Picture 4" descr="Magnifying glass on clear background">
            <a:extLst>
              <a:ext uri="{FF2B5EF4-FFF2-40B4-BE49-F238E27FC236}">
                <a16:creationId xmlns:a16="http://schemas.microsoft.com/office/drawing/2014/main" id="{24434973-64EB-7BF4-3C06-B1C0F030AD43}"/>
              </a:ext>
            </a:extLst>
          </p:cNvPr>
          <p:cNvPicPr>
            <a:picLocks noChangeAspect="1"/>
          </p:cNvPicPr>
          <p:nvPr/>
        </p:nvPicPr>
        <p:blipFill rotWithShape="1">
          <a:blip r:embed="rId2">
            <a:alphaModFix/>
          </a:blip>
          <a:srcRect r="6" b="15712"/>
          <a:stretch/>
        </p:blipFill>
        <p:spPr>
          <a:xfrm>
            <a:off x="1530" y="10"/>
            <a:ext cx="12188941" cy="6857990"/>
          </a:xfrm>
          <a:prstGeom prst="rect">
            <a:avLst/>
          </a:prstGeom>
        </p:spPr>
      </p:pic>
      <p:sp>
        <p:nvSpPr>
          <p:cNvPr id="19" name="Rectangle 18">
            <a:extLst>
              <a:ext uri="{FF2B5EF4-FFF2-40B4-BE49-F238E27FC236}">
                <a16:creationId xmlns:a16="http://schemas.microsoft.com/office/drawing/2014/main" id="{6233B4D5-2565-4CC0-A9B1-C9EA9E9DE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42BA1-0309-337C-50CB-3EA028A80A92}"/>
              </a:ext>
            </a:extLst>
          </p:cNvPr>
          <p:cNvSpPr>
            <a:spLocks noGrp="1"/>
          </p:cNvSpPr>
          <p:nvPr>
            <p:ph type="title"/>
          </p:nvPr>
        </p:nvSpPr>
        <p:spPr>
          <a:xfrm>
            <a:off x="457199" y="1122363"/>
            <a:ext cx="5638801" cy="2387600"/>
          </a:xfrm>
        </p:spPr>
        <p:txBody>
          <a:bodyPr vert="horz" lIns="91440" tIns="45720" rIns="91440" bIns="45720" rtlCol="0" anchor="b">
            <a:normAutofit/>
          </a:bodyPr>
          <a:lstStyle/>
          <a:p>
            <a:r>
              <a:rPr lang="en-US">
                <a:solidFill>
                  <a:srgbClr val="FFFFFF"/>
                </a:solidFill>
              </a:rPr>
              <a:t>Thank you</a:t>
            </a:r>
          </a:p>
        </p:txBody>
      </p:sp>
      <p:cxnSp>
        <p:nvCxnSpPr>
          <p:cNvPr id="21" name="Straight Connector 20">
            <a:extLst>
              <a:ext uri="{FF2B5EF4-FFF2-40B4-BE49-F238E27FC236}">
                <a16:creationId xmlns:a16="http://schemas.microsoft.com/office/drawing/2014/main" id="{6D02D326-F829-4915-A540-3A4D5ADFC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528E080-CC35-4F6C-9D3C-949904DC4D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760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15685-2378-C67B-B3FA-D0B3A40E354B}"/>
              </a:ext>
            </a:extLst>
          </p:cNvPr>
          <p:cNvSpPr>
            <a:spLocks noGrp="1"/>
          </p:cNvSpPr>
          <p:nvPr>
            <p:ph type="title"/>
          </p:nvPr>
        </p:nvSpPr>
        <p:spPr>
          <a:xfrm>
            <a:off x="678955" y="976152"/>
            <a:ext cx="3555211" cy="5024920"/>
          </a:xfrm>
        </p:spPr>
        <p:txBody>
          <a:bodyPr anchor="ctr">
            <a:normAutofit/>
          </a:bodyPr>
          <a:lstStyle/>
          <a:p>
            <a:r>
              <a:rPr lang="en-US" sz="5100"/>
              <a:t>Motivation</a:t>
            </a:r>
          </a:p>
        </p:txBody>
      </p:sp>
      <p:cxnSp>
        <p:nvCxnSpPr>
          <p:cNvPr id="51"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3" name="Content Placeholder 2">
            <a:extLst>
              <a:ext uri="{FF2B5EF4-FFF2-40B4-BE49-F238E27FC236}">
                <a16:creationId xmlns:a16="http://schemas.microsoft.com/office/drawing/2014/main" id="{238137EF-A368-8566-1C80-92C084CD87BB}"/>
              </a:ext>
            </a:extLst>
          </p:cNvPr>
          <p:cNvGraphicFramePr>
            <a:graphicFrameLocks noGrp="1"/>
          </p:cNvGraphicFramePr>
          <p:nvPr>
            <p:ph idx="1"/>
            <p:extLst>
              <p:ext uri="{D42A27DB-BD31-4B8C-83A1-F6EECF244321}">
                <p14:modId xmlns:p14="http://schemas.microsoft.com/office/powerpoint/2010/main" val="1478123182"/>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5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52" name="Rectangle 5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0657B-A8FE-F64F-6F9A-4E155B701B32}"/>
              </a:ext>
            </a:extLst>
          </p:cNvPr>
          <p:cNvSpPr>
            <a:spLocks noGrp="1"/>
          </p:cNvSpPr>
          <p:nvPr>
            <p:ph type="title"/>
          </p:nvPr>
        </p:nvSpPr>
        <p:spPr>
          <a:xfrm>
            <a:off x="6014678" y="3013510"/>
            <a:ext cx="5614993" cy="3093468"/>
          </a:xfrm>
        </p:spPr>
        <p:txBody>
          <a:bodyPr vert="horz" lIns="91440" tIns="45720" rIns="91440" bIns="45720" rtlCol="0" anchor="t">
            <a:normAutofit/>
          </a:bodyPr>
          <a:lstStyle/>
          <a:p>
            <a:pPr>
              <a:lnSpc>
                <a:spcPct val="90000"/>
              </a:lnSpc>
            </a:pPr>
            <a:r>
              <a:rPr lang="en-US" sz="3000"/>
              <a:t>How to effectively augment medical data with more diversity and less human effort?</a:t>
            </a:r>
          </a:p>
        </p:txBody>
      </p:sp>
      <p:cxnSp>
        <p:nvCxnSpPr>
          <p:cNvPr id="54" name="Straight Connector 53">
            <a:extLst>
              <a:ext uri="{FF2B5EF4-FFF2-40B4-BE49-F238E27FC236}">
                <a16:creationId xmlns:a16="http://schemas.microsoft.com/office/drawing/2014/main" id="{90D4BE5E-A277-4D2C-9B8A-205561BC70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4" descr="Icon&#10;&#10;Description automatically generated">
            <a:extLst>
              <a:ext uri="{FF2B5EF4-FFF2-40B4-BE49-F238E27FC236}">
                <a16:creationId xmlns:a16="http://schemas.microsoft.com/office/drawing/2014/main" id="{537A635C-9DC3-75F5-EDE1-8AC4660530EA}"/>
              </a:ext>
            </a:extLst>
          </p:cNvPr>
          <p:cNvPicPr>
            <a:picLocks noGrp="1" noChangeAspect="1"/>
          </p:cNvPicPr>
          <p:nvPr>
            <p:ph idx="1"/>
          </p:nvPr>
        </p:nvPicPr>
        <p:blipFill>
          <a:blip r:embed="rId2">
            <a:alphaModFix/>
          </a:blip>
          <a:stretch>
            <a:fillRect/>
          </a:stretch>
        </p:blipFill>
        <p:spPr>
          <a:xfrm>
            <a:off x="482601" y="1019026"/>
            <a:ext cx="5008259" cy="4795408"/>
          </a:xfrm>
          <a:prstGeom prst="rect">
            <a:avLst/>
          </a:prstGeom>
        </p:spPr>
      </p:pic>
      <p:cxnSp>
        <p:nvCxnSpPr>
          <p:cNvPr id="56" name="Straight Connector 55">
            <a:extLst>
              <a:ext uri="{FF2B5EF4-FFF2-40B4-BE49-F238E27FC236}">
                <a16:creationId xmlns:a16="http://schemas.microsoft.com/office/drawing/2014/main" id="{5D5EC73D-B34E-4B0B-8892-49C0610165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14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2B505-C73D-6D0D-F98C-A9F9251E60C7}"/>
              </a:ext>
            </a:extLst>
          </p:cNvPr>
          <p:cNvSpPr>
            <a:spLocks noGrp="1"/>
          </p:cNvSpPr>
          <p:nvPr>
            <p:ph type="title"/>
          </p:nvPr>
        </p:nvSpPr>
        <p:spPr>
          <a:xfrm>
            <a:off x="482601" y="976160"/>
            <a:ext cx="10361960" cy="1493871"/>
          </a:xfrm>
        </p:spPr>
        <p:txBody>
          <a:bodyPr>
            <a:normAutofit/>
          </a:bodyPr>
          <a:lstStyle/>
          <a:p>
            <a:r>
              <a:rPr lang="en-US"/>
              <a:t>Proposed Model </a:t>
            </a:r>
          </a:p>
        </p:txBody>
      </p:sp>
      <p:cxnSp>
        <p:nvCxnSpPr>
          <p:cNvPr id="46"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9" name="Content Placeholder 2">
            <a:extLst>
              <a:ext uri="{FF2B5EF4-FFF2-40B4-BE49-F238E27FC236}">
                <a16:creationId xmlns:a16="http://schemas.microsoft.com/office/drawing/2014/main" id="{F4B5F2DE-6C3B-DABF-30BE-E5EA1D492D43}"/>
              </a:ext>
            </a:extLst>
          </p:cNvPr>
          <p:cNvGraphicFramePr>
            <a:graphicFrameLocks noGrp="1"/>
          </p:cNvGraphicFramePr>
          <p:nvPr>
            <p:ph idx="1"/>
            <p:extLst>
              <p:ext uri="{D42A27DB-BD31-4B8C-83A1-F6EECF244321}">
                <p14:modId xmlns:p14="http://schemas.microsoft.com/office/powerpoint/2010/main" val="327644545"/>
              </p:ext>
            </p:extLst>
          </p:nvPr>
        </p:nvGraphicFramePr>
        <p:xfrm>
          <a:off x="482600" y="3044371"/>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63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5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2" name="Straight Connector 6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6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4" name="Rectangle 6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A870F-5973-1D31-6E68-121275063762}"/>
              </a:ext>
            </a:extLst>
          </p:cNvPr>
          <p:cNvSpPr>
            <a:spLocks noGrp="1"/>
          </p:cNvSpPr>
          <p:nvPr>
            <p:ph type="title"/>
          </p:nvPr>
        </p:nvSpPr>
        <p:spPr>
          <a:xfrm>
            <a:off x="481007" y="702870"/>
            <a:ext cx="5614993" cy="3093468"/>
          </a:xfrm>
        </p:spPr>
        <p:txBody>
          <a:bodyPr vert="horz" lIns="91440" tIns="45720" rIns="91440" bIns="45720" rtlCol="0" anchor="b">
            <a:normAutofit/>
          </a:bodyPr>
          <a:lstStyle/>
          <a:p>
            <a:pPr>
              <a:lnSpc>
                <a:spcPct val="90000"/>
              </a:lnSpc>
            </a:pPr>
            <a:r>
              <a:rPr lang="en-US" sz="3000"/>
              <a:t>Regularized Adversarial Data Augmentation Framework</a:t>
            </a:r>
          </a:p>
        </p:txBody>
      </p:sp>
      <p:cxnSp>
        <p:nvCxnSpPr>
          <p:cNvPr id="75" name="Straight Connector 67">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6" descr="Diagram&#10;&#10;Description automatically generated">
            <a:extLst>
              <a:ext uri="{FF2B5EF4-FFF2-40B4-BE49-F238E27FC236}">
                <a16:creationId xmlns:a16="http://schemas.microsoft.com/office/drawing/2014/main" id="{65957923-BDC6-79FE-A9C2-2733E059129A}"/>
              </a:ext>
            </a:extLst>
          </p:cNvPr>
          <p:cNvPicPr>
            <a:picLocks noGrp="1" noChangeAspect="1"/>
          </p:cNvPicPr>
          <p:nvPr>
            <p:ph idx="1"/>
          </p:nvPr>
        </p:nvPicPr>
        <p:blipFill>
          <a:blip r:embed="rId2"/>
          <a:stretch>
            <a:fillRect/>
          </a:stretch>
        </p:blipFill>
        <p:spPr>
          <a:xfrm>
            <a:off x="5777672" y="1169037"/>
            <a:ext cx="5060346" cy="4149637"/>
          </a:xfrm>
        </p:spPr>
      </p:pic>
    </p:spTree>
    <p:extLst>
      <p:ext uri="{BB962C8B-B14F-4D97-AF65-F5344CB8AC3E}">
        <p14:creationId xmlns:p14="http://schemas.microsoft.com/office/powerpoint/2010/main" val="356783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3" name="Rectangle 72">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A5650-1E01-8392-DEFB-3FF534311E3D}"/>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a:t>Augmentation Models</a:t>
            </a:r>
          </a:p>
        </p:txBody>
      </p:sp>
      <p:cxnSp>
        <p:nvCxnSpPr>
          <p:cNvPr id="75" name="Straight Connector 74">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4" descr="Diagram, schematic&#10;&#10;Description automatically generated">
            <a:extLst>
              <a:ext uri="{FF2B5EF4-FFF2-40B4-BE49-F238E27FC236}">
                <a16:creationId xmlns:a16="http://schemas.microsoft.com/office/drawing/2014/main" id="{6BD8D5B5-F506-642A-5185-76874DC19539}"/>
              </a:ext>
            </a:extLst>
          </p:cNvPr>
          <p:cNvPicPr>
            <a:picLocks noGrp="1" noChangeAspect="1"/>
          </p:cNvPicPr>
          <p:nvPr>
            <p:ph idx="1"/>
          </p:nvPr>
        </p:nvPicPr>
        <p:blipFill>
          <a:blip r:embed="rId2">
            <a:alphaModFix/>
          </a:blip>
          <a:stretch>
            <a:fillRect/>
          </a:stretch>
        </p:blipFill>
        <p:spPr>
          <a:xfrm>
            <a:off x="2564475" y="3109356"/>
            <a:ext cx="6983321" cy="3090120"/>
          </a:xfrm>
          <a:prstGeom prst="rect">
            <a:avLst/>
          </a:prstGeom>
        </p:spPr>
      </p:pic>
      <p:cxnSp>
        <p:nvCxnSpPr>
          <p:cNvPr id="79" name="Straight Connector 78">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6" descr="Diagram&#10;&#10;Description automatically generated">
            <a:extLst>
              <a:ext uri="{FF2B5EF4-FFF2-40B4-BE49-F238E27FC236}">
                <a16:creationId xmlns:a16="http://schemas.microsoft.com/office/drawing/2014/main" id="{608BC63C-DA7F-92D5-ECCD-7B0EFB2FD6B8}"/>
              </a:ext>
            </a:extLst>
          </p:cNvPr>
          <p:cNvPicPr>
            <a:picLocks noChangeAspect="1"/>
          </p:cNvPicPr>
          <p:nvPr/>
        </p:nvPicPr>
        <p:blipFill>
          <a:blip r:embed="rId3"/>
          <a:stretch>
            <a:fillRect/>
          </a:stretch>
        </p:blipFill>
        <p:spPr>
          <a:xfrm>
            <a:off x="8187497" y="616587"/>
            <a:ext cx="2717196" cy="2177962"/>
          </a:xfrm>
          <a:prstGeom prst="rect">
            <a:avLst/>
          </a:prstGeom>
        </p:spPr>
      </p:pic>
    </p:spTree>
    <p:extLst>
      <p:ext uri="{BB962C8B-B14F-4D97-AF65-F5344CB8AC3E}">
        <p14:creationId xmlns:p14="http://schemas.microsoft.com/office/powerpoint/2010/main" val="257957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BD144-F63D-164F-5791-11E53CA30641}"/>
              </a:ext>
            </a:extLst>
          </p:cNvPr>
          <p:cNvSpPr>
            <a:spLocks noGrp="1"/>
          </p:cNvSpPr>
          <p:nvPr>
            <p:ph type="title"/>
          </p:nvPr>
        </p:nvSpPr>
        <p:spPr>
          <a:xfrm>
            <a:off x="482601" y="976160"/>
            <a:ext cx="8411120" cy="1493871"/>
          </a:xfrm>
        </p:spPr>
        <p:txBody>
          <a:bodyPr>
            <a:normAutofit/>
          </a:bodyPr>
          <a:lstStyle/>
          <a:p>
            <a:r>
              <a:rPr lang="en-US" sz="6700"/>
              <a:t>Affine transformation</a:t>
            </a:r>
          </a:p>
        </p:txBody>
      </p:sp>
      <p:cxnSp>
        <p:nvCxnSpPr>
          <p:cNvPr id="26"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Content Placeholder 2">
            <a:extLst>
              <a:ext uri="{FF2B5EF4-FFF2-40B4-BE49-F238E27FC236}">
                <a16:creationId xmlns:a16="http://schemas.microsoft.com/office/drawing/2014/main" id="{29DDDD2E-3CF8-0C5D-8CF0-739F59D891ED}"/>
              </a:ext>
            </a:extLst>
          </p:cNvPr>
          <p:cNvSpPr>
            <a:spLocks noGrp="1"/>
          </p:cNvSpPr>
          <p:nvPr>
            <p:ph idx="1"/>
          </p:nvPr>
        </p:nvSpPr>
        <p:spPr>
          <a:xfrm>
            <a:off x="482600" y="3408254"/>
            <a:ext cx="8411119" cy="2470031"/>
          </a:xfrm>
        </p:spPr>
        <p:txBody>
          <a:bodyPr vert="horz" lIns="91440" tIns="45720" rIns="91440" bIns="45720" rtlCol="0" anchor="t">
            <a:normAutofit/>
          </a:bodyPr>
          <a:lstStyle/>
          <a:p>
            <a:pPr marL="342900" indent="-342900">
              <a:buChar char="•"/>
            </a:pPr>
            <a:r>
              <a:rPr lang="en-US" sz="2000"/>
              <a:t>Affine transformation is used to approximate global transformation of an image. </a:t>
            </a:r>
          </a:p>
        </p:txBody>
      </p:sp>
      <p:cxnSp>
        <p:nvCxnSpPr>
          <p:cNvPr id="29"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4" name="Picture 4">
            <a:extLst>
              <a:ext uri="{FF2B5EF4-FFF2-40B4-BE49-F238E27FC236}">
                <a16:creationId xmlns:a16="http://schemas.microsoft.com/office/drawing/2014/main" id="{1AE5AAF3-86FD-3BC0-8DC9-5B835379370A}"/>
              </a:ext>
            </a:extLst>
          </p:cNvPr>
          <p:cNvPicPr>
            <a:picLocks noChangeAspect="1"/>
          </p:cNvPicPr>
          <p:nvPr/>
        </p:nvPicPr>
        <p:blipFill>
          <a:blip r:embed="rId2"/>
          <a:stretch>
            <a:fillRect/>
          </a:stretch>
        </p:blipFill>
        <p:spPr>
          <a:xfrm>
            <a:off x="4766733" y="4248947"/>
            <a:ext cx="4171950" cy="762524"/>
          </a:xfrm>
          <a:prstGeom prst="rect">
            <a:avLst/>
          </a:prstGeom>
        </p:spPr>
      </p:pic>
      <p:pic>
        <p:nvPicPr>
          <p:cNvPr id="5" name="Picture 5">
            <a:extLst>
              <a:ext uri="{FF2B5EF4-FFF2-40B4-BE49-F238E27FC236}">
                <a16:creationId xmlns:a16="http://schemas.microsoft.com/office/drawing/2014/main" id="{7D1776D1-27D6-55EC-A620-3BB4B9950094}"/>
              </a:ext>
            </a:extLst>
          </p:cNvPr>
          <p:cNvPicPr>
            <a:picLocks noChangeAspect="1"/>
          </p:cNvPicPr>
          <p:nvPr/>
        </p:nvPicPr>
        <p:blipFill>
          <a:blip r:embed="rId3"/>
          <a:stretch>
            <a:fillRect/>
          </a:stretch>
        </p:blipFill>
        <p:spPr>
          <a:xfrm>
            <a:off x="1278996" y="4365097"/>
            <a:ext cx="3104091" cy="646641"/>
          </a:xfrm>
          <a:prstGeom prst="rect">
            <a:avLst/>
          </a:prstGeom>
        </p:spPr>
      </p:pic>
    </p:spTree>
    <p:extLst>
      <p:ext uri="{BB962C8B-B14F-4D97-AF65-F5344CB8AC3E}">
        <p14:creationId xmlns:p14="http://schemas.microsoft.com/office/powerpoint/2010/main" val="94592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3435-BDB3-3A47-9664-6EE2BFF506F8}"/>
              </a:ext>
            </a:extLst>
          </p:cNvPr>
          <p:cNvSpPr>
            <a:spLocks noGrp="1"/>
          </p:cNvSpPr>
          <p:nvPr>
            <p:ph type="title"/>
          </p:nvPr>
        </p:nvSpPr>
        <p:spPr>
          <a:xfrm>
            <a:off x="482601" y="976160"/>
            <a:ext cx="8411120" cy="1493871"/>
          </a:xfrm>
        </p:spPr>
        <p:txBody>
          <a:bodyPr>
            <a:normAutofit/>
          </a:bodyPr>
          <a:lstStyle/>
          <a:p>
            <a:r>
              <a:rPr lang="en-US" sz="7200"/>
              <a:t>Deformation model </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92D24861-023E-2C23-433A-0F21254C9485}"/>
              </a:ext>
            </a:extLst>
          </p:cNvPr>
          <p:cNvSpPr>
            <a:spLocks noGrp="1"/>
          </p:cNvSpPr>
          <p:nvPr>
            <p:ph idx="1"/>
          </p:nvPr>
        </p:nvSpPr>
        <p:spPr>
          <a:xfrm>
            <a:off x="482600" y="3408254"/>
            <a:ext cx="8411119" cy="2470031"/>
          </a:xfrm>
        </p:spPr>
        <p:txBody>
          <a:bodyPr vert="horz" lIns="91440" tIns="45720" rIns="91440" bIns="45720" rtlCol="0" anchor="t">
            <a:normAutofit/>
          </a:bodyPr>
          <a:lstStyle/>
          <a:p>
            <a:pPr marL="342900" indent="-342900">
              <a:buChar char="•"/>
            </a:pPr>
            <a:r>
              <a:rPr lang="en-US" sz="2000"/>
              <a:t>Deformation can characterize local geometric transformations </a:t>
            </a:r>
            <a:endParaRPr lang="en-US"/>
          </a:p>
          <a:p>
            <a:endParaRPr lang="en-US" sz="2000"/>
          </a:p>
          <a:p>
            <a:endParaRPr lang="en-US" sz="2000"/>
          </a:p>
          <a:p>
            <a:pPr marL="342900" indent="-342900">
              <a:buChar char="•"/>
            </a:pPr>
            <a:r>
              <a:rPr lang="en-US" sz="2000"/>
              <a:t>Obtain Deformation smoothness by adding the following regularization:</a:t>
            </a:r>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4" name="Picture 4">
            <a:extLst>
              <a:ext uri="{FF2B5EF4-FFF2-40B4-BE49-F238E27FC236}">
                <a16:creationId xmlns:a16="http://schemas.microsoft.com/office/drawing/2014/main" id="{A677B0FF-F5B4-9E02-BA7A-67A64F7E2F4E}"/>
              </a:ext>
            </a:extLst>
          </p:cNvPr>
          <p:cNvPicPr>
            <a:picLocks noChangeAspect="1"/>
          </p:cNvPicPr>
          <p:nvPr/>
        </p:nvPicPr>
        <p:blipFill>
          <a:blip r:embed="rId2"/>
          <a:stretch>
            <a:fillRect/>
          </a:stretch>
        </p:blipFill>
        <p:spPr>
          <a:xfrm>
            <a:off x="2752725" y="3896255"/>
            <a:ext cx="3956050" cy="494241"/>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CAA8759D-49F2-C50F-8D43-1E2957EAB384}"/>
              </a:ext>
            </a:extLst>
          </p:cNvPr>
          <p:cNvPicPr>
            <a:picLocks noChangeAspect="1"/>
          </p:cNvPicPr>
          <p:nvPr/>
        </p:nvPicPr>
        <p:blipFill>
          <a:blip r:embed="rId3"/>
          <a:stretch>
            <a:fillRect/>
          </a:stretch>
        </p:blipFill>
        <p:spPr>
          <a:xfrm>
            <a:off x="3175530" y="5190595"/>
            <a:ext cx="2581275" cy="752475"/>
          </a:xfrm>
          <a:prstGeom prst="rect">
            <a:avLst/>
          </a:prstGeom>
        </p:spPr>
      </p:pic>
    </p:spTree>
    <p:extLst>
      <p:ext uri="{BB962C8B-B14F-4D97-AF65-F5344CB8AC3E}">
        <p14:creationId xmlns:p14="http://schemas.microsoft.com/office/powerpoint/2010/main" val="261705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6C470-CC34-2004-7DC1-C14DB33E521C}"/>
              </a:ext>
            </a:extLst>
          </p:cNvPr>
          <p:cNvSpPr>
            <a:spLocks noGrp="1"/>
          </p:cNvSpPr>
          <p:nvPr>
            <p:ph type="title"/>
          </p:nvPr>
        </p:nvSpPr>
        <p:spPr>
          <a:xfrm>
            <a:off x="482601" y="976160"/>
            <a:ext cx="8411120" cy="1493871"/>
          </a:xfrm>
        </p:spPr>
        <p:txBody>
          <a:bodyPr>
            <a:normAutofit/>
          </a:bodyPr>
          <a:lstStyle/>
          <a:p>
            <a:r>
              <a:rPr lang="en-US" sz="7200"/>
              <a:t>Appearance model</a:t>
            </a:r>
          </a:p>
        </p:txBody>
      </p:sp>
      <p:cxnSp>
        <p:nvCxnSpPr>
          <p:cNvPr id="18"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4D3F42B3-92DA-7B93-83A4-D0797E2773F3}"/>
              </a:ext>
            </a:extLst>
          </p:cNvPr>
          <p:cNvSpPr>
            <a:spLocks noGrp="1"/>
          </p:cNvSpPr>
          <p:nvPr>
            <p:ph idx="1"/>
          </p:nvPr>
        </p:nvSpPr>
        <p:spPr>
          <a:xfrm>
            <a:off x="482600" y="3408254"/>
            <a:ext cx="8411119" cy="2470031"/>
          </a:xfrm>
        </p:spPr>
        <p:txBody>
          <a:bodyPr vert="horz" lIns="91440" tIns="45720" rIns="91440" bIns="45720" rtlCol="0" anchor="t">
            <a:normAutofit/>
          </a:bodyPr>
          <a:lstStyle/>
          <a:p>
            <a:pPr marL="342900" indent="-342900">
              <a:buChar char="•"/>
            </a:pPr>
            <a:r>
              <a:rPr lang="en-US" sz="2000"/>
              <a:t>w.r.t geometric transformation appearance transformation perturbs the pixel intensity.</a:t>
            </a:r>
            <a:endParaRPr lang="en-US"/>
          </a:p>
          <a:p>
            <a:pPr marL="342900" indent="-342900">
              <a:buChar char="•"/>
            </a:pPr>
            <a:r>
              <a:rPr lang="en-US" sz="2000"/>
              <a:t>Appearance mask + pixel wise addition:</a:t>
            </a:r>
          </a:p>
          <a:p>
            <a:endParaRPr lang="en-US" sz="2000"/>
          </a:p>
          <a:p>
            <a:endParaRPr lang="en-US" sz="2000"/>
          </a:p>
          <a:p>
            <a:pPr marL="342900" indent="-342900">
              <a:buChar char="•"/>
            </a:pPr>
            <a:r>
              <a:rPr lang="en-US" sz="2000"/>
              <a:t>Regularization for constraining the magnitude is </a:t>
            </a:r>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pic>
        <p:nvPicPr>
          <p:cNvPr id="5" name="Picture 5">
            <a:extLst>
              <a:ext uri="{FF2B5EF4-FFF2-40B4-BE49-F238E27FC236}">
                <a16:creationId xmlns:a16="http://schemas.microsoft.com/office/drawing/2014/main" id="{D81F8E40-E5C0-BB2E-97A2-54035988AA4A}"/>
              </a:ext>
            </a:extLst>
          </p:cNvPr>
          <p:cNvPicPr>
            <a:picLocks noChangeAspect="1"/>
          </p:cNvPicPr>
          <p:nvPr/>
        </p:nvPicPr>
        <p:blipFill>
          <a:blip r:embed="rId2"/>
          <a:stretch>
            <a:fillRect/>
          </a:stretch>
        </p:blipFill>
        <p:spPr>
          <a:xfrm>
            <a:off x="2741614" y="4569883"/>
            <a:ext cx="3173941" cy="596900"/>
          </a:xfrm>
          <a:prstGeom prst="rect">
            <a:avLst/>
          </a:prstGeom>
        </p:spPr>
      </p:pic>
      <p:pic>
        <p:nvPicPr>
          <p:cNvPr id="6" name="Picture 6">
            <a:extLst>
              <a:ext uri="{FF2B5EF4-FFF2-40B4-BE49-F238E27FC236}">
                <a16:creationId xmlns:a16="http://schemas.microsoft.com/office/drawing/2014/main" id="{2EF4F65F-B67D-AB46-5DC8-A42ACF24DC98}"/>
              </a:ext>
            </a:extLst>
          </p:cNvPr>
          <p:cNvPicPr>
            <a:picLocks noChangeAspect="1"/>
          </p:cNvPicPr>
          <p:nvPr/>
        </p:nvPicPr>
        <p:blipFill>
          <a:blip r:embed="rId3"/>
          <a:stretch>
            <a:fillRect/>
          </a:stretch>
        </p:blipFill>
        <p:spPr>
          <a:xfrm>
            <a:off x="5972175" y="5235575"/>
            <a:ext cx="2650066" cy="726016"/>
          </a:xfrm>
          <a:prstGeom prst="rect">
            <a:avLst/>
          </a:prstGeom>
        </p:spPr>
      </p:pic>
    </p:spTree>
    <p:extLst>
      <p:ext uri="{BB962C8B-B14F-4D97-AF65-F5344CB8AC3E}">
        <p14:creationId xmlns:p14="http://schemas.microsoft.com/office/powerpoint/2010/main" val="952818917"/>
      </p:ext>
    </p:extLst>
  </p:cSld>
  <p:clrMapOvr>
    <a:masterClrMapping/>
  </p:clrMapOvr>
</p:sld>
</file>

<file path=ppt/theme/theme1.xml><?xml version="1.0" encoding="utf-8"?>
<a:theme xmlns:a="http://schemas.openxmlformats.org/drawingml/2006/main" name="Level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LevelVTI</vt:lpstr>
      <vt:lpstr>Enabling Data Diversity:  Efficient Automatic Augmentation via Regularized Adversarial Training   - Yunhe Gao et al.</vt:lpstr>
      <vt:lpstr>Motivation</vt:lpstr>
      <vt:lpstr>How to effectively augment medical data with more diversity and less human effort?</vt:lpstr>
      <vt:lpstr>Proposed Model </vt:lpstr>
      <vt:lpstr>Regularized Adversarial Data Augmentation Framework</vt:lpstr>
      <vt:lpstr>Augmentation Models</vt:lpstr>
      <vt:lpstr>Affine transformation</vt:lpstr>
      <vt:lpstr>Deformation model </vt:lpstr>
      <vt:lpstr>Appearance model</vt:lpstr>
      <vt:lpstr>Method</vt:lpstr>
      <vt:lpstr>Method</vt:lpstr>
      <vt:lpstr>Generator Implementation</vt:lpstr>
      <vt:lpstr>Datasets</vt:lpstr>
      <vt:lpstr>Result – Skin Lesion Diagnosis</vt:lpstr>
      <vt:lpstr>Augmented skin lesion images</vt:lpstr>
      <vt:lpstr>Result – OAR Segmentation</vt:lpstr>
      <vt:lpstr>Augmented Images - OAR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82</cp:revision>
  <dcterms:created xsi:type="dcterms:W3CDTF">2022-10-01T20:37:12Z</dcterms:created>
  <dcterms:modified xsi:type="dcterms:W3CDTF">2023-10-12T18:31:11Z</dcterms:modified>
</cp:coreProperties>
</file>