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9"/>
  </p:notesMasterIdLst>
  <p:sldIdLst>
    <p:sldId id="256" r:id="rId2"/>
    <p:sldId id="270" r:id="rId3"/>
    <p:sldId id="257" r:id="rId4"/>
    <p:sldId id="258" r:id="rId5"/>
    <p:sldId id="272" r:id="rId6"/>
    <p:sldId id="274" r:id="rId7"/>
    <p:sldId id="275" r:id="rId8"/>
    <p:sldId id="276" r:id="rId9"/>
    <p:sldId id="277" r:id="rId10"/>
    <p:sldId id="278" r:id="rId11"/>
    <p:sldId id="263" r:id="rId12"/>
    <p:sldId id="281" r:id="rId13"/>
    <p:sldId id="297" r:id="rId14"/>
    <p:sldId id="283" r:id="rId15"/>
    <p:sldId id="298" r:id="rId16"/>
    <p:sldId id="284" r:id="rId17"/>
    <p:sldId id="285" r:id="rId18"/>
    <p:sldId id="287" r:id="rId19"/>
    <p:sldId id="306" r:id="rId20"/>
    <p:sldId id="307" r:id="rId21"/>
    <p:sldId id="308" r:id="rId22"/>
    <p:sldId id="305" r:id="rId23"/>
    <p:sldId id="289" r:id="rId24"/>
    <p:sldId id="290" r:id="rId25"/>
    <p:sldId id="299" r:id="rId26"/>
    <p:sldId id="301" r:id="rId27"/>
    <p:sldId id="302" r:id="rId28"/>
    <p:sldId id="303" r:id="rId29"/>
    <p:sldId id="304" r:id="rId30"/>
    <p:sldId id="291" r:id="rId31"/>
    <p:sldId id="294" r:id="rId32"/>
    <p:sldId id="295" r:id="rId33"/>
    <p:sldId id="296" r:id="rId34"/>
    <p:sldId id="264" r:id="rId35"/>
    <p:sldId id="300" r:id="rId36"/>
    <p:sldId id="292" r:id="rId37"/>
    <p:sldId id="26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adullahhil Galib" initials="AG" lastIdx="1" clrIdx="0">
    <p:extLst>
      <p:ext uri="{19B8F6BF-5375-455C-9EA6-DF929625EA0E}">
        <p15:presenceInfo xmlns:p15="http://schemas.microsoft.com/office/powerpoint/2012/main" userId="4358b15cde00ac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04A"/>
    <a:srgbClr val="215109"/>
    <a:srgbClr val="0E4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1" autoAdjust="0"/>
    <p:restoredTop sz="95407" autoAdjust="0"/>
  </p:normalViewPr>
  <p:slideViewPr>
    <p:cSldViewPr snapToGrid="0">
      <p:cViewPr varScale="1">
        <p:scale>
          <a:sx n="88" d="100"/>
          <a:sy n="88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i="1" cap="none" spc="0" baseline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Avg</a:t>
            </a:r>
            <a:r>
              <a:rPr lang="en-US" sz="2400" b="1" i="1" cap="none" spc="0" baseline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ROUGE-1 Scores </a:t>
            </a:r>
            <a:endParaRPr lang="en-US" sz="2400" b="1" i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KeyWord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Precesion</c:v>
                </c:pt>
                <c:pt idx="1">
                  <c:v>Recall</c:v>
                </c:pt>
                <c:pt idx="2">
                  <c:v>F-measure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0.542632</c:v>
                </c:pt>
                <c:pt idx="1">
                  <c:v>0.60685800000000001</c:v>
                </c:pt>
                <c:pt idx="2">
                  <c:v>0.55974400000000002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50-40EE-9A34-D99F8BE157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Sentiment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Precesion</c:v>
                </c:pt>
                <c:pt idx="1">
                  <c:v>Recall</c:v>
                </c:pt>
                <c:pt idx="2">
                  <c:v>F-measure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0.50870000000000004</c:v>
                </c:pt>
                <c:pt idx="1">
                  <c:v>0.693554</c:v>
                </c:pt>
                <c:pt idx="2">
                  <c:v>0.57367500000000005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50-40EE-9A34-D99F8BE157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Precesion</c:v>
                </c:pt>
                <c:pt idx="1">
                  <c:v>Recall</c:v>
                </c:pt>
                <c:pt idx="2">
                  <c:v>F-measure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0.54577600000000004</c:v>
                </c:pt>
                <c:pt idx="1">
                  <c:v>0.64273599999999997</c:v>
                </c:pt>
                <c:pt idx="2">
                  <c:v>0.57679100000000005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50-40EE-9A34-D99F8BE157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5156144"/>
        <c:axId val="215153792"/>
        <c:axId val="0"/>
      </c:bar3DChart>
      <c:catAx>
        <c:axId val="215156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153792"/>
        <c:crosses val="autoZero"/>
        <c:auto val="1"/>
        <c:lblAlgn val="ctr"/>
        <c:lblOffset val="100"/>
        <c:noMultiLvlLbl val="0"/>
      </c:catAx>
      <c:valAx>
        <c:axId val="21515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1561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i="1" cap="none" spc="0" baseline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Avg</a:t>
            </a:r>
            <a:r>
              <a:rPr lang="en-US" sz="2400" b="1" i="1" cap="none" spc="0" baseline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ROUGE-1 Scores </a:t>
            </a:r>
            <a:endParaRPr lang="en-US" sz="2400" b="1" i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KeyWord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Precesion</c:v>
                </c:pt>
                <c:pt idx="1">
                  <c:v>Recall</c:v>
                </c:pt>
                <c:pt idx="2">
                  <c:v>F-measure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0.53644999999999998</c:v>
                </c:pt>
                <c:pt idx="1">
                  <c:v>0.62188500000000002</c:v>
                </c:pt>
                <c:pt idx="2">
                  <c:v>0.56276599999999999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2A-4A07-AAFF-5D97143423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Precesion</c:v>
                </c:pt>
                <c:pt idx="1">
                  <c:v>Recall</c:v>
                </c:pt>
                <c:pt idx="2">
                  <c:v>F-measure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0.53679792500000001</c:v>
                </c:pt>
                <c:pt idx="1">
                  <c:v>0.64610966700000005</c:v>
                </c:pt>
                <c:pt idx="2">
                  <c:v>0.545604902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2A-4A07-AAFF-5D9714342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5155360"/>
        <c:axId val="215154968"/>
        <c:axId val="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Sentiment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Sheet1!$A$2:$A$4</c15:sqref>
                        </c15:formulaRef>
                      </c:ext>
                    </c:extLst>
                    <c:strCache>
                      <c:ptCount val="3"/>
                      <c:pt idx="0">
                        <c:v>Precesion</c:v>
                      </c:pt>
                      <c:pt idx="1">
                        <c:v>Recall</c:v>
                      </c:pt>
                      <c:pt idx="2">
                        <c:v>F-measure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0.50866299999999998</c:v>
                      </c:pt>
                      <c:pt idx="1">
                        <c:v>0.693554</c:v>
                      </c:pt>
                      <c:pt idx="2">
                        <c:v>0.57367500000000005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322A-4A07-AAFF-5D9714342398}"/>
                  </c:ext>
                </c:extLst>
              </c15:ser>
            </c15:filteredBarSeries>
          </c:ext>
        </c:extLst>
      </c:bar3DChart>
      <c:catAx>
        <c:axId val="215155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154968"/>
        <c:crosses val="autoZero"/>
        <c:auto val="1"/>
        <c:lblAlgn val="ctr"/>
        <c:lblOffset val="100"/>
        <c:noMultiLvlLbl val="0"/>
      </c:catAx>
      <c:valAx>
        <c:axId val="215154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1553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i="1" cap="none" spc="0" baseline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Avg</a:t>
            </a:r>
            <a:r>
              <a:rPr lang="en-US" sz="2400" b="1" i="1" cap="none" spc="0" baseline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ROUGE-2 Scores </a:t>
            </a:r>
            <a:endParaRPr lang="en-US" sz="2400" b="1" i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KeyWord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Precesion</c:v>
                </c:pt>
                <c:pt idx="1">
                  <c:v>Recall</c:v>
                </c:pt>
                <c:pt idx="2">
                  <c:v>F-measure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0.44742199999999999</c:v>
                </c:pt>
                <c:pt idx="1">
                  <c:v>0.50599099999999997</c:v>
                </c:pt>
                <c:pt idx="2">
                  <c:v>0.46360099999999999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6-401C-A541-52D13CC16E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Sentiment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Precesion</c:v>
                </c:pt>
                <c:pt idx="1">
                  <c:v>Recall</c:v>
                </c:pt>
                <c:pt idx="2">
                  <c:v>F-measure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0.42130000000000001</c:v>
                </c:pt>
                <c:pt idx="1">
                  <c:v>0.58123899999999995</c:v>
                </c:pt>
                <c:pt idx="2">
                  <c:v>0.54342756199999998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6-401C-A541-52D13CC16E2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Precesion</c:v>
                </c:pt>
                <c:pt idx="1">
                  <c:v>Recall</c:v>
                </c:pt>
                <c:pt idx="2">
                  <c:v>F-measure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0.45670204399999997</c:v>
                </c:pt>
                <c:pt idx="1">
                  <c:v>0.54342756199999998</c:v>
                </c:pt>
                <c:pt idx="2">
                  <c:v>0.48447705299999999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6-401C-A541-52D13CC16E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5149480"/>
        <c:axId val="215149872"/>
        <c:axId val="0"/>
      </c:bar3DChart>
      <c:catAx>
        <c:axId val="215149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149872"/>
        <c:crosses val="autoZero"/>
        <c:auto val="1"/>
        <c:lblAlgn val="ctr"/>
        <c:lblOffset val="100"/>
        <c:noMultiLvlLbl val="0"/>
      </c:catAx>
      <c:valAx>
        <c:axId val="215149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1494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i="1" cap="none" spc="0" baseline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Avg</a:t>
            </a:r>
            <a:r>
              <a:rPr lang="en-US" sz="2400" b="1" i="1" cap="none" spc="0" baseline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ROUGE-1 Scores </a:t>
            </a:r>
            <a:endParaRPr lang="en-US" sz="2400" b="1" i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177602799650044"/>
          <c:y val="0.16624957965030127"/>
          <c:w val="0.86808298509514104"/>
          <c:h val="0.5801233454848140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KeyWord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Precesion</c:v>
                </c:pt>
                <c:pt idx="1">
                  <c:v>Recall</c:v>
                </c:pt>
                <c:pt idx="2">
                  <c:v>F-measure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0.43992246200000001</c:v>
                </c:pt>
                <c:pt idx="1">
                  <c:v>0.51928968399999997</c:v>
                </c:pt>
                <c:pt idx="2">
                  <c:v>0.46485231399999999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C3-47B2-9066-746FAFB375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Precesion</c:v>
                </c:pt>
                <c:pt idx="1">
                  <c:v>Recall</c:v>
                </c:pt>
                <c:pt idx="2">
                  <c:v>F-measure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0.44387025099999999</c:v>
                </c:pt>
                <c:pt idx="1">
                  <c:v>0.54370181200000001</c:v>
                </c:pt>
                <c:pt idx="2">
                  <c:v>0.47698583300000003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C3-47B2-9066-746FAFB375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5153400"/>
        <c:axId val="215151048"/>
        <c:axId val="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Sentiment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Sheet1!$A$2:$A$4</c15:sqref>
                        </c15:formulaRef>
                      </c:ext>
                    </c:extLst>
                    <c:strCache>
                      <c:ptCount val="3"/>
                      <c:pt idx="0">
                        <c:v>Precesion</c:v>
                      </c:pt>
                      <c:pt idx="1">
                        <c:v>Recall</c:v>
                      </c:pt>
                      <c:pt idx="2">
                        <c:v>F-measure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0.50870000000000004</c:v>
                      </c:pt>
                      <c:pt idx="1">
                        <c:v>0.693554</c:v>
                      </c:pt>
                      <c:pt idx="2">
                        <c:v>0.57367500000000005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3BC3-47B2-9066-746FAFB375EC}"/>
                  </c:ext>
                </c:extLst>
              </c15:ser>
            </c15:filteredBarSeries>
          </c:ext>
        </c:extLst>
      </c:bar3DChart>
      <c:catAx>
        <c:axId val="215153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151048"/>
        <c:crosses val="autoZero"/>
        <c:auto val="1"/>
        <c:lblAlgn val="ctr"/>
        <c:lblOffset val="100"/>
        <c:noMultiLvlLbl val="0"/>
      </c:catAx>
      <c:valAx>
        <c:axId val="215151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1534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830F5B-A5D4-4F0A-9624-6FECA97A2B49}" type="doc">
      <dgm:prSet loTypeId="urn:microsoft.com/office/officeart/2005/8/layout/orgChart1" loCatId="hierarchy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E72710F-6C82-4F0F-9E2C-8C1344A85642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Text Summarization</a:t>
          </a:r>
        </a:p>
      </dgm:t>
    </dgm:pt>
    <dgm:pt modelId="{529E75D8-2274-49BC-A471-A4EDF5E93A98}" type="parTrans" cxnId="{1F4DFD86-5A22-4AA5-9B3F-63717E5488B1}">
      <dgm:prSet/>
      <dgm:spPr/>
      <dgm:t>
        <a:bodyPr/>
        <a:lstStyle/>
        <a:p>
          <a:endParaRPr lang="en-US"/>
        </a:p>
      </dgm:t>
    </dgm:pt>
    <dgm:pt modelId="{AFD01E5F-AB05-40D1-ABFC-9D4628F80FD9}" type="sibTrans" cxnId="{1F4DFD86-5A22-4AA5-9B3F-63717E5488B1}">
      <dgm:prSet/>
      <dgm:spPr/>
      <dgm:t>
        <a:bodyPr/>
        <a:lstStyle/>
        <a:p>
          <a:endParaRPr lang="en-US"/>
        </a:p>
      </dgm:t>
    </dgm:pt>
    <dgm:pt modelId="{23D38A7A-D921-4F3D-AB0A-B4E6C3D73DA8}" type="asst">
      <dgm:prSet phldrT="[Text]" custT="1"/>
      <dgm:spPr>
        <a:solidFill>
          <a:schemeClr val="bg2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Extractive Summarization</a:t>
          </a:r>
        </a:p>
      </dgm:t>
    </dgm:pt>
    <dgm:pt modelId="{89120AC5-D83F-4F27-A1E8-7481DCC7679F}" type="parTrans" cxnId="{07BA9988-DAB4-4540-A599-20768CFB2524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>
        <a:ln>
          <a:solidFill>
            <a:schemeClr val="bg2"/>
          </a:solidFill>
        </a:ln>
      </dgm:spPr>
      <dgm:t>
        <a:bodyPr/>
        <a:lstStyle/>
        <a:p>
          <a:endParaRPr lang="en-US"/>
        </a:p>
      </dgm:t>
    </dgm:pt>
    <dgm:pt modelId="{1AA1D619-AB8C-4D41-8C2A-7B660750AB7B}" type="sibTrans" cxnId="{07BA9988-DAB4-4540-A599-20768CFB2524}">
      <dgm:prSet/>
      <dgm:spPr/>
      <dgm:t>
        <a:bodyPr/>
        <a:lstStyle/>
        <a:p>
          <a:endParaRPr lang="en-US"/>
        </a:p>
      </dgm:t>
    </dgm:pt>
    <dgm:pt modelId="{B47C2ED4-E225-443A-94CD-0FB89163F7CD}" type="asst">
      <dgm:prSet phldrT="[Text]" custT="1"/>
      <dgm:spPr>
        <a:solidFill>
          <a:schemeClr val="bg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sz="3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Abstractive Summarization</a:t>
          </a:r>
          <a:endParaRPr lang="en-US" sz="3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gm:t>
    </dgm:pt>
    <dgm:pt modelId="{B3959C54-55F4-4802-9A08-D5B289394A2E}" type="parTrans" cxnId="{0A060615-2E39-4556-B378-7CF814F959E9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>
        <a:solidFill>
          <a:schemeClr val="accent2"/>
        </a:solidFill>
        <a:ln>
          <a:solidFill>
            <a:schemeClr val="bg2"/>
          </a:solidFill>
        </a:ln>
      </dgm:spPr>
      <dgm:t>
        <a:bodyPr/>
        <a:lstStyle/>
        <a:p>
          <a:endParaRPr lang="en-US"/>
        </a:p>
      </dgm:t>
    </dgm:pt>
    <dgm:pt modelId="{B94B4E66-99B5-450B-B835-39182EEADA83}" type="sibTrans" cxnId="{0A060615-2E39-4556-B378-7CF814F959E9}">
      <dgm:prSet/>
      <dgm:spPr/>
      <dgm:t>
        <a:bodyPr/>
        <a:lstStyle/>
        <a:p>
          <a:endParaRPr lang="en-US"/>
        </a:p>
      </dgm:t>
    </dgm:pt>
    <dgm:pt modelId="{DDFEF795-622D-4F45-95A4-50B199949264}" type="pres">
      <dgm:prSet presAssocID="{E7830F5B-A5D4-4F0A-9624-6FECA97A2B4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27E19BF-2E3B-4889-B3D6-767C73B581A5}" type="pres">
      <dgm:prSet presAssocID="{8E72710F-6C82-4F0F-9E2C-8C1344A85642}" presName="hierRoot1" presStyleCnt="0">
        <dgm:presLayoutVars>
          <dgm:hierBranch val="init"/>
        </dgm:presLayoutVars>
      </dgm:prSet>
      <dgm:spPr/>
    </dgm:pt>
    <dgm:pt modelId="{9E5A70FB-F6C5-4362-B218-252ED3052834}" type="pres">
      <dgm:prSet presAssocID="{8E72710F-6C82-4F0F-9E2C-8C1344A85642}" presName="rootComposite1" presStyleCnt="0"/>
      <dgm:spPr/>
    </dgm:pt>
    <dgm:pt modelId="{AC4862A7-7E91-472A-A9E6-08ED043888F1}" type="pres">
      <dgm:prSet presAssocID="{8E72710F-6C82-4F0F-9E2C-8C1344A85642}" presName="rootText1" presStyleLbl="node0" presStyleIdx="0" presStyleCnt="1" custScaleX="130456" custScaleY="54037" custLinFactNeighborX="-295" custLinFactNeighborY="-14162">
        <dgm:presLayoutVars>
          <dgm:chPref val="3"/>
        </dgm:presLayoutVars>
      </dgm:prSet>
      <dgm:spPr>
        <a:prstGeom prst="roundRect">
          <a:avLst/>
        </a:prstGeom>
      </dgm:spPr>
    </dgm:pt>
    <dgm:pt modelId="{EA4535DB-B746-4849-A248-7F75A9CDDC76}" type="pres">
      <dgm:prSet presAssocID="{8E72710F-6C82-4F0F-9E2C-8C1344A85642}" presName="rootConnector1" presStyleLbl="node1" presStyleIdx="0" presStyleCnt="0"/>
      <dgm:spPr/>
    </dgm:pt>
    <dgm:pt modelId="{FE743614-E597-4564-8D29-2F469120696F}" type="pres">
      <dgm:prSet presAssocID="{8E72710F-6C82-4F0F-9E2C-8C1344A85642}" presName="hierChild2" presStyleCnt="0"/>
      <dgm:spPr/>
    </dgm:pt>
    <dgm:pt modelId="{015C143C-AF69-4F50-BE00-498962B2627B}" type="pres">
      <dgm:prSet presAssocID="{8E72710F-6C82-4F0F-9E2C-8C1344A85642}" presName="hierChild3" presStyleCnt="0"/>
      <dgm:spPr/>
    </dgm:pt>
    <dgm:pt modelId="{13C5A94F-616C-4677-83EB-67E85FE4A4D3}" type="pres">
      <dgm:prSet presAssocID="{89120AC5-D83F-4F27-A1E8-7481DCC7679F}" presName="Name111" presStyleLbl="parChTrans1D2" presStyleIdx="0" presStyleCnt="2"/>
      <dgm:spPr/>
    </dgm:pt>
    <dgm:pt modelId="{1A16B48D-B211-42B8-8061-2BFA8D8228A7}" type="pres">
      <dgm:prSet presAssocID="{23D38A7A-D921-4F3D-AB0A-B4E6C3D73DA8}" presName="hierRoot3" presStyleCnt="0">
        <dgm:presLayoutVars>
          <dgm:hierBranch val="init"/>
        </dgm:presLayoutVars>
      </dgm:prSet>
      <dgm:spPr/>
    </dgm:pt>
    <dgm:pt modelId="{01BAD2A3-5462-4CBD-BC44-26D12FC190D7}" type="pres">
      <dgm:prSet presAssocID="{23D38A7A-D921-4F3D-AB0A-B4E6C3D73DA8}" presName="rootComposite3" presStyleCnt="0"/>
      <dgm:spPr/>
    </dgm:pt>
    <dgm:pt modelId="{F8D74B70-6779-4DF3-8552-F561288A7E0E}" type="pres">
      <dgm:prSet presAssocID="{23D38A7A-D921-4F3D-AB0A-B4E6C3D73DA8}" presName="rootText3" presStyleLbl="asst1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E92B2021-D742-417C-B4AF-6EBA2ABCE0D2}" type="pres">
      <dgm:prSet presAssocID="{23D38A7A-D921-4F3D-AB0A-B4E6C3D73DA8}" presName="rootConnector3" presStyleLbl="asst1" presStyleIdx="0" presStyleCnt="2"/>
      <dgm:spPr/>
    </dgm:pt>
    <dgm:pt modelId="{9692DF4D-D313-4978-A79D-46B82D2971C1}" type="pres">
      <dgm:prSet presAssocID="{23D38A7A-D921-4F3D-AB0A-B4E6C3D73DA8}" presName="hierChild6" presStyleCnt="0"/>
      <dgm:spPr/>
    </dgm:pt>
    <dgm:pt modelId="{A48EDCF9-7525-4723-B5D1-9CBC57F1B8C9}" type="pres">
      <dgm:prSet presAssocID="{23D38A7A-D921-4F3D-AB0A-B4E6C3D73DA8}" presName="hierChild7" presStyleCnt="0"/>
      <dgm:spPr/>
    </dgm:pt>
    <dgm:pt modelId="{A1E77026-62B3-4C25-8E2D-DDF7123B5043}" type="pres">
      <dgm:prSet presAssocID="{B3959C54-55F4-4802-9A08-D5B289394A2E}" presName="Name111" presStyleLbl="parChTrans1D2" presStyleIdx="1" presStyleCnt="2"/>
      <dgm:spPr/>
    </dgm:pt>
    <dgm:pt modelId="{080AFDE0-5E1E-4A4A-AFD6-7C25F4A234F7}" type="pres">
      <dgm:prSet presAssocID="{B47C2ED4-E225-443A-94CD-0FB89163F7CD}" presName="hierRoot3" presStyleCnt="0">
        <dgm:presLayoutVars>
          <dgm:hierBranch val="init"/>
        </dgm:presLayoutVars>
      </dgm:prSet>
      <dgm:spPr/>
    </dgm:pt>
    <dgm:pt modelId="{ACA2435F-DBF7-4F09-BD9E-D22F9715466D}" type="pres">
      <dgm:prSet presAssocID="{B47C2ED4-E225-443A-94CD-0FB89163F7CD}" presName="rootComposite3" presStyleCnt="0"/>
      <dgm:spPr/>
    </dgm:pt>
    <dgm:pt modelId="{B5DF7097-5412-454F-A180-F549CD5B59EE}" type="pres">
      <dgm:prSet presAssocID="{B47C2ED4-E225-443A-94CD-0FB89163F7CD}" presName="rootText3" presStyleLbl="asst1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22396345-BEB0-48A8-A679-2BC85729D3AA}" type="pres">
      <dgm:prSet presAssocID="{B47C2ED4-E225-443A-94CD-0FB89163F7CD}" presName="rootConnector3" presStyleLbl="asst1" presStyleIdx="1" presStyleCnt="2"/>
      <dgm:spPr/>
    </dgm:pt>
    <dgm:pt modelId="{B3C2FB31-FFB0-4C4F-8437-8CA920453F7A}" type="pres">
      <dgm:prSet presAssocID="{B47C2ED4-E225-443A-94CD-0FB89163F7CD}" presName="hierChild6" presStyleCnt="0"/>
      <dgm:spPr/>
    </dgm:pt>
    <dgm:pt modelId="{6A04ABBC-26AD-4078-9C2D-23A9A9B94F3B}" type="pres">
      <dgm:prSet presAssocID="{B47C2ED4-E225-443A-94CD-0FB89163F7CD}" presName="hierChild7" presStyleCnt="0"/>
      <dgm:spPr/>
    </dgm:pt>
  </dgm:ptLst>
  <dgm:cxnLst>
    <dgm:cxn modelId="{3D4C480B-45F9-4CF4-A89E-4C6CC6C4E9D8}" type="presOf" srcId="{8E72710F-6C82-4F0F-9E2C-8C1344A85642}" destId="{AC4862A7-7E91-472A-A9E6-08ED043888F1}" srcOrd="0" destOrd="0" presId="urn:microsoft.com/office/officeart/2005/8/layout/orgChart1"/>
    <dgm:cxn modelId="{0A060615-2E39-4556-B378-7CF814F959E9}" srcId="{8E72710F-6C82-4F0F-9E2C-8C1344A85642}" destId="{B47C2ED4-E225-443A-94CD-0FB89163F7CD}" srcOrd="1" destOrd="0" parTransId="{B3959C54-55F4-4802-9A08-D5B289394A2E}" sibTransId="{B94B4E66-99B5-450B-B835-39182EEADA83}"/>
    <dgm:cxn modelId="{54E0E544-F6F1-434F-9D6C-87B179281BB7}" type="presOf" srcId="{B47C2ED4-E225-443A-94CD-0FB89163F7CD}" destId="{B5DF7097-5412-454F-A180-F549CD5B59EE}" srcOrd="0" destOrd="0" presId="urn:microsoft.com/office/officeart/2005/8/layout/orgChart1"/>
    <dgm:cxn modelId="{B9FDD146-8C3B-4E88-B646-DA5A72598730}" type="presOf" srcId="{8E72710F-6C82-4F0F-9E2C-8C1344A85642}" destId="{EA4535DB-B746-4849-A248-7F75A9CDDC76}" srcOrd="1" destOrd="0" presId="urn:microsoft.com/office/officeart/2005/8/layout/orgChart1"/>
    <dgm:cxn modelId="{26132357-C153-4D26-8076-AE89D262671E}" type="presOf" srcId="{E7830F5B-A5D4-4F0A-9624-6FECA97A2B49}" destId="{DDFEF795-622D-4F45-95A4-50B199949264}" srcOrd="0" destOrd="0" presId="urn:microsoft.com/office/officeart/2005/8/layout/orgChart1"/>
    <dgm:cxn modelId="{1F4DFD86-5A22-4AA5-9B3F-63717E5488B1}" srcId="{E7830F5B-A5D4-4F0A-9624-6FECA97A2B49}" destId="{8E72710F-6C82-4F0F-9E2C-8C1344A85642}" srcOrd="0" destOrd="0" parTransId="{529E75D8-2274-49BC-A471-A4EDF5E93A98}" sibTransId="{AFD01E5F-AB05-40D1-ABFC-9D4628F80FD9}"/>
    <dgm:cxn modelId="{07BA9988-DAB4-4540-A599-20768CFB2524}" srcId="{8E72710F-6C82-4F0F-9E2C-8C1344A85642}" destId="{23D38A7A-D921-4F3D-AB0A-B4E6C3D73DA8}" srcOrd="0" destOrd="0" parTransId="{89120AC5-D83F-4F27-A1E8-7481DCC7679F}" sibTransId="{1AA1D619-AB8C-4D41-8C2A-7B660750AB7B}"/>
    <dgm:cxn modelId="{B2AC2A9C-F12B-426B-AD4F-0BBF44C73656}" type="presOf" srcId="{B47C2ED4-E225-443A-94CD-0FB89163F7CD}" destId="{22396345-BEB0-48A8-A679-2BC85729D3AA}" srcOrd="1" destOrd="0" presId="urn:microsoft.com/office/officeart/2005/8/layout/orgChart1"/>
    <dgm:cxn modelId="{1572B2B2-45E7-49C2-BF6C-6F28FF2096AF}" type="presOf" srcId="{23D38A7A-D921-4F3D-AB0A-B4E6C3D73DA8}" destId="{F8D74B70-6779-4DF3-8552-F561288A7E0E}" srcOrd="0" destOrd="0" presId="urn:microsoft.com/office/officeart/2005/8/layout/orgChart1"/>
    <dgm:cxn modelId="{0826DADF-8ED7-4750-8C39-D6E261F91804}" type="presOf" srcId="{23D38A7A-D921-4F3D-AB0A-B4E6C3D73DA8}" destId="{E92B2021-D742-417C-B4AF-6EBA2ABCE0D2}" srcOrd="1" destOrd="0" presId="urn:microsoft.com/office/officeart/2005/8/layout/orgChart1"/>
    <dgm:cxn modelId="{7775FBF8-905A-43B1-AA81-CC3652BEFA00}" type="presOf" srcId="{89120AC5-D83F-4F27-A1E8-7481DCC7679F}" destId="{13C5A94F-616C-4677-83EB-67E85FE4A4D3}" srcOrd="0" destOrd="0" presId="urn:microsoft.com/office/officeart/2005/8/layout/orgChart1"/>
    <dgm:cxn modelId="{FC0CA0FE-EFF5-4A7D-9B40-064352F77F61}" type="presOf" srcId="{B3959C54-55F4-4802-9A08-D5B289394A2E}" destId="{A1E77026-62B3-4C25-8E2D-DDF7123B5043}" srcOrd="0" destOrd="0" presId="urn:microsoft.com/office/officeart/2005/8/layout/orgChart1"/>
    <dgm:cxn modelId="{89415E88-1FDD-4C38-831D-4CE6799882FA}" type="presParOf" srcId="{DDFEF795-622D-4F45-95A4-50B199949264}" destId="{927E19BF-2E3B-4889-B3D6-767C73B581A5}" srcOrd="0" destOrd="0" presId="urn:microsoft.com/office/officeart/2005/8/layout/orgChart1"/>
    <dgm:cxn modelId="{62CFDAE0-02C8-44AC-864B-0319D176937C}" type="presParOf" srcId="{927E19BF-2E3B-4889-B3D6-767C73B581A5}" destId="{9E5A70FB-F6C5-4362-B218-252ED3052834}" srcOrd="0" destOrd="0" presId="urn:microsoft.com/office/officeart/2005/8/layout/orgChart1"/>
    <dgm:cxn modelId="{4FB87CE0-453D-4999-86A6-6086B94AEB58}" type="presParOf" srcId="{9E5A70FB-F6C5-4362-B218-252ED3052834}" destId="{AC4862A7-7E91-472A-A9E6-08ED043888F1}" srcOrd="0" destOrd="0" presId="urn:microsoft.com/office/officeart/2005/8/layout/orgChart1"/>
    <dgm:cxn modelId="{FFE3E07F-3634-4557-8CAF-796A2819D836}" type="presParOf" srcId="{9E5A70FB-F6C5-4362-B218-252ED3052834}" destId="{EA4535DB-B746-4849-A248-7F75A9CDDC76}" srcOrd="1" destOrd="0" presId="urn:microsoft.com/office/officeart/2005/8/layout/orgChart1"/>
    <dgm:cxn modelId="{340C78DE-8FB8-401E-B7A6-8C48E710F8DA}" type="presParOf" srcId="{927E19BF-2E3B-4889-B3D6-767C73B581A5}" destId="{FE743614-E597-4564-8D29-2F469120696F}" srcOrd="1" destOrd="0" presId="urn:microsoft.com/office/officeart/2005/8/layout/orgChart1"/>
    <dgm:cxn modelId="{C6F12EF1-7006-45A2-A6C6-D3CE31C1C6FC}" type="presParOf" srcId="{927E19BF-2E3B-4889-B3D6-767C73B581A5}" destId="{015C143C-AF69-4F50-BE00-498962B2627B}" srcOrd="2" destOrd="0" presId="urn:microsoft.com/office/officeart/2005/8/layout/orgChart1"/>
    <dgm:cxn modelId="{2C83E98D-CBA5-40C6-9851-B0C7689BDBFA}" type="presParOf" srcId="{015C143C-AF69-4F50-BE00-498962B2627B}" destId="{13C5A94F-616C-4677-83EB-67E85FE4A4D3}" srcOrd="0" destOrd="0" presId="urn:microsoft.com/office/officeart/2005/8/layout/orgChart1"/>
    <dgm:cxn modelId="{88347D9A-79A9-481C-94FC-5610ABE15C44}" type="presParOf" srcId="{015C143C-AF69-4F50-BE00-498962B2627B}" destId="{1A16B48D-B211-42B8-8061-2BFA8D8228A7}" srcOrd="1" destOrd="0" presId="urn:microsoft.com/office/officeart/2005/8/layout/orgChart1"/>
    <dgm:cxn modelId="{2A8E452C-A9CA-48EF-B9DC-51111D12EFAA}" type="presParOf" srcId="{1A16B48D-B211-42B8-8061-2BFA8D8228A7}" destId="{01BAD2A3-5462-4CBD-BC44-26D12FC190D7}" srcOrd="0" destOrd="0" presId="urn:microsoft.com/office/officeart/2005/8/layout/orgChart1"/>
    <dgm:cxn modelId="{0A56B016-0ACD-4813-A6CC-A8A7097C87E3}" type="presParOf" srcId="{01BAD2A3-5462-4CBD-BC44-26D12FC190D7}" destId="{F8D74B70-6779-4DF3-8552-F561288A7E0E}" srcOrd="0" destOrd="0" presId="urn:microsoft.com/office/officeart/2005/8/layout/orgChart1"/>
    <dgm:cxn modelId="{7AF398B0-F7C9-4637-970F-1A779270DEDE}" type="presParOf" srcId="{01BAD2A3-5462-4CBD-BC44-26D12FC190D7}" destId="{E92B2021-D742-417C-B4AF-6EBA2ABCE0D2}" srcOrd="1" destOrd="0" presId="urn:microsoft.com/office/officeart/2005/8/layout/orgChart1"/>
    <dgm:cxn modelId="{B24082E3-AF08-4156-8AF2-1D220097F81F}" type="presParOf" srcId="{1A16B48D-B211-42B8-8061-2BFA8D8228A7}" destId="{9692DF4D-D313-4978-A79D-46B82D2971C1}" srcOrd="1" destOrd="0" presId="urn:microsoft.com/office/officeart/2005/8/layout/orgChart1"/>
    <dgm:cxn modelId="{AF0D681B-99CB-4731-98B3-17221AEFD274}" type="presParOf" srcId="{1A16B48D-B211-42B8-8061-2BFA8D8228A7}" destId="{A48EDCF9-7525-4723-B5D1-9CBC57F1B8C9}" srcOrd="2" destOrd="0" presId="urn:microsoft.com/office/officeart/2005/8/layout/orgChart1"/>
    <dgm:cxn modelId="{57DB0C0E-0220-451D-81BD-1AF9B5E0488C}" type="presParOf" srcId="{015C143C-AF69-4F50-BE00-498962B2627B}" destId="{A1E77026-62B3-4C25-8E2D-DDF7123B5043}" srcOrd="2" destOrd="0" presId="urn:microsoft.com/office/officeart/2005/8/layout/orgChart1"/>
    <dgm:cxn modelId="{8D765C02-C532-4E81-A176-F51D0C541749}" type="presParOf" srcId="{015C143C-AF69-4F50-BE00-498962B2627B}" destId="{080AFDE0-5E1E-4A4A-AFD6-7C25F4A234F7}" srcOrd="3" destOrd="0" presId="urn:microsoft.com/office/officeart/2005/8/layout/orgChart1"/>
    <dgm:cxn modelId="{1DB36624-588D-43CD-A630-92FF03E6AE16}" type="presParOf" srcId="{080AFDE0-5E1E-4A4A-AFD6-7C25F4A234F7}" destId="{ACA2435F-DBF7-4F09-BD9E-D22F9715466D}" srcOrd="0" destOrd="0" presId="urn:microsoft.com/office/officeart/2005/8/layout/orgChart1"/>
    <dgm:cxn modelId="{D1519A5E-9894-4DB6-9EA0-051E354FA882}" type="presParOf" srcId="{ACA2435F-DBF7-4F09-BD9E-D22F9715466D}" destId="{B5DF7097-5412-454F-A180-F549CD5B59EE}" srcOrd="0" destOrd="0" presId="urn:microsoft.com/office/officeart/2005/8/layout/orgChart1"/>
    <dgm:cxn modelId="{B4C823C8-B4F3-4BA7-9C18-ECBE6E5E1590}" type="presParOf" srcId="{ACA2435F-DBF7-4F09-BD9E-D22F9715466D}" destId="{22396345-BEB0-48A8-A679-2BC85729D3AA}" srcOrd="1" destOrd="0" presId="urn:microsoft.com/office/officeart/2005/8/layout/orgChart1"/>
    <dgm:cxn modelId="{81CD3056-3104-41D4-AA60-09EBB09C78AA}" type="presParOf" srcId="{080AFDE0-5E1E-4A4A-AFD6-7C25F4A234F7}" destId="{B3C2FB31-FFB0-4C4F-8437-8CA920453F7A}" srcOrd="1" destOrd="0" presId="urn:microsoft.com/office/officeart/2005/8/layout/orgChart1"/>
    <dgm:cxn modelId="{211B3EF0-E039-412B-B424-048DD43044B8}" type="presParOf" srcId="{080AFDE0-5E1E-4A4A-AFD6-7C25F4A234F7}" destId="{6A04ABBC-26AD-4078-9C2D-23A9A9B94F3B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830F5B-A5D4-4F0A-9624-6FECA97A2B49}" type="doc">
      <dgm:prSet loTypeId="urn:microsoft.com/office/officeart/2008/layout/LinedList" loCatId="hierarchy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E72710F-6C82-4F0F-9E2C-8C1344A85642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effectLst>
          <a:innerShdw blurRad="114300">
            <a:prstClr val="black"/>
          </a:innerShdw>
        </a:effectLst>
        <a:scene3d>
          <a:camera prst="perspectiveRight"/>
          <a:lightRig rig="threePt" dir="t"/>
        </a:scene3d>
      </dgm:spPr>
      <dgm:t>
        <a:bodyPr vert="horz" anchor="ctr"/>
        <a:lstStyle/>
        <a:p>
          <a:pPr algn="ctr"/>
          <a:r>
            <a:rPr lang="en-US" sz="2800" dirty="0"/>
            <a:t>Automatic </a:t>
          </a:r>
        </a:p>
        <a:p>
          <a:pPr algn="ctr"/>
          <a:r>
            <a:rPr lang="en-US" sz="2800" dirty="0"/>
            <a:t>Text Summarization</a:t>
          </a:r>
        </a:p>
      </dgm:t>
    </dgm:pt>
    <dgm:pt modelId="{529E75D8-2274-49BC-A471-A4EDF5E93A98}" type="parTrans" cxnId="{1F4DFD86-5A22-4AA5-9B3F-63717E5488B1}">
      <dgm:prSet/>
      <dgm:spPr/>
      <dgm:t>
        <a:bodyPr/>
        <a:lstStyle/>
        <a:p>
          <a:endParaRPr lang="en-US"/>
        </a:p>
      </dgm:t>
    </dgm:pt>
    <dgm:pt modelId="{AFD01E5F-AB05-40D1-ABFC-9D4628F80FD9}" type="sibTrans" cxnId="{1F4DFD86-5A22-4AA5-9B3F-63717E5488B1}">
      <dgm:prSet/>
      <dgm:spPr/>
      <dgm:t>
        <a:bodyPr/>
        <a:lstStyle/>
        <a:p>
          <a:endParaRPr lang="en-US"/>
        </a:p>
      </dgm:t>
    </dgm:pt>
    <dgm:pt modelId="{23D38A7A-D921-4F3D-AB0A-B4E6C3D73DA8}" type="asst">
      <dgm:prSet phldrT="[Text]" custT="1"/>
      <dgm:spPr>
        <a:solidFill>
          <a:schemeClr val="bg2">
            <a:lumMod val="50000"/>
          </a:schemeClr>
        </a:solidFill>
        <a:ln>
          <a:solidFill>
            <a:schemeClr val="accent1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algn="l">
            <a:lnSpc>
              <a:spcPct val="90000"/>
            </a:lnSpc>
          </a:pPr>
          <a:r>
            <a:rPr lang="en-US" sz="2900" b="0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Generic Summarization:</a:t>
          </a:r>
        </a:p>
        <a:p>
          <a:pPr algn="just">
            <a:lnSpc>
              <a:spcPct val="100000"/>
            </a:lnSpc>
          </a:pPr>
          <a:r>
            <a:rPr lang="en-US" sz="2000" dirty="0"/>
            <a:t>Generic summary gives users the overall sense of document. It typically contains core information of the document.</a:t>
          </a:r>
          <a:endParaRPr lang="en-US" sz="20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gm:t>
    </dgm:pt>
    <dgm:pt modelId="{89120AC5-D83F-4F27-A1E8-7481DCC7679F}" type="parTrans" cxnId="{07BA9988-DAB4-4540-A599-20768CFB2524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>
        <a:ln>
          <a:solidFill>
            <a:schemeClr val="bg2"/>
          </a:solidFill>
        </a:ln>
      </dgm:spPr>
      <dgm:t>
        <a:bodyPr/>
        <a:lstStyle/>
        <a:p>
          <a:endParaRPr lang="en-US"/>
        </a:p>
      </dgm:t>
    </dgm:pt>
    <dgm:pt modelId="{1AA1D619-AB8C-4D41-8C2A-7B660750AB7B}" type="sibTrans" cxnId="{07BA9988-DAB4-4540-A599-20768CFB2524}">
      <dgm:prSet/>
      <dgm:spPr/>
      <dgm:t>
        <a:bodyPr/>
        <a:lstStyle/>
        <a:p>
          <a:endParaRPr lang="en-US"/>
        </a:p>
      </dgm:t>
    </dgm:pt>
    <dgm:pt modelId="{B47C2ED4-E225-443A-94CD-0FB89163F7CD}" type="asst">
      <dgm:prSet phldrT="[Text]" custT="1"/>
      <dgm:spPr>
        <a:solidFill>
          <a:srgbClr val="0E4616"/>
        </a:solidFill>
        <a:ln>
          <a:solidFill>
            <a:schemeClr val="accent2"/>
          </a:solidFill>
        </a:ln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pPr algn="l">
            <a:lnSpc>
              <a:spcPct val="100000"/>
            </a:lnSpc>
          </a:pPr>
          <a:r>
            <a:rPr lang="en-US" sz="2800" b="0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Topic Centric Summarization:</a:t>
          </a:r>
        </a:p>
        <a:p>
          <a:pPr algn="just">
            <a:lnSpc>
              <a:spcPct val="100000"/>
            </a:lnSpc>
          </a:pPr>
          <a:r>
            <a:rPr lang="en-US" sz="2000" b="0" dirty="0">
              <a:effectLst/>
            </a:rPr>
            <a:t>The topic centric summaries are generally restricted to one topic. Topic is typically based on the key words supplied by human.</a:t>
          </a:r>
          <a:endParaRPr lang="en-US" sz="2000" b="0" dirty="0">
            <a:solidFill>
              <a:schemeClr val="tx1"/>
            </a:solidFill>
            <a:effectLst/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gm:t>
    </dgm:pt>
    <dgm:pt modelId="{B3959C54-55F4-4802-9A08-D5B289394A2E}" type="parTrans" cxnId="{0A060615-2E39-4556-B378-7CF814F959E9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>
        <a:solidFill>
          <a:schemeClr val="accent2"/>
        </a:solidFill>
        <a:ln>
          <a:solidFill>
            <a:schemeClr val="bg2"/>
          </a:solidFill>
        </a:ln>
      </dgm:spPr>
      <dgm:t>
        <a:bodyPr/>
        <a:lstStyle/>
        <a:p>
          <a:endParaRPr lang="en-US"/>
        </a:p>
      </dgm:t>
    </dgm:pt>
    <dgm:pt modelId="{B94B4E66-99B5-450B-B835-39182EEADA83}" type="sibTrans" cxnId="{0A060615-2E39-4556-B378-7CF814F959E9}">
      <dgm:prSet/>
      <dgm:spPr/>
      <dgm:t>
        <a:bodyPr/>
        <a:lstStyle/>
        <a:p>
          <a:endParaRPr lang="en-US"/>
        </a:p>
      </dgm:t>
    </dgm:pt>
    <dgm:pt modelId="{624B5AB8-5843-48B4-A4A9-3A2435FB13F5}" type="pres">
      <dgm:prSet presAssocID="{E7830F5B-A5D4-4F0A-9624-6FECA97A2B49}" presName="vert0" presStyleCnt="0">
        <dgm:presLayoutVars>
          <dgm:dir/>
          <dgm:animOne val="branch"/>
          <dgm:animLvl val="lvl"/>
        </dgm:presLayoutVars>
      </dgm:prSet>
      <dgm:spPr/>
    </dgm:pt>
    <dgm:pt modelId="{96649D9E-F56C-42DB-8443-11C0D1E69EFA}" type="pres">
      <dgm:prSet presAssocID="{8E72710F-6C82-4F0F-9E2C-8C1344A85642}" presName="thickLine" presStyleLbl="alignNode1" presStyleIdx="0" presStyleCnt="1"/>
      <dgm:spPr/>
    </dgm:pt>
    <dgm:pt modelId="{43CA8871-6DD0-41E3-878E-A319A528416B}" type="pres">
      <dgm:prSet presAssocID="{8E72710F-6C82-4F0F-9E2C-8C1344A85642}" presName="horz1" presStyleCnt="0"/>
      <dgm:spPr/>
    </dgm:pt>
    <dgm:pt modelId="{3E92656D-F286-44A7-9FB5-73C037A7F0F2}" type="pres">
      <dgm:prSet presAssocID="{8E72710F-6C82-4F0F-9E2C-8C1344A85642}" presName="tx1" presStyleLbl="revTx" presStyleIdx="0" presStyleCnt="3" custScaleX="168788" custLinFactNeighborX="-11" custLinFactNeighborY="-2401"/>
      <dgm:spPr/>
    </dgm:pt>
    <dgm:pt modelId="{A3A64139-E480-4AC4-A860-5D41FFF26A23}" type="pres">
      <dgm:prSet presAssocID="{8E72710F-6C82-4F0F-9E2C-8C1344A85642}" presName="vert1" presStyleCnt="0"/>
      <dgm:spPr/>
    </dgm:pt>
    <dgm:pt modelId="{55E5A756-D899-45DC-9D81-0F8BCF0872F0}" type="pres">
      <dgm:prSet presAssocID="{23D38A7A-D921-4F3D-AB0A-B4E6C3D73DA8}" presName="vertSpace2a" presStyleCnt="0"/>
      <dgm:spPr/>
    </dgm:pt>
    <dgm:pt modelId="{2201EDCC-D443-4F63-B5EF-5B3B0BF8D237}" type="pres">
      <dgm:prSet presAssocID="{23D38A7A-D921-4F3D-AB0A-B4E6C3D73DA8}" presName="horz2" presStyleCnt="0"/>
      <dgm:spPr/>
    </dgm:pt>
    <dgm:pt modelId="{B510F71D-7349-43F6-8587-00F3205E31A4}" type="pres">
      <dgm:prSet presAssocID="{23D38A7A-D921-4F3D-AB0A-B4E6C3D73DA8}" presName="horzSpace2" presStyleCnt="0"/>
      <dgm:spPr/>
    </dgm:pt>
    <dgm:pt modelId="{6101C81F-97B6-45DE-B08F-AAEC7D6670A5}" type="pres">
      <dgm:prSet presAssocID="{23D38A7A-D921-4F3D-AB0A-B4E6C3D73DA8}" presName="tx2" presStyleLbl="revTx" presStyleIdx="1" presStyleCnt="3"/>
      <dgm:spPr/>
    </dgm:pt>
    <dgm:pt modelId="{1453EE17-D1EA-48E6-A561-E6DE0FC02CF1}" type="pres">
      <dgm:prSet presAssocID="{23D38A7A-D921-4F3D-AB0A-B4E6C3D73DA8}" presName="vert2" presStyleCnt="0"/>
      <dgm:spPr/>
    </dgm:pt>
    <dgm:pt modelId="{14C0AC51-A844-4520-84BA-7D9D511DD6F9}" type="pres">
      <dgm:prSet presAssocID="{23D38A7A-D921-4F3D-AB0A-B4E6C3D73DA8}" presName="thinLine2b" presStyleLbl="callout" presStyleIdx="0" presStyleCnt="2"/>
      <dgm:spPr/>
    </dgm:pt>
    <dgm:pt modelId="{18ACEBDB-666A-4964-BB17-ADA73545F8E3}" type="pres">
      <dgm:prSet presAssocID="{23D38A7A-D921-4F3D-AB0A-B4E6C3D73DA8}" presName="vertSpace2b" presStyleCnt="0"/>
      <dgm:spPr/>
    </dgm:pt>
    <dgm:pt modelId="{D60A2304-CFC7-4235-8829-30490AFF13CC}" type="pres">
      <dgm:prSet presAssocID="{B47C2ED4-E225-443A-94CD-0FB89163F7CD}" presName="horz2" presStyleCnt="0"/>
      <dgm:spPr/>
    </dgm:pt>
    <dgm:pt modelId="{B070E9ED-56DA-409F-AB7D-5F3F64CC518F}" type="pres">
      <dgm:prSet presAssocID="{B47C2ED4-E225-443A-94CD-0FB89163F7CD}" presName="horzSpace2" presStyleCnt="0"/>
      <dgm:spPr/>
    </dgm:pt>
    <dgm:pt modelId="{68B2FFB9-A32F-4FE4-AF3B-B467E6961F1E}" type="pres">
      <dgm:prSet presAssocID="{B47C2ED4-E225-443A-94CD-0FB89163F7CD}" presName="tx2" presStyleLbl="revTx" presStyleIdx="2" presStyleCnt="3"/>
      <dgm:spPr/>
    </dgm:pt>
    <dgm:pt modelId="{CBEA1233-7BC4-4886-BA73-B57868557247}" type="pres">
      <dgm:prSet presAssocID="{B47C2ED4-E225-443A-94CD-0FB89163F7CD}" presName="vert2" presStyleCnt="0"/>
      <dgm:spPr/>
    </dgm:pt>
    <dgm:pt modelId="{348350FF-553C-443B-955B-465094FB1CD0}" type="pres">
      <dgm:prSet presAssocID="{B47C2ED4-E225-443A-94CD-0FB89163F7CD}" presName="thinLine2b" presStyleLbl="callout" presStyleIdx="1" presStyleCnt="2"/>
      <dgm:spPr/>
    </dgm:pt>
    <dgm:pt modelId="{338F2DF2-53C7-4FB1-8873-7307CC438A3D}" type="pres">
      <dgm:prSet presAssocID="{B47C2ED4-E225-443A-94CD-0FB89163F7CD}" presName="vertSpace2b" presStyleCnt="0"/>
      <dgm:spPr/>
    </dgm:pt>
  </dgm:ptLst>
  <dgm:cxnLst>
    <dgm:cxn modelId="{0A060615-2E39-4556-B378-7CF814F959E9}" srcId="{8E72710F-6C82-4F0F-9E2C-8C1344A85642}" destId="{B47C2ED4-E225-443A-94CD-0FB89163F7CD}" srcOrd="1" destOrd="0" parTransId="{B3959C54-55F4-4802-9A08-D5B289394A2E}" sibTransId="{B94B4E66-99B5-450B-B835-39182EEADA83}"/>
    <dgm:cxn modelId="{7E9D1F28-1800-408A-960C-31ABA9D32EC0}" type="presOf" srcId="{B47C2ED4-E225-443A-94CD-0FB89163F7CD}" destId="{68B2FFB9-A32F-4FE4-AF3B-B467E6961F1E}" srcOrd="0" destOrd="0" presId="urn:microsoft.com/office/officeart/2008/layout/LinedList"/>
    <dgm:cxn modelId="{20B83978-5379-469C-A153-7666FABDE674}" type="presOf" srcId="{23D38A7A-D921-4F3D-AB0A-B4E6C3D73DA8}" destId="{6101C81F-97B6-45DE-B08F-AAEC7D6670A5}" srcOrd="0" destOrd="0" presId="urn:microsoft.com/office/officeart/2008/layout/LinedList"/>
    <dgm:cxn modelId="{5624BB81-8006-4496-AE6F-9B3B5B25A93A}" type="presOf" srcId="{E7830F5B-A5D4-4F0A-9624-6FECA97A2B49}" destId="{624B5AB8-5843-48B4-A4A9-3A2435FB13F5}" srcOrd="0" destOrd="0" presId="urn:microsoft.com/office/officeart/2008/layout/LinedList"/>
    <dgm:cxn modelId="{1F4DFD86-5A22-4AA5-9B3F-63717E5488B1}" srcId="{E7830F5B-A5D4-4F0A-9624-6FECA97A2B49}" destId="{8E72710F-6C82-4F0F-9E2C-8C1344A85642}" srcOrd="0" destOrd="0" parTransId="{529E75D8-2274-49BC-A471-A4EDF5E93A98}" sibTransId="{AFD01E5F-AB05-40D1-ABFC-9D4628F80FD9}"/>
    <dgm:cxn modelId="{07BA9988-DAB4-4540-A599-20768CFB2524}" srcId="{8E72710F-6C82-4F0F-9E2C-8C1344A85642}" destId="{23D38A7A-D921-4F3D-AB0A-B4E6C3D73DA8}" srcOrd="0" destOrd="0" parTransId="{89120AC5-D83F-4F27-A1E8-7481DCC7679F}" sibTransId="{1AA1D619-AB8C-4D41-8C2A-7B660750AB7B}"/>
    <dgm:cxn modelId="{83556CD9-6B11-4146-9565-CD96CB232305}" type="presOf" srcId="{8E72710F-6C82-4F0F-9E2C-8C1344A85642}" destId="{3E92656D-F286-44A7-9FB5-73C037A7F0F2}" srcOrd="0" destOrd="0" presId="urn:microsoft.com/office/officeart/2008/layout/LinedList"/>
    <dgm:cxn modelId="{D02E1EE4-71FE-434B-92DE-7736DA56F604}" type="presParOf" srcId="{624B5AB8-5843-48B4-A4A9-3A2435FB13F5}" destId="{96649D9E-F56C-42DB-8443-11C0D1E69EFA}" srcOrd="0" destOrd="0" presId="urn:microsoft.com/office/officeart/2008/layout/LinedList"/>
    <dgm:cxn modelId="{F59C00BF-EF77-4161-A9F0-273920A559A1}" type="presParOf" srcId="{624B5AB8-5843-48B4-A4A9-3A2435FB13F5}" destId="{43CA8871-6DD0-41E3-878E-A319A528416B}" srcOrd="1" destOrd="0" presId="urn:microsoft.com/office/officeart/2008/layout/LinedList"/>
    <dgm:cxn modelId="{6E568DA5-5222-4E71-AC73-4B989BA2A16F}" type="presParOf" srcId="{43CA8871-6DD0-41E3-878E-A319A528416B}" destId="{3E92656D-F286-44A7-9FB5-73C037A7F0F2}" srcOrd="0" destOrd="0" presId="urn:microsoft.com/office/officeart/2008/layout/LinedList"/>
    <dgm:cxn modelId="{8A1B6187-8E9A-4D46-9741-3631D80BD8EE}" type="presParOf" srcId="{43CA8871-6DD0-41E3-878E-A319A528416B}" destId="{A3A64139-E480-4AC4-A860-5D41FFF26A23}" srcOrd="1" destOrd="0" presId="urn:microsoft.com/office/officeart/2008/layout/LinedList"/>
    <dgm:cxn modelId="{CAD24933-FFC4-4F04-A766-B9D394AE281B}" type="presParOf" srcId="{A3A64139-E480-4AC4-A860-5D41FFF26A23}" destId="{55E5A756-D899-45DC-9D81-0F8BCF0872F0}" srcOrd="0" destOrd="0" presId="urn:microsoft.com/office/officeart/2008/layout/LinedList"/>
    <dgm:cxn modelId="{D8FD7889-22D0-458F-83BE-14FDE83EA58E}" type="presParOf" srcId="{A3A64139-E480-4AC4-A860-5D41FFF26A23}" destId="{2201EDCC-D443-4F63-B5EF-5B3B0BF8D237}" srcOrd="1" destOrd="0" presId="urn:microsoft.com/office/officeart/2008/layout/LinedList"/>
    <dgm:cxn modelId="{045C4B6B-8393-43FA-A422-93126F3B666C}" type="presParOf" srcId="{2201EDCC-D443-4F63-B5EF-5B3B0BF8D237}" destId="{B510F71D-7349-43F6-8587-00F3205E31A4}" srcOrd="0" destOrd="0" presId="urn:microsoft.com/office/officeart/2008/layout/LinedList"/>
    <dgm:cxn modelId="{351E92CC-678A-47D5-BCDF-8733A9FB617B}" type="presParOf" srcId="{2201EDCC-D443-4F63-B5EF-5B3B0BF8D237}" destId="{6101C81F-97B6-45DE-B08F-AAEC7D6670A5}" srcOrd="1" destOrd="0" presId="urn:microsoft.com/office/officeart/2008/layout/LinedList"/>
    <dgm:cxn modelId="{2480CAE0-EC79-407E-8A47-945A233F688F}" type="presParOf" srcId="{2201EDCC-D443-4F63-B5EF-5B3B0BF8D237}" destId="{1453EE17-D1EA-48E6-A561-E6DE0FC02CF1}" srcOrd="2" destOrd="0" presId="urn:microsoft.com/office/officeart/2008/layout/LinedList"/>
    <dgm:cxn modelId="{EDC0B357-9D2F-4A3B-A1A0-AEBB825433B9}" type="presParOf" srcId="{A3A64139-E480-4AC4-A860-5D41FFF26A23}" destId="{14C0AC51-A844-4520-84BA-7D9D511DD6F9}" srcOrd="2" destOrd="0" presId="urn:microsoft.com/office/officeart/2008/layout/LinedList"/>
    <dgm:cxn modelId="{A110C2CF-8A14-4DD8-9961-5287D054AF78}" type="presParOf" srcId="{A3A64139-E480-4AC4-A860-5D41FFF26A23}" destId="{18ACEBDB-666A-4964-BB17-ADA73545F8E3}" srcOrd="3" destOrd="0" presId="urn:microsoft.com/office/officeart/2008/layout/LinedList"/>
    <dgm:cxn modelId="{1464ACC9-D212-4492-BB1E-090894A0CA83}" type="presParOf" srcId="{A3A64139-E480-4AC4-A860-5D41FFF26A23}" destId="{D60A2304-CFC7-4235-8829-30490AFF13CC}" srcOrd="4" destOrd="0" presId="urn:microsoft.com/office/officeart/2008/layout/LinedList"/>
    <dgm:cxn modelId="{DA3370B3-DD7E-4F19-BEB1-2011E3DFF54A}" type="presParOf" srcId="{D60A2304-CFC7-4235-8829-30490AFF13CC}" destId="{B070E9ED-56DA-409F-AB7D-5F3F64CC518F}" srcOrd="0" destOrd="0" presId="urn:microsoft.com/office/officeart/2008/layout/LinedList"/>
    <dgm:cxn modelId="{03AD548D-F134-4560-ABF7-3ED56EBE18F5}" type="presParOf" srcId="{D60A2304-CFC7-4235-8829-30490AFF13CC}" destId="{68B2FFB9-A32F-4FE4-AF3B-B467E6961F1E}" srcOrd="1" destOrd="0" presId="urn:microsoft.com/office/officeart/2008/layout/LinedList"/>
    <dgm:cxn modelId="{DA2274E7-CC1A-4822-B08B-EE81B7A53447}" type="presParOf" srcId="{D60A2304-CFC7-4235-8829-30490AFF13CC}" destId="{CBEA1233-7BC4-4886-BA73-B57868557247}" srcOrd="2" destOrd="0" presId="urn:microsoft.com/office/officeart/2008/layout/LinedList"/>
    <dgm:cxn modelId="{1F261C7F-FDF4-4988-B860-8E357D9ADD76}" type="presParOf" srcId="{A3A64139-E480-4AC4-A860-5D41FFF26A23}" destId="{348350FF-553C-443B-955B-465094FB1CD0}" srcOrd="5" destOrd="0" presId="urn:microsoft.com/office/officeart/2008/layout/LinedList"/>
    <dgm:cxn modelId="{0C0E3C92-D3EF-4001-BB4F-4153E44C2530}" type="presParOf" srcId="{A3A64139-E480-4AC4-A860-5D41FFF26A23}" destId="{338F2DF2-53C7-4FB1-8873-7307CC438A3D}" srcOrd="6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830F5B-A5D4-4F0A-9624-6FECA97A2B49}" type="doc">
      <dgm:prSet loTypeId="urn:microsoft.com/office/officeart/2008/layout/RadialCluster" loCatId="cycle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B456FEA-EBBA-478E-9E36-6B8F86F99217}" type="pres">
      <dgm:prSet presAssocID="{E7830F5B-A5D4-4F0A-9624-6FECA97A2B4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</dgm:ptLst>
  <dgm:cxnLst>
    <dgm:cxn modelId="{17C73A2B-CCD2-44EE-B1D7-E4D81FB02491}" type="presOf" srcId="{E7830F5B-A5D4-4F0A-9624-6FECA97A2B49}" destId="{DB456FEA-EBBA-478E-9E36-6B8F86F99217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830F5B-A5D4-4F0A-9624-6FECA97A2B49}" type="doc">
      <dgm:prSet loTypeId="urn:microsoft.com/office/officeart/2008/layout/RadialCluster" loCatId="cycle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B456FEA-EBBA-478E-9E36-6B8F86F99217}" type="pres">
      <dgm:prSet presAssocID="{E7830F5B-A5D4-4F0A-9624-6FECA97A2B4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</dgm:ptLst>
  <dgm:cxnLst>
    <dgm:cxn modelId="{ACBCD2D6-66BE-46EC-A318-45182F8B028E}" type="presOf" srcId="{E7830F5B-A5D4-4F0A-9624-6FECA97A2B49}" destId="{DB456FEA-EBBA-478E-9E36-6B8F86F99217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77026-62B3-4C25-8E2D-DDF7123B5043}">
      <dsp:nvSpPr>
        <dsp:cNvPr id="0" name=""/>
        <dsp:cNvSpPr/>
      </dsp:nvSpPr>
      <dsp:spPr>
        <a:xfrm>
          <a:off x="4357012" y="1067674"/>
          <a:ext cx="426579" cy="1851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800"/>
              </a:lnTo>
              <a:lnTo>
                <a:pt x="426579" y="1851800"/>
              </a:lnTo>
            </a:path>
          </a:pathLst>
        </a:custGeom>
        <a:noFill/>
        <a:ln w="12700" cap="flat" cmpd="sng" algn="ctr">
          <a:solidFill>
            <a:schemeClr val="bg2"/>
          </a:solidFill>
          <a:prstDash val="solid"/>
        </a:ln>
        <a:effectLst/>
        <a:sp3d z="-40000"/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13C5A94F-616C-4677-83EB-67E85FE4A4D3}">
      <dsp:nvSpPr>
        <dsp:cNvPr id="0" name=""/>
        <dsp:cNvSpPr/>
      </dsp:nvSpPr>
      <dsp:spPr>
        <a:xfrm>
          <a:off x="3953747" y="1067674"/>
          <a:ext cx="403264" cy="1851800"/>
        </a:xfrm>
        <a:custGeom>
          <a:avLst/>
          <a:gdLst/>
          <a:ahLst/>
          <a:cxnLst/>
          <a:rect l="0" t="0" r="0" b="0"/>
          <a:pathLst>
            <a:path>
              <a:moveTo>
                <a:pt x="403264" y="0"/>
              </a:moveTo>
              <a:lnTo>
                <a:pt x="403264" y="1851800"/>
              </a:lnTo>
              <a:lnTo>
                <a:pt x="0" y="1851800"/>
              </a:lnTo>
            </a:path>
          </a:pathLst>
        </a:custGeom>
        <a:noFill/>
        <a:ln w="12700" cap="flat" cmpd="sng" algn="ctr">
          <a:solidFill>
            <a:schemeClr val="bg2"/>
          </a:solidFill>
          <a:prstDash val="solid"/>
        </a:ln>
        <a:effectLst/>
        <a:sp3d z="-40000"/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AC4862A7-7E91-472A-A9E6-08ED043888F1}">
      <dsp:nvSpPr>
        <dsp:cNvPr id="0" name=""/>
        <dsp:cNvSpPr/>
      </dsp:nvSpPr>
      <dsp:spPr>
        <a:xfrm>
          <a:off x="1779435" y="0"/>
          <a:ext cx="5155152" cy="1067674"/>
        </a:xfrm>
        <a:prstGeom prst="roundRect">
          <a:avLst/>
        </a:prstGeom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Text Summarization</a:t>
          </a:r>
        </a:p>
      </dsp:txBody>
      <dsp:txXfrm>
        <a:off x="1831555" y="52120"/>
        <a:ext cx="5050912" cy="963434"/>
      </dsp:txXfrm>
    </dsp:sp>
    <dsp:sp modelId="{F8D74B70-6779-4DF3-8552-F561288A7E0E}">
      <dsp:nvSpPr>
        <dsp:cNvPr id="0" name=""/>
        <dsp:cNvSpPr/>
      </dsp:nvSpPr>
      <dsp:spPr>
        <a:xfrm>
          <a:off x="2106" y="1931564"/>
          <a:ext cx="3951640" cy="1975820"/>
        </a:xfrm>
        <a:prstGeom prst="ellipse">
          <a:avLst/>
        </a:prstGeom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Extractive Summarization</a:t>
          </a:r>
        </a:p>
      </dsp:txBody>
      <dsp:txXfrm>
        <a:off x="580810" y="2220916"/>
        <a:ext cx="2794232" cy="1397116"/>
      </dsp:txXfrm>
    </dsp:sp>
    <dsp:sp modelId="{B5DF7097-5412-454F-A180-F549CD5B59EE}">
      <dsp:nvSpPr>
        <dsp:cNvPr id="0" name=""/>
        <dsp:cNvSpPr/>
      </dsp:nvSpPr>
      <dsp:spPr>
        <a:xfrm>
          <a:off x="4783591" y="1931564"/>
          <a:ext cx="3951640" cy="1975820"/>
        </a:xfrm>
        <a:prstGeom prst="ellipse">
          <a:avLst/>
        </a:prstGeom>
        <a:solidFill>
          <a:schemeClr val="bg2"/>
        </a:solidFill>
        <a:ln>
          <a:solidFill>
            <a:schemeClr val="accent2"/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Abstractive Summarization</a:t>
          </a:r>
          <a:endParaRPr lang="en-US" sz="32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sp:txBody>
      <dsp:txXfrm>
        <a:off x="5362295" y="2220916"/>
        <a:ext cx="2794232" cy="1397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49D9E-F56C-42DB-8443-11C0D1E69EFA}">
      <dsp:nvSpPr>
        <dsp:cNvPr id="0" name=""/>
        <dsp:cNvSpPr/>
      </dsp:nvSpPr>
      <dsp:spPr>
        <a:xfrm>
          <a:off x="0" y="0"/>
          <a:ext cx="97488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2656D-F286-44A7-9FB5-73C037A7F0F2}">
      <dsp:nvSpPr>
        <dsp:cNvPr id="0" name=""/>
        <dsp:cNvSpPr/>
      </dsp:nvSpPr>
      <dsp:spPr>
        <a:xfrm>
          <a:off x="0" y="0"/>
          <a:ext cx="2892457" cy="4104943"/>
        </a:xfrm>
        <a:prstGeom prst="rect">
          <a:avLst/>
        </a:prstGeom>
        <a:gradFill rotWithShape="1">
          <a:gsLst>
            <a:gs pos="0">
              <a:schemeClr val="dk1">
                <a:tint val="94000"/>
                <a:satMod val="103000"/>
                <a:lumMod val="102000"/>
              </a:schemeClr>
            </a:gs>
            <a:gs pos="50000">
              <a:schemeClr val="dk1">
                <a:shade val="100000"/>
                <a:satMod val="110000"/>
                <a:lumMod val="100000"/>
              </a:schemeClr>
            </a:gs>
            <a:gs pos="100000">
              <a:schemeClr val="dk1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innerShdw blurRad="114300">
            <a:prstClr val="black"/>
          </a:innerShdw>
        </a:effectLst>
        <a:scene3d>
          <a:camera prst="perspectiveRight"/>
          <a:lightRig rig="threePt" dir="t"/>
        </a:scene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Automatic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Text Summarization</a:t>
          </a:r>
        </a:p>
      </dsp:txBody>
      <dsp:txXfrm>
        <a:off x="0" y="0"/>
        <a:ext cx="2892457" cy="4104943"/>
      </dsp:txXfrm>
    </dsp:sp>
    <dsp:sp modelId="{6101C81F-97B6-45DE-B08F-AAEC7D6670A5}">
      <dsp:nvSpPr>
        <dsp:cNvPr id="0" name=""/>
        <dsp:cNvSpPr/>
      </dsp:nvSpPr>
      <dsp:spPr>
        <a:xfrm>
          <a:off x="3020981" y="95407"/>
          <a:ext cx="6726126" cy="1908157"/>
        </a:xfrm>
        <a:prstGeom prst="rect">
          <a:avLst/>
        </a:prstGeom>
        <a:solidFill>
          <a:schemeClr val="bg2">
            <a:lumMod val="50000"/>
          </a:schemeClr>
        </a:solidFill>
        <a:ln>
          <a:solidFill>
            <a:schemeClr val="accent1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Generic Summarization:</a:t>
          </a:r>
        </a:p>
        <a:p>
          <a:pPr marL="0" lvl="0" indent="0" algn="just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Generic summary gives users the overall sense of document. It typically contains core information of the document.</a:t>
          </a:r>
          <a:endParaRPr lang="en-US" sz="20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sp:txBody>
      <dsp:txXfrm>
        <a:off x="3020981" y="95407"/>
        <a:ext cx="6726126" cy="1908157"/>
      </dsp:txXfrm>
    </dsp:sp>
    <dsp:sp modelId="{14C0AC51-A844-4520-84BA-7D9D511DD6F9}">
      <dsp:nvSpPr>
        <dsp:cNvPr id="0" name=""/>
        <dsp:cNvSpPr/>
      </dsp:nvSpPr>
      <dsp:spPr>
        <a:xfrm>
          <a:off x="2892457" y="2003564"/>
          <a:ext cx="6854651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2FFB9-A32F-4FE4-AF3B-B467E6961F1E}">
      <dsp:nvSpPr>
        <dsp:cNvPr id="0" name=""/>
        <dsp:cNvSpPr/>
      </dsp:nvSpPr>
      <dsp:spPr>
        <a:xfrm>
          <a:off x="3020981" y="2098972"/>
          <a:ext cx="6726126" cy="1908157"/>
        </a:xfrm>
        <a:prstGeom prst="rect">
          <a:avLst/>
        </a:prstGeom>
        <a:solidFill>
          <a:srgbClr val="0E4616"/>
        </a:solidFill>
        <a:ln>
          <a:solidFill>
            <a:schemeClr val="accent2"/>
          </a:solidFill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Topic Centric Summarization:</a:t>
          </a:r>
        </a:p>
        <a:p>
          <a:pPr marL="0" lvl="0" indent="0" algn="just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effectLst/>
            </a:rPr>
            <a:t>The topic centric summaries are generally restricted to one topic. Topic is typically based on the key words supplied by human.</a:t>
          </a:r>
          <a:endParaRPr lang="en-US" sz="2000" b="0" kern="1200" dirty="0">
            <a:solidFill>
              <a:schemeClr val="tx1"/>
            </a:solidFill>
            <a:effectLst/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sp:txBody>
      <dsp:txXfrm>
        <a:off x="3020981" y="2098972"/>
        <a:ext cx="6726126" cy="1908157"/>
      </dsp:txXfrm>
    </dsp:sp>
    <dsp:sp modelId="{348350FF-553C-443B-955B-465094FB1CD0}">
      <dsp:nvSpPr>
        <dsp:cNvPr id="0" name=""/>
        <dsp:cNvSpPr/>
      </dsp:nvSpPr>
      <dsp:spPr>
        <a:xfrm>
          <a:off x="2892457" y="4007129"/>
          <a:ext cx="6854651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D93A5-83AB-48B6-8A62-135E65C20BF5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B76A4-F42C-43EF-8EE8-69BA9D211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8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76A4-F42C-43EF-8EE8-69BA9D211B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44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76A4-F42C-43EF-8EE8-69BA9D211B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63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76A4-F42C-43EF-8EE8-69BA9D211B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69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76A4-F42C-43EF-8EE8-69BA9D211B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4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76A4-F42C-43EF-8EE8-69BA9D211B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68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76A4-F42C-43EF-8EE8-69BA9D211B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75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76A4-F42C-43EF-8EE8-69BA9D211B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22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76A4-F42C-43EF-8EE8-69BA9D211B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3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BFD3-C4E1-4243-8821-F9DB1BF58228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3E8FEB8-8124-424F-9D7B-953337F2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5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B8CE-643F-4A64-AA0D-ED074A2B4A34}" type="datetime1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3E8FEB8-8124-424F-9D7B-953337F2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3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5DF6-BF58-4AA9-AC82-3A76AAA5A001}" type="datetime1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3E8FEB8-8124-424F-9D7B-953337F2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19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E171-98F4-422D-A577-AB3560C5E615}" type="datetime1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3E8FEB8-8124-424F-9D7B-953337F2E86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6292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64DE-21CB-4085-9094-1E87DE231DA8}" type="datetime1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3E8FEB8-8124-424F-9D7B-953337F2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46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E92D-F12B-4818-B894-68D504D9141B}" type="datetime1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FEB8-8124-424F-9D7B-953337F2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78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4433-DD43-4201-8D90-550C519B9FD1}" type="datetime1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FEB8-8124-424F-9D7B-953337F2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68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B89F-3A9F-4EE3-A1FB-6B847076B75C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FEB8-8124-424F-9D7B-953337F2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09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C04354E-3B1F-4F60-8F2D-D3E4674981B6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3E8FEB8-8124-424F-9D7B-953337F2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2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36CD-84D0-45EC-8E00-540E05C3CEEE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FEB8-8124-424F-9D7B-953337F2E8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0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F2CC-4E8A-476B-8E5A-E316BB16E862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3E8FEB8-8124-424F-9D7B-953337F2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7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B6BF-1D0A-4013-B5CA-3C3FD0DE7A84}" type="datetime1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FEB8-8124-424F-9D7B-953337F2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5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30AF-1D8A-45A0-85F1-DF65164DC0B2}" type="datetime1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FEB8-8124-424F-9D7B-953337F2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9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75FE-41E4-4544-AB0B-4676A6120DE1}" type="datetime1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FEB8-8124-424F-9D7B-953337F2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8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C9AF-D985-40B0-830E-7010AB82ED99}" type="datetime1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FEB8-8124-424F-9D7B-953337F2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6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9864-4684-400D-BC3B-88AFE89949F7}" type="datetime1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FEB8-8124-424F-9D7B-953337F2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50F6-623E-4CD5-809B-3CBC7C16E73B}" type="datetime1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FEB8-8124-424F-9D7B-953337F2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6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A6AFA-E3EB-4E1B-AB6B-497DD5F26AFC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8FEB8-8124-424F-9D7B-953337F2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11511678" cy="137307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HYBRID SUMMARIZER FOR BANGLA DOCUMENT</a:t>
            </a:r>
            <a:endParaRPr lang="en-US" sz="4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683" y="4576919"/>
            <a:ext cx="12276022" cy="11176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 Cond" panose="020F0606020208020904" pitchFamily="34" charset="0"/>
                <a:cs typeface="Times New Roman" panose="02020603050405020304" pitchFamily="18" charset="0"/>
              </a:rPr>
              <a:t>Course No. : CSE 4100</a:t>
            </a:r>
          </a:p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 Cond" panose="020F0606020208020904" pitchFamily="34" charset="0"/>
                <a:cs typeface="Times New Roman" panose="02020603050405020304" pitchFamily="18" charset="0"/>
              </a:rPr>
              <a:t>Course Title : Project and Thesis - I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kton Pro Cond" panose="020F06060202080209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896" y="1294221"/>
            <a:ext cx="11296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 Cond" panose="020F0606020208020904" pitchFamily="34" charset="0"/>
                <a:cs typeface="Times New Roman" panose="02020603050405020304" pitchFamily="18" charset="0"/>
              </a:rPr>
              <a:t>Ahsanullah</a:t>
            </a:r>
            <a:r>
              <a:rPr lang="en-US" sz="35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 Cond" panose="020F0606020208020904" pitchFamily="34" charset="0"/>
                <a:cs typeface="Times New Roman" panose="02020603050405020304" pitchFamily="18" charset="0"/>
              </a:rPr>
              <a:t> University of Science and Technology</a:t>
            </a: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 Cond" panose="020F0606020208020904" pitchFamily="34" charset="0"/>
                <a:cs typeface="Times New Roman" panose="02020603050405020304" pitchFamily="18" charset="0"/>
              </a:rPr>
              <a:t>Department of Computer Science and Engineering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250831"/>
            <a:ext cx="12192000" cy="2143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296424"/>
            <a:ext cx="12192000" cy="96609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8474" y="3347169"/>
            <a:ext cx="12093526" cy="144655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4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anose="02020603050405020304" pitchFamily="18" charset="0"/>
            </a:endParaRPr>
          </a:p>
          <a:p>
            <a:pPr algn="ctr"/>
            <a:endParaRPr lang="en-US" sz="4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771" y="254521"/>
            <a:ext cx="746606" cy="10143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itle 2"/>
          <p:cNvSpPr txBox="1">
            <a:spLocks/>
          </p:cNvSpPr>
          <p:nvPr/>
        </p:nvSpPr>
        <p:spPr>
          <a:xfrm>
            <a:off x="85729" y="2664887"/>
            <a:ext cx="12419062" cy="2306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HYBRID SUMMARIZER FOR BANGLA DOCUMENTS</a:t>
            </a:r>
            <a:endParaRPr lang="en-US" sz="4400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3719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0790" y="1971675"/>
            <a:ext cx="9732921" cy="5030267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"Automatic Bengali news documents summarization by introducing sentence frequency and clustering" </a:t>
            </a:r>
            <a:endParaRPr lang="en-US" sz="28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Significance on: 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have done text summarization with Bengali documents using sentence ranking and clustering.</a:t>
            </a:r>
          </a:p>
          <a:p>
            <a:pPr marL="0" indent="0">
              <a:buNone/>
            </a:pP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74466" y="4998869"/>
            <a:ext cx="3457575" cy="168689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Precision: 0.608</a:t>
            </a:r>
          </a:p>
          <a:p>
            <a:pPr algn="ctr"/>
            <a:r>
              <a:rPr lang="en-US" sz="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Recall: 0.664</a:t>
            </a:r>
          </a:p>
          <a:p>
            <a:pPr algn="ctr"/>
            <a:r>
              <a:rPr lang="en-US" sz="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F-score: 0.632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089155" y="4622665"/>
            <a:ext cx="3828199" cy="616085"/>
          </a:xfrm>
          <a:prstGeom prst="roundRect">
            <a:avLst/>
          </a:prstGeom>
          <a:solidFill>
            <a:srgbClr val="26262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rgbClr val="60DE7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183780" y="4998869"/>
            <a:ext cx="3457575" cy="168689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“The Daily </a:t>
            </a:r>
            <a:r>
              <a:rPr lang="en-US" sz="2000" b="1" i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Prothom</a:t>
            </a:r>
            <a:r>
              <a:rPr lang="en-US" sz="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i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Alo</a:t>
            </a:r>
            <a:r>
              <a:rPr lang="en-US" sz="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” </a:t>
            </a:r>
          </a:p>
          <a:p>
            <a:pPr algn="ctr"/>
            <a:r>
              <a:rPr lang="en-US" sz="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“The Daily </a:t>
            </a:r>
            <a:r>
              <a:rPr lang="en-US" sz="2000" b="1" i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Jugantor</a:t>
            </a:r>
            <a:r>
              <a:rPr lang="en-US" sz="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”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98469" y="4622666"/>
            <a:ext cx="3828199" cy="616085"/>
          </a:xfrm>
          <a:prstGeom prst="roundRect">
            <a:avLst/>
          </a:prstGeom>
          <a:solidFill>
            <a:srgbClr val="26262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rgbClr val="1F80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Resource </a:t>
            </a: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742950" y="191069"/>
            <a:ext cx="9551232" cy="2306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Times New Roman" panose="02020603050405020304" pitchFamily="18" charset="0"/>
              </a:rPr>
              <a:t>LITERATURE REVIEW </a:t>
            </a:r>
            <a:endParaRPr lang="en-US" sz="4400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pPr algn="ctr"/>
            <a:r>
              <a:rPr lang="en-U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1803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/>
          <p:cNvSpPr txBox="1">
            <a:spLocks/>
          </p:cNvSpPr>
          <p:nvPr/>
        </p:nvSpPr>
        <p:spPr>
          <a:xfrm>
            <a:off x="1259709" y="191069"/>
            <a:ext cx="9034473" cy="1652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RESEARCH PROBLEM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pPr algn="ctr"/>
            <a:r>
              <a:rPr lang="en-U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9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8026"/>
              </p:ext>
            </p:extLst>
          </p:nvPr>
        </p:nvGraphicFramePr>
        <p:xfrm>
          <a:off x="155912" y="1465572"/>
          <a:ext cx="10913808" cy="5201359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72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2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3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9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9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Author</a:t>
                      </a:r>
                      <a:endParaRPr lang="en-US" sz="15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Document Resource</a:t>
                      </a:r>
                      <a:endParaRPr lang="en-US" sz="15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   Evaluation</a:t>
                      </a:r>
                      <a:endParaRPr lang="en-US" sz="15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Areas we can improve</a:t>
                      </a:r>
                      <a:endParaRPr lang="en-US" sz="1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69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“Bengali Text Summarization by Sentence Extraction”</a:t>
                      </a:r>
                      <a:endParaRPr lang="en-US" sz="1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“Ananda Bazar Patrika”</a:t>
                      </a:r>
                      <a:endParaRPr lang="en-US" sz="15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Unigram based Recall score 0.4122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The score for LEAD baseline 0.3991</a:t>
                      </a:r>
                      <a:endParaRPr lang="en-US" sz="1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We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have a chance to increase the score of unigram based Recall  and LEAD baseline.</a:t>
                      </a:r>
                      <a:endParaRPr lang="en-US" sz="1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26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“A study on text summarization techniques and implement few of them for Bangla language”</a:t>
                      </a:r>
                      <a:endParaRPr lang="en-US" sz="1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“Daily </a:t>
                      </a:r>
                      <a:r>
                        <a:rPr lang="en-US" sz="15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Prothom</a:t>
                      </a:r>
                      <a:r>
                        <a:rPr lang="en-US" sz="1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Alo</a:t>
                      </a:r>
                      <a:r>
                        <a:rPr lang="en-US" sz="1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”</a:t>
                      </a:r>
                      <a:endParaRPr lang="en-US" sz="1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 accuracy 71.3%.</a:t>
                      </a:r>
                      <a:endParaRPr lang="en-US" sz="1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Sometime it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generate some sentences in summaries which is totally different from human generated summaries.</a:t>
                      </a:r>
                    </a:p>
                    <a:p>
                      <a:pPr algn="ctr"/>
                      <a:r>
                        <a:rPr lang="en-US" sz="1500" b="1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We can improve here.</a:t>
                      </a:r>
                      <a:endParaRPr lang="en-US" sz="1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60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Amitava</a:t>
                      </a:r>
                      <a:r>
                        <a:rPr lang="en-US" sz="1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Das and Sivaji Bandyopadhyay</a:t>
                      </a:r>
                      <a:endParaRPr lang="en-US" sz="1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“</a:t>
                      </a:r>
                      <a:r>
                        <a:rPr lang="en-US" sz="15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Ananda</a:t>
                      </a:r>
                      <a:r>
                        <a:rPr lang="en-US" sz="1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Bazar </a:t>
                      </a:r>
                      <a:r>
                        <a:rPr lang="en-US" sz="15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Patrika</a:t>
                      </a:r>
                      <a:r>
                        <a:rPr lang="en-US" sz="1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”</a:t>
                      </a:r>
                      <a:endParaRPr lang="en-US" sz="1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Precision:72.15%,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Recall: 67.32%,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F-score: 69.65% </a:t>
                      </a:r>
                      <a:endParaRPr lang="en-US" sz="1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Main problem is “subjectivity” and we have a chance to improve this area.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69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Md. </a:t>
                      </a:r>
                      <a:r>
                        <a:rPr lang="en-US" sz="15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Iftekharul</a:t>
                      </a:r>
                      <a:r>
                        <a:rPr lang="en-US" sz="1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Alam</a:t>
                      </a:r>
                      <a:r>
                        <a:rPr lang="en-US" sz="1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Efat</a:t>
                      </a:r>
                      <a:r>
                        <a:rPr lang="en-US" sz="1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Mohammad Ibrahim, </a:t>
                      </a:r>
                      <a:r>
                        <a:rPr lang="en-US" sz="15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Humayun</a:t>
                      </a:r>
                      <a:r>
                        <a:rPr lang="en-US" sz="1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Kayesh</a:t>
                      </a:r>
                      <a:endParaRPr lang="en-US" sz="1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“The Daily </a:t>
                      </a:r>
                      <a:r>
                        <a:rPr lang="en-US" sz="15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Prothom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Alo</a:t>
                      </a:r>
                      <a:r>
                        <a:rPr lang="en-US" sz="1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”, “The Daily </a:t>
                      </a:r>
                      <a:r>
                        <a:rPr lang="en-US" sz="15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Ittefaq</a:t>
                      </a:r>
                      <a:r>
                        <a:rPr lang="en-US" sz="1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”,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“The Daily </a:t>
                      </a:r>
                      <a:r>
                        <a:rPr lang="en-US" sz="15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Jugantor</a:t>
                      </a:r>
                      <a:r>
                        <a:rPr lang="en-US" sz="1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”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83.57% percent of summary sentences match </a:t>
                      </a:r>
                      <a:endParaRPr lang="en-US" sz="1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6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Md. Majharul Haque, Suraiya Pervin and Zerina Begum</a:t>
                      </a:r>
                      <a:endParaRPr lang="en-US" sz="15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“The Daily Prothom Alo” and “The Daily Jugantor”</a:t>
                      </a:r>
                      <a:endParaRPr lang="en-US" sz="15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Precision: 0.608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Recall: 0.664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F-score: 0.632</a:t>
                      </a:r>
                      <a:endParaRPr lang="en-US" sz="1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34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81038" y="2087563"/>
          <a:ext cx="9732962" cy="4900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0626471"/>
              </p:ext>
            </p:extLst>
          </p:nvPr>
        </p:nvGraphicFramePr>
        <p:xfrm>
          <a:off x="1028427" y="2002914"/>
          <a:ext cx="8884693" cy="4395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Rectangle: Rounded Corners 4">
            <a:extLst>
              <a:ext uri="{FF2B5EF4-FFF2-40B4-BE49-F238E27FC236}">
                <a16:creationId xmlns:a16="http://schemas.microsoft.com/office/drawing/2014/main" id="{B0F0D792-61EB-4E29-9F8C-552C8F69FA6C}"/>
              </a:ext>
            </a:extLst>
          </p:cNvPr>
          <p:cNvSpPr/>
          <p:nvPr/>
        </p:nvSpPr>
        <p:spPr>
          <a:xfrm>
            <a:off x="2079403" y="2837884"/>
            <a:ext cx="1422324" cy="668504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95000"/>
                <a:lumOff val="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Keyword Ranking</a:t>
            </a:r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14516EA1-806C-4326-A48B-E15633AE1162}"/>
              </a:ext>
            </a:extLst>
          </p:cNvPr>
          <p:cNvSpPr/>
          <p:nvPr/>
        </p:nvSpPr>
        <p:spPr>
          <a:xfrm>
            <a:off x="4446739" y="2837883"/>
            <a:ext cx="1714297" cy="668504"/>
          </a:xfrm>
          <a:prstGeom prst="roundRect">
            <a:avLst/>
          </a:prstGeom>
          <a:ln>
            <a:solidFill>
              <a:schemeClr val="tx2">
                <a:lumMod val="2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Sentiment Scoring</a:t>
            </a:r>
            <a:endParaRPr lang="en-GB" sz="2000" b="1" i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Rectangle: Rounded Corners 7">
            <a:extLst>
              <a:ext uri="{FF2B5EF4-FFF2-40B4-BE49-F238E27FC236}">
                <a16:creationId xmlns:a16="http://schemas.microsoft.com/office/drawing/2014/main" id="{12ADA54F-5E62-4298-B845-C67D816F6E90}"/>
              </a:ext>
            </a:extLst>
          </p:cNvPr>
          <p:cNvSpPr/>
          <p:nvPr/>
        </p:nvSpPr>
        <p:spPr>
          <a:xfrm>
            <a:off x="7109736" y="2837883"/>
            <a:ext cx="1471314" cy="668504"/>
          </a:xfrm>
          <a:prstGeom prst="roundRect">
            <a:avLst/>
          </a:prstGeom>
          <a:ln>
            <a:solidFill>
              <a:schemeClr val="tx2">
                <a:lumMod val="2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Text </a:t>
            </a:r>
            <a:br>
              <a:rPr lang="en-US" sz="2000" b="1" i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2000" b="1" i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Ranking</a:t>
            </a:r>
            <a:endParaRPr lang="en-GB" sz="2000" b="1" i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3" name="Plaque 12">
            <a:extLst>
              <a:ext uri="{FF2B5EF4-FFF2-40B4-BE49-F238E27FC236}">
                <a16:creationId xmlns:a16="http://schemas.microsoft.com/office/drawing/2014/main" id="{7FB6A893-185A-4A0D-8E62-D1119EA99F78}"/>
              </a:ext>
            </a:extLst>
          </p:cNvPr>
          <p:cNvSpPr/>
          <p:nvPr/>
        </p:nvSpPr>
        <p:spPr>
          <a:xfrm>
            <a:off x="4350745" y="4447837"/>
            <a:ext cx="1913528" cy="858180"/>
          </a:xfrm>
          <a:prstGeom prst="plaque">
            <a:avLst/>
          </a:prstGeom>
          <a:ln>
            <a:solidFill>
              <a:schemeClr val="tx2">
                <a:lumMod val="2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Processing</a:t>
            </a:r>
            <a:endParaRPr lang="en-GB" sz="2000" b="1" i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14" name="Connector: Elbow 15">
            <a:extLst>
              <a:ext uri="{FF2B5EF4-FFF2-40B4-BE49-F238E27FC236}">
                <a16:creationId xmlns:a16="http://schemas.microsoft.com/office/drawing/2014/main" id="{724111F8-4A25-4027-9D4B-3C0B2AC3FCCA}"/>
              </a:ext>
            </a:extLst>
          </p:cNvPr>
          <p:cNvCxnSpPr/>
          <p:nvPr/>
        </p:nvCxnSpPr>
        <p:spPr>
          <a:xfrm rot="16200000" flipH="1">
            <a:off x="3024162" y="3380225"/>
            <a:ext cx="550" cy="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23">
            <a:extLst>
              <a:ext uri="{FF2B5EF4-FFF2-40B4-BE49-F238E27FC236}">
                <a16:creationId xmlns:a16="http://schemas.microsoft.com/office/drawing/2014/main" id="{6FC19198-0A0A-4A1D-9E15-BFD0531673BF}"/>
              </a:ext>
            </a:extLst>
          </p:cNvPr>
          <p:cNvSpPr/>
          <p:nvPr/>
        </p:nvSpPr>
        <p:spPr>
          <a:xfrm>
            <a:off x="3742135" y="6190333"/>
            <a:ext cx="3086368" cy="397204"/>
          </a:xfrm>
          <a:prstGeom prst="roundRect">
            <a:avLst/>
          </a:prstGeom>
          <a:ln>
            <a:solidFill>
              <a:schemeClr val="tx2">
                <a:lumMod val="2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000" b="1" i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Generated Output</a:t>
            </a:r>
            <a:endParaRPr lang="en-GB" b="1" i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F05818-614D-4B84-815D-868B152E8AFD}"/>
              </a:ext>
            </a:extLst>
          </p:cNvPr>
          <p:cNvCxnSpPr/>
          <p:nvPr/>
        </p:nvCxnSpPr>
        <p:spPr>
          <a:xfrm>
            <a:off x="5359051" y="553258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D84320-AFE8-4873-B598-C2B39384702E}"/>
              </a:ext>
            </a:extLst>
          </p:cNvPr>
          <p:cNvSpPr txBox="1"/>
          <p:nvPr/>
        </p:nvSpPr>
        <p:spPr>
          <a:xfrm>
            <a:off x="2866447" y="3670183"/>
            <a:ext cx="1013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Weight1</a:t>
            </a:r>
            <a:endParaRPr lang="en-GB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7DEC97-643E-4ED4-B30F-54958C7CE884}"/>
              </a:ext>
            </a:extLst>
          </p:cNvPr>
          <p:cNvSpPr txBox="1"/>
          <p:nvPr/>
        </p:nvSpPr>
        <p:spPr>
          <a:xfrm>
            <a:off x="5504887" y="3693676"/>
            <a:ext cx="87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Weight2</a:t>
            </a:r>
            <a:endParaRPr lang="en-GB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749479-80B2-4779-BB0F-7C99E3D3F949}"/>
              </a:ext>
            </a:extLst>
          </p:cNvPr>
          <p:cNvSpPr txBox="1"/>
          <p:nvPr/>
        </p:nvSpPr>
        <p:spPr>
          <a:xfrm>
            <a:off x="8070673" y="3707776"/>
            <a:ext cx="1132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Weight3</a:t>
            </a:r>
            <a:endParaRPr lang="en-GB" sz="1400" b="1" dirty="0"/>
          </a:p>
        </p:txBody>
      </p:sp>
      <p:cxnSp>
        <p:nvCxnSpPr>
          <p:cNvPr id="25" name="Elbow Connector 24"/>
          <p:cNvCxnSpPr>
            <a:stCxn id="10" idx="2"/>
            <a:endCxn id="13" idx="1"/>
          </p:cNvCxnSpPr>
          <p:nvPr/>
        </p:nvCxnSpPr>
        <p:spPr>
          <a:xfrm rot="16200000" flipH="1">
            <a:off x="2885386" y="3411567"/>
            <a:ext cx="1370539" cy="1560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2" idx="2"/>
            <a:endCxn id="13" idx="3"/>
          </p:cNvCxnSpPr>
          <p:nvPr/>
        </p:nvCxnSpPr>
        <p:spPr>
          <a:xfrm rot="5400000">
            <a:off x="6369563" y="3401097"/>
            <a:ext cx="1370540" cy="1581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1" idx="2"/>
            <a:endCxn id="13" idx="0"/>
          </p:cNvCxnSpPr>
          <p:nvPr/>
        </p:nvCxnSpPr>
        <p:spPr>
          <a:xfrm>
            <a:off x="5303888" y="3506387"/>
            <a:ext cx="3621" cy="94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5305653" y="5379757"/>
            <a:ext cx="1856" cy="76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2"/>
          <p:cNvSpPr>
            <a:spLocks noGrp="1"/>
          </p:cNvSpPr>
          <p:nvPr>
            <p:ph type="title"/>
          </p:nvPr>
        </p:nvSpPr>
        <p:spPr>
          <a:xfrm>
            <a:off x="2866448" y="191069"/>
            <a:ext cx="7427734" cy="2306471"/>
          </a:xfrm>
        </p:spPr>
        <p:txBody>
          <a:bodyPr>
            <a:normAutofit/>
          </a:bodyPr>
          <a:lstStyle/>
          <a:p>
            <a:r>
              <a:rPr lang="en-US" sz="44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PROPOSED MODEL</a:t>
            </a:r>
            <a:endParaRPr lang="en-US" sz="4400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sp>
        <p:nvSpPr>
          <p:cNvPr id="6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pPr algn="ctr"/>
            <a:r>
              <a:rPr lang="en-U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13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79403" y="2035284"/>
            <a:ext cx="650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Why hybrid?</a:t>
            </a:r>
          </a:p>
        </p:txBody>
      </p:sp>
    </p:spTree>
    <p:extLst>
      <p:ext uri="{BB962C8B-B14F-4D97-AF65-F5344CB8AC3E}">
        <p14:creationId xmlns:p14="http://schemas.microsoft.com/office/powerpoint/2010/main" val="400427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8" grpId="0">
        <p:bldAsOne/>
      </p:bldGraphic>
      <p:bldP spid="10" grpId="0" animBg="1"/>
      <p:bldP spid="11" grpId="0" animBg="1"/>
      <p:bldP spid="12" grpId="0" animBg="1"/>
      <p:bldP spid="13" grpId="0" animBg="1"/>
      <p:bldP spid="16" grpId="0" animBg="1"/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1501" y="2088106"/>
            <a:ext cx="10073754" cy="48995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GB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will add weight to each of them and the final ranking will be based on the combination of the three.</a:t>
            </a:r>
          </a:p>
          <a:p>
            <a:pPr marL="0" indent="0">
              <a:buNone/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                 </a:t>
            </a: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43063" y="4031629"/>
            <a:ext cx="7760173" cy="8325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SS*W1+KR*W2+TR*W3 = Final Score of a sentence</a:t>
            </a: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571501" y="191069"/>
            <a:ext cx="9722681" cy="2306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PROPOSED MODEL</a:t>
            </a:r>
            <a:endParaRPr lang="en-US" sz="4400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pPr algn="ctr"/>
            <a:r>
              <a:rPr lang="en-U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11</a:t>
            </a:r>
          </a:p>
        </p:txBody>
      </p:sp>
      <p:sp>
        <p:nvSpPr>
          <p:cNvPr id="2" name="Rectangle 1"/>
          <p:cNvSpPr/>
          <p:nvPr/>
        </p:nvSpPr>
        <p:spPr>
          <a:xfrm>
            <a:off x="1643063" y="5180686"/>
            <a:ext cx="7500937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i="1" dirty="0">
                <a:latin typeface="Times-Roman"/>
                <a:ea typeface="Times New Roman" panose="02020603050405020304" pitchFamily="18" charset="0"/>
                <a:cs typeface="Times-Roman"/>
              </a:rPr>
              <a:t>W1 = A percentage of the total sentiment score</a:t>
            </a:r>
            <a:endParaRPr lang="en-US" sz="1400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i="1" dirty="0">
                <a:latin typeface="Times-Roman"/>
                <a:ea typeface="Times New Roman" panose="02020603050405020304" pitchFamily="18" charset="0"/>
                <a:cs typeface="Times-Roman"/>
              </a:rPr>
              <a:t>W2 = A percentage of the total keyword score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400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GB" b="1" i="1" dirty="0">
                <a:latin typeface="Times-Roman"/>
                <a:ea typeface="Times New Roman" panose="02020603050405020304" pitchFamily="18" charset="0"/>
                <a:cs typeface="Times-Roman"/>
              </a:rPr>
              <a:t>W3 = A percentage of the total text ranked score</a:t>
            </a:r>
            <a:endParaRPr lang="en-US" sz="14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2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460002" y="4038799"/>
            <a:ext cx="1002080" cy="7760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460001" y="2124341"/>
            <a:ext cx="1002081" cy="83500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460002" y="3061706"/>
            <a:ext cx="1002081" cy="875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460002" y="4917204"/>
            <a:ext cx="1002080" cy="80785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57951" y="2393237"/>
            <a:ext cx="64318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Document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9317" y="3283628"/>
            <a:ext cx="37432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2"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Preprocessing</a:t>
            </a:r>
            <a:endParaRPr lang="en-US" sz="2200" i="1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0001" y="5829792"/>
            <a:ext cx="1002080" cy="80785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62801" y="4201127"/>
            <a:ext cx="64318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 type separation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62801" y="5136546"/>
            <a:ext cx="623168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Sentence Ranking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57825" y="6017616"/>
            <a:ext cx="62033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Output Summary</a:t>
            </a:r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1167914" y="191069"/>
            <a:ext cx="9368158" cy="2306471"/>
          </a:xfrm>
        </p:spPr>
        <p:txBody>
          <a:bodyPr>
            <a:normAutofit/>
          </a:bodyPr>
          <a:lstStyle/>
          <a:p>
            <a:r>
              <a:rPr lang="en-US" sz="38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DEATAILED ANALYSIS OF PROPOSED MODEL</a:t>
            </a:r>
            <a:endParaRPr lang="en-US" sz="3800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pPr algn="ctr"/>
            <a:r>
              <a:rPr lang="en-U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14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785" y="2393237"/>
            <a:ext cx="4829171" cy="40552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415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13" grpId="0" animBg="1"/>
      <p:bldP spid="16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3929062" y="191069"/>
            <a:ext cx="6607009" cy="2306471"/>
          </a:xfrm>
        </p:spPr>
        <p:txBody>
          <a:bodyPr>
            <a:normAutofit/>
          </a:bodyPr>
          <a:lstStyle/>
          <a:p>
            <a:r>
              <a:rPr lang="en-US" sz="44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DATASET </a:t>
            </a:r>
            <a:endParaRPr lang="en-US" sz="4400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pPr algn="ctr"/>
            <a:r>
              <a:rPr lang="en-U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14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76894"/>
              </p:ext>
            </p:extLst>
          </p:nvPr>
        </p:nvGraphicFramePr>
        <p:xfrm>
          <a:off x="1578076" y="3259392"/>
          <a:ext cx="8111614" cy="2035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4055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5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056">
                <a:tc>
                  <a:txBody>
                    <a:bodyPr/>
                    <a:lstStyle/>
                    <a:p>
                      <a:pPr algn="ctr"/>
                      <a:r>
                        <a:rPr lang="en-GB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News Category</a:t>
                      </a:r>
                      <a:endParaRPr lang="en-US" sz="2000" b="1" i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Number of documents</a:t>
                      </a:r>
                      <a:endParaRPr lang="en-US" sz="20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056">
                <a:tc>
                  <a:txBody>
                    <a:bodyPr/>
                    <a:lstStyle/>
                    <a:p>
                      <a:pPr algn="ctr"/>
                      <a:r>
                        <a:rPr lang="en-GB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Politics</a:t>
                      </a:r>
                      <a:endParaRPr lang="en-US" sz="20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100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056">
                <a:tc>
                  <a:txBody>
                    <a:bodyPr/>
                    <a:lstStyle/>
                    <a:p>
                      <a:pPr algn="ctr"/>
                      <a:r>
                        <a:rPr lang="en-GB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Economic</a:t>
                      </a:r>
                      <a:endParaRPr lang="en-US" sz="20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100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056">
                <a:tc>
                  <a:txBody>
                    <a:bodyPr/>
                    <a:lstStyle/>
                    <a:p>
                      <a:pPr algn="ctr"/>
                      <a:r>
                        <a:rPr lang="en-GB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Entertainment</a:t>
                      </a:r>
                      <a:endParaRPr lang="en-US" sz="20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100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056">
                <a:tc>
                  <a:txBody>
                    <a:bodyPr/>
                    <a:lstStyle/>
                    <a:p>
                      <a:pPr algn="ctr"/>
                      <a:r>
                        <a:rPr lang="en-GB" sz="20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Accidents</a:t>
                      </a:r>
                      <a:endParaRPr lang="en-US" sz="20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100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85888" y="2300288"/>
            <a:ext cx="8943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All the datasets on different categories are collected from renowned Bengali newspaper “Daily Prothom Alo”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3832" y="5737123"/>
            <a:ext cx="8214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The summaries we are considering as the gold summaries are created by random people.</a:t>
            </a:r>
          </a:p>
        </p:txBody>
      </p:sp>
    </p:spTree>
    <p:extLst>
      <p:ext uri="{BB962C8B-B14F-4D97-AF65-F5344CB8AC3E}">
        <p14:creationId xmlns:p14="http://schemas.microsoft.com/office/powerpoint/2010/main" val="3257984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957517" y="2861505"/>
            <a:ext cx="5222076" cy="771525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Measures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2957517" y="4471987"/>
            <a:ext cx="2243137" cy="106415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Intrinsic Measures           </a:t>
            </a:r>
          </a:p>
        </p:txBody>
      </p:sp>
      <p:sp>
        <p:nvSpPr>
          <p:cNvPr id="10" name="Oval 9"/>
          <p:cNvSpPr/>
          <p:nvPr/>
        </p:nvSpPr>
        <p:spPr>
          <a:xfrm>
            <a:off x="5879306" y="4486275"/>
            <a:ext cx="2300287" cy="106415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Extrinsic Measures</a:t>
            </a:r>
          </a:p>
        </p:txBody>
      </p:sp>
      <p:cxnSp>
        <p:nvCxnSpPr>
          <p:cNvPr id="18" name="Elbow Connector 17"/>
          <p:cNvCxnSpPr>
            <a:endCxn id="10" idx="0"/>
          </p:cNvCxnSpPr>
          <p:nvPr/>
        </p:nvCxnSpPr>
        <p:spPr>
          <a:xfrm rot="16200000" flipH="1">
            <a:off x="6309934" y="3766758"/>
            <a:ext cx="867533" cy="571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3981077" y="3738183"/>
            <a:ext cx="867533" cy="6000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2400300" y="191069"/>
            <a:ext cx="7893882" cy="2306471"/>
          </a:xfrm>
        </p:spPr>
        <p:txBody>
          <a:bodyPr>
            <a:normAutofit/>
          </a:bodyPr>
          <a:lstStyle/>
          <a:p>
            <a:r>
              <a:rPr lang="en-US" sz="44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EVALUATION MEASURE</a:t>
            </a:r>
            <a:endParaRPr lang="en-US" sz="4400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pPr algn="ctr"/>
            <a:r>
              <a:rPr lang="en-U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342011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00188" y="3308878"/>
            <a:ext cx="2686050" cy="24231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Intrinsic Measures           </a:t>
            </a:r>
          </a:p>
        </p:txBody>
      </p:sp>
      <p:sp>
        <p:nvSpPr>
          <p:cNvPr id="5" name="Snip Single Corner Rectangle 4"/>
          <p:cNvSpPr/>
          <p:nvPr/>
        </p:nvSpPr>
        <p:spPr>
          <a:xfrm>
            <a:off x="5476534" y="3308878"/>
            <a:ext cx="4145138" cy="811743"/>
          </a:xfrm>
          <a:prstGeom prst="snip1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   </a:t>
            </a:r>
            <a:r>
              <a:rPr lang="en-US" sz="22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Text Quality Evaluation</a:t>
            </a:r>
          </a:p>
        </p:txBody>
      </p:sp>
      <p:sp>
        <p:nvSpPr>
          <p:cNvPr id="8" name="Snip Single Corner Rectangle 7"/>
          <p:cNvSpPr/>
          <p:nvPr/>
        </p:nvSpPr>
        <p:spPr>
          <a:xfrm>
            <a:off x="5487250" y="4706415"/>
            <a:ext cx="4134421" cy="874178"/>
          </a:xfrm>
          <a:prstGeom prst="snip1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Content Evaluation</a:t>
            </a:r>
          </a:p>
        </p:txBody>
      </p:sp>
      <p:cxnSp>
        <p:nvCxnSpPr>
          <p:cNvPr id="11" name="Curved Connector 10"/>
          <p:cNvCxnSpPr/>
          <p:nvPr/>
        </p:nvCxnSpPr>
        <p:spPr>
          <a:xfrm flipV="1">
            <a:off x="4186238" y="3714750"/>
            <a:ext cx="1301012" cy="56885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>
            <a:off x="4164806" y="4529138"/>
            <a:ext cx="1322444" cy="64293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/>
          <p:cNvSpPr/>
          <p:nvPr/>
        </p:nvSpPr>
        <p:spPr>
          <a:xfrm>
            <a:off x="5573422" y="3557789"/>
            <a:ext cx="377034" cy="38576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5554422" y="4979192"/>
            <a:ext cx="396034" cy="38576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2257425" y="191069"/>
            <a:ext cx="8036757" cy="2306471"/>
          </a:xfrm>
        </p:spPr>
        <p:txBody>
          <a:bodyPr>
            <a:normAutofit/>
          </a:bodyPr>
          <a:lstStyle/>
          <a:p>
            <a:r>
              <a:rPr lang="en-US" sz="44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EVALUATION MEASURE</a:t>
            </a:r>
            <a:endParaRPr lang="en-US" sz="4400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pPr algn="ctr"/>
            <a:r>
              <a:rPr lang="en-U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856805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Connector 13"/>
          <p:cNvSpPr/>
          <p:nvPr/>
        </p:nvSpPr>
        <p:spPr>
          <a:xfrm>
            <a:off x="1647239" y="3502787"/>
            <a:ext cx="386776" cy="38576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1646994" y="4055915"/>
            <a:ext cx="406266" cy="38576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1609453" y="4607880"/>
            <a:ext cx="425044" cy="414337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45696" y="3509925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Precision</a:t>
            </a:r>
          </a:p>
          <a:p>
            <a:endParaRPr lang="en-US" i="1" dirty="0"/>
          </a:p>
          <a:p>
            <a:r>
              <a:rPr lang="en-US" b="1" i="1" dirty="0"/>
              <a:t>Recall</a:t>
            </a:r>
          </a:p>
          <a:p>
            <a:r>
              <a:rPr lang="en-US" i="1" dirty="0"/>
              <a:t> </a:t>
            </a:r>
          </a:p>
          <a:p>
            <a:r>
              <a:rPr lang="en-US" b="1" i="1" dirty="0"/>
              <a:t>F-score</a:t>
            </a:r>
            <a:endParaRPr lang="en-US" i="1" dirty="0"/>
          </a:p>
          <a:p>
            <a:endParaRPr lang="en-US" i="1" dirty="0"/>
          </a:p>
        </p:txBody>
      </p:sp>
      <p:sp>
        <p:nvSpPr>
          <p:cNvPr id="3" name="Rounded Rectangle 2"/>
          <p:cNvSpPr/>
          <p:nvPr/>
        </p:nvSpPr>
        <p:spPr>
          <a:xfrm>
            <a:off x="810040" y="2159931"/>
            <a:ext cx="9354422" cy="4467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Content Evaluation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387323" y="2922382"/>
            <a:ext cx="3156993" cy="390972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Co-selection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291856" y="2958059"/>
            <a:ext cx="3352206" cy="387681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Based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6481465" y="3568179"/>
            <a:ext cx="386776" cy="38576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Flowchart: Connector 23"/>
          <p:cNvSpPr/>
          <p:nvPr/>
        </p:nvSpPr>
        <p:spPr>
          <a:xfrm>
            <a:off x="6481220" y="4092731"/>
            <a:ext cx="406266" cy="385763"/>
          </a:xfrm>
          <a:prstGeom prst="flowChartConnector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79921" y="3546741"/>
            <a:ext cx="35730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Cosine similarity</a:t>
            </a:r>
          </a:p>
          <a:p>
            <a:endParaRPr lang="en-US" i="1" dirty="0"/>
          </a:p>
          <a:p>
            <a:r>
              <a:rPr lang="en-US" b="1" i="1" dirty="0"/>
              <a:t>Rouge</a:t>
            </a:r>
          </a:p>
          <a:p>
            <a:endParaRPr lang="en-US" b="1" i="1" dirty="0"/>
          </a:p>
          <a:p>
            <a:endParaRPr lang="en-US" dirty="0"/>
          </a:p>
        </p:txBody>
      </p:sp>
      <p:cxnSp>
        <p:nvCxnSpPr>
          <p:cNvPr id="22" name="Elbow Connector 21"/>
          <p:cNvCxnSpPr>
            <a:stCxn id="3" idx="1"/>
            <a:endCxn id="11" idx="1"/>
          </p:cNvCxnSpPr>
          <p:nvPr/>
        </p:nvCxnSpPr>
        <p:spPr>
          <a:xfrm rot="10800000" flipH="1" flipV="1">
            <a:off x="810039" y="2383328"/>
            <a:ext cx="577283" cy="734539"/>
          </a:xfrm>
          <a:prstGeom prst="bentConnector3">
            <a:avLst>
              <a:gd name="adj1" fmla="val -395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3" idx="3"/>
            <a:endCxn id="18" idx="3"/>
          </p:cNvCxnSpPr>
          <p:nvPr/>
        </p:nvCxnSpPr>
        <p:spPr>
          <a:xfrm flipH="1">
            <a:off x="9644062" y="2383329"/>
            <a:ext cx="520400" cy="768571"/>
          </a:xfrm>
          <a:prstGeom prst="bentConnector3">
            <a:avLst>
              <a:gd name="adj1" fmla="val -43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2"/>
          <p:cNvSpPr>
            <a:spLocks noGrp="1"/>
          </p:cNvSpPr>
          <p:nvPr>
            <p:ph type="title"/>
          </p:nvPr>
        </p:nvSpPr>
        <p:spPr>
          <a:xfrm>
            <a:off x="2245696" y="191069"/>
            <a:ext cx="8048486" cy="2306471"/>
          </a:xfrm>
        </p:spPr>
        <p:txBody>
          <a:bodyPr>
            <a:normAutofit/>
          </a:bodyPr>
          <a:lstStyle/>
          <a:p>
            <a:r>
              <a:rPr lang="en-US" sz="44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EVALUATION MEASURE</a:t>
            </a:r>
            <a:endParaRPr lang="en-US" sz="4400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pPr algn="ctr"/>
            <a:r>
              <a:rPr lang="en-U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12449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2"/>
          <p:cNvSpPr>
            <a:spLocks noGrp="1"/>
          </p:cNvSpPr>
          <p:nvPr>
            <p:ph type="title"/>
          </p:nvPr>
        </p:nvSpPr>
        <p:spPr>
          <a:xfrm>
            <a:off x="2245696" y="191069"/>
            <a:ext cx="8048486" cy="2306471"/>
          </a:xfrm>
        </p:spPr>
        <p:txBody>
          <a:bodyPr>
            <a:normAutofit/>
          </a:bodyPr>
          <a:lstStyle/>
          <a:p>
            <a:r>
              <a:rPr lang="en-US" sz="44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Scoring Of Sentence</a:t>
            </a:r>
            <a:endParaRPr lang="en-US" sz="4400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pPr algn="ctr"/>
            <a:r>
              <a:rPr lang="en-U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18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37"/>
          <a:stretch/>
        </p:blipFill>
        <p:spPr>
          <a:xfrm>
            <a:off x="2245696" y="3018983"/>
            <a:ext cx="6328335" cy="20744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4698" y="2227006"/>
            <a:ext cx="9764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Here we are calculating the total value of the sentence based on the Keyword.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5696" y="2654714"/>
            <a:ext cx="464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 news: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92826" y="5643632"/>
            <a:ext cx="7772400" cy="76216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নিহত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দুজনের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মধ্যে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একজন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নারী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অন্যজন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পুরুষ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।</a:t>
            </a:r>
          </a:p>
        </p:txBody>
      </p:sp>
      <p:cxnSp>
        <p:nvCxnSpPr>
          <p:cNvPr id="12" name="Elbow Connector 11"/>
          <p:cNvCxnSpPr>
            <a:endCxn id="9" idx="3"/>
          </p:cNvCxnSpPr>
          <p:nvPr/>
        </p:nvCxnSpPr>
        <p:spPr>
          <a:xfrm>
            <a:off x="4232787" y="3406877"/>
            <a:ext cx="5132439" cy="2617838"/>
          </a:xfrm>
          <a:prstGeom prst="bentConnector3">
            <a:avLst>
              <a:gd name="adj1" fmla="val 10445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30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11511678" cy="137307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HYBRID SUMMARIZER FOR BANGLA DOCUMENT</a:t>
            </a:r>
            <a:endParaRPr lang="en-US" sz="4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250831"/>
            <a:ext cx="12192000" cy="2143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13029" y="514350"/>
            <a:ext cx="11164675" cy="6129338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  </a:t>
            </a:r>
          </a:p>
          <a:p>
            <a:pPr algn="ctr"/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algn="ctr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   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474687" y="1132277"/>
            <a:ext cx="7041357" cy="15302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Mohammad </a:t>
            </a:r>
            <a:r>
              <a:rPr lang="en-US" sz="3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Moinul</a:t>
            </a:r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Hoque</a:t>
            </a:r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Associate Professor, Department of CSE, AUST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88563" y="3963149"/>
            <a:ext cx="8613603" cy="25369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Asadullahhil Galib                   15.02.04.022</a:t>
            </a:r>
          </a:p>
          <a:p>
            <a:pPr algn="ctr"/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Mahimul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Islam                         15.02.04.047 </a:t>
            </a:r>
          </a:p>
          <a:p>
            <a:pPr algn="ctr"/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Fariha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Nuzhat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Majumdar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        15.02.04.054</a:t>
            </a:r>
          </a:p>
          <a:p>
            <a:pPr algn="ctr"/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Najmul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Huda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Auvy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                  13.02.04.081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012298" y="641146"/>
            <a:ext cx="7958138" cy="633395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Times New Roman" panose="02020603050405020304" pitchFamily="18" charset="0"/>
              </a:rPr>
              <a:t>Supervisor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69242" y="3384647"/>
            <a:ext cx="9444251" cy="1022906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Times New Roman" panose="02020603050405020304" pitchFamily="18" charset="0"/>
              </a:rPr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4102535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2"/>
          <p:cNvSpPr>
            <a:spLocks noGrp="1"/>
          </p:cNvSpPr>
          <p:nvPr>
            <p:ph type="title"/>
          </p:nvPr>
        </p:nvSpPr>
        <p:spPr>
          <a:xfrm>
            <a:off x="2245696" y="191069"/>
            <a:ext cx="8048486" cy="1606757"/>
          </a:xfrm>
        </p:spPr>
        <p:txBody>
          <a:bodyPr>
            <a:normAutofit/>
          </a:bodyPr>
          <a:lstStyle/>
          <a:p>
            <a:r>
              <a:rPr lang="en-US" sz="44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HOW TO MEASURE</a:t>
            </a:r>
            <a:endParaRPr lang="en-US" sz="4400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pPr algn="ctr"/>
            <a:r>
              <a:rPr lang="en-U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18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94272" y="1711699"/>
            <a:ext cx="7772400" cy="119373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নিহত</a:t>
            </a:r>
            <a:r>
              <a:rPr lang="en-US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দুজনের</a:t>
            </a:r>
            <a:r>
              <a:rPr lang="en-US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মধ্যে</a:t>
            </a:r>
            <a:r>
              <a:rPr lang="en-US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একজন</a:t>
            </a:r>
            <a:r>
              <a:rPr lang="en-US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নারী</a:t>
            </a:r>
            <a:r>
              <a:rPr lang="en-US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অন্যজন</a:t>
            </a:r>
            <a:r>
              <a:rPr lang="en-US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পুরুষ</a:t>
            </a:r>
            <a:r>
              <a:rPr lang="en-US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4972" y="2063307"/>
            <a:ext cx="1752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 Calculation: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35"/>
          <a:stretch/>
        </p:blipFill>
        <p:spPr>
          <a:xfrm>
            <a:off x="7706149" y="3121785"/>
            <a:ext cx="1657581" cy="7787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87" y="3199010"/>
            <a:ext cx="1752845" cy="685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023" y="3380011"/>
            <a:ext cx="1390844" cy="5048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75" y="3170913"/>
            <a:ext cx="1924319" cy="743054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endCxn id="7" idx="0"/>
          </p:cNvCxnSpPr>
          <p:nvPr/>
        </p:nvCxnSpPr>
        <p:spPr>
          <a:xfrm flipH="1">
            <a:off x="2009810" y="2753571"/>
            <a:ext cx="644904" cy="44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0"/>
          </p:cNvCxnSpPr>
          <p:nvPr/>
        </p:nvCxnSpPr>
        <p:spPr>
          <a:xfrm>
            <a:off x="3837993" y="2753571"/>
            <a:ext cx="322452" cy="62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0" idx="0"/>
          </p:cNvCxnSpPr>
          <p:nvPr/>
        </p:nvCxnSpPr>
        <p:spPr>
          <a:xfrm>
            <a:off x="5752889" y="2688306"/>
            <a:ext cx="416346" cy="48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6" idx="0"/>
          </p:cNvCxnSpPr>
          <p:nvPr/>
        </p:nvCxnSpPr>
        <p:spPr>
          <a:xfrm>
            <a:off x="6765401" y="2648992"/>
            <a:ext cx="1769539" cy="47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58644" y="3996819"/>
            <a:ext cx="1109078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Value of </a:t>
            </a:r>
            <a:r>
              <a:rPr lang="en-US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নিহত</a:t>
            </a:r>
            <a:r>
              <a:rPr 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b="1" i="1" dirty="0"/>
              <a:t>: 0.0026474323</a:t>
            </a:r>
          </a:p>
          <a:p>
            <a:r>
              <a:rPr lang="en-US" b="1" i="1" dirty="0"/>
              <a:t>Value of </a:t>
            </a:r>
            <a:r>
              <a:rPr lang="en-US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দুজনের</a:t>
            </a:r>
            <a:r>
              <a:rPr 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b="1" i="1" dirty="0"/>
              <a:t>: 0.0001080585</a:t>
            </a:r>
          </a:p>
          <a:p>
            <a:r>
              <a:rPr lang="en-US" b="1" i="1" dirty="0"/>
              <a:t>Value of </a:t>
            </a:r>
            <a:r>
              <a:rPr lang="en-US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একজন</a:t>
            </a:r>
            <a:r>
              <a:rPr 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/>
              <a:t> : 0.0007293946</a:t>
            </a:r>
          </a:p>
          <a:p>
            <a:r>
              <a:rPr lang="en-US" b="1" i="1" dirty="0"/>
              <a:t>Value of </a:t>
            </a:r>
            <a:r>
              <a:rPr lang="en-US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নারী</a:t>
            </a:r>
            <a:r>
              <a:rPr 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b="1" i="1" dirty="0"/>
              <a:t>: 0.0002161169</a:t>
            </a:r>
          </a:p>
          <a:p>
            <a:r>
              <a:rPr lang="en-US" b="1" i="1" dirty="0"/>
              <a:t>Value of </a:t>
            </a:r>
            <a:r>
              <a:rPr lang="en-US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অন্যজন</a:t>
            </a:r>
            <a:r>
              <a:rPr 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/>
              <a:t>: 0.0000540292</a:t>
            </a:r>
          </a:p>
          <a:p>
            <a:r>
              <a:rPr lang="en-US" b="1" i="1" dirty="0"/>
              <a:t>Value of </a:t>
            </a:r>
            <a:r>
              <a:rPr 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মধ্যে</a:t>
            </a:r>
            <a:r>
              <a:rPr lang="en-US" dirty="0"/>
              <a:t> </a:t>
            </a:r>
            <a:r>
              <a:rPr lang="en-US" b="1" i="1" dirty="0"/>
              <a:t> ,</a:t>
            </a:r>
            <a:r>
              <a:rPr 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পুরুষ 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0 (as these are included stop words)</a:t>
            </a:r>
          </a:p>
          <a:p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 the total value of the sentence</a:t>
            </a:r>
          </a:p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b="1" i="1" dirty="0"/>
              <a:t>0.0026474323 + 0.0001080585 + 0 + 0.0007293946 + 0.0002161169 + 0.0000540292 + 0 </a:t>
            </a:r>
          </a:p>
          <a:p>
            <a:r>
              <a:rPr lang="en-US" b="1" i="1" dirty="0"/>
              <a:t>= </a:t>
            </a:r>
            <a:r>
              <a:rPr lang="en-US" sz="2000" b="1" i="1" dirty="0">
                <a:solidFill>
                  <a:srgbClr val="0070C0"/>
                </a:solidFill>
              </a:rPr>
              <a:t>0.0037550315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58"/>
          <a:stretch/>
        </p:blipFill>
        <p:spPr>
          <a:xfrm>
            <a:off x="9780589" y="3062930"/>
            <a:ext cx="1543265" cy="855397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endCxn id="33" idx="0"/>
          </p:cNvCxnSpPr>
          <p:nvPr/>
        </p:nvCxnSpPr>
        <p:spPr>
          <a:xfrm>
            <a:off x="7954042" y="2645588"/>
            <a:ext cx="2598180" cy="417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30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2"/>
          <p:cNvSpPr>
            <a:spLocks noGrp="1"/>
          </p:cNvSpPr>
          <p:nvPr>
            <p:ph type="title"/>
          </p:nvPr>
        </p:nvSpPr>
        <p:spPr>
          <a:xfrm>
            <a:off x="3012612" y="191069"/>
            <a:ext cx="8048486" cy="2306471"/>
          </a:xfrm>
        </p:spPr>
        <p:txBody>
          <a:bodyPr>
            <a:normAutofit/>
          </a:bodyPr>
          <a:lstStyle/>
          <a:p>
            <a:r>
              <a:rPr lang="en-US" sz="44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HOW TO MEASURE</a:t>
            </a:r>
            <a:endParaRPr lang="en-US" sz="4400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pPr algn="ctr"/>
            <a:r>
              <a:rPr lang="en-U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18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425" y="2241484"/>
            <a:ext cx="5955428" cy="203554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437425" y="4070555"/>
            <a:ext cx="2119827" cy="206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14052" y="4807974"/>
            <a:ext cx="821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we have measured by our proposed model: 0.003755031500000004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59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2"/>
          <p:cNvSpPr>
            <a:spLocks noGrp="1"/>
          </p:cNvSpPr>
          <p:nvPr>
            <p:ph type="title"/>
          </p:nvPr>
        </p:nvSpPr>
        <p:spPr>
          <a:xfrm>
            <a:off x="2245696" y="191069"/>
            <a:ext cx="8048486" cy="2306471"/>
          </a:xfrm>
        </p:spPr>
        <p:txBody>
          <a:bodyPr>
            <a:normAutofit/>
          </a:bodyPr>
          <a:lstStyle/>
          <a:p>
            <a:r>
              <a:rPr lang="en-US" sz="44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EVALUATION MEASURE</a:t>
            </a:r>
            <a:endParaRPr lang="en-US" sz="4400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pPr algn="ctr"/>
            <a:r>
              <a:rPr lang="en-U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18</a:t>
            </a:r>
          </a:p>
        </p:txBody>
      </p:sp>
      <p:sp>
        <p:nvSpPr>
          <p:cNvPr id="2" name="Rectangle 1"/>
          <p:cNvSpPr/>
          <p:nvPr/>
        </p:nvSpPr>
        <p:spPr>
          <a:xfrm>
            <a:off x="221224" y="2415114"/>
            <a:ext cx="10146698" cy="414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                   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R</a:t>
            </a:r>
            <a:r>
              <a:rPr lang="en-US" sz="2400" b="1" i="1" dirty="0"/>
              <a:t>OUGE precision = No. of overlapping words / No. of        words in the gold summary</a:t>
            </a:r>
          </a:p>
          <a:p>
            <a:endParaRPr lang="en-US" sz="2400" b="1" i="1" dirty="0"/>
          </a:p>
          <a:p>
            <a:endParaRPr lang="en-US" sz="2400" dirty="0"/>
          </a:p>
          <a:p>
            <a:r>
              <a:rPr lang="en-US" sz="2400" dirty="0"/>
              <a:t>                    </a:t>
            </a:r>
            <a:r>
              <a:rPr lang="en-US" sz="2400" b="1" i="1" dirty="0"/>
              <a:t>ROUGE recall = No. of overlapping words / No. of words in the generated summary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             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F-measure = 2 ・ Precision ・ Recall / (Precision + Recall)</a:t>
            </a:r>
          </a:p>
          <a:p>
            <a:pPr>
              <a:lnSpc>
                <a:spcPct val="107000"/>
              </a:lnSpc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                   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4464" y="2370865"/>
            <a:ext cx="1696065" cy="45113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endParaRPr lang="en-US" sz="2200" b="1" i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53959" y="5295961"/>
            <a:ext cx="1696065" cy="45590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F-measure</a:t>
            </a:r>
            <a:endParaRPr lang="en-US" sz="2200" b="1" i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4464" y="3796541"/>
            <a:ext cx="1696065" cy="4509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endParaRPr lang="en-US" sz="2200" b="1" i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1599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40" y="2157419"/>
            <a:ext cx="9972674" cy="1273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We have evaluated our generated summaries based on ROUGE score.</a:t>
            </a:r>
          </a:p>
          <a:p>
            <a:pPr marL="0" indent="0">
              <a:buNone/>
            </a:pPr>
            <a:r>
              <a:rPr lang="en-US" sz="2000" b="1" dirty="0"/>
              <a:t>ROUGE</a:t>
            </a:r>
            <a:r>
              <a:rPr lang="en-US" sz="2000" dirty="0"/>
              <a:t> –</a:t>
            </a:r>
            <a:r>
              <a:rPr lang="en-US" sz="2000" b="1" dirty="0"/>
              <a:t>Recall-Oriented Understudy for </a:t>
            </a:r>
            <a:r>
              <a:rPr lang="en-US" sz="2000" b="1" dirty="0" err="1"/>
              <a:t>Gisting</a:t>
            </a:r>
            <a:r>
              <a:rPr lang="en-US" sz="2000" b="1" dirty="0"/>
              <a:t>.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ROUGE-N: Overlap of N-grams between the system and reference summaries.</a:t>
            </a:r>
          </a:p>
          <a:p>
            <a:pPr marL="0" lvl="0" indent="0">
              <a:buNone/>
            </a:pPr>
            <a:r>
              <a:rPr lang="en-US" sz="2200" dirty="0"/>
              <a:t>    </a:t>
            </a:r>
          </a:p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21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14653" y="3743334"/>
            <a:ext cx="7572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refers to the overlap of </a:t>
            </a:r>
            <a:r>
              <a:rPr lang="en-US" sz="2400" b="1" i="1" dirty="0"/>
              <a:t>1-gram</a:t>
            </a:r>
            <a:r>
              <a:rPr lang="en-US" sz="2400" i="1" dirty="0"/>
              <a:t> (each word) </a:t>
            </a:r>
          </a:p>
          <a:p>
            <a:r>
              <a:rPr lang="en-US" sz="2400" i="1" dirty="0"/>
              <a:t>between the system and reference summaries.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28937" y="5372121"/>
            <a:ext cx="6692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refers to the overlap of </a:t>
            </a:r>
            <a:r>
              <a:rPr lang="en-US" sz="2400" b="1" i="1" dirty="0"/>
              <a:t>bigrams</a:t>
            </a:r>
            <a:r>
              <a:rPr lang="en-US" sz="2400" i="1" dirty="0"/>
              <a:t> between the system and reference summaries.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28640" y="3529846"/>
            <a:ext cx="2162892" cy="125797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ROUGE-1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28640" y="5158633"/>
            <a:ext cx="2162892" cy="125797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ROUGE-2</a:t>
            </a:r>
            <a:endParaRPr lang="en-US" sz="2700" i="1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528640" y="191069"/>
            <a:ext cx="9765542" cy="2306471"/>
          </a:xfrm>
        </p:spPr>
        <p:txBody>
          <a:bodyPr>
            <a:normAutofit/>
          </a:bodyPr>
          <a:lstStyle/>
          <a:p>
            <a:r>
              <a:rPr lang="en-US" sz="44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EXPERIMENTAL RESULT</a:t>
            </a:r>
            <a:endParaRPr lang="en-US" sz="4400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602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63840"/>
          </a:xfrm>
        </p:spPr>
        <p:txBody>
          <a:bodyPr anchor="ctr">
            <a:normAutofit/>
          </a:bodyPr>
          <a:lstStyle/>
          <a:p>
            <a:pPr>
              <a:buClr>
                <a:schemeClr val="bg2">
                  <a:lumMod val="75000"/>
                </a:schemeClr>
              </a:buClr>
              <a:buSzPct val="81000"/>
              <a:buFont typeface="Wingdings" panose="05000000000000000000" pitchFamily="2" charset="2"/>
              <a:buChar char=""/>
            </a:pPr>
            <a:r>
              <a:rPr lang="en-US" sz="2600" dirty="0"/>
              <a:t> </a:t>
            </a:r>
            <a:r>
              <a:rPr lang="en-US" b="1" i="1" dirty="0"/>
              <a:t>We calculated ROUGE 1 and 2 precision, recall and f-measures for both experiments</a:t>
            </a:r>
            <a:r>
              <a:rPr lang="en-US" sz="2800" dirty="0"/>
              <a:t>.</a:t>
            </a:r>
            <a:endParaRPr lang="en-US" sz="2600" i="1" dirty="0"/>
          </a:p>
          <a:p>
            <a:pPr marL="0" indent="0">
              <a:buNone/>
            </a:pPr>
            <a:endParaRPr lang="en-US" sz="2600" i="1" dirty="0"/>
          </a:p>
          <a:p>
            <a:pPr>
              <a:buClr>
                <a:schemeClr val="bg2">
                  <a:lumMod val="75000"/>
                </a:schemeClr>
              </a:buClr>
              <a:buSzPct val="81000"/>
              <a:buFont typeface="Wingdings" panose="05000000000000000000" pitchFamily="2" charset="2"/>
              <a:buChar char="Ü"/>
            </a:pPr>
            <a:r>
              <a:rPr lang="en-US" sz="2600" i="1" dirty="0"/>
              <a:t> We have evaluated our generated summaries taking 50%, 30% of the total documents respectively for training purpose and 50%, 70% of the total documents for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z="32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22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80321" y="191069"/>
            <a:ext cx="9613861" cy="2306471"/>
          </a:xfrm>
        </p:spPr>
        <p:txBody>
          <a:bodyPr>
            <a:normAutofit/>
          </a:bodyPr>
          <a:lstStyle/>
          <a:p>
            <a:r>
              <a:rPr lang="en-US" sz="44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EXPERIMENTAL RESULT</a:t>
            </a:r>
            <a:endParaRPr lang="en-US" sz="4400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4808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z="32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22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00075" y="491113"/>
            <a:ext cx="9694107" cy="1652947"/>
          </a:xfrm>
        </p:spPr>
        <p:txBody>
          <a:bodyPr>
            <a:normAutofit/>
          </a:bodyPr>
          <a:lstStyle/>
          <a:p>
            <a:r>
              <a:rPr lang="en-US" sz="44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EXPERIMENTAL RESULT</a:t>
            </a:r>
            <a:endParaRPr lang="en-US" sz="4400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872594"/>
              </p:ext>
            </p:extLst>
          </p:nvPr>
        </p:nvGraphicFramePr>
        <p:xfrm>
          <a:off x="787516" y="3005718"/>
          <a:ext cx="9185159" cy="3296654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1873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9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6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49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059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Document Category</a:t>
                      </a:r>
                      <a:endParaRPr lang="en-US" sz="1600" b="1" i="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Number of Document</a:t>
                      </a:r>
                      <a:endParaRPr lang="en-US" sz="1600" b="1" i="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 number for testing</a:t>
                      </a:r>
                      <a:endParaRPr 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(1</a:t>
                      </a:r>
                      <a:r>
                        <a:rPr lang="en-US" sz="2000" b="1" baseline="30000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</a:t>
                      </a:r>
                      <a:r>
                        <a:rPr lang="en-US" sz="20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setup)</a:t>
                      </a:r>
                      <a:endParaRPr lang="en-US" sz="1600" b="1" i="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 no. for training</a:t>
                      </a:r>
                      <a:endParaRPr 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(1</a:t>
                      </a:r>
                      <a:r>
                        <a:rPr lang="en-US" sz="2000" b="1" baseline="30000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</a:t>
                      </a:r>
                      <a:r>
                        <a:rPr lang="en-US" sz="20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setup)</a:t>
                      </a:r>
                      <a:endParaRPr lang="en-US" sz="1600" b="1" i="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 number for testing</a:t>
                      </a:r>
                      <a:endParaRPr 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(2</a:t>
                      </a:r>
                      <a:r>
                        <a:rPr lang="en-US" sz="2000" b="1" baseline="30000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nd</a:t>
                      </a:r>
                      <a:r>
                        <a:rPr lang="en-US" sz="20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setup)</a:t>
                      </a:r>
                      <a:endParaRPr lang="en-US" sz="1600" b="1" i="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 no. for training</a:t>
                      </a:r>
                      <a:endParaRPr 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(2</a:t>
                      </a:r>
                      <a:r>
                        <a:rPr lang="en-US" sz="2000" b="1" baseline="30000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nd</a:t>
                      </a:r>
                      <a:r>
                        <a:rPr lang="en-US" sz="20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setup)</a:t>
                      </a:r>
                      <a:endParaRPr lang="en-US" sz="1600" b="1" i="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Politics</a:t>
                      </a: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100</a:t>
                      </a:r>
                      <a:endParaRPr lang="en-US" sz="1600" b="1" i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</a:t>
                      </a: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</a:t>
                      </a:r>
                      <a:endParaRPr lang="en-US" sz="1600" b="1" i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70</a:t>
                      </a:r>
                      <a:endParaRPr lang="en-US" sz="1600" b="1" i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</a:t>
                      </a:r>
                      <a:endParaRPr lang="en-US" sz="1600" b="1" i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Economics</a:t>
                      </a:r>
                      <a:endParaRPr lang="en-US" sz="1600" b="1" i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100</a:t>
                      </a:r>
                      <a:endParaRPr lang="en-US" sz="1600" b="1" i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</a:t>
                      </a: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</a:t>
                      </a:r>
                      <a:endParaRPr lang="en-US" sz="1600" b="1" i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70</a:t>
                      </a:r>
                      <a:endParaRPr lang="en-US" sz="1600" b="1" i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</a:t>
                      </a:r>
                      <a:endParaRPr lang="en-US" sz="1600" b="1" i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Entertainment</a:t>
                      </a: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100</a:t>
                      </a: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</a:t>
                      </a:r>
                      <a:endParaRPr lang="en-US" sz="1600" b="1" i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</a:t>
                      </a:r>
                      <a:endParaRPr lang="en-US" sz="1600" b="1" i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70</a:t>
                      </a: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</a:t>
                      </a: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Accidents</a:t>
                      </a:r>
                      <a:endParaRPr lang="en-US" sz="1600" b="1" i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100</a:t>
                      </a:r>
                      <a:endParaRPr lang="en-US" sz="1600" b="1" i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</a:t>
                      </a: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</a:t>
                      </a: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70</a:t>
                      </a:r>
                      <a:endParaRPr lang="en-US" sz="1600" b="1" i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</a:t>
                      </a: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37638" y="6326499"/>
            <a:ext cx="950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Table: Categories and number of documents for training and testing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45" y="2357429"/>
            <a:ext cx="9344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Categories and number of documents for training and testing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47832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z="28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23</a:t>
            </a:r>
          </a:p>
        </p:txBody>
      </p:sp>
      <p:sp>
        <p:nvSpPr>
          <p:cNvPr id="19" name="Title 2"/>
          <p:cNvSpPr>
            <a:spLocks noGrp="1"/>
          </p:cNvSpPr>
          <p:nvPr>
            <p:ph type="title"/>
          </p:nvPr>
        </p:nvSpPr>
        <p:spPr>
          <a:xfrm>
            <a:off x="2400300" y="191069"/>
            <a:ext cx="7893882" cy="2306471"/>
          </a:xfrm>
        </p:spPr>
        <p:txBody>
          <a:bodyPr>
            <a:normAutofit/>
          </a:bodyPr>
          <a:lstStyle/>
          <a:p>
            <a:r>
              <a:rPr lang="en-US" sz="44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EXPERIMENTAL RESULT</a:t>
            </a:r>
            <a:endParaRPr lang="en-US" sz="4400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675298"/>
              </p:ext>
            </p:extLst>
          </p:nvPr>
        </p:nvGraphicFramePr>
        <p:xfrm>
          <a:off x="73741" y="2521980"/>
          <a:ext cx="5368412" cy="1915801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884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0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33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Scoring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Criteria</a:t>
                      </a:r>
                      <a:endParaRPr lang="en-US" sz="1300" b="1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Keyword Ranking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300" b="1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Sentiment Scoring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baseline="30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300" b="1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Hybrid Ranking</a:t>
                      </a:r>
                      <a:endParaRPr lang="en-US" sz="1300" b="1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</a:t>
                      </a:r>
                      <a:endParaRPr lang="en-US" sz="1300" b="1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0.66159324619780</a:t>
                      </a:r>
                      <a:endParaRPr lang="en-US" sz="1300" b="1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0.5308688586081</a:t>
                      </a:r>
                      <a:endParaRPr lang="en-US" sz="1300" b="1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0.6636432048409692</a:t>
                      </a:r>
                      <a:endParaRPr lang="en-US" sz="1300" b="1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9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Recall</a:t>
                      </a:r>
                      <a:endParaRPr lang="en-US" sz="1300" b="1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0.5948583384576289</a:t>
                      </a:r>
                      <a:endParaRPr lang="en-US" sz="1300" b="1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0.6969638888744052</a:t>
                      </a:r>
                      <a:endParaRPr lang="en-US" sz="1300" b="1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0.6434343344940061</a:t>
                      </a:r>
                      <a:endParaRPr lang="en-US" sz="1300" b="1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9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F-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measure</a:t>
                      </a:r>
                      <a:endParaRPr lang="en-US" sz="1300" b="1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0.6188428328433</a:t>
                      </a:r>
                      <a:endParaRPr lang="en-US" sz="1300" b="1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0.584093770072639</a:t>
                      </a:r>
                      <a:endParaRPr lang="en-US" sz="1300" b="1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0.6455896227468243</a:t>
                      </a:r>
                      <a:endParaRPr lang="en-US" sz="1300" b="1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736" y="2099039"/>
            <a:ext cx="56322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Average ROUGE 1 Score of the system for Category Accidents</a:t>
            </a:r>
            <a:r>
              <a:rPr lang="en-US" sz="14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</a:t>
            </a:r>
            <a:r>
              <a:rPr kumimoji="0" lang="en-US" sz="1400" b="1" i="1" u="none" strike="noStrike" cap="none" normalizeH="0" baseline="3000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Setup</a:t>
            </a: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sz="1400" b="1" i="1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798614"/>
              </p:ext>
            </p:extLst>
          </p:nvPr>
        </p:nvGraphicFramePr>
        <p:xfrm>
          <a:off x="6002599" y="2544676"/>
          <a:ext cx="5707620" cy="1776603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855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5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Scoring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Criteria</a:t>
                      </a:r>
                      <a:endParaRPr lang="en-US" sz="12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Keyword Ranking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2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Sentiment Scoring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baseline="30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200" b="1" u="none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Hybrid Ranking</a:t>
                      </a:r>
                      <a:endParaRPr lang="en-US" sz="12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</a:t>
                      </a:r>
                      <a:endParaRPr lang="en-US" sz="1200" b="1" u="none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0.5722231742540784</a:t>
                      </a:r>
                      <a:endParaRPr lang="en-US" sz="1200" b="1" u="none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0.44884034405454015</a:t>
                      </a:r>
                      <a:endParaRPr lang="en-US" sz="12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0.5881596980722679</a:t>
                      </a:r>
                      <a:endParaRPr lang="en-US" sz="1200" b="1" u="none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6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Recall</a:t>
                      </a:r>
                      <a:endParaRPr lang="en-US" sz="12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0.5240815915987505</a:t>
                      </a:r>
                      <a:endParaRPr lang="en-US" sz="12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0.6073102487858675</a:t>
                      </a:r>
                      <a:endParaRPr lang="en-US" sz="12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0.5782780150787632</a:t>
                      </a:r>
                      <a:endParaRPr lang="en-US" sz="1200" b="1" u="none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6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F-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measure</a:t>
                      </a:r>
                      <a:endParaRPr lang="en-US" sz="12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0.5402111910222734</a:t>
                      </a:r>
                      <a:endParaRPr lang="en-US" sz="12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0.49609559147204263</a:t>
                      </a:r>
                      <a:endParaRPr lang="en-US" sz="12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0.5762013172304195</a:t>
                      </a:r>
                      <a:endParaRPr lang="en-US" sz="12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22532" y="2150031"/>
            <a:ext cx="1186481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 ROUGE 2 Score of the system for Category Accidents</a:t>
            </a:r>
            <a:r>
              <a:rPr lang="en-US" sz="1400" b="1" i="1" dirty="0">
                <a:solidFill>
                  <a:srgbClr val="00B0F0"/>
                </a:solidFill>
              </a:rPr>
              <a:t> </a:t>
            </a: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</a:t>
            </a:r>
            <a:r>
              <a:rPr kumimoji="0" lang="en-US" sz="1400" b="1" i="1" u="none" strike="noStrike" cap="none" normalizeH="0" baseline="3000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Setup))</a:t>
            </a:r>
            <a:endParaRPr kumimoji="0" lang="en-US" sz="1400" b="1" i="1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621961"/>
              </p:ext>
            </p:extLst>
          </p:nvPr>
        </p:nvGraphicFramePr>
        <p:xfrm>
          <a:off x="663540" y="4919161"/>
          <a:ext cx="4262420" cy="1638746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85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4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1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Scoring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Criteria</a:t>
                      </a:r>
                      <a:endParaRPr lang="en-US" sz="13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Keyword Ranking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 </a:t>
                      </a:r>
                      <a:endParaRPr lang="en-US" sz="13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Hybrid Ranking</a:t>
                      </a:r>
                      <a:endParaRPr lang="en-US" sz="13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Precision</a:t>
                      </a:r>
                      <a:endParaRPr lang="en-US" sz="13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0.5926772685466905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0.6000051543820866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Recall</a:t>
                      </a:r>
                      <a:endParaRPr lang="en-US" sz="13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0.619459786304816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0.6551265832435337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F-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measure</a:t>
                      </a:r>
                      <a:endParaRPr lang="en-US" sz="13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0.5874770847809804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0.6094923582941807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1968" y="4536198"/>
            <a:ext cx="108479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 ROUGE 1 Score of the system for Category Accidents(2</a:t>
            </a:r>
            <a:r>
              <a:rPr kumimoji="0" lang="en-US" sz="1400" b="1" i="1" u="none" strike="noStrike" cap="none" normalizeH="0" baseline="3000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Setup</a:t>
            </a:r>
            <a:r>
              <a:rPr kumimoji="0" lang="en-US" sz="1400" b="1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sz="1400" b="1" i="1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77700"/>
              </p:ext>
            </p:extLst>
          </p:nvPr>
        </p:nvGraphicFramePr>
        <p:xfrm>
          <a:off x="6247305" y="4932464"/>
          <a:ext cx="4983329" cy="1707110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1044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8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Scoring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Criteria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Keyword Ranking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Hybrid Ranking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0.4974993361743983</a:t>
                      </a:r>
                      <a:endParaRPr lang="en-US" sz="1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0.5125122083496548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Recall</a:t>
                      </a:r>
                      <a:endParaRPr lang="en-US" sz="1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0.538167823757799</a:t>
                      </a:r>
                      <a:endParaRPr lang="en-US" sz="1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0.5803801036788611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F-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measure</a:t>
                      </a:r>
                      <a:endParaRPr lang="en-US" sz="1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0.49857911975063585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0.5266610148001319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44069" y="4513105"/>
            <a:ext cx="55956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 ROUGE 2 Score of the system for Category Accidents(2</a:t>
            </a:r>
            <a:r>
              <a:rPr kumimoji="0" lang="en-US" sz="1400" b="1" i="1" u="none" strike="noStrike" cap="none" normalizeH="0" baseline="3000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Setup)</a:t>
            </a:r>
            <a:endParaRPr kumimoji="0" lang="en-US" sz="1800" b="1" i="1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663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z="28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23</a:t>
            </a:r>
          </a:p>
        </p:txBody>
      </p:sp>
      <p:sp>
        <p:nvSpPr>
          <p:cNvPr id="19" name="Title 2"/>
          <p:cNvSpPr>
            <a:spLocks noGrp="1"/>
          </p:cNvSpPr>
          <p:nvPr>
            <p:ph type="title"/>
          </p:nvPr>
        </p:nvSpPr>
        <p:spPr>
          <a:xfrm>
            <a:off x="2621526" y="226849"/>
            <a:ext cx="7893882" cy="2306471"/>
          </a:xfrm>
        </p:spPr>
        <p:txBody>
          <a:bodyPr>
            <a:normAutofit/>
          </a:bodyPr>
          <a:lstStyle/>
          <a:p>
            <a:r>
              <a:rPr lang="en-US" sz="44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EXPERIMENTAL RESULT</a:t>
            </a:r>
            <a:endParaRPr lang="en-US" sz="4400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611979"/>
              </p:ext>
            </p:extLst>
          </p:nvPr>
        </p:nvGraphicFramePr>
        <p:xfrm>
          <a:off x="486591" y="4919176"/>
          <a:ext cx="4273977" cy="1748208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1056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Scoring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Criteria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Keyword Ranking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Hybrid Ranking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0.5336298585788968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0.5326751267251951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Recall</a:t>
                      </a:r>
                      <a:endParaRPr lang="en-US" sz="1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0.649739245675017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0.6661688740279508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F-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Measure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0.5787740362399783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0.5845232784324765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35719" y="4432965"/>
            <a:ext cx="57016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 ROUGE 1 Score of the system for Category Economics(2</a:t>
            </a:r>
            <a:r>
              <a:rPr kumimoji="0" lang="en-US" sz="1400" b="1" i="1" u="none" strike="noStrike" cap="none" normalizeH="0" baseline="30000" dirty="0">
                <a:ln>
                  <a:noFill/>
                </a:ln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Setup)</a:t>
            </a:r>
            <a:endParaRPr kumimoji="0" lang="en-US" sz="1800" b="1" i="1" u="none" strike="noStrike" cap="none" normalizeH="0" baseline="0" dirty="0">
              <a:ln>
                <a:noFill/>
              </a:ln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95426"/>
              </p:ext>
            </p:extLst>
          </p:nvPr>
        </p:nvGraphicFramePr>
        <p:xfrm>
          <a:off x="6813756" y="4933451"/>
          <a:ext cx="4778477" cy="1653288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1008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2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1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Scoring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Criteria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Keyword</a:t>
                      </a:r>
                      <a:r>
                        <a:rPr lang="en-US" sz="13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Ranking 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Hybrid Ranking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0.4479242754683059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0.4492098536986767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Recall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0.5402425956470084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0.5542940249600111</a:t>
                      </a:r>
                      <a:endParaRPr lang="en-US" sz="1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F-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measure</a:t>
                      </a:r>
                      <a:endParaRPr lang="en-US" sz="1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0.4850060272261207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0.4914846098581935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356556" y="4469865"/>
            <a:ext cx="79574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 ROUGE 2 Score of the system for Category Economics(2</a:t>
            </a:r>
            <a:r>
              <a:rPr kumimoji="0" lang="en-US" sz="1400" b="1" i="1" u="none" strike="noStrike" cap="none" normalizeH="0" baseline="3000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Setup)</a:t>
            </a:r>
            <a:endParaRPr kumimoji="0" lang="en-US" sz="1100" b="1" i="1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1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31817"/>
              </p:ext>
            </p:extLst>
          </p:nvPr>
        </p:nvGraphicFramePr>
        <p:xfrm>
          <a:off x="176983" y="2485684"/>
          <a:ext cx="5958346" cy="1657734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1017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5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6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7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Scoring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Criteria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Keyword Ranking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Sentiment Scoring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baseline="30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Hybrid Ranking</a:t>
                      </a:r>
                      <a:endParaRPr lang="en-US" sz="1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0.5158958850227193</a:t>
                      </a:r>
                      <a:endParaRPr lang="en-US" sz="1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0.46593916096094096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0.5080010604310806</a:t>
                      </a:r>
                      <a:endParaRPr lang="en-US" sz="1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Recall</a:t>
                      </a:r>
                      <a:endParaRPr lang="en-US" sz="1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0.6333498618446669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0.6922099313227926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0.6511425896109441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1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F-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measure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0.5602144415027602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0.5505767996362746</a:t>
                      </a:r>
                      <a:endParaRPr lang="en-US" sz="1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0.5618778814685278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79457" y="2008462"/>
            <a:ext cx="56552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 ROUGE 1 Score of the system for Category Economics(1</a:t>
            </a:r>
            <a:r>
              <a:rPr kumimoji="0" lang="en-US" sz="1400" b="1" i="1" u="none" strike="noStrike" cap="none" normalizeH="0" baseline="3000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Setup)</a:t>
            </a:r>
            <a:endParaRPr kumimoji="0" lang="en-US" sz="1400" b="1" i="1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094603"/>
              </p:ext>
            </p:extLst>
          </p:nvPr>
        </p:nvGraphicFramePr>
        <p:xfrm>
          <a:off x="6371180" y="2485681"/>
          <a:ext cx="5589763" cy="1698867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794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3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Scoring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Criteria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Keyword</a:t>
                      </a:r>
                      <a:r>
                        <a:rPr lang="en-US" sz="13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Ranking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Sentiment Scoring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baseline="30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Hybrid Ranking</a:t>
                      </a:r>
                      <a:endParaRPr lang="en-US" sz="1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0.43299307568916917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0.38064581802651803</a:t>
                      </a:r>
                      <a:endParaRPr lang="en-US" sz="1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0.4273061072932202</a:t>
                      </a:r>
                      <a:endParaRPr lang="en-US" sz="1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Recall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0.5219582552686898</a:t>
                      </a:r>
                      <a:endParaRPr lang="en-US" sz="1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0.5568482460112641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0.536138659787984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F-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measure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0.4679867074582635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0.4473002870073573</a:t>
                      </a:r>
                      <a:endParaRPr lang="en-US" sz="1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0.47021385056112863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6100916" y="2112381"/>
            <a:ext cx="6096000" cy="3073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1400" b="1" i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 ROUGE 2 Score of the system for Category Economics(1</a:t>
            </a:r>
            <a:r>
              <a:rPr lang="en-US" sz="1400" b="1" i="1" baseline="30000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1400" b="1" i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Setup)</a:t>
            </a:r>
            <a:endParaRPr lang="en-US" sz="1400" b="1" i="1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251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z="28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23</a:t>
            </a:r>
          </a:p>
        </p:txBody>
      </p:sp>
      <p:sp>
        <p:nvSpPr>
          <p:cNvPr id="19" name="Title 2"/>
          <p:cNvSpPr>
            <a:spLocks noGrp="1"/>
          </p:cNvSpPr>
          <p:nvPr>
            <p:ph type="title"/>
          </p:nvPr>
        </p:nvSpPr>
        <p:spPr>
          <a:xfrm>
            <a:off x="2621526" y="226849"/>
            <a:ext cx="7893882" cy="2306471"/>
          </a:xfrm>
        </p:spPr>
        <p:txBody>
          <a:bodyPr>
            <a:normAutofit/>
          </a:bodyPr>
          <a:lstStyle/>
          <a:p>
            <a:r>
              <a:rPr lang="en-US" sz="44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EXPERIMENTAL RESULT</a:t>
            </a:r>
            <a:endParaRPr lang="en-US" sz="4400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660411"/>
              </p:ext>
            </p:extLst>
          </p:nvPr>
        </p:nvGraphicFramePr>
        <p:xfrm>
          <a:off x="840555" y="4919176"/>
          <a:ext cx="4273977" cy="1734873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1056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Scoring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Criteria</a:t>
                      </a:r>
                      <a:endParaRPr lang="en-US" sz="13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Keyword Ranking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Hybrid Ranking</a:t>
                      </a:r>
                      <a:endParaRPr lang="en-US" sz="13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Precision</a:t>
                      </a:r>
                      <a:endParaRPr lang="en-US" sz="13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0.40496363271073577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0.40227487147781094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Recall</a:t>
                      </a:r>
                      <a:endParaRPr lang="en-US" sz="13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0.5302462054270292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0.5635128045633565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F-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Measure</a:t>
                      </a:r>
                      <a:endParaRPr lang="en-US" sz="13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0.43867803386905513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0.4486596627434662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6677" y="4432965"/>
            <a:ext cx="595977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 ROUGE 1 Score of the system for Category </a:t>
            </a:r>
            <a:r>
              <a:rPr lang="en-US" sz="1400" b="1" i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Entertainment </a:t>
            </a: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</a:t>
            </a:r>
            <a:r>
              <a:rPr kumimoji="0" lang="en-US" sz="1400" b="1" i="1" u="none" strike="noStrike" cap="none" normalizeH="0" baseline="30000" dirty="0">
                <a:ln>
                  <a:noFill/>
                </a:ln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Setup)</a:t>
            </a:r>
            <a:endParaRPr kumimoji="0" lang="en-US" sz="1800" b="1" i="1" u="none" strike="noStrike" cap="none" normalizeH="0" baseline="0" dirty="0">
              <a:ln>
                <a:noFill/>
              </a:ln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53802"/>
              </p:ext>
            </p:extLst>
          </p:nvPr>
        </p:nvGraphicFramePr>
        <p:xfrm>
          <a:off x="7034982" y="4933451"/>
          <a:ext cx="3982552" cy="1777064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840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6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Scoring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Criteria</a:t>
                      </a:r>
                      <a:endParaRPr lang="en-US" sz="13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Keyword</a:t>
                      </a:r>
                      <a:r>
                        <a:rPr lang="en-US" sz="1300" b="1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Ranking </a:t>
                      </a:r>
                      <a:endParaRPr lang="en-US" sz="13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Hybrid Ranking</a:t>
                      </a:r>
                      <a:endParaRPr lang="en-US" sz="13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3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Precision</a:t>
                      </a:r>
                      <a:endParaRPr lang="en-US" sz="13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0.31361260131597263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0.3142145978148542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3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Recall</a:t>
                      </a:r>
                      <a:endParaRPr lang="en-US" sz="13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0.4149276881097124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0.4451791087181594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3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F-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measure</a:t>
                      </a:r>
                      <a:endParaRPr lang="en-US" sz="13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0.34008329547630617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0.3500534007188291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194325" y="4469865"/>
            <a:ext cx="79574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 ROUGE 2 Score of the system for Category </a:t>
            </a:r>
            <a:r>
              <a:rPr lang="en-US" sz="1400" b="1" i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Entertainment </a:t>
            </a: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</a:t>
            </a:r>
            <a:r>
              <a:rPr kumimoji="0" lang="en-US" sz="1400" b="1" i="1" u="none" strike="noStrike" cap="none" normalizeH="0" baseline="3000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Setup)</a:t>
            </a:r>
            <a:endParaRPr kumimoji="0" lang="en-US" sz="1100" b="1" i="1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1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18302"/>
              </p:ext>
            </p:extLst>
          </p:nvPr>
        </p:nvGraphicFramePr>
        <p:xfrm>
          <a:off x="176983" y="2485684"/>
          <a:ext cx="5958346" cy="1644399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1017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5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6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7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Scoring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Criteria</a:t>
                      </a:r>
                      <a:endParaRPr lang="en-US" sz="13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Keyword Ranking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 </a:t>
                      </a:r>
                      <a:endParaRPr lang="en-US" sz="13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Sentiment Scoring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baseline="30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 </a:t>
                      </a:r>
                      <a:endParaRPr lang="en-US" sz="13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Hybrid Ranking</a:t>
                      </a:r>
                      <a:endParaRPr lang="en-US" sz="13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Precision</a:t>
                      </a:r>
                      <a:endParaRPr lang="en-US" sz="13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0.37254143591997907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0.42547782812667073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0.3881587549377135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Recall</a:t>
                      </a:r>
                      <a:endParaRPr lang="en-US" sz="13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0.510721548840136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0.6347493988014965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0.5706118903153072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1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F-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measure</a:t>
                      </a:r>
                      <a:endParaRPr lang="en-US" sz="13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0.40988733141452566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0.4892778297312287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0.440273638474502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20465" y="2126446"/>
            <a:ext cx="59581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 ROUGE 1 Score of the system for Category Entertainment (1</a:t>
            </a:r>
            <a:r>
              <a:rPr kumimoji="0" lang="en-US" sz="1400" b="1" i="1" u="none" strike="noStrike" cap="none" normalizeH="0" baseline="3000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Setup)</a:t>
            </a:r>
            <a:endParaRPr kumimoji="0" lang="en-US" sz="1400" b="1" i="1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737581"/>
              </p:ext>
            </p:extLst>
          </p:nvPr>
        </p:nvGraphicFramePr>
        <p:xfrm>
          <a:off x="6371180" y="2485681"/>
          <a:ext cx="5589763" cy="1662140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794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3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55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 panose="02020603050405020304" pitchFamily="18" charset="0"/>
                        </a:rPr>
                        <a:t>Scoring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 panose="02020603050405020304" pitchFamily="18" charset="0"/>
                        </a:rPr>
                        <a:t>Criteria</a:t>
                      </a:r>
                      <a:endParaRPr lang="en-US" sz="13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 panose="02020603050405020304" pitchFamily="18" charset="0"/>
                        </a:rPr>
                        <a:t>Keyword</a:t>
                      </a:r>
                      <a:r>
                        <a:rPr lang="en-US" sz="1300" b="1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 panose="02020603050405020304" pitchFamily="18" charset="0"/>
                        </a:rPr>
                        <a:t>Ranking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 panose="02020603050405020304" pitchFamily="18" charset="0"/>
                        </a:rPr>
                        <a:t>Sentiment Scoring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baseline="30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 panose="02020603050405020304" pitchFamily="18" charset="0"/>
                        </a:rPr>
                        <a:t>Hybrid Ranking</a:t>
                      </a:r>
                      <a:endParaRPr lang="en-US" sz="13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8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3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0.2793706029950417</a:t>
                      </a:r>
                    </a:p>
                  </a:txBody>
                  <a:tcPr marL="68580" marR="68580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0.3467880510121859</a:t>
                      </a:r>
                    </a:p>
                  </a:txBody>
                  <a:tcPr marL="68580" marR="68580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0.30157884786903816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8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3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0.39435941570356675</a:t>
                      </a:r>
                    </a:p>
                  </a:txBody>
                  <a:tcPr marL="68580" marR="68580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0.5173377672293704</a:t>
                      </a:r>
                    </a:p>
                  </a:txBody>
                  <a:tcPr marL="68580" marR="68580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0.4557770122576866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8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 panose="02020603050405020304" pitchFamily="18" charset="0"/>
                        </a:rPr>
                        <a:t>F-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 panose="02020603050405020304" pitchFamily="18" charset="0"/>
                        </a:rPr>
                        <a:t>measure</a:t>
                      </a:r>
                      <a:endParaRPr lang="en-US" sz="13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0.307743728372305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0.39806230371315493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0.34174194659747026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6100916" y="2112381"/>
            <a:ext cx="6096000" cy="3228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1400" b="1" i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 ROUGE 2 Score of the system for Category Entertainment(1</a:t>
            </a:r>
            <a:r>
              <a:rPr lang="en-US" sz="1400" b="1" i="1" baseline="30000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1400" b="1" i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Setup)</a:t>
            </a:r>
            <a:endParaRPr lang="en-US" sz="1400" b="1" i="1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713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z="28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23</a:t>
            </a:r>
          </a:p>
        </p:txBody>
      </p:sp>
      <p:sp>
        <p:nvSpPr>
          <p:cNvPr id="19" name="Title 2"/>
          <p:cNvSpPr>
            <a:spLocks noGrp="1"/>
          </p:cNvSpPr>
          <p:nvPr>
            <p:ph type="title"/>
          </p:nvPr>
        </p:nvSpPr>
        <p:spPr>
          <a:xfrm>
            <a:off x="2621526" y="226849"/>
            <a:ext cx="7893882" cy="2306471"/>
          </a:xfrm>
        </p:spPr>
        <p:txBody>
          <a:bodyPr>
            <a:normAutofit/>
          </a:bodyPr>
          <a:lstStyle/>
          <a:p>
            <a:r>
              <a:rPr lang="en-US" sz="44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EXPERIMENTAL RESULT</a:t>
            </a:r>
            <a:endParaRPr lang="en-US" sz="4400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370974"/>
              </p:ext>
            </p:extLst>
          </p:nvPr>
        </p:nvGraphicFramePr>
        <p:xfrm>
          <a:off x="840555" y="4919176"/>
          <a:ext cx="4273977" cy="1734873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92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Scoring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Criteria</a:t>
                      </a:r>
                      <a:endParaRPr lang="en-US" sz="13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Keyword Ranking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Hybrid Ranking</a:t>
                      </a:r>
                      <a:endParaRPr lang="en-US" sz="13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Precision</a:t>
                      </a:r>
                      <a:endParaRPr lang="en-US" sz="13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0.6145295660812783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0.6122365473277448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Recall</a:t>
                      </a:r>
                      <a:endParaRPr lang="en-US" sz="13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0.6880940358989862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0.6996304076323496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F-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Measure</a:t>
                      </a:r>
                      <a:endParaRPr lang="en-US" sz="13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0.6461359402556486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0.5397443079183754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01442" y="4432965"/>
            <a:ext cx="55702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 ROUGE 1 Score of the system for Category </a:t>
            </a:r>
            <a:r>
              <a:rPr lang="en-US" sz="1400" b="1" i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Politics  </a:t>
            </a: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</a:t>
            </a:r>
            <a:r>
              <a:rPr kumimoji="0" lang="en-US" sz="1400" b="1" i="1" u="none" strike="noStrike" cap="none" normalizeH="0" baseline="30000" dirty="0">
                <a:ln>
                  <a:noFill/>
                </a:ln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Setup)</a:t>
            </a:r>
            <a:endParaRPr kumimoji="0" lang="en-US" sz="1800" b="1" i="1" u="none" strike="noStrike" cap="none" normalizeH="0" baseline="0" dirty="0">
              <a:ln>
                <a:noFill/>
              </a:ln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253171"/>
              </p:ext>
            </p:extLst>
          </p:nvPr>
        </p:nvGraphicFramePr>
        <p:xfrm>
          <a:off x="7034982" y="4933451"/>
          <a:ext cx="4247533" cy="1718072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97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Scoring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Criteria</a:t>
                      </a:r>
                      <a:endParaRPr lang="en-US" sz="13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Keyword</a:t>
                      </a:r>
                      <a:r>
                        <a:rPr lang="en-US" sz="1300" b="1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Ranking </a:t>
                      </a:r>
                      <a:endParaRPr lang="en-US" sz="13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Hybrid Ranking</a:t>
                      </a:r>
                      <a:endParaRPr lang="en-US" sz="13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Precision</a:t>
                      </a:r>
                      <a:endParaRPr lang="en-US" sz="13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0.5006536340512605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0.49954434535851644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Recall</a:t>
                      </a:r>
                      <a:endParaRPr lang="en-US" sz="13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0.5838206284890538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0.5949540125026279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F-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measure</a:t>
                      </a:r>
                      <a:endParaRPr lang="en-US" sz="13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0.535740811709038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0.5397443079183754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194325" y="4469865"/>
            <a:ext cx="79574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 ROUGE 2 Score of the system for Category </a:t>
            </a:r>
            <a:r>
              <a:rPr lang="en-US" sz="1400" b="1" i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Politics </a:t>
            </a: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</a:t>
            </a:r>
            <a:r>
              <a:rPr kumimoji="0" lang="en-US" sz="1400" b="1" i="1" u="none" strike="noStrike" cap="none" normalizeH="0" baseline="3000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Setup)</a:t>
            </a:r>
            <a:endParaRPr kumimoji="0" lang="en-US" sz="1100" b="1" i="1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1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964936"/>
              </p:ext>
            </p:extLst>
          </p:nvPr>
        </p:nvGraphicFramePr>
        <p:xfrm>
          <a:off x="176983" y="2485684"/>
          <a:ext cx="5958346" cy="1644399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1017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5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6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7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Scoring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Criteria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Keyword Ranking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 </a:t>
                      </a:r>
                      <a:endParaRPr lang="en-US" sz="1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Sentiment Scoring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baseline="30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 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Hybrid Ranking</a:t>
                      </a:r>
                      <a:endParaRPr lang="en-US" sz="1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Precision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0.6204961747307296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0.6123666805895343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0.6233005082319047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Recall</a:t>
                      </a:r>
                      <a:endParaRPr lang="en-US" sz="13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0.6885024870149205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0.7502913217533412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0.7057532142607639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1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F-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measure</a:t>
                      </a:r>
                      <a:endPara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0.6500296248309857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0.670752448049582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0.6594222568157321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20465" y="2126446"/>
            <a:ext cx="54291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 ROUGE 1 Score of the system for Category Politics (1</a:t>
            </a:r>
            <a:r>
              <a:rPr kumimoji="0" lang="en-US" sz="1400" b="1" i="1" u="none" strike="noStrike" cap="none" normalizeH="0" baseline="3000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Setup)</a:t>
            </a:r>
            <a:endParaRPr kumimoji="0" lang="en-US" sz="1400" b="1" i="1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981395"/>
              </p:ext>
            </p:extLst>
          </p:nvPr>
        </p:nvGraphicFramePr>
        <p:xfrm>
          <a:off x="6371180" y="2485681"/>
          <a:ext cx="5589763" cy="1662140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914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3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55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 panose="02020603050405020304" pitchFamily="18" charset="0"/>
                        </a:rPr>
                        <a:t>Scoring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 panose="02020603050405020304" pitchFamily="18" charset="0"/>
                        </a:rPr>
                        <a:t>Criteria</a:t>
                      </a:r>
                      <a:endParaRPr lang="en-US" sz="13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 panose="02020603050405020304" pitchFamily="18" charset="0"/>
                        </a:rPr>
                        <a:t>Keyword</a:t>
                      </a:r>
                      <a:r>
                        <a:rPr lang="en-US" sz="1300" b="1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 panose="02020603050405020304" pitchFamily="18" charset="0"/>
                        </a:rPr>
                        <a:t>Ranking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 panose="02020603050405020304" pitchFamily="18" charset="0"/>
                        </a:rPr>
                        <a:t>Sentiment Scoring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baseline="30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 panose="02020603050405020304" pitchFamily="18" charset="0"/>
                        </a:rPr>
                        <a:t>Hybrid Ranking</a:t>
                      </a:r>
                      <a:endParaRPr lang="en-US" sz="13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8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3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0.5051028237741886</a:t>
                      </a:r>
                    </a:p>
                  </a:txBody>
                  <a:tcPr marL="68580" marR="68580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0.5088111654713952</a:t>
                      </a:r>
                    </a:p>
                  </a:txBody>
                  <a:tcPr marL="68580" marR="68580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0.5097635213096195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8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3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0.5835665585259223</a:t>
                      </a:r>
                    </a:p>
                  </a:txBody>
                  <a:tcPr marL="68580" marR="68580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0.6434587210672598</a:t>
                      </a:r>
                    </a:p>
                  </a:txBody>
                  <a:tcPr marL="68580" marR="68580" marT="0" marB="0"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0.6035165613339387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8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 panose="02020603050405020304" pitchFamily="18" charset="0"/>
                        </a:rPr>
                        <a:t>F-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Times New Roman" panose="02020603050405020304" pitchFamily="18" charset="0"/>
                        </a:rPr>
                        <a:t>measure</a:t>
                      </a:r>
                      <a:endParaRPr lang="en-US" sz="13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0.5384626942089759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0.5644897083535387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0.5497510995927283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6100916" y="2112381"/>
            <a:ext cx="6096000" cy="3228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1400" b="1" i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 ROUGE 2 Score of the system for Category Politics (1</a:t>
            </a:r>
            <a:r>
              <a:rPr lang="en-US" sz="1400" b="1" i="1" baseline="30000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1400" b="1" i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Setup)</a:t>
            </a:r>
            <a:endParaRPr lang="en-US" sz="1400" b="1" i="1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1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1729" y="2200275"/>
            <a:ext cx="11691877" cy="4514424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200" dirty="0">
              <a:ea typeface="CMU Concrete" panose="02000603000000000000" pitchFamily="2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sz="2200" dirty="0">
              <a:ea typeface="CMU Concrete" panose="02000603000000000000" pitchFamily="2" charset="0"/>
              <a:cs typeface="Times New Roman" panose="02020603050405020304" pitchFamily="18" charset="0"/>
            </a:endParaRPr>
          </a:p>
          <a:p>
            <a:pPr algn="just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ea typeface="Tahoma" panose="020B0604030504040204" pitchFamily="34" charset="0"/>
                <a:cs typeface="Tahoma" panose="020B0604030504040204" pitchFamily="34" charset="0"/>
              </a:rPr>
              <a:t> Extracting important sentences from Bengali document(s)</a:t>
            </a:r>
          </a:p>
          <a:p>
            <a:pPr algn="just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ea typeface="Tahoma" panose="020B0604030504040204" pitchFamily="34" charset="0"/>
                <a:cs typeface="Tahoma" panose="020B0604030504040204" pitchFamily="34" charset="0"/>
              </a:rPr>
              <a:t> Maximum coverage of information(s)</a:t>
            </a:r>
          </a:p>
          <a:p>
            <a:pPr algn="just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ea typeface="Tahoma" panose="020B0604030504040204" pitchFamily="34" charset="0"/>
                <a:cs typeface="Tahoma" panose="020B0604030504040204" pitchFamily="34" charset="0"/>
              </a:rPr>
              <a:t> Must include all crucial points</a:t>
            </a:r>
          </a:p>
          <a:p>
            <a:pPr marL="0" indent="0">
              <a:buClr>
                <a:srgbClr val="0070C0"/>
              </a:buClr>
              <a:buNone/>
            </a:pPr>
            <a:endParaRPr lang="en-US" sz="2200" dirty="0">
              <a:ea typeface="CMU Concrete" panose="02000603000000000000" pitchFamily="2" charset="0"/>
              <a:cs typeface="Times New Roman" panose="02020603050405020304" pitchFamily="18" charset="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ü"/>
            </a:pPr>
            <a:endParaRPr lang="en-US" sz="2200" dirty="0">
              <a:ea typeface="CMU Concrete" panose="02000603000000000000" pitchFamily="2" charset="0"/>
              <a:cs typeface="Times New Roman" panose="02020603050405020304" pitchFamily="18" charset="0"/>
            </a:endParaRPr>
          </a:p>
          <a:p>
            <a:pPr algn="just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Lack of summarizer for Bangla language</a:t>
            </a:r>
          </a:p>
          <a:p>
            <a:pPr algn="just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Huge amount of useless and redundant data</a:t>
            </a:r>
          </a:p>
          <a:p>
            <a:pPr algn="just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Saving reading time for big documents</a:t>
            </a:r>
          </a:p>
          <a:p>
            <a:pPr algn="just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Machine generated summary free from bias </a:t>
            </a: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1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84398" y="2333235"/>
            <a:ext cx="7509682" cy="4429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ea typeface="CMU Concrete" panose="02000603000000000000" pitchFamily="2" charset="0"/>
                <a:cs typeface="Times New Roman" panose="02020603050405020304" pitchFamily="18" charset="0"/>
              </a:rPr>
              <a:t>What is text summarization?</a:t>
            </a:r>
            <a:r>
              <a:rPr lang="en-US" dirty="0">
                <a:ea typeface="CMU Concrete" panose="02000603000000000000" pitchFamily="2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4398" y="4370375"/>
            <a:ext cx="6023782" cy="4429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ea typeface="CMU Concrete" panose="02000603000000000000" pitchFamily="2" charset="0"/>
                <a:cs typeface="Times New Roman" panose="02020603050405020304" pitchFamily="18" charset="0"/>
              </a:rPr>
              <a:t>Necessity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384398" y="191069"/>
            <a:ext cx="9909784" cy="2306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HYBRID BANGLA TEXT SUMMARIZATION</a:t>
            </a:r>
            <a:endParaRPr lang="en-US" sz="4200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623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z="28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23</a:t>
            </a: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941100976"/>
              </p:ext>
            </p:extLst>
          </p:nvPr>
        </p:nvGraphicFramePr>
        <p:xfrm>
          <a:off x="700088" y="2114551"/>
          <a:ext cx="9458325" cy="3729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43108" y="6086475"/>
            <a:ext cx="980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/>
                </a:solidFill>
              </a:rPr>
              <a:t>Fig:  Average ROUGE 1 Scores of the system for different methods (1</a:t>
            </a:r>
            <a:r>
              <a:rPr lang="en-US" sz="1600" i="1" baseline="30000" dirty="0">
                <a:solidFill>
                  <a:schemeClr val="bg2"/>
                </a:solidFill>
              </a:rPr>
              <a:t>st</a:t>
            </a:r>
            <a:r>
              <a:rPr lang="en-US" sz="1600" i="1" dirty="0">
                <a:solidFill>
                  <a:schemeClr val="bg2"/>
                </a:solidFill>
              </a:rPr>
              <a:t> Setup)</a:t>
            </a:r>
          </a:p>
        </p:txBody>
      </p:sp>
      <p:sp>
        <p:nvSpPr>
          <p:cNvPr id="19" name="Title 2"/>
          <p:cNvSpPr>
            <a:spLocks noGrp="1"/>
          </p:cNvSpPr>
          <p:nvPr>
            <p:ph type="title"/>
          </p:nvPr>
        </p:nvSpPr>
        <p:spPr>
          <a:xfrm>
            <a:off x="2400300" y="191069"/>
            <a:ext cx="7893882" cy="2306471"/>
          </a:xfrm>
        </p:spPr>
        <p:txBody>
          <a:bodyPr>
            <a:normAutofit/>
          </a:bodyPr>
          <a:lstStyle/>
          <a:p>
            <a:r>
              <a:rPr lang="en-US" sz="44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EXPERIMENTAL RESULT</a:t>
            </a:r>
            <a:endParaRPr lang="en-US" sz="4400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8972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z="28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24</a:t>
            </a: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158875651"/>
              </p:ext>
            </p:extLst>
          </p:nvPr>
        </p:nvGraphicFramePr>
        <p:xfrm>
          <a:off x="700088" y="2114551"/>
          <a:ext cx="9458325" cy="3729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43108" y="6086475"/>
            <a:ext cx="980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/>
                </a:solidFill>
              </a:rPr>
              <a:t>Fig:  Average ROUGE 1 Scores of the system for different methods (2</a:t>
            </a:r>
            <a:r>
              <a:rPr lang="en-US" sz="1600" i="1" baseline="30000" dirty="0">
                <a:solidFill>
                  <a:schemeClr val="bg2"/>
                </a:solidFill>
              </a:rPr>
              <a:t>nd</a:t>
            </a:r>
            <a:r>
              <a:rPr lang="en-US" sz="1600" i="1" dirty="0">
                <a:solidFill>
                  <a:schemeClr val="bg2"/>
                </a:solidFill>
              </a:rPr>
              <a:t> Setup)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2400300" y="191069"/>
            <a:ext cx="7893882" cy="2306471"/>
          </a:xfrm>
        </p:spPr>
        <p:txBody>
          <a:bodyPr>
            <a:normAutofit/>
          </a:bodyPr>
          <a:lstStyle/>
          <a:p>
            <a:r>
              <a:rPr lang="en-US" sz="44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EXPERIMENTAL RESULT</a:t>
            </a:r>
            <a:endParaRPr lang="en-US" sz="4400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8738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z="28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25</a:t>
            </a: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121744359"/>
              </p:ext>
            </p:extLst>
          </p:nvPr>
        </p:nvGraphicFramePr>
        <p:xfrm>
          <a:off x="700088" y="2114551"/>
          <a:ext cx="9458325" cy="3729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43108" y="6086475"/>
            <a:ext cx="980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/>
                </a:solidFill>
              </a:rPr>
              <a:t>Fig:  Average ROUGE-2 Scores of the system for different methods (1</a:t>
            </a:r>
            <a:r>
              <a:rPr lang="en-US" sz="1600" i="1" baseline="30000" dirty="0">
                <a:solidFill>
                  <a:schemeClr val="bg2"/>
                </a:solidFill>
              </a:rPr>
              <a:t>st</a:t>
            </a:r>
            <a:r>
              <a:rPr lang="en-US" sz="1600" i="1" dirty="0">
                <a:solidFill>
                  <a:schemeClr val="bg2"/>
                </a:solidFill>
              </a:rPr>
              <a:t> Setup)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2400300" y="191069"/>
            <a:ext cx="7893882" cy="2306471"/>
          </a:xfrm>
        </p:spPr>
        <p:txBody>
          <a:bodyPr>
            <a:normAutofit/>
          </a:bodyPr>
          <a:lstStyle/>
          <a:p>
            <a:r>
              <a:rPr lang="en-US" sz="44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EXPERIMENTAL RESULT</a:t>
            </a:r>
            <a:endParaRPr lang="en-US" sz="4400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9124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z="28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26</a:t>
            </a: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161410260"/>
              </p:ext>
            </p:extLst>
          </p:nvPr>
        </p:nvGraphicFramePr>
        <p:xfrm>
          <a:off x="700088" y="2114551"/>
          <a:ext cx="9458325" cy="3729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8824" y="6043613"/>
            <a:ext cx="9854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/>
                </a:solidFill>
              </a:rPr>
              <a:t>Fig:  Average ROUGE-2 Scores of the system for different methods (2</a:t>
            </a:r>
            <a:r>
              <a:rPr lang="en-US" sz="1600" i="1" baseline="30000" dirty="0">
                <a:solidFill>
                  <a:schemeClr val="bg2"/>
                </a:solidFill>
              </a:rPr>
              <a:t>nd</a:t>
            </a:r>
            <a:r>
              <a:rPr lang="en-US" sz="1600" i="1" dirty="0">
                <a:solidFill>
                  <a:schemeClr val="bg2"/>
                </a:solidFill>
              </a:rPr>
              <a:t> Setup)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2400300" y="191069"/>
            <a:ext cx="7893882" cy="2306471"/>
          </a:xfrm>
        </p:spPr>
        <p:txBody>
          <a:bodyPr>
            <a:normAutofit/>
          </a:bodyPr>
          <a:lstStyle/>
          <a:p>
            <a:r>
              <a:rPr lang="en-US" sz="44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EXPERIMENTAL RESULT</a:t>
            </a:r>
            <a:endParaRPr lang="en-US" sz="4400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2037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" y="2085975"/>
            <a:ext cx="10870442" cy="4873103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"/>
            </a:pPr>
            <a:r>
              <a:rPr lang="en-US" sz="2200" b="1" dirty="0"/>
              <a:t>  </a:t>
            </a:r>
            <a:r>
              <a:rPr lang="en-US" sz="2200" b="1" i="1" dirty="0">
                <a:ea typeface="Tahoma" panose="020B0604030504040204" pitchFamily="34" charset="0"/>
                <a:cs typeface="Tahoma" panose="020B0604030504040204" pitchFamily="34" charset="0"/>
              </a:rPr>
              <a:t>Prepared Datasets for training and Testing</a:t>
            </a:r>
          </a:p>
          <a:p>
            <a:pPr lvl="2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"/>
            </a:pPr>
            <a:r>
              <a:rPr lang="en-US" sz="2200" b="1" i="1" dirty="0">
                <a:ea typeface="Tahoma" panose="020B0604030504040204" pitchFamily="34" charset="0"/>
                <a:cs typeface="Tahoma" panose="020B0604030504040204" pitchFamily="34" charset="0"/>
              </a:rPr>
              <a:t>  Split Sentences</a:t>
            </a:r>
          </a:p>
          <a:p>
            <a:pPr lvl="2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"/>
            </a:pPr>
            <a:r>
              <a:rPr lang="en-US" sz="2200" b="1" i="1" dirty="0">
                <a:ea typeface="Tahoma" panose="020B0604030504040204" pitchFamily="34" charset="0"/>
                <a:cs typeface="Tahoma" panose="020B0604030504040204" pitchFamily="34" charset="0"/>
              </a:rPr>
              <a:t>  Keyword Extraction</a:t>
            </a:r>
          </a:p>
          <a:p>
            <a:pPr lvl="2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"/>
            </a:pPr>
            <a:r>
              <a:rPr lang="en-US" sz="2200" b="1" i="1" dirty="0">
                <a:ea typeface="Tahoma" panose="020B0604030504040204" pitchFamily="34" charset="0"/>
                <a:cs typeface="Tahoma" panose="020B0604030504040204" pitchFamily="34" charset="0"/>
              </a:rPr>
              <a:t>  Classification of Documents</a:t>
            </a:r>
          </a:p>
          <a:p>
            <a:pPr lvl="2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"/>
            </a:pPr>
            <a:r>
              <a:rPr lang="en-US" sz="2200" b="1" i="1" dirty="0">
                <a:ea typeface="Tahoma" panose="020B0604030504040204" pitchFamily="34" charset="0"/>
                <a:cs typeface="Tahoma" panose="020B0604030504040204" pitchFamily="34" charset="0"/>
              </a:rPr>
              <a:t>  Score Calculation of words</a:t>
            </a:r>
          </a:p>
          <a:p>
            <a:pPr lvl="2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"/>
            </a:pPr>
            <a:r>
              <a:rPr lang="en-US" sz="2200" b="1" i="1" dirty="0">
                <a:ea typeface="Tahoma" panose="020B0604030504040204" pitchFamily="34" charset="0"/>
                <a:cs typeface="Tahoma" panose="020B0604030504040204" pitchFamily="34" charset="0"/>
              </a:rPr>
              <a:t>  Individual Scoring for Each Sentence</a:t>
            </a:r>
          </a:p>
          <a:p>
            <a:pPr lvl="2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"/>
            </a:pPr>
            <a:r>
              <a:rPr lang="en-US" sz="2200" b="1" i="1" dirty="0">
                <a:ea typeface="Tahoma" panose="020B0604030504040204" pitchFamily="34" charset="0"/>
                <a:cs typeface="Tahoma" panose="020B0604030504040204" pitchFamily="34" charset="0"/>
              </a:rPr>
              <a:t>  Sentiment Based Ranking</a:t>
            </a:r>
          </a:p>
          <a:p>
            <a:pPr lvl="2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"/>
            </a:pPr>
            <a:r>
              <a:rPr lang="en-US" sz="2200" b="1" i="1" dirty="0">
                <a:ea typeface="Tahoma" panose="020B0604030504040204" pitchFamily="34" charset="0"/>
                <a:cs typeface="Tahoma" panose="020B0604030504040204" pitchFamily="34" charset="0"/>
              </a:rPr>
              <a:t>  Hybrid Scoring</a:t>
            </a:r>
          </a:p>
          <a:p>
            <a:pPr marL="0" indent="0">
              <a:lnSpc>
                <a:spcPct val="150000"/>
              </a:lnSpc>
              <a:buClr>
                <a:srgbClr val="0070C0"/>
              </a:buClr>
              <a:buNone/>
            </a:pPr>
            <a:endParaRPr lang="en-US" dirty="0"/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1014413" y="191069"/>
            <a:ext cx="9279769" cy="2306471"/>
          </a:xfrm>
        </p:spPr>
        <p:txBody>
          <a:bodyPr>
            <a:normAutofit/>
          </a:bodyPr>
          <a:lstStyle/>
          <a:p>
            <a:r>
              <a:rPr lang="en-US" sz="44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OUR PROGRESS TILL NOW</a:t>
            </a:r>
            <a:endParaRPr lang="en-US" sz="4400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pPr algn="ctr"/>
            <a:r>
              <a:rPr lang="en-U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42587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497540"/>
            <a:ext cx="10415588" cy="4461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  <a:endParaRPr lang="en-US" sz="2000" dirty="0"/>
          </a:p>
          <a:p>
            <a:pPr lvl="2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"/>
            </a:pPr>
            <a:r>
              <a:rPr lang="en-US" sz="2400" b="1" i="1" dirty="0"/>
              <a:t> The gold summaries are not 100 percent accurate.</a:t>
            </a:r>
          </a:p>
          <a:p>
            <a:pPr lvl="2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"/>
            </a:pPr>
            <a:r>
              <a:rPr lang="en-US" sz="2400" b="1" i="1" dirty="0"/>
              <a:t> Lack of resources for Bengali documents.</a:t>
            </a:r>
          </a:p>
          <a:p>
            <a:pPr lvl="2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"/>
            </a:pPr>
            <a:r>
              <a:rPr lang="en-US" sz="2400" b="1" i="1" dirty="0"/>
              <a:t> “</a:t>
            </a:r>
            <a:r>
              <a:rPr lang="en-US" sz="2400" b="1" i="1" dirty="0" err="1"/>
              <a:t>PolyGlot</a:t>
            </a:r>
            <a:r>
              <a:rPr lang="en-US" sz="2400" b="1" i="1" dirty="0"/>
              <a:t>” library is not well trained for Bengali language.</a:t>
            </a:r>
          </a:p>
          <a:p>
            <a:pPr lvl="2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"/>
            </a:pPr>
            <a:r>
              <a:rPr lang="en-US" sz="2400" b="1" i="1" dirty="0"/>
              <a:t> Problem in splitting sentence in “</a:t>
            </a:r>
            <a:r>
              <a:rPr lang="en-US" sz="2400" b="1" i="1" dirty="0" err="1"/>
              <a:t>PolyGlot</a:t>
            </a:r>
            <a:r>
              <a:rPr lang="en-US" sz="2400" b="1" i="1" dirty="0"/>
              <a:t>” library.</a:t>
            </a:r>
          </a:p>
          <a:p>
            <a:pPr lvl="2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"/>
            </a:pPr>
            <a:endParaRPr lang="en-US" sz="22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27</a:t>
            </a:r>
          </a:p>
        </p:txBody>
      </p:sp>
      <p:sp>
        <p:nvSpPr>
          <p:cNvPr id="18" name="Title 2"/>
          <p:cNvSpPr>
            <a:spLocks noGrp="1"/>
          </p:cNvSpPr>
          <p:nvPr>
            <p:ph type="title"/>
          </p:nvPr>
        </p:nvSpPr>
        <p:spPr>
          <a:xfrm>
            <a:off x="914400" y="191069"/>
            <a:ext cx="9379782" cy="2306471"/>
          </a:xfrm>
        </p:spPr>
        <p:txBody>
          <a:bodyPr>
            <a:normAutofit/>
          </a:bodyPr>
          <a:lstStyle/>
          <a:p>
            <a:r>
              <a:rPr lang="en-US" sz="44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DIFFICULTIES ENCOUNTERED</a:t>
            </a:r>
            <a:endParaRPr lang="en-US" sz="4400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0999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685913"/>
            <a:ext cx="10415588" cy="487310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  <a:endParaRPr lang="en-US" sz="2000" dirty="0"/>
          </a:p>
          <a:p>
            <a:pPr lvl="2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"/>
            </a:pPr>
            <a:endParaRPr lang="en-US" sz="22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27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834641" y="2607330"/>
            <a:ext cx="4182971" cy="573808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       Text Ranking </a:t>
            </a:r>
            <a:endParaRPr lang="en-US" b="1" i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48836" y="2472661"/>
            <a:ext cx="857250" cy="82775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834638" y="3717758"/>
            <a:ext cx="5609151" cy="573808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	Improving Stop Words List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248836" y="3608123"/>
            <a:ext cx="857250" cy="82775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834640" y="4805269"/>
            <a:ext cx="8366637" cy="573808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      Sentences based on headline and numerical values </a:t>
            </a:r>
            <a:endParaRPr lang="en-US" b="1" i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48836" y="4705463"/>
            <a:ext cx="857250" cy="82775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8" name="Title 2"/>
          <p:cNvSpPr>
            <a:spLocks noGrp="1"/>
          </p:cNvSpPr>
          <p:nvPr>
            <p:ph type="title"/>
          </p:nvPr>
        </p:nvSpPr>
        <p:spPr>
          <a:xfrm>
            <a:off x="1143000" y="191069"/>
            <a:ext cx="9151182" cy="2306471"/>
          </a:xfrm>
        </p:spPr>
        <p:txBody>
          <a:bodyPr>
            <a:normAutofit/>
          </a:bodyPr>
          <a:lstStyle/>
          <a:p>
            <a:r>
              <a:rPr lang="en-US" sz="44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FUTURE WORKS and CONCLUTION</a:t>
            </a:r>
            <a:endParaRPr lang="en-US" sz="4400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834293" y="5827152"/>
            <a:ext cx="9829784" cy="573808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      Calculation of the accuracy of document classification</a:t>
            </a:r>
            <a:endParaRPr lang="en-US" b="1" i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248489" y="5727346"/>
            <a:ext cx="857250" cy="82775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486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2589213"/>
            <a:ext cx="12547600" cy="4398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73994" y="351692"/>
            <a:ext cx="2218006" cy="18569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149065" y="1771709"/>
            <a:ext cx="10249469" cy="163500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quareFont" panose="02000500000000000000" pitchFamily="2" charset="0"/>
              </a:rPr>
              <a:t>THANKS FOR YOUR ATTENTION</a:t>
            </a:r>
          </a:p>
          <a:p>
            <a:pPr algn="ctr"/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RUSS" panose="020B7200000000000000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02692" y="4466275"/>
            <a:ext cx="6769290" cy="83099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 Cond" panose="020F0606020208020904" pitchFamily="34" charset="0"/>
              </a:rPr>
              <a:t>Any Suggestion?</a:t>
            </a:r>
            <a:endParaRPr lang="en-US" sz="6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007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592478"/>
              </p:ext>
            </p:extLst>
          </p:nvPr>
        </p:nvGraphicFramePr>
        <p:xfrm>
          <a:off x="1157288" y="2500313"/>
          <a:ext cx="8737339" cy="3941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2"/>
          <p:cNvSpPr txBox="1">
            <a:spLocks/>
          </p:cNvSpPr>
          <p:nvPr/>
        </p:nvSpPr>
        <p:spPr>
          <a:xfrm>
            <a:off x="742950" y="191069"/>
            <a:ext cx="9551232" cy="2306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CATEGORIES OF TEXT SUMMARIZATION</a:t>
            </a:r>
            <a:endParaRPr lang="en-US" sz="4200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pPr algn="ctr"/>
            <a:r>
              <a:rPr lang="en-U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4121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61752"/>
              </p:ext>
            </p:extLst>
          </p:nvPr>
        </p:nvGraphicFramePr>
        <p:xfrm>
          <a:off x="681038" y="2336800"/>
          <a:ext cx="9748837" cy="4104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2"/>
          <p:cNvSpPr txBox="1">
            <a:spLocks/>
          </p:cNvSpPr>
          <p:nvPr/>
        </p:nvSpPr>
        <p:spPr>
          <a:xfrm>
            <a:off x="528639" y="191069"/>
            <a:ext cx="10200816" cy="2306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METHODS OF AUTOMETIC TEXT SUMMARIAZATION</a:t>
            </a:r>
            <a:endParaRPr lang="en-US" sz="3400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pPr algn="ctr"/>
            <a:r>
              <a:rPr lang="en-U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1522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6649D9E-F56C-42DB-8443-11C0D1E69E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96649D9E-F56C-42DB-8443-11C0D1E69E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96649D9E-F56C-42DB-8443-11C0D1E69E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graphicEl>
                                              <a:dgm id="{96649D9E-F56C-42DB-8443-11C0D1E69E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E92656D-F286-44A7-9FB5-73C037A7F0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3E92656D-F286-44A7-9FB5-73C037A7F0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graphicEl>
                                              <a:dgm id="{3E92656D-F286-44A7-9FB5-73C037A7F0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graphicEl>
                                              <a:dgm id="{3E92656D-F286-44A7-9FB5-73C037A7F0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C0AC51-A844-4520-84BA-7D9D511DD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graphicEl>
                                              <a:dgm id="{14C0AC51-A844-4520-84BA-7D9D511DD6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graphicEl>
                                              <a:dgm id="{14C0AC51-A844-4520-84BA-7D9D511DD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graphicEl>
                                              <a:dgm id="{14C0AC51-A844-4520-84BA-7D9D511DD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01C81F-97B6-45DE-B08F-AAEC7D667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graphicEl>
                                              <a:dgm id="{6101C81F-97B6-45DE-B08F-AAEC7D6670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graphicEl>
                                              <a:dgm id="{6101C81F-97B6-45DE-B08F-AAEC7D667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graphicEl>
                                              <a:dgm id="{6101C81F-97B6-45DE-B08F-AAEC7D667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48350FF-553C-443B-955B-465094FB1C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348350FF-553C-443B-955B-465094FB1C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graphicEl>
                                              <a:dgm id="{348350FF-553C-443B-955B-465094FB1C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graphicEl>
                                              <a:dgm id="{348350FF-553C-443B-955B-465094FB1C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B2FFB9-A32F-4FE4-AF3B-B467E6961F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graphicEl>
                                              <a:dgm id="{68B2FFB9-A32F-4FE4-AF3B-B467E6961F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graphicEl>
                                              <a:dgm id="{68B2FFB9-A32F-4FE4-AF3B-B467E6961F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graphicEl>
                                              <a:dgm id="{68B2FFB9-A32F-4FE4-AF3B-B467E6961F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7926" y="2059531"/>
            <a:ext cx="9732921" cy="4899547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“Bengali Text Summarization by Sentence Extraction” 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Significance on: 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 discussed text summarization for single document of Bengali language signifying the impact of thematic term feature and position feature of sentences.</a:t>
            </a:r>
          </a:p>
          <a:p>
            <a:pPr marL="457200" lvl="1" indent="0" algn="just">
              <a:buNone/>
            </a:pP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45944" y="4828386"/>
            <a:ext cx="3457575" cy="164306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Unigram based Recall score 0.4122</a:t>
            </a:r>
          </a:p>
          <a:p>
            <a:pPr algn="ctr"/>
            <a:r>
              <a:rPr lang="en-U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score for LEAD baseline 0.3991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60633" y="4424355"/>
            <a:ext cx="3828199" cy="600075"/>
          </a:xfrm>
          <a:prstGeom prst="roundRect">
            <a:avLst/>
          </a:prstGeom>
          <a:solidFill>
            <a:srgbClr val="26262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rgbClr val="60DE7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55258" y="4828386"/>
            <a:ext cx="3457575" cy="164306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“</a:t>
            </a:r>
            <a:r>
              <a:rPr lang="en-US" sz="2000" b="1" i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Ananda</a:t>
            </a:r>
            <a:r>
              <a:rPr lang="en-US" sz="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Bazar </a:t>
            </a:r>
            <a:r>
              <a:rPr lang="en-US" sz="2000" b="1" i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Patrika</a:t>
            </a:r>
            <a:r>
              <a:rPr lang="en-US" sz="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”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369947" y="4424356"/>
            <a:ext cx="3828199" cy="600075"/>
          </a:xfrm>
          <a:prstGeom prst="roundRect">
            <a:avLst/>
          </a:prstGeom>
          <a:solidFill>
            <a:srgbClr val="26262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rgbClr val="1F80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Resource 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742950" y="191069"/>
            <a:ext cx="9551232" cy="2306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LITERATURE REVIEW </a:t>
            </a:r>
            <a:endParaRPr lang="en-US" sz="4400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pPr algn="ctr"/>
            <a:r>
              <a:rPr lang="en-U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7392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0790" y="2088107"/>
            <a:ext cx="9732921" cy="4870971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 study on text summarization techniques and implement few of them for Bangla language”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Significance on: </a:t>
            </a:r>
          </a:p>
          <a:p>
            <a:pPr algn="just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have put significance on sentence location, cue phrase presence, title word presence, term frequency and numerical data.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74466" y="4999842"/>
            <a:ext cx="3457575" cy="164306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Average accuracy 71.3%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089155" y="4595811"/>
            <a:ext cx="3828199" cy="600075"/>
          </a:xfrm>
          <a:prstGeom prst="roundRect">
            <a:avLst/>
          </a:prstGeom>
          <a:solidFill>
            <a:srgbClr val="26262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rgbClr val="60DE7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183780" y="4999842"/>
            <a:ext cx="3457575" cy="164306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“Daily </a:t>
            </a:r>
            <a:r>
              <a:rPr lang="en-US" sz="2200" b="1" i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Prothom</a:t>
            </a:r>
            <a:r>
              <a:rPr lang="en-US" sz="22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200" b="1" i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Alo</a:t>
            </a:r>
            <a:r>
              <a:rPr lang="en-US" sz="22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”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98469" y="4595812"/>
            <a:ext cx="3828199" cy="600075"/>
          </a:xfrm>
          <a:prstGeom prst="roundRect">
            <a:avLst/>
          </a:prstGeom>
          <a:solidFill>
            <a:srgbClr val="26262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rgbClr val="1F80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Resource 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pPr algn="ctr"/>
            <a:r>
              <a:rPr lang="en-U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21F0DA-8859-490F-B16E-E1843A7E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Times New Roman" panose="02020603050405020304" pitchFamily="18" charset="0"/>
              </a:rPr>
              <a:t>LITERATURE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0790" y="2059531"/>
            <a:ext cx="9732921" cy="4899547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“Topic-Based Bangla Opinion Summarization” </a:t>
            </a:r>
          </a:p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Significance on: 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have summarized Bengali documents using sentiment information. 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They have tried to identify the sentiment information in a document and they aggregate that for generating summary.</a:t>
            </a:r>
            <a:endParaRPr lang="en-US" sz="2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74466" y="4999842"/>
            <a:ext cx="3457575" cy="164306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Precision:72.15%</a:t>
            </a:r>
          </a:p>
          <a:p>
            <a:pPr algn="ctr"/>
            <a:r>
              <a:rPr lang="en-US" sz="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Recall: 67.32%</a:t>
            </a:r>
          </a:p>
          <a:p>
            <a:pPr algn="ctr"/>
            <a:r>
              <a:rPr lang="en-US" sz="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F-score: 69.65%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089155" y="4595811"/>
            <a:ext cx="3828199" cy="600075"/>
          </a:xfrm>
          <a:prstGeom prst="roundRect">
            <a:avLst/>
          </a:prstGeom>
          <a:solidFill>
            <a:srgbClr val="26262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rgbClr val="60DE7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183780" y="4999842"/>
            <a:ext cx="3457575" cy="164306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“</a:t>
            </a:r>
            <a:r>
              <a:rPr lang="en-US" sz="2000" b="1" i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Ananda</a:t>
            </a:r>
            <a:r>
              <a:rPr lang="en-US" sz="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Bazar </a:t>
            </a:r>
            <a:r>
              <a:rPr lang="en-US" sz="2000" b="1" i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Patrika</a:t>
            </a:r>
            <a:r>
              <a:rPr lang="en-US" sz="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”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98469" y="4595812"/>
            <a:ext cx="3828199" cy="600075"/>
          </a:xfrm>
          <a:prstGeom prst="roundRect">
            <a:avLst/>
          </a:prstGeom>
          <a:solidFill>
            <a:srgbClr val="26262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rgbClr val="1F80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Resource </a:t>
            </a: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742950" y="191069"/>
            <a:ext cx="9551232" cy="2306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Times New Roman" panose="02020603050405020304" pitchFamily="18" charset="0"/>
              </a:rPr>
              <a:t>LITERATURE REVIEW </a:t>
            </a:r>
            <a:endParaRPr lang="en-US" sz="4400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pPr algn="ctr"/>
            <a:r>
              <a:rPr lang="en-U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9006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0790" y="2059531"/>
            <a:ext cx="9732921" cy="4899547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“Automated Bangla Text Summarization by Sentence Scoring and Ranking” </a:t>
            </a:r>
          </a:p>
          <a:p>
            <a:pPr marL="0" indent="0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Significance on: 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000" i="1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have discussed Bengali summarization taking into consideration of several attributes. They have calculated sentences’ scores based on aspects such as frequency, sentence position, cue phrases’ presence and skeleton of document.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03026" y="5099858"/>
            <a:ext cx="3457575" cy="164306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83.57% percent of summary sentences match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017715" y="4695827"/>
            <a:ext cx="3828199" cy="600075"/>
          </a:xfrm>
          <a:prstGeom prst="roundRect">
            <a:avLst/>
          </a:prstGeom>
          <a:solidFill>
            <a:srgbClr val="26262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rgbClr val="60DE7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112340" y="5099858"/>
            <a:ext cx="3457575" cy="164306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“The Daily </a:t>
            </a:r>
            <a:r>
              <a:rPr lang="en-US" sz="2000" b="1" i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Prothom</a:t>
            </a:r>
            <a:r>
              <a:rPr lang="en-US" sz="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i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Alo</a:t>
            </a:r>
            <a:r>
              <a:rPr lang="en-US" sz="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”</a:t>
            </a:r>
          </a:p>
          <a:p>
            <a:pPr algn="ctr"/>
            <a:r>
              <a:rPr lang="en-US" sz="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“The Daily </a:t>
            </a:r>
            <a:r>
              <a:rPr lang="en-US" sz="2000" b="1" i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Ittefaq</a:t>
            </a:r>
            <a:r>
              <a:rPr lang="en-US" sz="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”</a:t>
            </a:r>
          </a:p>
          <a:p>
            <a:pPr algn="ctr"/>
            <a:r>
              <a:rPr lang="en-US" sz="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“The Daily </a:t>
            </a:r>
            <a:r>
              <a:rPr lang="en-US" sz="2000" b="1" i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Jugantor</a:t>
            </a:r>
            <a:r>
              <a:rPr lang="en-US" sz="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”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27029" y="4695828"/>
            <a:ext cx="3828199" cy="600075"/>
          </a:xfrm>
          <a:prstGeom prst="roundRect">
            <a:avLst/>
          </a:prstGeom>
          <a:solidFill>
            <a:srgbClr val="26262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rgbClr val="1F80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Resource </a:t>
            </a: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742950" y="191069"/>
            <a:ext cx="9551232" cy="2306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Times New Roman" panose="02020603050405020304" pitchFamily="18" charset="0"/>
              </a:rPr>
              <a:t>LITERATURE REVIEW </a:t>
            </a:r>
            <a:endParaRPr lang="en-US" sz="4400" i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egreya Sans Black" panose="00000A00000000000000" pitchFamily="50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1311245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2047</TotalTime>
  <Words>1965</Words>
  <Application>Microsoft Office PowerPoint</Application>
  <PresentationFormat>Widescreen</PresentationFormat>
  <Paragraphs>653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1" baseType="lpstr">
      <vt:lpstr>Alegreya Sans Black</vt:lpstr>
      <vt:lpstr>Arial</vt:lpstr>
      <vt:lpstr>BankGothic RUSS</vt:lpstr>
      <vt:lpstr>Calibri</vt:lpstr>
      <vt:lpstr>CMU Concrete</vt:lpstr>
      <vt:lpstr>Gill Sans MT</vt:lpstr>
      <vt:lpstr>SquareFont</vt:lpstr>
      <vt:lpstr>Tahoma</vt:lpstr>
      <vt:lpstr>Tekton Pro Cond</vt:lpstr>
      <vt:lpstr>Times New Roman</vt:lpstr>
      <vt:lpstr>Times-Roman</vt:lpstr>
      <vt:lpstr>Trebuchet MS</vt:lpstr>
      <vt:lpstr>Wingdings</vt:lpstr>
      <vt:lpstr>Berlin</vt:lpstr>
      <vt:lpstr>HYBRID SUMMARIZER FOR BANGLA DOCUMENT</vt:lpstr>
      <vt:lpstr>HYBRID SUMMARIZER FOR BANGLA DOCUMENT</vt:lpstr>
      <vt:lpstr>PowerPoint Presentation</vt:lpstr>
      <vt:lpstr>PowerPoint Presentation</vt:lpstr>
      <vt:lpstr>PowerPoint Presentation</vt:lpstr>
      <vt:lpstr>PowerPoint Presentation</vt:lpstr>
      <vt:lpstr>LITERATURE REVIEW</vt:lpstr>
      <vt:lpstr>PowerPoint Presentation</vt:lpstr>
      <vt:lpstr>PowerPoint Presentation</vt:lpstr>
      <vt:lpstr>PowerPoint Presentation</vt:lpstr>
      <vt:lpstr>PowerPoint Presentation</vt:lpstr>
      <vt:lpstr>PROPOSED MODEL</vt:lpstr>
      <vt:lpstr>PowerPoint Presentation</vt:lpstr>
      <vt:lpstr>DEATAILED ANALYSIS OF PROPOSED MODEL</vt:lpstr>
      <vt:lpstr>DATASET </vt:lpstr>
      <vt:lpstr>EVALUATION MEASURE</vt:lpstr>
      <vt:lpstr>EVALUATION MEASURE</vt:lpstr>
      <vt:lpstr>EVALUATION MEASURE</vt:lpstr>
      <vt:lpstr>Scoring Of Sentence</vt:lpstr>
      <vt:lpstr>HOW TO MEASURE</vt:lpstr>
      <vt:lpstr>HOW TO MEASURE</vt:lpstr>
      <vt:lpstr>EVALUATION MEASURE</vt:lpstr>
      <vt:lpstr>EXPERIMENTAL RESULT</vt:lpstr>
      <vt:lpstr>EXPERIMENTAL RESULT</vt:lpstr>
      <vt:lpstr>EXPERIMENTAL RESULT</vt:lpstr>
      <vt:lpstr>EXPERIMENTAL RESULT</vt:lpstr>
      <vt:lpstr>EXPERIMENTAL RESULT</vt:lpstr>
      <vt:lpstr>EXPERIMENTAL RESULT</vt:lpstr>
      <vt:lpstr>EXPERIMENTAL RESULT</vt:lpstr>
      <vt:lpstr>EXPERIMENTAL RESULT</vt:lpstr>
      <vt:lpstr>EXPERIMENTAL RESULT</vt:lpstr>
      <vt:lpstr>EXPERIMENTAL RESULT</vt:lpstr>
      <vt:lpstr>EXPERIMENTAL RESULT</vt:lpstr>
      <vt:lpstr>OUR PROGRESS TILL NOW</vt:lpstr>
      <vt:lpstr>DIFFICULTIES ENCOUNTERED</vt:lpstr>
      <vt:lpstr>FUTURE WORKS and CONCLUTION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Asadullahhil Galib</dc:creator>
  <cp:lastModifiedBy>Mahimul Islam</cp:lastModifiedBy>
  <cp:revision>154</cp:revision>
  <dcterms:created xsi:type="dcterms:W3CDTF">2019-02-19T20:33:10Z</dcterms:created>
  <dcterms:modified xsi:type="dcterms:W3CDTF">2019-06-20T04:35:17Z</dcterms:modified>
</cp:coreProperties>
</file>