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54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1A168-2D9A-4A93-BECE-63934CAF7F0E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7966B-24F1-4297-8ECA-DDE4C9FA6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5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966B-24F1-4297-8ECA-DDE4C9FA66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9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74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1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C4AB-AEB6-49EA-83E5-C682F11A2B00}" type="datetimeFigureOut">
              <a:rPr lang="en-GB" smtClean="0"/>
              <a:t>11/09/2012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9336B-127A-42F6-BFC7-5BB794B9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91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6940" y="116632"/>
            <a:ext cx="62406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33909" y="1053253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Reservation</a:t>
            </a:r>
            <a:endParaRPr lang="en-GB" sz="900" dirty="0"/>
          </a:p>
        </p:txBody>
      </p:sp>
      <p:sp>
        <p:nvSpPr>
          <p:cNvPr id="7" name="Diamond 6"/>
          <p:cNvSpPr/>
          <p:nvPr/>
        </p:nvSpPr>
        <p:spPr>
          <a:xfrm>
            <a:off x="3938887" y="2065107"/>
            <a:ext cx="1482165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Outright</a:t>
            </a:r>
            <a:endParaRPr lang="en-GB" sz="900" dirty="0"/>
          </a:p>
        </p:txBody>
      </p:sp>
      <p:sp>
        <p:nvSpPr>
          <p:cNvPr id="8" name="Rectangle 7"/>
          <p:cNvSpPr/>
          <p:nvPr/>
        </p:nvSpPr>
        <p:spPr>
          <a:xfrm>
            <a:off x="7095238" y="2209123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Cash payment</a:t>
            </a:r>
            <a:endParaRPr lang="en-GB" sz="900" dirty="0"/>
          </a:p>
        </p:txBody>
      </p:sp>
      <p:sp>
        <p:nvSpPr>
          <p:cNvPr id="9" name="Rectangle 8"/>
          <p:cNvSpPr/>
          <p:nvPr/>
        </p:nvSpPr>
        <p:spPr>
          <a:xfrm>
            <a:off x="4088904" y="5013176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EP</a:t>
            </a:r>
            <a:endParaRPr lang="en-GB" sz="900" dirty="0"/>
          </a:p>
        </p:txBody>
      </p:sp>
      <p:sp>
        <p:nvSpPr>
          <p:cNvPr id="10" name="Diamond 9"/>
          <p:cNvSpPr/>
          <p:nvPr/>
        </p:nvSpPr>
        <p:spPr>
          <a:xfrm>
            <a:off x="3938889" y="3284984"/>
            <a:ext cx="1482164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 payment Complete</a:t>
            </a:r>
            <a:endParaRPr lang="en-GB" sz="9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5421052" y="2497155"/>
            <a:ext cx="16741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4679970" y="2929204"/>
            <a:ext cx="1" cy="355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17" idx="3"/>
          </p:cNvCxnSpPr>
          <p:nvPr/>
        </p:nvCxnSpPr>
        <p:spPr>
          <a:xfrm flipH="1" flipV="1">
            <a:off x="1910663" y="3706146"/>
            <a:ext cx="2028226" cy="10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0532" y="3418114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Resell</a:t>
            </a:r>
            <a:endParaRPr lang="en-GB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5577069" y="24972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0965" y="298398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29235" y="341811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GB" sz="1000" dirty="0"/>
          </a:p>
        </p:txBody>
      </p:sp>
      <p:cxnSp>
        <p:nvCxnSpPr>
          <p:cNvPr id="25" name="Straight Arrow Connector 24"/>
          <p:cNvCxnSpPr>
            <a:endCxn id="7" idx="0"/>
          </p:cNvCxnSpPr>
          <p:nvPr/>
        </p:nvCxnSpPr>
        <p:spPr>
          <a:xfrm flipH="1">
            <a:off x="4679970" y="1633981"/>
            <a:ext cx="1" cy="43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44170" y="5013176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Bank Loans</a:t>
            </a:r>
            <a:endParaRPr lang="en-GB" sz="900" dirty="0"/>
          </a:p>
        </p:txBody>
      </p:sp>
      <p:sp>
        <p:nvSpPr>
          <p:cNvPr id="28" name="Rectangle 27"/>
          <p:cNvSpPr/>
          <p:nvPr/>
        </p:nvSpPr>
        <p:spPr>
          <a:xfrm>
            <a:off x="5817096" y="5013176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Other Loans</a:t>
            </a:r>
            <a:endParaRPr lang="en-GB" sz="900" dirty="0"/>
          </a:p>
        </p:txBody>
      </p:sp>
      <p:cxnSp>
        <p:nvCxnSpPr>
          <p:cNvPr id="32" name="Straight Arrow Connector 31"/>
          <p:cNvCxnSpPr>
            <a:stCxn id="10" idx="2"/>
            <a:endCxn id="9" idx="0"/>
          </p:cNvCxnSpPr>
          <p:nvPr/>
        </p:nvCxnSpPr>
        <p:spPr>
          <a:xfrm flipH="1">
            <a:off x="4673969" y="4149080"/>
            <a:ext cx="600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3969" y="465313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90782" y="465313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9078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8" idx="0"/>
          </p:cNvCxnSpPr>
          <p:nvPr/>
        </p:nvCxnSpPr>
        <p:spPr>
          <a:xfrm>
            <a:off x="6402161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29620" y="42628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5361045" y="1052736"/>
            <a:ext cx="1968219" cy="50589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Issue LH Application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Issue Receipt to Customer</a:t>
            </a:r>
          </a:p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3" name="Flowchart: Multidocument 42"/>
          <p:cNvSpPr/>
          <p:nvPr/>
        </p:nvSpPr>
        <p:spPr>
          <a:xfrm>
            <a:off x="4736976" y="3994178"/>
            <a:ext cx="1980219" cy="58695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Issue </a:t>
            </a:r>
            <a:r>
              <a:rPr lang="en-US" sz="900" dirty="0" smtClean="0">
                <a:solidFill>
                  <a:schemeClr val="tx1"/>
                </a:solidFill>
              </a:rPr>
              <a:t>Receipt to Customer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Fencing </a:t>
            </a:r>
            <a:r>
              <a:rPr lang="en-US" sz="900" dirty="0" smtClean="0">
                <a:solidFill>
                  <a:schemeClr val="tx1"/>
                </a:solidFill>
              </a:rPr>
              <a:t>Letter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Sold Note</a:t>
            </a:r>
            <a:endParaRPr lang="en-US" sz="900" dirty="0" smtClean="0">
              <a:solidFill>
                <a:srgbClr val="FF0000"/>
              </a:solidFill>
            </a:endParaRPr>
          </a:p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4673969" y="5589240"/>
            <a:ext cx="1664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7" idx="0"/>
          </p:cNvCxnSpPr>
          <p:nvPr/>
        </p:nvCxnSpPr>
        <p:spPr>
          <a:xfrm flipV="1">
            <a:off x="1325597" y="1341285"/>
            <a:ext cx="0" cy="207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1"/>
          </p:cNvCxnSpPr>
          <p:nvPr/>
        </p:nvCxnSpPr>
        <p:spPr>
          <a:xfrm>
            <a:off x="1325597" y="1341285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  <a:endCxn id="5" idx="0"/>
          </p:cNvCxnSpPr>
          <p:nvPr/>
        </p:nvCxnSpPr>
        <p:spPr>
          <a:xfrm flipH="1">
            <a:off x="4718974" y="692696"/>
            <a:ext cx="1" cy="360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7680303" y="2785187"/>
            <a:ext cx="0" cy="374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8904" y="260648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Evaluation Process</a:t>
            </a:r>
            <a:endParaRPr lang="en-GB" sz="9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5313040" y="265984"/>
            <a:ext cx="1980219" cy="5707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</a:rPr>
              <a:t>1.</a:t>
            </a:r>
            <a:r>
              <a:rPr lang="en-US" sz="900" dirty="0" smtClean="0">
                <a:solidFill>
                  <a:schemeClr val="tx1"/>
                </a:solidFill>
              </a:rPr>
              <a:t> Income Assessment and Evaluation form</a:t>
            </a:r>
          </a:p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944888" y="1340768"/>
            <a:ext cx="1482164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Entitlement for EP</a:t>
            </a:r>
            <a:endParaRPr lang="en-GB" sz="900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673969" y="836712"/>
            <a:ext cx="1200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4679969" y="2204864"/>
            <a:ext cx="600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4768" y="152659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GB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4928" y="22048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cxnSp>
        <p:nvCxnSpPr>
          <p:cNvPr id="16" name="Straight Connector 15"/>
          <p:cNvCxnSpPr>
            <a:stCxn id="6" idx="1"/>
          </p:cNvCxnSpPr>
          <p:nvPr/>
        </p:nvCxnSpPr>
        <p:spPr>
          <a:xfrm flipH="1">
            <a:off x="1934663" y="1772816"/>
            <a:ext cx="201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8664" y="83671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88904" y="2564904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EP Registration Process</a:t>
            </a:r>
            <a:endParaRPr lang="en-GB" sz="900" dirty="0"/>
          </a:p>
        </p:txBody>
      </p:sp>
      <p:sp>
        <p:nvSpPr>
          <p:cNvPr id="15" name="Diamond 14"/>
          <p:cNvSpPr/>
          <p:nvPr/>
        </p:nvSpPr>
        <p:spPr>
          <a:xfrm>
            <a:off x="3944888" y="5373216"/>
            <a:ext cx="1482164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Arrears </a:t>
            </a:r>
            <a:r>
              <a:rPr lang="en-US" sz="900" dirty="0" smtClean="0"/>
              <a:t>= </a:t>
            </a:r>
            <a:r>
              <a:rPr lang="en-US" sz="900" dirty="0" smtClean="0"/>
              <a:t>One Installment</a:t>
            </a:r>
            <a:endParaRPr lang="en-GB" sz="900" dirty="0"/>
          </a:p>
        </p:txBody>
      </p:sp>
      <p:cxnSp>
        <p:nvCxnSpPr>
          <p:cNvPr id="17" name="Straight Arrow Connector 16"/>
          <p:cNvCxnSpPr>
            <a:stCxn id="35" idx="2"/>
            <a:endCxn id="15" idx="0"/>
          </p:cNvCxnSpPr>
          <p:nvPr/>
        </p:nvCxnSpPr>
        <p:spPr>
          <a:xfrm>
            <a:off x="4679969" y="5157192"/>
            <a:ext cx="600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/>
          <p:cNvSpPr/>
          <p:nvPr/>
        </p:nvSpPr>
        <p:spPr>
          <a:xfrm>
            <a:off x="5334677" y="2564904"/>
            <a:ext cx="1980219" cy="756084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EP Agreement</a:t>
            </a:r>
          </a:p>
          <a:p>
            <a:r>
              <a:rPr lang="en-US" sz="900" b="1" dirty="0" smtClean="0">
                <a:solidFill>
                  <a:schemeClr val="tx1"/>
                </a:solidFill>
              </a:rPr>
              <a:t>4.</a:t>
            </a:r>
            <a:r>
              <a:rPr lang="en-US" sz="900" dirty="0" smtClean="0">
                <a:solidFill>
                  <a:schemeClr val="tx1"/>
                </a:solidFill>
              </a:rPr>
              <a:t> Condition Letter</a:t>
            </a:r>
          </a:p>
          <a:p>
            <a:r>
              <a:rPr lang="en-US" sz="900" b="1" dirty="0" smtClean="0">
                <a:solidFill>
                  <a:schemeClr val="tx1"/>
                </a:solidFill>
              </a:rPr>
              <a:t>5. </a:t>
            </a:r>
            <a:r>
              <a:rPr lang="en-US" sz="900" dirty="0">
                <a:solidFill>
                  <a:schemeClr val="tx1"/>
                </a:solidFill>
              </a:rPr>
              <a:t>First Letter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LH EP ID card</a:t>
            </a:r>
          </a:p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4736976" y="6309320"/>
            <a:ext cx="2016224" cy="28803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</a:rPr>
              <a:t>6.</a:t>
            </a:r>
            <a:r>
              <a:rPr lang="en-US" sz="900" dirty="0" smtClean="0">
                <a:solidFill>
                  <a:schemeClr val="tx1"/>
                </a:solidFill>
              </a:rPr>
              <a:t> 1</a:t>
            </a:r>
            <a:r>
              <a:rPr lang="en-US" sz="900" baseline="30000" dirty="0" smtClean="0">
                <a:solidFill>
                  <a:schemeClr val="tx1"/>
                </a:solidFill>
              </a:rPr>
              <a:t>st</a:t>
            </a:r>
            <a:r>
              <a:rPr lang="en-US" sz="900" dirty="0" smtClean="0">
                <a:solidFill>
                  <a:schemeClr val="tx1"/>
                </a:solidFill>
              </a:rPr>
              <a:t> reminder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8904" y="3501008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Installment Payment Process</a:t>
            </a:r>
            <a:endParaRPr lang="en-GB" sz="900" dirty="0"/>
          </a:p>
        </p:txBody>
      </p:sp>
      <p:sp>
        <p:nvSpPr>
          <p:cNvPr id="21" name="Flowchart: Document 20"/>
          <p:cNvSpPr/>
          <p:nvPr/>
        </p:nvSpPr>
        <p:spPr>
          <a:xfrm>
            <a:off x="5334677" y="3573016"/>
            <a:ext cx="201622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Receipt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32920" y="62791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cxnSp>
        <p:nvCxnSpPr>
          <p:cNvPr id="10" name="Straight Connector 9"/>
          <p:cNvCxnSpPr>
            <a:stCxn id="15" idx="1"/>
          </p:cNvCxnSpPr>
          <p:nvPr/>
        </p:nvCxnSpPr>
        <p:spPr>
          <a:xfrm flipH="1">
            <a:off x="3152800" y="58052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52800" y="378904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152800" y="37890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67868" y="555904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GB" sz="1000" dirty="0"/>
          </a:p>
        </p:txBody>
      </p:sp>
      <p:cxnSp>
        <p:nvCxnSpPr>
          <p:cNvPr id="30" name="Straight Arrow Connector 29"/>
          <p:cNvCxnSpPr>
            <a:stCxn id="11" idx="2"/>
            <a:endCxn id="20" idx="0"/>
          </p:cNvCxnSpPr>
          <p:nvPr/>
        </p:nvCxnSpPr>
        <p:spPr>
          <a:xfrm>
            <a:off x="4673969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3938887" y="4293096"/>
            <a:ext cx="1482164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Settlement</a:t>
            </a:r>
            <a:endParaRPr lang="en-GB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4713318" y="515363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GB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89967" y="4073590"/>
            <a:ext cx="600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99294" y="4437112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Deed Transfer Process</a:t>
            </a:r>
            <a:endParaRPr lang="en-GB" sz="900" dirty="0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5421051" y="4725144"/>
            <a:ext cx="2178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8108" y="473413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4968" y="6237312"/>
            <a:ext cx="1500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/>
          <p:cNvSpPr/>
          <p:nvPr/>
        </p:nvSpPr>
        <p:spPr>
          <a:xfrm>
            <a:off x="7617296" y="5085184"/>
            <a:ext cx="1980219" cy="5707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chemeClr val="tx1"/>
                </a:solidFill>
              </a:rPr>
              <a:t>Receipt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Deed Transfer Instruction Sheet</a:t>
            </a:r>
            <a:endParaRPr lang="en-US" sz="900" dirty="0" smtClean="0">
              <a:solidFill>
                <a:srgbClr val="FF0000"/>
              </a:solidFill>
            </a:endParaRP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21352" y="116632"/>
            <a:ext cx="0" cy="43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944888" y="116632"/>
            <a:ext cx="151216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/>
          </a:p>
          <a:p>
            <a:pPr algn="ctr"/>
            <a:r>
              <a:rPr lang="en-US" sz="900" dirty="0" smtClean="0"/>
              <a:t>Arrears </a:t>
            </a:r>
            <a:r>
              <a:rPr lang="en-US" sz="900" dirty="0"/>
              <a:t> </a:t>
            </a:r>
            <a:r>
              <a:rPr lang="en-US" sz="900" dirty="0" smtClean="0"/>
              <a:t>=  </a:t>
            </a:r>
            <a:r>
              <a:rPr lang="en-US" sz="900" dirty="0" smtClean="0"/>
              <a:t>2 Installments</a:t>
            </a:r>
            <a:endParaRPr lang="en-GB" sz="900" dirty="0"/>
          </a:p>
          <a:p>
            <a:pPr algn="ctr"/>
            <a:endParaRPr lang="en-GB" sz="900" dirty="0"/>
          </a:p>
        </p:txBody>
      </p:sp>
      <p:sp>
        <p:nvSpPr>
          <p:cNvPr id="5" name="Flowchart: Document 4"/>
          <p:cNvSpPr/>
          <p:nvPr/>
        </p:nvSpPr>
        <p:spPr>
          <a:xfrm>
            <a:off x="4808984" y="1052736"/>
            <a:ext cx="201622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</a:rPr>
              <a:t>7.</a:t>
            </a:r>
            <a:r>
              <a:rPr lang="en-US" sz="900" dirty="0" smtClean="0">
                <a:solidFill>
                  <a:schemeClr val="tx1"/>
                </a:solidFill>
              </a:rPr>
              <a:t> 2</a:t>
            </a:r>
            <a:r>
              <a:rPr lang="en-US" sz="900" baseline="30000" dirty="0" smtClean="0">
                <a:solidFill>
                  <a:schemeClr val="tx1"/>
                </a:solidFill>
              </a:rPr>
              <a:t>nd</a:t>
            </a:r>
            <a:r>
              <a:rPr lang="en-US" sz="900" dirty="0" smtClean="0">
                <a:solidFill>
                  <a:schemeClr val="tx1"/>
                </a:solidFill>
              </a:rPr>
              <a:t>  </a:t>
            </a:r>
            <a:r>
              <a:rPr lang="en-US" sz="900" dirty="0">
                <a:solidFill>
                  <a:schemeClr val="tx1"/>
                </a:solidFill>
              </a:rPr>
              <a:t>R</a:t>
            </a:r>
            <a:r>
              <a:rPr lang="en-US" sz="900" dirty="0" smtClean="0">
                <a:solidFill>
                  <a:schemeClr val="tx1"/>
                </a:solidFill>
              </a:rPr>
              <a:t>eminder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429" y="107364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85970" y="980727"/>
            <a:ext cx="0" cy="72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872880" y="1700808"/>
            <a:ext cx="1584176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Arrears </a:t>
            </a:r>
            <a:r>
              <a:rPr lang="en-US" sz="900" dirty="0" smtClean="0"/>
              <a:t>=  </a:t>
            </a:r>
            <a:r>
              <a:rPr lang="en-US" sz="900" dirty="0" smtClean="0"/>
              <a:t>3 Installments</a:t>
            </a:r>
            <a:endParaRPr lang="en-GB" sz="900" dirty="0"/>
          </a:p>
        </p:txBody>
      </p:sp>
      <p:sp>
        <p:nvSpPr>
          <p:cNvPr id="11" name="Flowchart: Document 10"/>
          <p:cNvSpPr/>
          <p:nvPr/>
        </p:nvSpPr>
        <p:spPr>
          <a:xfrm>
            <a:off x="4808984" y="2636912"/>
            <a:ext cx="201622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</a:rPr>
              <a:t>8.</a:t>
            </a:r>
            <a:r>
              <a:rPr lang="en-US" sz="900" dirty="0" smtClean="0">
                <a:solidFill>
                  <a:schemeClr val="tx1"/>
                </a:solidFill>
              </a:rPr>
              <a:t> Final Notice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4427" y="265781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GB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64968" y="2564904"/>
            <a:ext cx="0" cy="720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</p:cNvCxnSpPr>
          <p:nvPr/>
        </p:nvCxnSpPr>
        <p:spPr>
          <a:xfrm flipH="1">
            <a:off x="2792760" y="54868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92760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92760" y="213285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92760" y="54868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88904" y="3284984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Termination Process</a:t>
            </a:r>
            <a:endParaRPr lang="en-GB" sz="900" dirty="0"/>
          </a:p>
        </p:txBody>
      </p:sp>
      <p:sp>
        <p:nvSpPr>
          <p:cNvPr id="24" name="Flowchart: Document 23"/>
          <p:cNvSpPr/>
          <p:nvPr/>
        </p:nvSpPr>
        <p:spPr>
          <a:xfrm>
            <a:off x="5313040" y="3429000"/>
            <a:ext cx="201622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</a:rPr>
              <a:t>9.</a:t>
            </a:r>
            <a:r>
              <a:rPr lang="en-US" sz="900" dirty="0" smtClean="0">
                <a:solidFill>
                  <a:schemeClr val="tx1"/>
                </a:solidFill>
              </a:rPr>
              <a:t> Notice of Termination</a:t>
            </a:r>
          </a:p>
          <a:p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r>
              <a:rPr lang="en-US" sz="900" dirty="0" smtClean="0">
                <a:solidFill>
                  <a:schemeClr val="tx1"/>
                </a:solidFill>
              </a:rPr>
              <a:t>. Termination Letter 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36576" y="3573016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36576" y="0"/>
            <a:ext cx="0" cy="357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118</Words>
  <Application>Microsoft Office PowerPoint</Application>
  <PresentationFormat>A4 Paper (210x297 mm)</PresentationFormat>
  <Paragraphs>53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</dc:creator>
  <cp:lastModifiedBy>DINESH</cp:lastModifiedBy>
  <cp:revision>28</cp:revision>
  <dcterms:created xsi:type="dcterms:W3CDTF">2012-08-28T09:09:41Z</dcterms:created>
  <dcterms:modified xsi:type="dcterms:W3CDTF">2012-09-11T07:21:09Z</dcterms:modified>
</cp:coreProperties>
</file>