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111989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7B626-7737-4238-A129-AA9606692560}"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28307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3362422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4418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3727091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974178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546399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1389222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856951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265370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410664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B7B626-7737-4238-A129-AA9606692560}"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105339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B7B626-7737-4238-A129-AA9606692560}" type="datetimeFigureOut">
              <a:rPr lang="en-US" smtClean="0"/>
              <a:t>8/13/2018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267470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399353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404005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0B7B626-7737-4238-A129-AA9606692560}" type="datetimeFigureOut">
              <a:rPr lang="en-US" smtClean="0"/>
              <a:t>8/13/2018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143455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7B626-7737-4238-A129-AA9606692560}"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87867-9C9C-419F-ABA3-396EFF7F8F94}" type="slidenum">
              <a:rPr lang="en-US" smtClean="0"/>
              <a:t>‹#›</a:t>
            </a:fld>
            <a:endParaRPr lang="en-US"/>
          </a:p>
        </p:txBody>
      </p:sp>
    </p:spTree>
    <p:extLst>
      <p:ext uri="{BB962C8B-B14F-4D97-AF65-F5344CB8AC3E}">
        <p14:creationId xmlns:p14="http://schemas.microsoft.com/office/powerpoint/2010/main" val="10626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B7B626-7737-4238-A129-AA9606692560}" type="datetimeFigureOut">
              <a:rPr lang="en-US" smtClean="0"/>
              <a:t>8/13/2018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587867-9C9C-419F-ABA3-396EFF7F8F94}" type="slidenum">
              <a:rPr lang="en-US" smtClean="0"/>
              <a:t>‹#›</a:t>
            </a:fld>
            <a:endParaRPr lang="en-US"/>
          </a:p>
        </p:txBody>
      </p:sp>
    </p:spTree>
    <p:extLst>
      <p:ext uri="{BB962C8B-B14F-4D97-AF65-F5344CB8AC3E}">
        <p14:creationId xmlns:p14="http://schemas.microsoft.com/office/powerpoint/2010/main" val="24894759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ebroot.com/gb/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277" y="1601625"/>
            <a:ext cx="8825658" cy="3329581"/>
          </a:xfrm>
        </p:spPr>
        <p:txBody>
          <a:bodyPr/>
          <a:lstStyle/>
          <a:p>
            <a:r>
              <a:rPr lang="en-US" sz="2800" b="1" dirty="0"/>
              <a:t>Applying Artificial Intelligence Techniques to Prevent Cyber Assaults</a:t>
            </a:r>
            <a:r>
              <a:rPr lang="en-US" sz="2000" dirty="0"/>
              <a:t/>
            </a:r>
            <a:br>
              <a:rPr lang="en-US" sz="2000" dirty="0"/>
            </a:br>
            <a:r>
              <a:rPr lang="en-US" sz="2000" dirty="0" smtClean="0"/>
              <a:t/>
            </a:r>
            <a:br>
              <a:rPr lang="en-US" sz="2000" dirty="0" smtClean="0"/>
            </a:br>
            <a:r>
              <a:rPr lang="en-US" sz="1600" dirty="0" err="1" smtClean="0"/>
              <a:t>S.M.Al</a:t>
            </a:r>
            <a:r>
              <a:rPr lang="en-US" sz="1600" dirty="0" smtClean="0"/>
              <a:t> </a:t>
            </a:r>
            <a:r>
              <a:rPr lang="en-US" sz="1600" dirty="0" err="1" smtClean="0"/>
              <a:t>Mahin</a:t>
            </a:r>
            <a:r>
              <a:rPr lang="en-US" sz="1600" dirty="0" smtClean="0"/>
              <a:t> (16-31701-1)                          Supervisor: </a:t>
            </a:r>
            <a:r>
              <a:rPr lang="en-US" sz="1600" b="1" dirty="0"/>
              <a:t>DR. AFROZA NAHAR</a:t>
            </a:r>
            <a:r>
              <a:rPr lang="en-US" sz="1600" dirty="0" smtClean="0"/>
              <a:t/>
            </a:r>
            <a:br>
              <a:rPr lang="en-US" sz="1600" dirty="0" smtClean="0"/>
            </a:br>
            <a:r>
              <a:rPr lang="en-US" sz="1600" dirty="0"/>
              <a:t/>
            </a:r>
            <a:br>
              <a:rPr lang="en-US" sz="1600" dirty="0"/>
            </a:br>
            <a:r>
              <a:rPr lang="en-US" sz="1600" dirty="0" smtClean="0"/>
              <a:t/>
            </a:r>
            <a:br>
              <a:rPr lang="en-US" sz="1600" dirty="0" smtClean="0"/>
            </a:br>
            <a:endParaRPr lang="en-US" sz="1600" dirty="0"/>
          </a:p>
        </p:txBody>
      </p:sp>
    </p:spTree>
    <p:extLst>
      <p:ext uri="{BB962C8B-B14F-4D97-AF65-F5344CB8AC3E}">
        <p14:creationId xmlns:p14="http://schemas.microsoft.com/office/powerpoint/2010/main" val="3005882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1104293" y="1642720"/>
            <a:ext cx="8946541" cy="4195481"/>
          </a:xfrm>
        </p:spPr>
        <p:txBody>
          <a:bodyPr/>
          <a:lstStyle/>
          <a:p>
            <a:pPr marL="0" indent="0" algn="just">
              <a:buNone/>
            </a:pPr>
            <a:r>
              <a:rPr lang="en-US" dirty="0"/>
              <a:t>AI is by no means a cyber security panacea. When pitted directly against a human opponent, with clear circumvention goals, AI can be defeated. This doesn’t mean we shouldn’t use AI, it means we should understand its limitations. AI cannot be left to its own devices. It needs human interaction and “training” This hybrid approach already has proven itself to be a valuable asset in IT departments because it works efficiently alongside threat researchers.in AI-speak to continue to learn and improve, correcting for false positives and cyber criminal innovations.</a:t>
            </a:r>
          </a:p>
          <a:p>
            <a:endParaRPr lang="en-US" dirty="0"/>
          </a:p>
        </p:txBody>
      </p:sp>
    </p:spTree>
    <p:extLst>
      <p:ext uri="{BB962C8B-B14F-4D97-AF65-F5344CB8AC3E}">
        <p14:creationId xmlns:p14="http://schemas.microsoft.com/office/powerpoint/2010/main" val="3988620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04293" y="1574354"/>
            <a:ext cx="8946541" cy="4195481"/>
          </a:xfrm>
        </p:spPr>
        <p:txBody>
          <a:bodyPr/>
          <a:lstStyle/>
          <a:p>
            <a:pPr marL="0" indent="0" algn="just">
              <a:buNone/>
            </a:pPr>
            <a:r>
              <a:rPr lang="en-US" dirty="0"/>
              <a:t>There is additionally an earnest requirement for use of intelligent cyber defense methods in a various areas where the most appropriate technology is not only neural nets. As of recently, neither individuals nor AI alone have demonstrated general achievement in cyber security. Regardless of the immense change that AI has conveyed to the domain of cyber security, related frameworks are not yet ready to alter completely and consequently to changes in their condition. In addition a holistic view on the cyber environment of associations is required. </a:t>
            </a:r>
          </a:p>
        </p:txBody>
      </p:sp>
    </p:spTree>
    <p:extLst>
      <p:ext uri="{BB962C8B-B14F-4D97-AF65-F5344CB8AC3E}">
        <p14:creationId xmlns:p14="http://schemas.microsoft.com/office/powerpoint/2010/main" val="671379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616" y="234985"/>
            <a:ext cx="9404723" cy="1015760"/>
          </a:xfrm>
        </p:spPr>
        <p:txBody>
          <a:bodyPr/>
          <a:lstStyle/>
          <a:p>
            <a:r>
              <a:rPr lang="en-US" dirty="0" smtClean="0"/>
              <a:t>References</a:t>
            </a:r>
            <a:endParaRPr lang="en-US" dirty="0"/>
          </a:p>
        </p:txBody>
      </p:sp>
      <p:sp>
        <p:nvSpPr>
          <p:cNvPr id="3" name="Content Placeholder 2"/>
          <p:cNvSpPr>
            <a:spLocks noGrp="1"/>
          </p:cNvSpPr>
          <p:nvPr>
            <p:ph idx="1"/>
          </p:nvPr>
        </p:nvSpPr>
        <p:spPr>
          <a:xfrm>
            <a:off x="380616" y="1151793"/>
            <a:ext cx="10442960" cy="2180492"/>
          </a:xfrm>
        </p:spPr>
        <p:txBody>
          <a:bodyPr>
            <a:noAutofit/>
          </a:bodyPr>
          <a:lstStyle/>
          <a:p>
            <a:pPr marL="0" indent="0">
              <a:buNone/>
            </a:pPr>
            <a:r>
              <a:rPr lang="en-US" sz="1600" dirty="0"/>
              <a:t>[1] </a:t>
            </a:r>
            <a:r>
              <a:rPr lang="en-US" sz="1600" i="1" dirty="0"/>
              <a:t>Hal </a:t>
            </a:r>
            <a:r>
              <a:rPr lang="en-US" sz="1600" i="1" dirty="0" err="1"/>
              <a:t>Lonas</a:t>
            </a:r>
            <a:r>
              <a:rPr lang="en-US" sz="1600" i="1" dirty="0"/>
              <a:t>, CTO of </a:t>
            </a:r>
            <a:r>
              <a:rPr lang="en-US" sz="1600" b="1" i="1" dirty="0" err="1">
                <a:hlinkClick r:id="rId2"/>
              </a:rPr>
              <a:t>Webroot</a:t>
            </a:r>
            <a:r>
              <a:rPr lang="en-US" sz="1600" dirty="0"/>
              <a:t> , “The role of AI in Cyber Security</a:t>
            </a:r>
            <a:r>
              <a:rPr lang="en-US" sz="1600" dirty="0" smtClean="0"/>
              <a:t>”.</a:t>
            </a:r>
            <a:r>
              <a:rPr lang="en-US" sz="1600" dirty="0"/>
              <a:t> </a:t>
            </a:r>
          </a:p>
          <a:p>
            <a:pPr marL="0" indent="0">
              <a:buNone/>
            </a:pPr>
            <a:r>
              <a:rPr lang="en-US" sz="1600" dirty="0"/>
              <a:t>[2] E. </a:t>
            </a:r>
            <a:r>
              <a:rPr lang="en-US" sz="1600" dirty="0" err="1"/>
              <a:t>Tyugu</a:t>
            </a:r>
            <a:r>
              <a:rPr lang="en-US" sz="1600" dirty="0"/>
              <a:t>. Algorithms and Architectures of Artificial Intelligence. IOS Press. 2007</a:t>
            </a:r>
            <a:r>
              <a:rPr lang="en-US" sz="1600" dirty="0" smtClean="0"/>
              <a:t>.</a:t>
            </a:r>
            <a:endParaRPr lang="en-US" sz="1600" dirty="0"/>
          </a:p>
          <a:p>
            <a:pPr marL="0" indent="0">
              <a:buNone/>
            </a:pPr>
            <a:r>
              <a:rPr lang="en-US" sz="1600" dirty="0"/>
              <a:t>[3] E. </a:t>
            </a:r>
            <a:r>
              <a:rPr lang="en-US" sz="1600" dirty="0" err="1"/>
              <a:t>Herrero</a:t>
            </a:r>
            <a:r>
              <a:rPr lang="en-US" sz="1600" dirty="0"/>
              <a:t>, M. </a:t>
            </a:r>
            <a:r>
              <a:rPr lang="en-US" sz="1600" dirty="0" err="1"/>
              <a:t>Corchado</a:t>
            </a:r>
            <a:r>
              <a:rPr lang="en-US" sz="1600" dirty="0"/>
              <a:t>, A. </a:t>
            </a:r>
            <a:r>
              <a:rPr lang="en-US" sz="1600" dirty="0" err="1"/>
              <a:t>Pellicer</a:t>
            </a:r>
            <a:r>
              <a:rPr lang="en-US" sz="1600" dirty="0"/>
              <a:t>, A. Abraham, “Hybrid multi agent-neural NIDS with MV”.  </a:t>
            </a:r>
          </a:p>
          <a:p>
            <a:pPr marL="0" indent="0">
              <a:buNone/>
            </a:pPr>
            <a:r>
              <a:rPr lang="en-US" sz="1600" dirty="0"/>
              <a:t>[4] V. </a:t>
            </a:r>
            <a:r>
              <a:rPr lang="en-US" sz="1600" dirty="0" err="1"/>
              <a:t>Chatzigiannakis</a:t>
            </a:r>
            <a:r>
              <a:rPr lang="en-US" sz="1600" dirty="0"/>
              <a:t>, G. </a:t>
            </a:r>
            <a:r>
              <a:rPr lang="en-US" sz="1600" dirty="0" err="1"/>
              <a:t>Androulidakis</a:t>
            </a:r>
            <a:r>
              <a:rPr lang="en-US" sz="1600" dirty="0"/>
              <a:t>, B. </a:t>
            </a:r>
            <a:r>
              <a:rPr lang="en-US" sz="1600" dirty="0" err="1"/>
              <a:t>Maglaris</a:t>
            </a:r>
            <a:r>
              <a:rPr lang="en-US" sz="1600" dirty="0"/>
              <a:t>. A DIS Prototype Using Security </a:t>
            </a:r>
            <a:r>
              <a:rPr lang="en-US" sz="1600" dirty="0" smtClean="0"/>
              <a:t>Agents</a:t>
            </a:r>
            <a:endParaRPr lang="en-US" sz="1600" dirty="0"/>
          </a:p>
          <a:p>
            <a:pPr marL="0" indent="0">
              <a:buNone/>
            </a:pPr>
            <a:r>
              <a:rPr lang="en-US" sz="1600" dirty="0"/>
              <a:t>[5]  F. Rosenblatt. The Perceptron a perceiving and recognizing automaton. </a:t>
            </a:r>
          </a:p>
          <a:p>
            <a:pPr marL="0" indent="0">
              <a:buNone/>
            </a:pPr>
            <a:r>
              <a:rPr lang="en-US" sz="1600" dirty="0"/>
              <a:t>[6]  G. Klein, A. </a:t>
            </a:r>
            <a:r>
              <a:rPr lang="en-US" sz="1600" dirty="0" err="1"/>
              <a:t>Ojamaa</a:t>
            </a:r>
            <a:r>
              <a:rPr lang="en-US" sz="1600" dirty="0"/>
              <a:t>, P. </a:t>
            </a:r>
            <a:r>
              <a:rPr lang="en-US" sz="1600" dirty="0" err="1"/>
              <a:t>Grigorenko</a:t>
            </a:r>
            <a:r>
              <a:rPr lang="en-US" sz="1600" dirty="0"/>
              <a:t>, M. </a:t>
            </a:r>
            <a:r>
              <a:rPr lang="en-US" sz="1600" dirty="0" err="1"/>
              <a:t>Jahnke</a:t>
            </a:r>
            <a:r>
              <a:rPr lang="en-US" sz="1600" dirty="0"/>
              <a:t>, E. </a:t>
            </a:r>
            <a:r>
              <a:rPr lang="en-US" sz="1600" dirty="0" err="1"/>
              <a:t>Tyugu</a:t>
            </a:r>
            <a:r>
              <a:rPr lang="en-US" sz="1600" dirty="0"/>
              <a:t>. Enhancing Response Selection in Impact Estimation </a:t>
            </a:r>
            <a:r>
              <a:rPr lang="en-US" sz="1600" dirty="0" smtClean="0"/>
              <a:t>Approaches</a:t>
            </a:r>
            <a:endParaRPr lang="en-US" sz="1600" dirty="0"/>
          </a:p>
          <a:p>
            <a:pPr marL="0" indent="0">
              <a:buNone/>
            </a:pPr>
            <a:r>
              <a:rPr lang="en-US" sz="1600" dirty="0"/>
              <a:t>[7]  D. Anderson, T. </a:t>
            </a:r>
            <a:r>
              <a:rPr lang="en-US" sz="1600" dirty="0" err="1"/>
              <a:t>Frivold</a:t>
            </a:r>
            <a:r>
              <a:rPr lang="en-US" sz="1600" dirty="0"/>
              <a:t>, A. Valdes. Next-generation intrusion detection expert system (NIDES). </a:t>
            </a:r>
          </a:p>
          <a:p>
            <a:pPr marL="0" indent="0">
              <a:buNone/>
            </a:pPr>
            <a:r>
              <a:rPr lang="en-US" sz="1600" dirty="0"/>
              <a:t>[8]  TF. Lunt, R. </a:t>
            </a:r>
            <a:r>
              <a:rPr lang="en-US" sz="1600" dirty="0" err="1"/>
              <a:t>Jagannathan</a:t>
            </a:r>
            <a:r>
              <a:rPr lang="en-US" sz="1600" dirty="0"/>
              <a:t>. A Prototype Real-Time Intrusion-Detection Expert System. Proc.  </a:t>
            </a:r>
          </a:p>
          <a:p>
            <a:pPr marL="0" indent="0">
              <a:buNone/>
            </a:pPr>
            <a:r>
              <a:rPr lang="en-US" sz="1600" dirty="0"/>
              <a:t>[9]  L. </a:t>
            </a:r>
            <a:r>
              <a:rPr lang="en-US" sz="1600" dirty="0" err="1"/>
              <a:t>DeLooze</a:t>
            </a:r>
            <a:r>
              <a:rPr lang="en-US" sz="1600" dirty="0"/>
              <a:t>, Attack Characterization and Intrusion Detection using an Ensemble of SOM</a:t>
            </a:r>
            <a:r>
              <a:rPr lang="en-US" sz="1600" dirty="0" smtClean="0"/>
              <a:t>.</a:t>
            </a:r>
            <a:endParaRPr lang="en-US" sz="1600" dirty="0"/>
          </a:p>
          <a:p>
            <a:pPr marL="0" indent="0">
              <a:buNone/>
            </a:pPr>
            <a:r>
              <a:rPr lang="en-US" sz="1600" dirty="0"/>
              <a:t>[10] B. </a:t>
            </a:r>
            <a:r>
              <a:rPr lang="en-US" sz="1600" dirty="0" err="1"/>
              <a:t>Fei</a:t>
            </a:r>
            <a:r>
              <a:rPr lang="en-US" sz="1600" dirty="0"/>
              <a:t>, J. </a:t>
            </a:r>
            <a:r>
              <a:rPr lang="en-US" sz="1600" dirty="0" err="1"/>
              <a:t>Eloff</a:t>
            </a:r>
            <a:r>
              <a:rPr lang="en-US" sz="1600" dirty="0"/>
              <a:t>, MS Olivier, H. Venter. The use of self-organizing maps of anomalous behavior detection in a digital investigation. Forensic Science International, v. 162, 2006,pp. 33-37</a:t>
            </a:r>
            <a:r>
              <a:rPr lang="en-US" sz="1600" dirty="0" smtClean="0"/>
              <a:t>.</a:t>
            </a:r>
            <a:endParaRPr lang="en-US" sz="1600" dirty="0"/>
          </a:p>
          <a:p>
            <a:pPr marL="0" indent="0">
              <a:buNone/>
            </a:pPr>
            <a:r>
              <a:rPr lang="en-US" sz="1600" dirty="0"/>
              <a:t>[11]  J. </a:t>
            </a:r>
            <a:r>
              <a:rPr lang="en-US" sz="1600" dirty="0" err="1"/>
              <a:t>Bai</a:t>
            </a:r>
            <a:r>
              <a:rPr lang="en-US" sz="1600" dirty="0"/>
              <a:t>, Y. Wu, G. Wang, S. X. Yang, and W. </a:t>
            </a:r>
            <a:r>
              <a:rPr lang="en-US" sz="1600" dirty="0" err="1"/>
              <a:t>Qiu</a:t>
            </a:r>
            <a:r>
              <a:rPr lang="en-US" sz="1600" dirty="0"/>
              <a:t>, A novel intrusion detection model based on multi-layer self-organizing maps and principal component analysis</a:t>
            </a:r>
            <a:r>
              <a:rPr lang="en-US" sz="1600" dirty="0" smtClean="0"/>
              <a:t>.</a:t>
            </a:r>
          </a:p>
          <a:p>
            <a:pPr marL="0" indent="0">
              <a:buNone/>
            </a:pPr>
            <a:r>
              <a:rPr lang="en-US" sz="1600" dirty="0" smtClean="0"/>
              <a:t>[</a:t>
            </a:r>
            <a:r>
              <a:rPr lang="en-US" sz="1600" dirty="0"/>
              <a:t>12]  V. K. </a:t>
            </a:r>
            <a:r>
              <a:rPr lang="en-US" sz="1600" dirty="0" err="1"/>
              <a:t>Pachghare</a:t>
            </a:r>
            <a:r>
              <a:rPr lang="en-US" sz="1600" dirty="0"/>
              <a:t>, P. Kulkarni, D. M. </a:t>
            </a:r>
            <a:r>
              <a:rPr lang="en-US" sz="1600" dirty="0" err="1"/>
              <a:t>Nikam</a:t>
            </a:r>
            <a:r>
              <a:rPr lang="en-US" sz="1600" dirty="0"/>
              <a:t>. Intrusion Detection System using Self Organizing Maps</a:t>
            </a:r>
          </a:p>
          <a:p>
            <a:endParaRPr lang="en-US" sz="1600" dirty="0"/>
          </a:p>
        </p:txBody>
      </p:sp>
    </p:spTree>
    <p:extLst>
      <p:ext uri="{BB962C8B-B14F-4D97-AF65-F5344CB8AC3E}">
        <p14:creationId xmlns:p14="http://schemas.microsoft.com/office/powerpoint/2010/main" val="2900212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a:t>Cyber security ostensibly is the discipline that could profit most from the introduction of Artificial Intelligence (AI). It is tough to make software for defending against the powerfully developing assaults in systems. It can be cured by applying techniques of artificial intelligence. Where conventional security systems may be slow and deficient, artificial intelligence techniques can enhance their overall security execution and give better security from an expanding number of complex cyber threats. Beside the great opportunities attributed to AI inside cyber security, its utilization has legitimized risks and concerns. To promote increment the development of cyber security, a holistic perspective of associations cyber environment is required in which AI is consolidated with human knowledge, since neither individuals nor AI alone has proven overall success in this sphere. In this manner, socially mindful utilization of AI techniques will be needed to further mitigate related risks and concerns. </a:t>
            </a:r>
          </a:p>
        </p:txBody>
      </p:sp>
    </p:spTree>
    <p:extLst>
      <p:ext uri="{BB962C8B-B14F-4D97-AF65-F5344CB8AC3E}">
        <p14:creationId xmlns:p14="http://schemas.microsoft.com/office/powerpoint/2010/main" val="1028491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316957" y="1384420"/>
            <a:ext cx="9792576" cy="4957984"/>
          </a:xfrm>
        </p:spPr>
        <p:txBody>
          <a:bodyPr>
            <a:normAutofit fontScale="92500" lnSpcReduction="20000"/>
          </a:bodyPr>
          <a:lstStyle/>
          <a:p>
            <a:pPr marL="0" indent="0" algn="just">
              <a:buNone/>
            </a:pPr>
            <a:r>
              <a:rPr lang="en-US" dirty="0"/>
              <a:t>To execute versatile and persistent protection, security system need to continually conform to changing environment, threats and actors involved in the digital </a:t>
            </a:r>
            <a:r>
              <a:rPr lang="en-US" dirty="0" smtClean="0"/>
              <a:t>play. </a:t>
            </a:r>
            <a:r>
              <a:rPr lang="en-US" dirty="0"/>
              <a:t>Security methodologies are routinely custom fitted to known assaults, and because of the absence of flexibility and robustness, security framework ordinarily can't adjust consequently to change</a:t>
            </a:r>
            <a:r>
              <a:rPr lang="en-US" b="1" dirty="0"/>
              <a:t> </a:t>
            </a:r>
            <a:r>
              <a:rPr lang="en-US" dirty="0"/>
              <a:t>in their encompassing. Indeed, even with human interaction, adaption processes are likely to be slow and insufficient.   Due to their flexible and adaptable system behavior artificial intelligence techniques can help defeat different deficiencies of today's cyber security tools. Although AI has already significantly enhanced cyber security, there are likewise genuine </a:t>
            </a:r>
            <a:r>
              <a:rPr lang="en-US" dirty="0" smtClean="0"/>
              <a:t>concern. </a:t>
            </a:r>
            <a:r>
              <a:rPr lang="en-US" dirty="0"/>
              <a:t>AI is proficient by concentrate how human brain thinks, and how people learn, choose, and work while attempting to tackle an issue, and after that utilizing the results of this review as a premise of creating intelligent software and systems [2]. </a:t>
            </a:r>
            <a:endParaRPr lang="en-US" dirty="0" smtClean="0"/>
          </a:p>
          <a:p>
            <a:pPr marL="0" indent="0" algn="just">
              <a:buNone/>
            </a:pPr>
            <a:r>
              <a:rPr lang="en-US" dirty="0"/>
              <a:t>The motivation behind this work is to highlight the deficiencies of conventional security measures and additionally the advance that has been made so far by applying AI techniques to cyber security. Furthermore this works compresses the dangers and concern connected to this advancement, by investigating AI's existing conditions, tending to present concerns, sketching out heading for what's to come .</a:t>
            </a:r>
          </a:p>
          <a:p>
            <a:pPr marL="0" indent="0" algn="just">
              <a:buNone/>
            </a:pPr>
            <a:endParaRPr lang="en-US" dirty="0"/>
          </a:p>
        </p:txBody>
      </p:sp>
    </p:spTree>
    <p:extLst>
      <p:ext uri="{BB962C8B-B14F-4D97-AF65-F5344CB8AC3E}">
        <p14:creationId xmlns:p14="http://schemas.microsoft.com/office/powerpoint/2010/main" val="211505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Methodologies</a:t>
            </a:r>
            <a:endParaRPr lang="en-US" dirty="0"/>
          </a:p>
        </p:txBody>
      </p:sp>
      <p:sp>
        <p:nvSpPr>
          <p:cNvPr id="3" name="Content Placeholder 2"/>
          <p:cNvSpPr>
            <a:spLocks noGrp="1"/>
          </p:cNvSpPr>
          <p:nvPr>
            <p:ph idx="1"/>
          </p:nvPr>
        </p:nvSpPr>
        <p:spPr/>
        <p:txBody>
          <a:bodyPr/>
          <a:lstStyle/>
          <a:p>
            <a:pPr marL="0" indent="0" algn="just">
              <a:buNone/>
            </a:pPr>
            <a:r>
              <a:rPr lang="en-US" dirty="0"/>
              <a:t>In this section we will discuss the utilization of various AI techniques to prevent cyber assault. As we know that we are moving towards a future in which we will interact with machine which will be smarter than human beings. As the technologies are developing day by day likewise the threats and assault are also enhancing to fight against this assault we need to implement AI techniques in our security system.</a:t>
            </a:r>
          </a:p>
          <a:p>
            <a:pPr algn="just"/>
            <a:endParaRPr lang="en-US" dirty="0"/>
          </a:p>
        </p:txBody>
      </p:sp>
    </p:spTree>
    <p:extLst>
      <p:ext uri="{BB962C8B-B14F-4D97-AF65-F5344CB8AC3E}">
        <p14:creationId xmlns:p14="http://schemas.microsoft.com/office/powerpoint/2010/main" val="795263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r>
              <a:rPr lang="en-US" b="1" dirty="0"/>
              <a:t> </a:t>
            </a:r>
            <a:r>
              <a:rPr lang="en-US" dirty="0"/>
              <a:t>of Intelligent Agents</a:t>
            </a:r>
            <a:br>
              <a:rPr lang="en-US" dirty="0"/>
            </a:br>
            <a:endParaRPr lang="en-US" dirty="0"/>
          </a:p>
        </p:txBody>
      </p:sp>
      <p:sp>
        <p:nvSpPr>
          <p:cNvPr id="3" name="Content Placeholder 2"/>
          <p:cNvSpPr>
            <a:spLocks noGrp="1"/>
          </p:cNvSpPr>
          <p:nvPr>
            <p:ph idx="1"/>
          </p:nvPr>
        </p:nvSpPr>
        <p:spPr>
          <a:xfrm>
            <a:off x="646112" y="1350238"/>
            <a:ext cx="7771495" cy="4940892"/>
          </a:xfrm>
        </p:spPr>
        <p:txBody>
          <a:bodyPr>
            <a:normAutofit fontScale="92500" lnSpcReduction="20000"/>
          </a:bodyPr>
          <a:lstStyle/>
          <a:p>
            <a:pPr marL="0" indent="0" algn="just">
              <a:buNone/>
            </a:pPr>
            <a:r>
              <a:rPr lang="en-US" dirty="0"/>
              <a:t>Intelligent agents are self-sufficient computer system created force that communicate with each other to share information and participate to each other so as to arrange and actualize proper reactions if there should arise an occurrence of unforeseen occasions. Their mobility and adaptability in the conditions they are conveyed in, and in addition their synergistic nature, intelligent agent technology appropriate for fighting cyber assaults. </a:t>
            </a:r>
          </a:p>
          <a:p>
            <a:pPr marL="0" indent="0" algn="just">
              <a:buNone/>
            </a:pPr>
            <a:r>
              <a:rPr lang="en-US" dirty="0" smtClean="0"/>
              <a:t>Intelligent </a:t>
            </a:r>
            <a:r>
              <a:rPr lang="en-US" dirty="0"/>
              <a:t>agents is utilized in resistance against Distributed Denial of Service (</a:t>
            </a:r>
            <a:r>
              <a:rPr lang="en-US" dirty="0" err="1"/>
              <a:t>DDoS</a:t>
            </a:r>
            <a:r>
              <a:rPr lang="en-US" dirty="0"/>
              <a:t>) assaults. In the wake of settling some lawful and furthermore business issues, it ought to be conceivable on a basic level to build up a cyber-police which comprises of intelligent agents (portable). Installation of infrastructure is required to support the cyber agent’s movement and communication, however should be inaccessible for foes. For entire operational picture of the cyber space a Multi- agent tools is required, for example, a neural network-based intrusion detection and hybrid multi-agent techniques already proposed in [3]. An agent based distributed intrusion detection is depicted in [4].</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373" y="2152841"/>
            <a:ext cx="3509651" cy="3214947"/>
          </a:xfrm>
          <a:prstGeom prst="rect">
            <a:avLst/>
          </a:prstGeom>
        </p:spPr>
      </p:pic>
    </p:spTree>
    <p:extLst>
      <p:ext uri="{BB962C8B-B14F-4D97-AF65-F5344CB8AC3E}">
        <p14:creationId xmlns:p14="http://schemas.microsoft.com/office/powerpoint/2010/main" val="1273749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Neural Nets</a:t>
            </a:r>
            <a:br>
              <a:rPr lang="en-US" dirty="0"/>
            </a:br>
            <a:endParaRPr lang="en-US" dirty="0"/>
          </a:p>
        </p:txBody>
      </p:sp>
      <p:sp>
        <p:nvSpPr>
          <p:cNvPr id="3" name="Content Placeholder 2"/>
          <p:cNvSpPr>
            <a:spLocks noGrp="1"/>
          </p:cNvSpPr>
          <p:nvPr>
            <p:ph idx="1"/>
          </p:nvPr>
        </p:nvSpPr>
        <p:spPr>
          <a:xfrm>
            <a:off x="646111" y="1504061"/>
            <a:ext cx="7331387" cy="4633244"/>
          </a:xfrm>
        </p:spPr>
        <p:txBody>
          <a:bodyPr>
            <a:normAutofit fontScale="85000" lnSpcReduction="10000"/>
          </a:bodyPr>
          <a:lstStyle/>
          <a:p>
            <a:pPr marL="0" indent="0" algn="just">
              <a:buNone/>
            </a:pPr>
            <a:r>
              <a:rPr lang="en-US" dirty="0"/>
              <a:t>After the creation of perceptron by Frank Rosenblatt in 1957 Neural nets history starts – an artificial neuron is considered as important components of neural nets [5]. Perceptions can learn and tackle intriguing issues by joining in limited numbers. While countless artificial neurons are present in neural nets. Thus usefulness of greatly parallel learning and decision-making is provided by neural nets. They are known by the operation speed. Their application is for learning pattern recognition, for arrangement, for choice of reactions to assaults [6] and so forth. They support either in software or in hardware </a:t>
            </a:r>
            <a:r>
              <a:rPr lang="en-US" dirty="0" smtClean="0"/>
              <a:t>installation.</a:t>
            </a:r>
          </a:p>
          <a:p>
            <a:pPr marL="0" indent="0" algn="just">
              <a:buNone/>
            </a:pPr>
            <a:r>
              <a:rPr lang="en-US" dirty="0" smtClean="0"/>
              <a:t>Neural </a:t>
            </a:r>
            <a:r>
              <a:rPr lang="en-US" dirty="0"/>
              <a:t>nets are famous in cyber defense because of its high speed, when installed in hardware or as a graphic processors component. Various new advancements noticed in the neural nets innovation- 3G neural nets – in this biological neurons are more sensibly mimicked by neural nets, various application openings granted. By the utilization of Field Programmable Gate Arrays (FPGA) great advancement is reported such that it empower fast improvement of neural nets and their conformity to changing threats.</a:t>
            </a:r>
          </a:p>
          <a:p>
            <a:pPr algn="just"/>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1538" y="2517415"/>
            <a:ext cx="3638592" cy="2208409"/>
          </a:xfrm>
          <a:prstGeom prst="rect">
            <a:avLst/>
          </a:prstGeom>
        </p:spPr>
      </p:pic>
    </p:spTree>
    <p:extLst>
      <p:ext uri="{BB962C8B-B14F-4D97-AF65-F5344CB8AC3E}">
        <p14:creationId xmlns:p14="http://schemas.microsoft.com/office/powerpoint/2010/main" val="295716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a:t>
            </a:r>
            <a:r>
              <a:rPr lang="en-US" dirty="0" smtClean="0"/>
              <a:t>Machine Learning</a:t>
            </a:r>
            <a:r>
              <a:rPr lang="en-US" dirty="0"/>
              <a:t/>
            </a:r>
            <a:br>
              <a:rPr lang="en-US" dirty="0"/>
            </a:br>
            <a:endParaRPr lang="en-US" dirty="0"/>
          </a:p>
        </p:txBody>
      </p:sp>
      <p:sp>
        <p:nvSpPr>
          <p:cNvPr id="3" name="Content Placeholder 2"/>
          <p:cNvSpPr>
            <a:spLocks noGrp="1"/>
          </p:cNvSpPr>
          <p:nvPr>
            <p:ph idx="1"/>
          </p:nvPr>
        </p:nvSpPr>
        <p:spPr>
          <a:xfrm>
            <a:off x="788098" y="1514533"/>
            <a:ext cx="7065486" cy="4195481"/>
          </a:xfrm>
        </p:spPr>
        <p:txBody>
          <a:bodyPr>
            <a:normAutofit fontScale="85000" lnSpcReduction="10000"/>
          </a:bodyPr>
          <a:lstStyle/>
          <a:p>
            <a:pPr marL="0" indent="0" algn="just">
              <a:buNone/>
            </a:pPr>
            <a:r>
              <a:rPr lang="en-US" dirty="0"/>
              <a:t>In machine learning, it involves computational strategies for procuring new knowledge, and also new aptitudes and better approaches to compose existing knowledge. The variation of learning problem depends upon their complexity from simple parametric learning to complicated forms of symbolic learning, for illustration, learning of concepts, even learning of behavior, grammars, and functions. Supervised as well as unsupervised learning can be used .Unsupervised learning is particularly valuable for large amount of data. This can be seen in cyber defense where expansive logs can be gathered. Unsupervised learning in AI gave the concept of data mining. Also a usefulness of neural nets can be Unsupervised learning, in specific, of Self-Organizing Maps (SOM) [9, 10, 11, 12].  Parallel learning algorithms that execution on parallel hardware is a type of learning methods. Genetic algorithms and neural nets are used to represent these learning strategies.</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5571" y="2167953"/>
            <a:ext cx="4030008" cy="2335679"/>
          </a:xfrm>
          <a:prstGeom prst="rect">
            <a:avLst/>
          </a:prstGeom>
        </p:spPr>
      </p:pic>
    </p:spTree>
    <p:extLst>
      <p:ext uri="{BB962C8B-B14F-4D97-AF65-F5344CB8AC3E}">
        <p14:creationId xmlns:p14="http://schemas.microsoft.com/office/powerpoint/2010/main" val="4108744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Expert System</a:t>
            </a:r>
            <a:br>
              <a:rPr lang="en-US" dirty="0"/>
            </a:br>
            <a:endParaRPr lang="en-US" dirty="0"/>
          </a:p>
        </p:txBody>
      </p:sp>
      <p:sp>
        <p:nvSpPr>
          <p:cNvPr id="3" name="Content Placeholder 2"/>
          <p:cNvSpPr>
            <a:spLocks noGrp="1"/>
          </p:cNvSpPr>
          <p:nvPr>
            <p:ph idx="1"/>
          </p:nvPr>
        </p:nvSpPr>
        <p:spPr>
          <a:xfrm>
            <a:off x="646111" y="1446167"/>
            <a:ext cx="9873762" cy="4195481"/>
          </a:xfrm>
        </p:spPr>
        <p:txBody>
          <a:bodyPr/>
          <a:lstStyle/>
          <a:p>
            <a:pPr marL="0" indent="0" algn="just">
              <a:buNone/>
            </a:pPr>
            <a:r>
              <a:rPr lang="en-US" dirty="0"/>
              <a:t>As we know the most commonly used AI tool is Expert system. It is a software which helps in discovering answers to inquiries presented either by a client or by another software. Direct utilization in decision support for example, in finances, in medical diagnosis, or in </a:t>
            </a:r>
            <a:r>
              <a:rPr lang="en-US" dirty="0" smtClean="0"/>
              <a:t>cyberspace.</a:t>
            </a:r>
            <a:r>
              <a:rPr lang="en-US" dirty="0"/>
              <a:t> Expert system is for security arranging in cyber defense. It helps in determination of safety efforts, and gives direction for ideal use of resources which are limited in quantity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812" y="3858292"/>
            <a:ext cx="5619261" cy="2371725"/>
          </a:xfrm>
          <a:prstGeom prst="rect">
            <a:avLst/>
          </a:prstGeom>
        </p:spPr>
      </p:pic>
    </p:spTree>
    <p:extLst>
      <p:ext uri="{BB962C8B-B14F-4D97-AF65-F5344CB8AC3E}">
        <p14:creationId xmlns:p14="http://schemas.microsoft.com/office/powerpoint/2010/main" val="491744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a:t>
            </a:r>
            <a:endParaRPr lang="en-US" dirty="0"/>
          </a:p>
        </p:txBody>
      </p:sp>
      <p:sp>
        <p:nvSpPr>
          <p:cNvPr id="3" name="Content Placeholder 2"/>
          <p:cNvSpPr>
            <a:spLocks noGrp="1"/>
          </p:cNvSpPr>
          <p:nvPr>
            <p:ph idx="1"/>
          </p:nvPr>
        </p:nvSpPr>
        <p:spPr>
          <a:xfrm>
            <a:off x="1104293" y="1736723"/>
            <a:ext cx="8946541" cy="4195481"/>
          </a:xfrm>
        </p:spPr>
        <p:txBody>
          <a:bodyPr/>
          <a:lstStyle/>
          <a:p>
            <a:pPr marL="0" indent="0" algn="just">
              <a:buNone/>
            </a:pPr>
            <a:r>
              <a:rPr lang="en-US" dirty="0" err="1"/>
              <a:t>Organisations</a:t>
            </a:r>
            <a:r>
              <a:rPr lang="en-US" dirty="0"/>
              <a:t> face millions of threats each day, so it would be impossible for threat researchers to </a:t>
            </a:r>
            <a:r>
              <a:rPr lang="en-US" dirty="0" err="1"/>
              <a:t>analyse</a:t>
            </a:r>
            <a:r>
              <a:rPr lang="en-US" dirty="0"/>
              <a:t> and </a:t>
            </a:r>
            <a:r>
              <a:rPr lang="en-US" dirty="0" err="1"/>
              <a:t>categorise</a:t>
            </a:r>
            <a:r>
              <a:rPr lang="en-US" dirty="0"/>
              <a:t> them all. As each threat is </a:t>
            </a:r>
            <a:r>
              <a:rPr lang="en-US" dirty="0" err="1"/>
              <a:t>analysed</a:t>
            </a:r>
            <a:r>
              <a:rPr lang="en-US" dirty="0"/>
              <a:t> by the machine, it learns and improves. This not only helps protect </a:t>
            </a:r>
            <a:r>
              <a:rPr lang="en-US" dirty="0" err="1"/>
              <a:t>organisations</a:t>
            </a:r>
            <a:r>
              <a:rPr lang="en-US" dirty="0"/>
              <a:t> now, but compiles this valuable data for use in predictive analytics .However, just staying ahead of the hackers and the threats they pose is not enough to protect </a:t>
            </a:r>
            <a:r>
              <a:rPr lang="en-US" dirty="0" err="1"/>
              <a:t>organisations</a:t>
            </a:r>
            <a:r>
              <a:rPr lang="en-US" dirty="0"/>
              <a:t> as the new vulnerabilities and new devices that come online will make this more and more difficult. The continued and enhanced </a:t>
            </a:r>
            <a:r>
              <a:rPr lang="en-US" dirty="0" err="1"/>
              <a:t>standardisation</a:t>
            </a:r>
            <a:r>
              <a:rPr lang="en-US" dirty="0"/>
              <a:t> on data formats and communication standards is crucial to this effort. Once data flows and formats are clearly defined, not just technically but also semantically, machine learning systems will be far better placed to effectively police the operations of such systems</a:t>
            </a:r>
            <a:endParaRPr lang="en-US" dirty="0"/>
          </a:p>
        </p:txBody>
      </p:sp>
    </p:spTree>
    <p:extLst>
      <p:ext uri="{BB962C8B-B14F-4D97-AF65-F5344CB8AC3E}">
        <p14:creationId xmlns:p14="http://schemas.microsoft.com/office/powerpoint/2010/main" val="2996290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TotalTime>
  <Words>1455</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Applying Artificial Intelligence Techniques to Prevent Cyber Assaults  S.M.Al Mahin (16-31701-1)                          Supervisor: DR. AFROZA NAHAR   </vt:lpstr>
      <vt:lpstr>Abstract</vt:lpstr>
      <vt:lpstr>Introduction</vt:lpstr>
      <vt:lpstr>Methodologies</vt:lpstr>
      <vt:lpstr>Application of Intelligent Agents </vt:lpstr>
      <vt:lpstr>Application of Neural Nets </vt:lpstr>
      <vt:lpstr>Application of Machine Learning </vt:lpstr>
      <vt:lpstr>Application of Expert System </vt:lpstr>
      <vt:lpstr>Expected Outcome</vt:lpstr>
      <vt:lpstr>Limitations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Artificial Intelligence Techniques to Prevent Cyber Assaults  S.M.Al Mahin (16-31701-1)                          supervisor: DR. AFROZA NAHAR   </dc:title>
  <dc:creator>Windows User</dc:creator>
  <cp:lastModifiedBy>Windows User</cp:lastModifiedBy>
  <cp:revision>7</cp:revision>
  <dcterms:created xsi:type="dcterms:W3CDTF">2018-08-13T16:17:54Z</dcterms:created>
  <dcterms:modified xsi:type="dcterms:W3CDTF">2018-08-13T17:12:01Z</dcterms:modified>
</cp:coreProperties>
</file>