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3" r:id="rId3"/>
    <p:sldId id="301" r:id="rId4"/>
    <p:sldId id="257" r:id="rId5"/>
    <p:sldId id="258" r:id="rId6"/>
    <p:sldId id="259" r:id="rId7"/>
    <p:sldId id="302" r:id="rId8"/>
    <p:sldId id="260" r:id="rId9"/>
    <p:sldId id="262" r:id="rId10"/>
    <p:sldId id="280" r:id="rId11"/>
    <p:sldId id="277" r:id="rId12"/>
    <p:sldId id="278" r:id="rId13"/>
    <p:sldId id="279" r:id="rId14"/>
    <p:sldId id="281" r:id="rId15"/>
    <p:sldId id="282" r:id="rId16"/>
    <p:sldId id="263" r:id="rId17"/>
    <p:sldId id="272" r:id="rId18"/>
    <p:sldId id="273" r:id="rId19"/>
    <p:sldId id="274" r:id="rId20"/>
    <p:sldId id="275" r:id="rId21"/>
    <p:sldId id="276" r:id="rId22"/>
    <p:sldId id="264" r:id="rId23"/>
    <p:sldId id="284" r:id="rId24"/>
    <p:sldId id="285" r:id="rId25"/>
    <p:sldId id="286" r:id="rId26"/>
    <p:sldId id="287" r:id="rId27"/>
    <p:sldId id="288" r:id="rId28"/>
    <p:sldId id="289" r:id="rId29"/>
    <p:sldId id="290" r:id="rId30"/>
    <p:sldId id="291" r:id="rId31"/>
    <p:sldId id="283" r:id="rId32"/>
    <p:sldId id="265" r:id="rId33"/>
    <p:sldId id="266" r:id="rId34"/>
    <p:sldId id="267" r:id="rId35"/>
    <p:sldId id="268" r:id="rId36"/>
    <p:sldId id="269" r:id="rId37"/>
    <p:sldId id="270" r:id="rId38"/>
    <p:sldId id="271" r:id="rId39"/>
    <p:sldId id="293" r:id="rId40"/>
    <p:sldId id="292" r:id="rId41"/>
    <p:sldId id="294" r:id="rId42"/>
    <p:sldId id="295" r:id="rId43"/>
    <p:sldId id="296" r:id="rId44"/>
    <p:sldId id="297" r:id="rId45"/>
    <p:sldId id="298" r:id="rId46"/>
    <p:sldId id="300" r:id="rId47"/>
    <p:sldId id="299" r:id="rId48"/>
    <p:sldId id="306" r:id="rId49"/>
    <p:sldId id="304" r:id="rId50"/>
    <p:sldId id="305"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72" d="100"/>
          <a:sy n="72" d="100"/>
        </p:scale>
        <p:origin x="66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A7883-B181-4FCA-8D0F-B24DD99BFC3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3F1735-1134-430F-866A-AAD212978E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D5D0766-506E-4370-87C7-FC89DECC02B8}"/>
              </a:ext>
            </a:extLst>
          </p:cNvPr>
          <p:cNvSpPr>
            <a:spLocks noGrp="1"/>
          </p:cNvSpPr>
          <p:nvPr>
            <p:ph type="dt" sz="half" idx="10"/>
          </p:nvPr>
        </p:nvSpPr>
        <p:spPr/>
        <p:txBody>
          <a:bodyPr/>
          <a:lstStyle/>
          <a:p>
            <a:fld id="{E9DF4C82-4470-458E-B77E-0190BC2857DA}" type="datetimeFigureOut">
              <a:rPr lang="zh-CN" altLang="en-US" smtClean="0"/>
              <a:pPr/>
              <a:t>2020/11/30</a:t>
            </a:fld>
            <a:endParaRPr lang="zh-CN" altLang="en-US"/>
          </a:p>
        </p:txBody>
      </p:sp>
      <p:sp>
        <p:nvSpPr>
          <p:cNvPr id="5" name="页脚占位符 4">
            <a:extLst>
              <a:ext uri="{FF2B5EF4-FFF2-40B4-BE49-F238E27FC236}">
                <a16:creationId xmlns:a16="http://schemas.microsoft.com/office/drawing/2014/main" id="{95C4ED89-06A2-47B2-87CE-F6ACC6C63F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F8FF7-7892-4879-BCA9-B9093A540038}"/>
              </a:ext>
            </a:extLst>
          </p:cNvPr>
          <p:cNvSpPr>
            <a:spLocks noGrp="1"/>
          </p:cNvSpPr>
          <p:nvPr>
            <p:ph type="sldNum" sz="quarter" idx="12"/>
          </p:nvPr>
        </p:nvSpPr>
        <p:spPr/>
        <p:txBody>
          <a:bodyPr/>
          <a:lstStyle/>
          <a:p>
            <a:fld id="{8155D012-2C3A-4526-B0F8-B89CC827984B}" type="slidenum">
              <a:rPr lang="zh-CN" altLang="en-US" smtClean="0"/>
              <a:pPr/>
              <a:t>‹#›</a:t>
            </a:fld>
            <a:endParaRPr lang="zh-CN" altLang="en-US"/>
          </a:p>
        </p:txBody>
      </p:sp>
    </p:spTree>
    <p:extLst>
      <p:ext uri="{BB962C8B-B14F-4D97-AF65-F5344CB8AC3E}">
        <p14:creationId xmlns:p14="http://schemas.microsoft.com/office/powerpoint/2010/main" val="63136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F3A80-2DCD-48A1-A79E-9B1067E984C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9ABD5B3-97AF-44C4-B8BB-49F186557B8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943CA6-216F-46EA-B8A4-CA223E1028F3}"/>
              </a:ext>
            </a:extLst>
          </p:cNvPr>
          <p:cNvSpPr>
            <a:spLocks noGrp="1"/>
          </p:cNvSpPr>
          <p:nvPr>
            <p:ph type="dt" sz="half" idx="10"/>
          </p:nvPr>
        </p:nvSpPr>
        <p:spPr/>
        <p:txBody>
          <a:bodyPr/>
          <a:lstStyle/>
          <a:p>
            <a:fld id="{E9DF4C82-4470-458E-B77E-0190BC2857DA}" type="datetimeFigureOut">
              <a:rPr lang="zh-CN" altLang="en-US" smtClean="0"/>
              <a:pPr/>
              <a:t>2020/11/30</a:t>
            </a:fld>
            <a:endParaRPr lang="zh-CN" altLang="en-US"/>
          </a:p>
        </p:txBody>
      </p:sp>
      <p:sp>
        <p:nvSpPr>
          <p:cNvPr id="5" name="页脚占位符 4">
            <a:extLst>
              <a:ext uri="{FF2B5EF4-FFF2-40B4-BE49-F238E27FC236}">
                <a16:creationId xmlns:a16="http://schemas.microsoft.com/office/drawing/2014/main" id="{CB5CC6EC-D553-4E95-8D38-6A1DCCC020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DACB4A-3869-4C36-AD32-106336F29012}"/>
              </a:ext>
            </a:extLst>
          </p:cNvPr>
          <p:cNvSpPr>
            <a:spLocks noGrp="1"/>
          </p:cNvSpPr>
          <p:nvPr>
            <p:ph type="sldNum" sz="quarter" idx="12"/>
          </p:nvPr>
        </p:nvSpPr>
        <p:spPr/>
        <p:txBody>
          <a:bodyPr/>
          <a:lstStyle/>
          <a:p>
            <a:fld id="{8155D012-2C3A-4526-B0F8-B89CC827984B}" type="slidenum">
              <a:rPr lang="zh-CN" altLang="en-US" smtClean="0"/>
              <a:pPr/>
              <a:t>‹#›</a:t>
            </a:fld>
            <a:endParaRPr lang="zh-CN" altLang="en-US"/>
          </a:p>
        </p:txBody>
      </p:sp>
    </p:spTree>
    <p:extLst>
      <p:ext uri="{BB962C8B-B14F-4D97-AF65-F5344CB8AC3E}">
        <p14:creationId xmlns:p14="http://schemas.microsoft.com/office/powerpoint/2010/main" val="2814820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E90C3BB-9A23-46C1-9F24-6EBE71C496A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08FC857-8889-4A7B-BDD5-F129A7D39E6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83060A-E7F6-4080-8619-E5E3AC323B98}"/>
              </a:ext>
            </a:extLst>
          </p:cNvPr>
          <p:cNvSpPr>
            <a:spLocks noGrp="1"/>
          </p:cNvSpPr>
          <p:nvPr>
            <p:ph type="dt" sz="half" idx="10"/>
          </p:nvPr>
        </p:nvSpPr>
        <p:spPr/>
        <p:txBody>
          <a:bodyPr/>
          <a:lstStyle/>
          <a:p>
            <a:fld id="{E9DF4C82-4470-458E-B77E-0190BC2857DA}" type="datetimeFigureOut">
              <a:rPr lang="zh-CN" altLang="en-US" smtClean="0"/>
              <a:pPr/>
              <a:t>2020/11/30</a:t>
            </a:fld>
            <a:endParaRPr lang="zh-CN" altLang="en-US"/>
          </a:p>
        </p:txBody>
      </p:sp>
      <p:sp>
        <p:nvSpPr>
          <p:cNvPr id="5" name="页脚占位符 4">
            <a:extLst>
              <a:ext uri="{FF2B5EF4-FFF2-40B4-BE49-F238E27FC236}">
                <a16:creationId xmlns:a16="http://schemas.microsoft.com/office/drawing/2014/main" id="{E83BFB87-0618-48A5-B38A-281023B030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B9DBD5-9F56-42CF-84E6-DF8483699056}"/>
              </a:ext>
            </a:extLst>
          </p:cNvPr>
          <p:cNvSpPr>
            <a:spLocks noGrp="1"/>
          </p:cNvSpPr>
          <p:nvPr>
            <p:ph type="sldNum" sz="quarter" idx="12"/>
          </p:nvPr>
        </p:nvSpPr>
        <p:spPr/>
        <p:txBody>
          <a:bodyPr/>
          <a:lstStyle/>
          <a:p>
            <a:fld id="{8155D012-2C3A-4526-B0F8-B89CC827984B}" type="slidenum">
              <a:rPr lang="zh-CN" altLang="en-US" smtClean="0"/>
              <a:pPr/>
              <a:t>‹#›</a:t>
            </a:fld>
            <a:endParaRPr lang="zh-CN" altLang="en-US"/>
          </a:p>
        </p:txBody>
      </p:sp>
    </p:spTree>
    <p:extLst>
      <p:ext uri="{BB962C8B-B14F-4D97-AF65-F5344CB8AC3E}">
        <p14:creationId xmlns:p14="http://schemas.microsoft.com/office/powerpoint/2010/main" val="2309683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2DC60-3520-43A3-ADDB-04EC39CE85C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0B89F4-12A9-49C1-8A7B-E4316ACBC13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12035B-7381-4BC2-8D3A-0EEC01E49785}"/>
              </a:ext>
            </a:extLst>
          </p:cNvPr>
          <p:cNvSpPr>
            <a:spLocks noGrp="1"/>
          </p:cNvSpPr>
          <p:nvPr>
            <p:ph type="dt" sz="half" idx="10"/>
          </p:nvPr>
        </p:nvSpPr>
        <p:spPr/>
        <p:txBody>
          <a:bodyPr/>
          <a:lstStyle/>
          <a:p>
            <a:fld id="{E9DF4C82-4470-458E-B77E-0190BC2857DA}" type="datetimeFigureOut">
              <a:rPr lang="zh-CN" altLang="en-US" smtClean="0"/>
              <a:pPr/>
              <a:t>2020/11/30</a:t>
            </a:fld>
            <a:endParaRPr lang="zh-CN" altLang="en-US"/>
          </a:p>
        </p:txBody>
      </p:sp>
      <p:sp>
        <p:nvSpPr>
          <p:cNvPr id="5" name="页脚占位符 4">
            <a:extLst>
              <a:ext uri="{FF2B5EF4-FFF2-40B4-BE49-F238E27FC236}">
                <a16:creationId xmlns:a16="http://schemas.microsoft.com/office/drawing/2014/main" id="{882DE821-63B1-4D7D-B89C-969E46BEA2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0496EA-8B7F-4CC8-B105-903C66313814}"/>
              </a:ext>
            </a:extLst>
          </p:cNvPr>
          <p:cNvSpPr>
            <a:spLocks noGrp="1"/>
          </p:cNvSpPr>
          <p:nvPr>
            <p:ph type="sldNum" sz="quarter" idx="12"/>
          </p:nvPr>
        </p:nvSpPr>
        <p:spPr/>
        <p:txBody>
          <a:bodyPr/>
          <a:lstStyle/>
          <a:p>
            <a:fld id="{8155D012-2C3A-4526-B0F8-B89CC827984B}" type="slidenum">
              <a:rPr lang="zh-CN" altLang="en-US" smtClean="0"/>
              <a:pPr/>
              <a:t>‹#›</a:t>
            </a:fld>
            <a:endParaRPr lang="zh-CN" altLang="en-US"/>
          </a:p>
        </p:txBody>
      </p:sp>
    </p:spTree>
    <p:extLst>
      <p:ext uri="{BB962C8B-B14F-4D97-AF65-F5344CB8AC3E}">
        <p14:creationId xmlns:p14="http://schemas.microsoft.com/office/powerpoint/2010/main" val="60537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47A41-8477-47C4-B148-B3DAB5DE0CF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72D7969-DB61-4E82-84FA-C9DB0DC0E4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18CE597-5C4D-4467-89D6-F7CE09A4F7AD}"/>
              </a:ext>
            </a:extLst>
          </p:cNvPr>
          <p:cNvSpPr>
            <a:spLocks noGrp="1"/>
          </p:cNvSpPr>
          <p:nvPr>
            <p:ph type="dt" sz="half" idx="10"/>
          </p:nvPr>
        </p:nvSpPr>
        <p:spPr/>
        <p:txBody>
          <a:bodyPr/>
          <a:lstStyle/>
          <a:p>
            <a:fld id="{E9DF4C82-4470-458E-B77E-0190BC2857DA}" type="datetimeFigureOut">
              <a:rPr lang="zh-CN" altLang="en-US" smtClean="0"/>
              <a:pPr/>
              <a:t>2020/11/30</a:t>
            </a:fld>
            <a:endParaRPr lang="zh-CN" altLang="en-US"/>
          </a:p>
        </p:txBody>
      </p:sp>
      <p:sp>
        <p:nvSpPr>
          <p:cNvPr id="5" name="页脚占位符 4">
            <a:extLst>
              <a:ext uri="{FF2B5EF4-FFF2-40B4-BE49-F238E27FC236}">
                <a16:creationId xmlns:a16="http://schemas.microsoft.com/office/drawing/2014/main" id="{0056C27B-4544-411A-8A09-F6740C5A5C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20ED8E-6503-4D02-916B-D279638F82E4}"/>
              </a:ext>
            </a:extLst>
          </p:cNvPr>
          <p:cNvSpPr>
            <a:spLocks noGrp="1"/>
          </p:cNvSpPr>
          <p:nvPr>
            <p:ph type="sldNum" sz="quarter" idx="12"/>
          </p:nvPr>
        </p:nvSpPr>
        <p:spPr/>
        <p:txBody>
          <a:bodyPr/>
          <a:lstStyle/>
          <a:p>
            <a:fld id="{8155D012-2C3A-4526-B0F8-B89CC827984B}" type="slidenum">
              <a:rPr lang="zh-CN" altLang="en-US" smtClean="0"/>
              <a:pPr/>
              <a:t>‹#›</a:t>
            </a:fld>
            <a:endParaRPr lang="zh-CN" altLang="en-US"/>
          </a:p>
        </p:txBody>
      </p:sp>
    </p:spTree>
    <p:extLst>
      <p:ext uri="{BB962C8B-B14F-4D97-AF65-F5344CB8AC3E}">
        <p14:creationId xmlns:p14="http://schemas.microsoft.com/office/powerpoint/2010/main" val="3450699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58F69-A197-473A-BB3B-8B64D91852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CE2773B-2886-42BD-BEC4-30BCDAEDC22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AC8D8E9-7DA5-449A-BB52-EE8571C8F0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BB9C8C6-B3DB-4228-A6D0-DB7EE2ABE47F}"/>
              </a:ext>
            </a:extLst>
          </p:cNvPr>
          <p:cNvSpPr>
            <a:spLocks noGrp="1"/>
          </p:cNvSpPr>
          <p:nvPr>
            <p:ph type="dt" sz="half" idx="10"/>
          </p:nvPr>
        </p:nvSpPr>
        <p:spPr/>
        <p:txBody>
          <a:bodyPr/>
          <a:lstStyle/>
          <a:p>
            <a:fld id="{E9DF4C82-4470-458E-B77E-0190BC2857DA}" type="datetimeFigureOut">
              <a:rPr lang="zh-CN" altLang="en-US" smtClean="0"/>
              <a:pPr/>
              <a:t>2020/11/30</a:t>
            </a:fld>
            <a:endParaRPr lang="zh-CN" altLang="en-US"/>
          </a:p>
        </p:txBody>
      </p:sp>
      <p:sp>
        <p:nvSpPr>
          <p:cNvPr id="6" name="页脚占位符 5">
            <a:extLst>
              <a:ext uri="{FF2B5EF4-FFF2-40B4-BE49-F238E27FC236}">
                <a16:creationId xmlns:a16="http://schemas.microsoft.com/office/drawing/2014/main" id="{9D816D1B-32F8-41D2-AFF3-A0FF49F3F2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211BF6-410D-44B6-ADBE-AF389AF1F69D}"/>
              </a:ext>
            </a:extLst>
          </p:cNvPr>
          <p:cNvSpPr>
            <a:spLocks noGrp="1"/>
          </p:cNvSpPr>
          <p:nvPr>
            <p:ph type="sldNum" sz="quarter" idx="12"/>
          </p:nvPr>
        </p:nvSpPr>
        <p:spPr/>
        <p:txBody>
          <a:bodyPr/>
          <a:lstStyle/>
          <a:p>
            <a:fld id="{8155D012-2C3A-4526-B0F8-B89CC827984B}" type="slidenum">
              <a:rPr lang="zh-CN" altLang="en-US" smtClean="0"/>
              <a:pPr/>
              <a:t>‹#›</a:t>
            </a:fld>
            <a:endParaRPr lang="zh-CN" altLang="en-US"/>
          </a:p>
        </p:txBody>
      </p:sp>
    </p:spTree>
    <p:extLst>
      <p:ext uri="{BB962C8B-B14F-4D97-AF65-F5344CB8AC3E}">
        <p14:creationId xmlns:p14="http://schemas.microsoft.com/office/powerpoint/2010/main" val="360228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BB31E-A31E-4050-A564-58CB22AB03C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4F4904A-935F-43BA-82F7-46661F33D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0770485-A59F-4FA0-A67E-DEC7894DA3F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800BE38-3579-48C9-9144-296D93095A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831FDBE-3F77-422B-A247-7777CEF5045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DDBA494-405C-473A-A8B5-31DD5639A5CB}"/>
              </a:ext>
            </a:extLst>
          </p:cNvPr>
          <p:cNvSpPr>
            <a:spLocks noGrp="1"/>
          </p:cNvSpPr>
          <p:nvPr>
            <p:ph type="dt" sz="half" idx="10"/>
          </p:nvPr>
        </p:nvSpPr>
        <p:spPr/>
        <p:txBody>
          <a:bodyPr/>
          <a:lstStyle/>
          <a:p>
            <a:fld id="{E9DF4C82-4470-458E-B77E-0190BC2857DA}" type="datetimeFigureOut">
              <a:rPr lang="zh-CN" altLang="en-US" smtClean="0"/>
              <a:pPr/>
              <a:t>2020/11/30</a:t>
            </a:fld>
            <a:endParaRPr lang="zh-CN" altLang="en-US"/>
          </a:p>
        </p:txBody>
      </p:sp>
      <p:sp>
        <p:nvSpPr>
          <p:cNvPr id="8" name="页脚占位符 7">
            <a:extLst>
              <a:ext uri="{FF2B5EF4-FFF2-40B4-BE49-F238E27FC236}">
                <a16:creationId xmlns:a16="http://schemas.microsoft.com/office/drawing/2014/main" id="{E06A45C2-5C43-4446-9C0D-039E1E5691E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8968482-C35D-4766-A99C-A17DB9478593}"/>
              </a:ext>
            </a:extLst>
          </p:cNvPr>
          <p:cNvSpPr>
            <a:spLocks noGrp="1"/>
          </p:cNvSpPr>
          <p:nvPr>
            <p:ph type="sldNum" sz="quarter" idx="12"/>
          </p:nvPr>
        </p:nvSpPr>
        <p:spPr/>
        <p:txBody>
          <a:bodyPr/>
          <a:lstStyle/>
          <a:p>
            <a:fld id="{8155D012-2C3A-4526-B0F8-B89CC827984B}" type="slidenum">
              <a:rPr lang="zh-CN" altLang="en-US" smtClean="0"/>
              <a:pPr/>
              <a:t>‹#›</a:t>
            </a:fld>
            <a:endParaRPr lang="zh-CN" altLang="en-US"/>
          </a:p>
        </p:txBody>
      </p:sp>
    </p:spTree>
    <p:extLst>
      <p:ext uri="{BB962C8B-B14F-4D97-AF65-F5344CB8AC3E}">
        <p14:creationId xmlns:p14="http://schemas.microsoft.com/office/powerpoint/2010/main" val="83556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8B73F-2609-459D-8F6C-455CF175B1D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761D57-350E-4A99-982C-1F939D6D4004}"/>
              </a:ext>
            </a:extLst>
          </p:cNvPr>
          <p:cNvSpPr>
            <a:spLocks noGrp="1"/>
          </p:cNvSpPr>
          <p:nvPr>
            <p:ph type="dt" sz="half" idx="10"/>
          </p:nvPr>
        </p:nvSpPr>
        <p:spPr/>
        <p:txBody>
          <a:bodyPr/>
          <a:lstStyle/>
          <a:p>
            <a:fld id="{E9DF4C82-4470-458E-B77E-0190BC2857DA}" type="datetimeFigureOut">
              <a:rPr lang="zh-CN" altLang="en-US" smtClean="0"/>
              <a:pPr/>
              <a:t>2020/11/30</a:t>
            </a:fld>
            <a:endParaRPr lang="zh-CN" altLang="en-US"/>
          </a:p>
        </p:txBody>
      </p:sp>
      <p:sp>
        <p:nvSpPr>
          <p:cNvPr id="4" name="页脚占位符 3">
            <a:extLst>
              <a:ext uri="{FF2B5EF4-FFF2-40B4-BE49-F238E27FC236}">
                <a16:creationId xmlns:a16="http://schemas.microsoft.com/office/drawing/2014/main" id="{D5CAB4B3-2805-41F3-AAF2-B90F75A078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0F249DB-303D-4957-9F1D-0E79FDE9E8B8}"/>
              </a:ext>
            </a:extLst>
          </p:cNvPr>
          <p:cNvSpPr>
            <a:spLocks noGrp="1"/>
          </p:cNvSpPr>
          <p:nvPr>
            <p:ph type="sldNum" sz="quarter" idx="12"/>
          </p:nvPr>
        </p:nvSpPr>
        <p:spPr/>
        <p:txBody>
          <a:bodyPr/>
          <a:lstStyle/>
          <a:p>
            <a:fld id="{8155D012-2C3A-4526-B0F8-B89CC827984B}" type="slidenum">
              <a:rPr lang="zh-CN" altLang="en-US" smtClean="0"/>
              <a:pPr/>
              <a:t>‹#›</a:t>
            </a:fld>
            <a:endParaRPr lang="zh-CN" altLang="en-US"/>
          </a:p>
        </p:txBody>
      </p:sp>
    </p:spTree>
    <p:extLst>
      <p:ext uri="{BB962C8B-B14F-4D97-AF65-F5344CB8AC3E}">
        <p14:creationId xmlns:p14="http://schemas.microsoft.com/office/powerpoint/2010/main" val="125887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189786-18F1-434B-98C3-0772D9D80725}"/>
              </a:ext>
            </a:extLst>
          </p:cNvPr>
          <p:cNvSpPr>
            <a:spLocks noGrp="1"/>
          </p:cNvSpPr>
          <p:nvPr>
            <p:ph type="dt" sz="half" idx="10"/>
          </p:nvPr>
        </p:nvSpPr>
        <p:spPr/>
        <p:txBody>
          <a:bodyPr/>
          <a:lstStyle/>
          <a:p>
            <a:fld id="{E9DF4C82-4470-458E-B77E-0190BC2857DA}" type="datetimeFigureOut">
              <a:rPr lang="zh-CN" altLang="en-US" smtClean="0"/>
              <a:pPr/>
              <a:t>2020/11/30</a:t>
            </a:fld>
            <a:endParaRPr lang="zh-CN" altLang="en-US"/>
          </a:p>
        </p:txBody>
      </p:sp>
      <p:sp>
        <p:nvSpPr>
          <p:cNvPr id="3" name="页脚占位符 2">
            <a:extLst>
              <a:ext uri="{FF2B5EF4-FFF2-40B4-BE49-F238E27FC236}">
                <a16:creationId xmlns:a16="http://schemas.microsoft.com/office/drawing/2014/main" id="{7F398086-1A91-4FB5-8859-EA0774B68F3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8B39629-9DBE-4EDD-95EF-6606D8AF29C5}"/>
              </a:ext>
            </a:extLst>
          </p:cNvPr>
          <p:cNvSpPr>
            <a:spLocks noGrp="1"/>
          </p:cNvSpPr>
          <p:nvPr>
            <p:ph type="sldNum" sz="quarter" idx="12"/>
          </p:nvPr>
        </p:nvSpPr>
        <p:spPr/>
        <p:txBody>
          <a:bodyPr/>
          <a:lstStyle/>
          <a:p>
            <a:fld id="{8155D012-2C3A-4526-B0F8-B89CC827984B}" type="slidenum">
              <a:rPr lang="zh-CN" altLang="en-US" smtClean="0"/>
              <a:pPr/>
              <a:t>‹#›</a:t>
            </a:fld>
            <a:endParaRPr lang="zh-CN" altLang="en-US"/>
          </a:p>
        </p:txBody>
      </p:sp>
    </p:spTree>
    <p:extLst>
      <p:ext uri="{BB962C8B-B14F-4D97-AF65-F5344CB8AC3E}">
        <p14:creationId xmlns:p14="http://schemas.microsoft.com/office/powerpoint/2010/main" val="286097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6449E-618F-45FE-B8A5-F1DF58963E8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2D9391D-5513-42DA-8FFB-8CE38A864B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C5FC1E8-7480-4295-9B4A-070A8808B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D61909-17F3-4736-A1B2-FF77FB9A0478}"/>
              </a:ext>
            </a:extLst>
          </p:cNvPr>
          <p:cNvSpPr>
            <a:spLocks noGrp="1"/>
          </p:cNvSpPr>
          <p:nvPr>
            <p:ph type="dt" sz="half" idx="10"/>
          </p:nvPr>
        </p:nvSpPr>
        <p:spPr/>
        <p:txBody>
          <a:bodyPr/>
          <a:lstStyle/>
          <a:p>
            <a:fld id="{E9DF4C82-4470-458E-B77E-0190BC2857DA}" type="datetimeFigureOut">
              <a:rPr lang="zh-CN" altLang="en-US" smtClean="0"/>
              <a:pPr/>
              <a:t>2020/11/30</a:t>
            </a:fld>
            <a:endParaRPr lang="zh-CN" altLang="en-US"/>
          </a:p>
        </p:txBody>
      </p:sp>
      <p:sp>
        <p:nvSpPr>
          <p:cNvPr id="6" name="页脚占位符 5">
            <a:extLst>
              <a:ext uri="{FF2B5EF4-FFF2-40B4-BE49-F238E27FC236}">
                <a16:creationId xmlns:a16="http://schemas.microsoft.com/office/drawing/2014/main" id="{7F07A682-B5A2-4823-B5ED-A1C329D462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2DE3F5-C77E-498D-8901-C10C3D77A5D0}"/>
              </a:ext>
            </a:extLst>
          </p:cNvPr>
          <p:cNvSpPr>
            <a:spLocks noGrp="1"/>
          </p:cNvSpPr>
          <p:nvPr>
            <p:ph type="sldNum" sz="quarter" idx="12"/>
          </p:nvPr>
        </p:nvSpPr>
        <p:spPr/>
        <p:txBody>
          <a:bodyPr/>
          <a:lstStyle/>
          <a:p>
            <a:fld id="{8155D012-2C3A-4526-B0F8-B89CC827984B}" type="slidenum">
              <a:rPr lang="zh-CN" altLang="en-US" smtClean="0"/>
              <a:pPr/>
              <a:t>‹#›</a:t>
            </a:fld>
            <a:endParaRPr lang="zh-CN" altLang="en-US"/>
          </a:p>
        </p:txBody>
      </p:sp>
    </p:spTree>
    <p:extLst>
      <p:ext uri="{BB962C8B-B14F-4D97-AF65-F5344CB8AC3E}">
        <p14:creationId xmlns:p14="http://schemas.microsoft.com/office/powerpoint/2010/main" val="4275639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3A4C4-D9BA-4157-B308-E513D4487F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1837C4-6CD8-4F43-9D9D-5F93C2345E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64C6E3E-38CA-4E37-A422-AC605FB72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4535ED8-79AD-491B-AA03-334CCF9942D8}"/>
              </a:ext>
            </a:extLst>
          </p:cNvPr>
          <p:cNvSpPr>
            <a:spLocks noGrp="1"/>
          </p:cNvSpPr>
          <p:nvPr>
            <p:ph type="dt" sz="half" idx="10"/>
          </p:nvPr>
        </p:nvSpPr>
        <p:spPr/>
        <p:txBody>
          <a:bodyPr/>
          <a:lstStyle/>
          <a:p>
            <a:fld id="{E9DF4C82-4470-458E-B77E-0190BC2857DA}" type="datetimeFigureOut">
              <a:rPr lang="zh-CN" altLang="en-US" smtClean="0"/>
              <a:pPr/>
              <a:t>2020/11/30</a:t>
            </a:fld>
            <a:endParaRPr lang="zh-CN" altLang="en-US"/>
          </a:p>
        </p:txBody>
      </p:sp>
      <p:sp>
        <p:nvSpPr>
          <p:cNvPr id="6" name="页脚占位符 5">
            <a:extLst>
              <a:ext uri="{FF2B5EF4-FFF2-40B4-BE49-F238E27FC236}">
                <a16:creationId xmlns:a16="http://schemas.microsoft.com/office/drawing/2014/main" id="{0FF30280-ABA8-40E0-A970-FE2BE899C6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8A5850-3A21-48E5-AC5F-7F09B223B5E2}"/>
              </a:ext>
            </a:extLst>
          </p:cNvPr>
          <p:cNvSpPr>
            <a:spLocks noGrp="1"/>
          </p:cNvSpPr>
          <p:nvPr>
            <p:ph type="sldNum" sz="quarter" idx="12"/>
          </p:nvPr>
        </p:nvSpPr>
        <p:spPr/>
        <p:txBody>
          <a:bodyPr/>
          <a:lstStyle/>
          <a:p>
            <a:fld id="{8155D012-2C3A-4526-B0F8-B89CC827984B}" type="slidenum">
              <a:rPr lang="zh-CN" altLang="en-US" smtClean="0"/>
              <a:pPr/>
              <a:t>‹#›</a:t>
            </a:fld>
            <a:endParaRPr lang="zh-CN" altLang="en-US"/>
          </a:p>
        </p:txBody>
      </p:sp>
    </p:spTree>
    <p:extLst>
      <p:ext uri="{BB962C8B-B14F-4D97-AF65-F5344CB8AC3E}">
        <p14:creationId xmlns:p14="http://schemas.microsoft.com/office/powerpoint/2010/main" val="57432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56C1FA9-EE84-44F1-80D4-8DD9B6BF5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3603BBC-F1A2-40D8-A392-DEE6347F37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820785-FC39-4DB3-ADCE-28F8F56E23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DF4C82-4470-458E-B77E-0190BC2857DA}" type="datetimeFigureOut">
              <a:rPr lang="zh-CN" altLang="en-US" smtClean="0"/>
              <a:pPr/>
              <a:t>2020/11/30</a:t>
            </a:fld>
            <a:endParaRPr lang="zh-CN" altLang="en-US"/>
          </a:p>
        </p:txBody>
      </p:sp>
      <p:sp>
        <p:nvSpPr>
          <p:cNvPr id="5" name="页脚占位符 4">
            <a:extLst>
              <a:ext uri="{FF2B5EF4-FFF2-40B4-BE49-F238E27FC236}">
                <a16:creationId xmlns:a16="http://schemas.microsoft.com/office/drawing/2014/main" id="{ECC91E17-6F77-4F42-B55F-05B689ACCD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BF99CA4-9CB7-472A-BC31-411E78BF86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55D012-2C3A-4526-B0F8-B89CC827984B}" type="slidenum">
              <a:rPr lang="zh-CN" altLang="en-US" smtClean="0"/>
              <a:pPr/>
              <a:t>‹#›</a:t>
            </a:fld>
            <a:endParaRPr lang="zh-CN" altLang="en-US"/>
          </a:p>
        </p:txBody>
      </p:sp>
    </p:spTree>
    <p:extLst>
      <p:ext uri="{BB962C8B-B14F-4D97-AF65-F5344CB8AC3E}">
        <p14:creationId xmlns:p14="http://schemas.microsoft.com/office/powerpoint/2010/main" val="309917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ecmwf.int/" TargetMode="External"/><Relationship Id="rId2" Type="http://schemas.openxmlformats.org/officeDocument/2006/relationships/hyperlink" Target="ftp://ftp.soest.hawaii.edu/uhsl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8F9E34-1B56-4737-ACEA-0F73B902B536}"/>
              </a:ext>
            </a:extLst>
          </p:cNvPr>
          <p:cNvSpPr>
            <a:spLocks noGrp="1"/>
          </p:cNvSpPr>
          <p:nvPr>
            <p:ph type="ctrTitle"/>
          </p:nvPr>
        </p:nvSpPr>
        <p:spPr>
          <a:xfrm>
            <a:off x="1524000" y="1453667"/>
            <a:ext cx="9144000" cy="3237602"/>
          </a:xfrm>
        </p:spPr>
        <p:txBody>
          <a:bodyPr>
            <a:normAutofit fontScale="90000"/>
          </a:bodyPr>
          <a:lstStyle/>
          <a:p>
            <a:r>
              <a:rPr lang="zh-CN" altLang="en-US" b="1" dirty="0"/>
              <a:t>“基于监督式学习的</a:t>
            </a:r>
            <a:br>
              <a:rPr lang="en-US" altLang="zh-CN" b="1" dirty="0"/>
            </a:br>
            <a:r>
              <a:rPr lang="zh-CN" altLang="en-US" b="1" dirty="0"/>
              <a:t>近海波高预测”</a:t>
            </a:r>
            <a:br>
              <a:rPr lang="en-US" altLang="zh-CN" b="1" dirty="0"/>
            </a:br>
            <a:r>
              <a:rPr lang="zh-CN" altLang="en-US" b="1" dirty="0"/>
              <a:t>结题汇报</a:t>
            </a:r>
            <a:br>
              <a:rPr lang="en-US" altLang="zh-CN" b="1" dirty="0"/>
            </a:br>
            <a:br>
              <a:rPr lang="en-US" altLang="zh-CN" b="1" dirty="0"/>
            </a:br>
            <a:r>
              <a:rPr lang="zh-CN" altLang="en-US" sz="1800" b="1" dirty="0"/>
              <a:t>小组成员：陈思宇、梁颖鹏、林育佳、袁梓昭、张文雅</a:t>
            </a:r>
          </a:p>
        </p:txBody>
      </p:sp>
    </p:spTree>
    <p:extLst>
      <p:ext uri="{BB962C8B-B14F-4D97-AF65-F5344CB8AC3E}">
        <p14:creationId xmlns:p14="http://schemas.microsoft.com/office/powerpoint/2010/main" val="3511425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6E5AD1-C6DC-4C54-A64B-8DB74E2D27AE}"/>
              </a:ext>
            </a:extLst>
          </p:cNvPr>
          <p:cNvSpPr>
            <a:spLocks noGrp="1"/>
          </p:cNvSpPr>
          <p:nvPr>
            <p:ph type="ctrTitle"/>
          </p:nvPr>
        </p:nvSpPr>
        <p:spPr/>
        <p:txBody>
          <a:bodyPr/>
          <a:lstStyle/>
          <a:p>
            <a:r>
              <a:rPr lang="zh-CN" altLang="en-US" dirty="0"/>
              <a:t>三、数据的统计特性</a:t>
            </a:r>
          </a:p>
        </p:txBody>
      </p:sp>
    </p:spTree>
    <p:extLst>
      <p:ext uri="{BB962C8B-B14F-4D97-AF65-F5344CB8AC3E}">
        <p14:creationId xmlns:p14="http://schemas.microsoft.com/office/powerpoint/2010/main" val="2157573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7F4B2-6798-4CB0-8CBC-49365BAAE99A}"/>
              </a:ext>
            </a:extLst>
          </p:cNvPr>
          <p:cNvSpPr>
            <a:spLocks noGrp="1"/>
          </p:cNvSpPr>
          <p:nvPr>
            <p:ph type="title"/>
          </p:nvPr>
        </p:nvSpPr>
        <p:spPr/>
        <p:txBody>
          <a:bodyPr/>
          <a:lstStyle/>
          <a:p>
            <a:r>
              <a:rPr lang="en-US" altLang="zh-CN" dirty="0"/>
              <a:t>1</a:t>
            </a:r>
            <a:r>
              <a:rPr lang="zh-CN" altLang="en-US" dirty="0"/>
              <a:t>、变量的基本统计值</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3209746810"/>
              </p:ext>
            </p:extLst>
          </p:nvPr>
        </p:nvGraphicFramePr>
        <p:xfrm>
          <a:off x="1704363" y="2427774"/>
          <a:ext cx="8783274" cy="2563170"/>
        </p:xfrm>
        <a:graphic>
          <a:graphicData uri="http://schemas.openxmlformats.org/drawingml/2006/table">
            <a:tbl>
              <a:tblPr/>
              <a:tblGrid>
                <a:gridCol w="1195313">
                  <a:extLst>
                    <a:ext uri="{9D8B030D-6E8A-4147-A177-3AD203B41FA5}">
                      <a16:colId xmlns:a16="http://schemas.microsoft.com/office/drawing/2014/main" val="20000"/>
                    </a:ext>
                  </a:extLst>
                </a:gridCol>
                <a:gridCol w="2034891">
                  <a:extLst>
                    <a:ext uri="{9D8B030D-6E8A-4147-A177-3AD203B41FA5}">
                      <a16:colId xmlns:a16="http://schemas.microsoft.com/office/drawing/2014/main" val="20001"/>
                    </a:ext>
                  </a:extLst>
                </a:gridCol>
                <a:gridCol w="2152410">
                  <a:extLst>
                    <a:ext uri="{9D8B030D-6E8A-4147-A177-3AD203B41FA5}">
                      <a16:colId xmlns:a16="http://schemas.microsoft.com/office/drawing/2014/main" val="20002"/>
                    </a:ext>
                  </a:extLst>
                </a:gridCol>
                <a:gridCol w="2034891">
                  <a:extLst>
                    <a:ext uri="{9D8B030D-6E8A-4147-A177-3AD203B41FA5}">
                      <a16:colId xmlns:a16="http://schemas.microsoft.com/office/drawing/2014/main" val="20003"/>
                    </a:ext>
                  </a:extLst>
                </a:gridCol>
                <a:gridCol w="1365769">
                  <a:extLst>
                    <a:ext uri="{9D8B030D-6E8A-4147-A177-3AD203B41FA5}">
                      <a16:colId xmlns:a16="http://schemas.microsoft.com/office/drawing/2014/main" val="20004"/>
                    </a:ext>
                  </a:extLst>
                </a:gridCol>
              </a:tblGrid>
              <a:tr h="610550">
                <a:tc>
                  <a:txBody>
                    <a:bodyPr/>
                    <a:lstStyle/>
                    <a:p>
                      <a:pPr algn="just">
                        <a:spcAft>
                          <a:spcPts val="0"/>
                        </a:spcAft>
                      </a:pPr>
                      <a:endParaRPr lang="en-US" sz="2400" kern="100">
                        <a:latin typeface="宋体"/>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latin typeface="等线"/>
                          <a:ea typeface="宋体"/>
                          <a:cs typeface="Times New Roman"/>
                        </a:rPr>
                        <a:t>风速</a:t>
                      </a:r>
                      <a:r>
                        <a:rPr lang="en-US" sz="2400" kern="100" dirty="0">
                          <a:latin typeface="等线"/>
                          <a:ea typeface="宋体"/>
                          <a:cs typeface="Times New Roman"/>
                        </a:rPr>
                        <a:t>m/s</a:t>
                      </a:r>
                      <a:endParaRPr lang="zh-CN" sz="2400" kern="100" dirty="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等线"/>
                          <a:ea typeface="宋体"/>
                          <a:cs typeface="Times New Roman"/>
                        </a:rPr>
                        <a:t>波高</a:t>
                      </a:r>
                      <a:r>
                        <a:rPr lang="en-US" sz="2400" kern="100">
                          <a:latin typeface="等线"/>
                          <a:ea typeface="宋体"/>
                          <a:cs typeface="Times New Roman"/>
                        </a:rPr>
                        <a:t>m</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等线"/>
                          <a:ea typeface="宋体"/>
                          <a:cs typeface="Times New Roman"/>
                        </a:rPr>
                        <a:t>波浪周期</a:t>
                      </a:r>
                      <a:r>
                        <a:rPr lang="en-US" sz="2400" kern="100">
                          <a:latin typeface="等线"/>
                          <a:ea typeface="宋体"/>
                          <a:cs typeface="Times New Roman"/>
                        </a:rPr>
                        <a:t> s</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等线"/>
                          <a:ea typeface="宋体"/>
                          <a:cs typeface="Times New Roman"/>
                        </a:rPr>
                        <a:t>潮水位</a:t>
                      </a:r>
                      <a:r>
                        <a:rPr lang="en-US" sz="2400" kern="100">
                          <a:latin typeface="等线"/>
                          <a:ea typeface="宋体"/>
                          <a:cs typeface="Times New Roman"/>
                        </a:rPr>
                        <a:t>mm</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10550">
                <a:tc>
                  <a:txBody>
                    <a:bodyPr/>
                    <a:lstStyle/>
                    <a:p>
                      <a:pPr algn="just">
                        <a:spcAft>
                          <a:spcPts val="0"/>
                        </a:spcAft>
                      </a:pPr>
                      <a:r>
                        <a:rPr lang="zh-CN" sz="2400" kern="100">
                          <a:latin typeface="等线"/>
                          <a:ea typeface="宋体"/>
                          <a:cs typeface="Times New Roman"/>
                        </a:rPr>
                        <a:t>平均值</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宋体"/>
                          <a:ea typeface="等线"/>
                          <a:cs typeface="Times New Roman"/>
                        </a:rPr>
                        <a:t>4.501</a:t>
                      </a:r>
                      <a:endParaRPr lang="zh-CN" sz="2400" kern="100" dirty="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1.016</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5.525</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1327.646</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10550">
                <a:tc>
                  <a:txBody>
                    <a:bodyPr/>
                    <a:lstStyle/>
                    <a:p>
                      <a:pPr algn="just">
                        <a:spcAft>
                          <a:spcPts val="0"/>
                        </a:spcAft>
                      </a:pPr>
                      <a:r>
                        <a:rPr lang="zh-CN" sz="2400" kern="100" dirty="0">
                          <a:latin typeface="等线"/>
                          <a:ea typeface="宋体"/>
                          <a:cs typeface="Times New Roman"/>
                        </a:rPr>
                        <a:t>最小值</a:t>
                      </a:r>
                      <a:endParaRPr lang="zh-CN" sz="2400" kern="100" dirty="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2.000</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0.301</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3.829</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80.000</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10550">
                <a:tc>
                  <a:txBody>
                    <a:bodyPr/>
                    <a:lstStyle/>
                    <a:p>
                      <a:pPr algn="just">
                        <a:spcAft>
                          <a:spcPts val="0"/>
                        </a:spcAft>
                      </a:pPr>
                      <a:r>
                        <a:rPr lang="zh-CN" sz="2400" kern="100">
                          <a:latin typeface="等线"/>
                          <a:ea typeface="宋体"/>
                          <a:cs typeface="Times New Roman"/>
                        </a:rPr>
                        <a:t>最大值</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11.085</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3.209</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8.031</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宋体"/>
                          <a:ea typeface="等线"/>
                          <a:cs typeface="Times New Roman"/>
                        </a:rPr>
                        <a:t>2870.000</a:t>
                      </a:r>
                      <a:endParaRPr lang="zh-CN" sz="2400" kern="100" dirty="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4319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7F4B2-6798-4CB0-8CBC-49365BAAE99A}"/>
              </a:ext>
            </a:extLst>
          </p:cNvPr>
          <p:cNvSpPr>
            <a:spLocks noGrp="1"/>
          </p:cNvSpPr>
          <p:nvPr>
            <p:ph type="title"/>
          </p:nvPr>
        </p:nvSpPr>
        <p:spPr/>
        <p:txBody>
          <a:bodyPr/>
          <a:lstStyle/>
          <a:p>
            <a:r>
              <a:rPr lang="en-US" altLang="zh-CN" dirty="0"/>
              <a:t>2</a:t>
            </a:r>
            <a:r>
              <a:rPr lang="zh-CN" altLang="en-US" dirty="0"/>
              <a:t>、风向和风向的分布</a:t>
            </a:r>
          </a:p>
        </p:txBody>
      </p:sp>
      <p:pic>
        <p:nvPicPr>
          <p:cNvPr id="6" name="图片 5"/>
          <p:cNvPicPr/>
          <p:nvPr/>
        </p:nvPicPr>
        <p:blipFill rotWithShape="1">
          <a:blip r:embed="rId2">
            <a:extLst>
              <a:ext uri="{28A0092B-C50C-407E-A947-70E740481C1C}">
                <a14:useLocalDpi xmlns:a14="http://schemas.microsoft.com/office/drawing/2010/main" val="0"/>
              </a:ext>
            </a:extLst>
          </a:blip>
          <a:srcRect l="26005" r="26581" b="-2256"/>
          <a:stretch/>
        </p:blipFill>
        <p:spPr bwMode="auto">
          <a:xfrm>
            <a:off x="709581" y="1468370"/>
            <a:ext cx="4896850" cy="4688455"/>
          </a:xfrm>
          <a:prstGeom prst="rect">
            <a:avLst/>
          </a:prstGeom>
          <a:ln>
            <a:noFill/>
          </a:ln>
          <a:extLst>
            <a:ext uri="{53640926-AAD7-44D8-BBD7-CCE9431645EC}">
              <a14:shadowObscured xmlns:a14="http://schemas.microsoft.com/office/drawing/2010/main"/>
            </a:ext>
          </a:extLst>
        </p:spPr>
      </p:pic>
      <p:pic>
        <p:nvPicPr>
          <p:cNvPr id="7" name="图片 6"/>
          <p:cNvPicPr/>
          <p:nvPr/>
        </p:nvPicPr>
        <p:blipFill rotWithShape="1">
          <a:blip r:embed="rId3">
            <a:extLst>
              <a:ext uri="{28A0092B-C50C-407E-A947-70E740481C1C}">
                <a14:useLocalDpi xmlns:a14="http://schemas.microsoft.com/office/drawing/2010/main" val="0"/>
              </a:ext>
            </a:extLst>
          </a:blip>
          <a:srcRect l="25256" t="882" r="24802" b="-2041"/>
          <a:stretch/>
        </p:blipFill>
        <p:spPr bwMode="auto">
          <a:xfrm>
            <a:off x="6096000" y="1415177"/>
            <a:ext cx="4896850" cy="46884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319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7F4B2-6798-4CB0-8CBC-49365BAAE99A}"/>
              </a:ext>
            </a:extLst>
          </p:cNvPr>
          <p:cNvSpPr>
            <a:spLocks noGrp="1"/>
          </p:cNvSpPr>
          <p:nvPr>
            <p:ph type="title"/>
          </p:nvPr>
        </p:nvSpPr>
        <p:spPr/>
        <p:txBody>
          <a:bodyPr/>
          <a:lstStyle/>
          <a:p>
            <a:r>
              <a:rPr lang="en-US" altLang="zh-CN" dirty="0"/>
              <a:t>3</a:t>
            </a:r>
            <a:r>
              <a:rPr lang="zh-CN" altLang="en-US" dirty="0"/>
              <a:t>、局部均值</a:t>
            </a:r>
          </a:p>
        </p:txBody>
      </p:sp>
      <p:pic>
        <p:nvPicPr>
          <p:cNvPr id="5" name="图片 4"/>
          <p:cNvPicPr/>
          <p:nvPr/>
        </p:nvPicPr>
        <p:blipFill>
          <a:blip r:embed="rId2" cstate="print">
            <a:extLst>
              <a:ext uri="{28A0092B-C50C-407E-A947-70E740481C1C}">
                <a14:useLocalDpi xmlns:a14="http://schemas.microsoft.com/office/drawing/2010/main" val="0"/>
              </a:ext>
            </a:extLst>
          </a:blip>
          <a:stretch>
            <a:fillRect/>
          </a:stretch>
        </p:blipFill>
        <p:spPr>
          <a:xfrm>
            <a:off x="109598" y="1499328"/>
            <a:ext cx="6177552" cy="3033845"/>
          </a:xfrm>
          <a:prstGeom prst="rect">
            <a:avLst/>
          </a:prstGeom>
        </p:spPr>
      </p:pic>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5966524" y="3429001"/>
            <a:ext cx="6115878" cy="3302792"/>
          </a:xfrm>
          <a:prstGeom prst="rect">
            <a:avLst/>
          </a:prstGeom>
        </p:spPr>
      </p:pic>
    </p:spTree>
    <p:extLst>
      <p:ext uri="{BB962C8B-B14F-4D97-AF65-F5344CB8AC3E}">
        <p14:creationId xmlns:p14="http://schemas.microsoft.com/office/powerpoint/2010/main" val="224319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7F4B2-6798-4CB0-8CBC-49365BAAE99A}"/>
              </a:ext>
            </a:extLst>
          </p:cNvPr>
          <p:cNvSpPr>
            <a:spLocks noGrp="1"/>
          </p:cNvSpPr>
          <p:nvPr>
            <p:ph type="title"/>
          </p:nvPr>
        </p:nvSpPr>
        <p:spPr/>
        <p:txBody>
          <a:bodyPr/>
          <a:lstStyle/>
          <a:p>
            <a:r>
              <a:rPr lang="en-US" altLang="zh-CN" dirty="0"/>
              <a:t>4</a:t>
            </a:r>
            <a:r>
              <a:rPr lang="zh-CN" altLang="en-US" dirty="0"/>
              <a:t>、波高的平稳特性</a:t>
            </a:r>
          </a:p>
        </p:txBody>
      </p:sp>
      <p:pic>
        <p:nvPicPr>
          <p:cNvPr id="6" name="图片 5"/>
          <p:cNvPicPr/>
          <p:nvPr/>
        </p:nvPicPr>
        <p:blipFill>
          <a:blip r:embed="rId2" cstate="print">
            <a:extLst>
              <a:ext uri="{28A0092B-C50C-407E-A947-70E740481C1C}">
                <a14:useLocalDpi xmlns:a14="http://schemas.microsoft.com/office/drawing/2010/main" val="0"/>
              </a:ext>
            </a:extLst>
          </a:blip>
          <a:stretch>
            <a:fillRect/>
          </a:stretch>
        </p:blipFill>
        <p:spPr>
          <a:xfrm>
            <a:off x="196255" y="1645116"/>
            <a:ext cx="6337066" cy="3567767"/>
          </a:xfrm>
          <a:prstGeom prst="rect">
            <a:avLst/>
          </a:prstGeom>
        </p:spPr>
      </p:pic>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6096000" y="3533465"/>
            <a:ext cx="6065789" cy="3324535"/>
          </a:xfrm>
          <a:prstGeom prst="rect">
            <a:avLst/>
          </a:prstGeom>
        </p:spPr>
      </p:pic>
    </p:spTree>
    <p:extLst>
      <p:ext uri="{BB962C8B-B14F-4D97-AF65-F5344CB8AC3E}">
        <p14:creationId xmlns:p14="http://schemas.microsoft.com/office/powerpoint/2010/main" val="224319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7F4B2-6798-4CB0-8CBC-49365BAAE99A}"/>
              </a:ext>
            </a:extLst>
          </p:cNvPr>
          <p:cNvSpPr>
            <a:spLocks noGrp="1"/>
          </p:cNvSpPr>
          <p:nvPr>
            <p:ph type="title"/>
          </p:nvPr>
        </p:nvSpPr>
        <p:spPr/>
        <p:txBody>
          <a:bodyPr/>
          <a:lstStyle/>
          <a:p>
            <a:r>
              <a:rPr lang="en-US" altLang="zh-CN" dirty="0"/>
              <a:t>5</a:t>
            </a:r>
            <a:r>
              <a:rPr lang="zh-CN" altLang="en-US" dirty="0"/>
              <a:t>、波高的平滑特性</a:t>
            </a:r>
          </a:p>
        </p:txBody>
      </p:sp>
      <p:pic>
        <p:nvPicPr>
          <p:cNvPr id="5" name="图片 4"/>
          <p:cNvPicPr/>
          <p:nvPr/>
        </p:nvPicPr>
        <p:blipFill>
          <a:blip r:embed="rId2" cstate="print">
            <a:extLst>
              <a:ext uri="{28A0092B-C50C-407E-A947-70E740481C1C}">
                <a14:useLocalDpi xmlns:a14="http://schemas.microsoft.com/office/drawing/2010/main" val="0"/>
              </a:ext>
            </a:extLst>
          </a:blip>
          <a:stretch>
            <a:fillRect/>
          </a:stretch>
        </p:blipFill>
        <p:spPr>
          <a:xfrm>
            <a:off x="2289098" y="1690688"/>
            <a:ext cx="7939133" cy="4959476"/>
          </a:xfrm>
          <a:prstGeom prst="rect">
            <a:avLst/>
          </a:prstGeom>
        </p:spPr>
      </p:pic>
    </p:spTree>
    <p:extLst>
      <p:ext uri="{BB962C8B-B14F-4D97-AF65-F5344CB8AC3E}">
        <p14:creationId xmlns:p14="http://schemas.microsoft.com/office/powerpoint/2010/main" val="224319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24718DF-45C3-4FF8-86B0-25CD03793550}"/>
              </a:ext>
            </a:extLst>
          </p:cNvPr>
          <p:cNvSpPr>
            <a:spLocks noGrp="1"/>
          </p:cNvSpPr>
          <p:nvPr>
            <p:ph idx="1"/>
          </p:nvPr>
        </p:nvSpPr>
        <p:spPr>
          <a:xfrm>
            <a:off x="196948" y="536237"/>
            <a:ext cx="5297811" cy="3368656"/>
          </a:xfrm>
        </p:spPr>
        <p:txBody>
          <a:bodyPr>
            <a:normAutofit/>
          </a:bodyPr>
          <a:lstStyle/>
          <a:p>
            <a:pPr marL="0" indent="0">
              <a:buNone/>
            </a:pPr>
            <a:r>
              <a:rPr lang="en-US" altLang="zh-CN" sz="3200" dirty="0">
                <a:latin typeface="宋体" panose="02010600030101010101" pitchFamily="2" charset="-122"/>
                <a:ea typeface="宋体" panose="02010600030101010101" pitchFamily="2" charset="-122"/>
              </a:rPr>
              <a:t>6</a:t>
            </a:r>
            <a:r>
              <a:rPr lang="zh-CN" altLang="en-US" sz="3200" dirty="0">
                <a:latin typeface="宋体" panose="02010600030101010101" pitchFamily="2" charset="-122"/>
                <a:ea typeface="宋体" panose="02010600030101010101" pitchFamily="2" charset="-122"/>
              </a:rPr>
              <a:t>、数据相关性分析结论</a:t>
            </a:r>
            <a:endParaRPr lang="en-US" altLang="zh-CN" sz="3200" dirty="0">
              <a:latin typeface="宋体" panose="02010600030101010101" pitchFamily="2" charset="-122"/>
              <a:ea typeface="宋体" panose="02010600030101010101" pitchFamily="2" charset="-122"/>
            </a:endParaRPr>
          </a:p>
          <a:p>
            <a:pPr marL="0" indent="0">
              <a:buNone/>
            </a:pPr>
            <a:endParaRPr lang="en-US" altLang="zh-CN" sz="3200" dirty="0">
              <a:latin typeface="宋体" panose="02010600030101010101" pitchFamily="2" charset="-122"/>
              <a:ea typeface="宋体" panose="02010600030101010101" pitchFamily="2" charset="-122"/>
            </a:endParaRPr>
          </a:p>
          <a:p>
            <a:pPr marL="0" indent="0">
              <a:buNone/>
            </a:pP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在建立预测模型时，仅需考虑前</a:t>
            </a:r>
            <a:r>
              <a:rPr lang="en-US" altLang="zh-CN" sz="2400" dirty="0">
                <a:effectLst/>
                <a:latin typeface="Times New Roman" panose="02020603050405020304" pitchFamily="18" charset="0"/>
                <a:ea typeface="宋体" panose="02010600030101010101" pitchFamily="2" charset="-122"/>
              </a:rPr>
              <a:t>3h</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的十米风速和波高两个变量对预测结果的影响</a:t>
            </a:r>
            <a:endParaRPr lang="zh-CN" altLang="en-US" sz="2400"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D1D5A519-2033-4EE7-A61D-D8B883586595}"/>
              </a:ext>
            </a:extLst>
          </p:cNvPr>
          <p:cNvPicPr>
            <a:picLocks noChangeAspect="1"/>
          </p:cNvPicPr>
          <p:nvPr/>
        </p:nvPicPr>
        <p:blipFill>
          <a:blip r:embed="rId2"/>
          <a:stretch>
            <a:fillRect/>
          </a:stretch>
        </p:blipFill>
        <p:spPr>
          <a:xfrm>
            <a:off x="5629420" y="201077"/>
            <a:ext cx="5826402" cy="2229458"/>
          </a:xfrm>
          <a:prstGeom prst="rect">
            <a:avLst/>
          </a:prstGeom>
        </p:spPr>
      </p:pic>
      <p:pic>
        <p:nvPicPr>
          <p:cNvPr id="8" name="图片 7">
            <a:extLst>
              <a:ext uri="{FF2B5EF4-FFF2-40B4-BE49-F238E27FC236}">
                <a16:creationId xmlns:a16="http://schemas.microsoft.com/office/drawing/2014/main" id="{9F9904DC-7EBB-4358-BEF6-84FB0681CF8D}"/>
              </a:ext>
            </a:extLst>
          </p:cNvPr>
          <p:cNvPicPr>
            <a:picLocks noChangeAspect="1"/>
          </p:cNvPicPr>
          <p:nvPr/>
        </p:nvPicPr>
        <p:blipFill>
          <a:blip r:embed="rId3"/>
          <a:stretch>
            <a:fillRect/>
          </a:stretch>
        </p:blipFill>
        <p:spPr>
          <a:xfrm>
            <a:off x="5621031" y="2380202"/>
            <a:ext cx="5826402" cy="2227933"/>
          </a:xfrm>
          <a:prstGeom prst="rect">
            <a:avLst/>
          </a:prstGeom>
        </p:spPr>
      </p:pic>
      <p:pic>
        <p:nvPicPr>
          <p:cNvPr id="9" name="图片 8">
            <a:extLst>
              <a:ext uri="{FF2B5EF4-FFF2-40B4-BE49-F238E27FC236}">
                <a16:creationId xmlns:a16="http://schemas.microsoft.com/office/drawing/2014/main" id="{E535B9B7-1871-43CB-A640-69B7C5A10DF7}"/>
              </a:ext>
            </a:extLst>
          </p:cNvPr>
          <p:cNvPicPr>
            <a:picLocks noChangeAspect="1"/>
          </p:cNvPicPr>
          <p:nvPr/>
        </p:nvPicPr>
        <p:blipFill>
          <a:blip r:embed="rId4"/>
          <a:stretch>
            <a:fillRect/>
          </a:stretch>
        </p:blipFill>
        <p:spPr>
          <a:xfrm>
            <a:off x="5629420" y="4658558"/>
            <a:ext cx="5826402" cy="1998365"/>
          </a:xfrm>
          <a:prstGeom prst="rect">
            <a:avLst/>
          </a:prstGeom>
        </p:spPr>
      </p:pic>
    </p:spTree>
    <p:extLst>
      <p:ext uri="{BB962C8B-B14F-4D97-AF65-F5344CB8AC3E}">
        <p14:creationId xmlns:p14="http://schemas.microsoft.com/office/powerpoint/2010/main" val="1464555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6E5AD1-C6DC-4C54-A64B-8DB74E2D27AE}"/>
              </a:ext>
            </a:extLst>
          </p:cNvPr>
          <p:cNvSpPr>
            <a:spLocks noGrp="1"/>
          </p:cNvSpPr>
          <p:nvPr>
            <p:ph type="ctrTitle"/>
          </p:nvPr>
        </p:nvSpPr>
        <p:spPr/>
        <p:txBody>
          <a:bodyPr/>
          <a:lstStyle/>
          <a:p>
            <a:r>
              <a:rPr lang="zh-CN" altLang="en-US" dirty="0"/>
              <a:t>四、</a:t>
            </a:r>
            <a:r>
              <a:rPr lang="en-US" altLang="zh-CN" dirty="0"/>
              <a:t>LSTM/SVR </a:t>
            </a:r>
            <a:r>
              <a:rPr lang="zh-CN" altLang="en-US" dirty="0"/>
              <a:t>模型训练</a:t>
            </a:r>
          </a:p>
        </p:txBody>
      </p:sp>
    </p:spTree>
    <p:extLst>
      <p:ext uri="{BB962C8B-B14F-4D97-AF65-F5344CB8AC3E}">
        <p14:creationId xmlns:p14="http://schemas.microsoft.com/office/powerpoint/2010/main" val="2157573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7F4B2-6798-4CB0-8CBC-49365BAAE99A}"/>
              </a:ext>
            </a:extLst>
          </p:cNvPr>
          <p:cNvSpPr>
            <a:spLocks noGrp="1"/>
          </p:cNvSpPr>
          <p:nvPr>
            <p:ph type="title"/>
          </p:nvPr>
        </p:nvSpPr>
        <p:spPr/>
        <p:txBody>
          <a:bodyPr/>
          <a:lstStyle/>
          <a:p>
            <a:r>
              <a:rPr lang="en-US" altLang="zh-CN" dirty="0"/>
              <a:t>1</a:t>
            </a:r>
            <a:r>
              <a:rPr lang="zh-CN" altLang="en-US" dirty="0"/>
              <a:t>、数据预处理</a:t>
            </a:r>
          </a:p>
        </p:txBody>
      </p:sp>
      <p:sp>
        <p:nvSpPr>
          <p:cNvPr id="3" name="内容占位符 2">
            <a:extLst>
              <a:ext uri="{FF2B5EF4-FFF2-40B4-BE49-F238E27FC236}">
                <a16:creationId xmlns:a16="http://schemas.microsoft.com/office/drawing/2014/main" id="{987EA189-C25C-452C-AF87-EB00D5F60852}"/>
              </a:ext>
            </a:extLst>
          </p:cNvPr>
          <p:cNvSpPr>
            <a:spLocks noGrp="1"/>
          </p:cNvSpPr>
          <p:nvPr>
            <p:ph idx="1"/>
          </p:nvPr>
        </p:nvSpPr>
        <p:spPr/>
        <p:txBody>
          <a:bodyPr>
            <a:normAutofit/>
          </a:bodyPr>
          <a:lstStyle/>
          <a:p>
            <a:r>
              <a:rPr lang="zh-CN" altLang="en-US" dirty="0"/>
              <a:t>由于</a:t>
            </a:r>
            <a:r>
              <a:rPr lang="zh-CN" altLang="en-US" dirty="0">
                <a:solidFill>
                  <a:srgbClr val="FF0000"/>
                </a:solidFill>
              </a:rPr>
              <a:t>风向</a:t>
            </a:r>
            <a:r>
              <a:rPr lang="zh-CN" altLang="en-US" dirty="0"/>
              <a:t>是用</a:t>
            </a:r>
            <a:r>
              <a:rPr lang="en-US" altLang="zh-CN" dirty="0"/>
              <a:t>[0,360)</a:t>
            </a:r>
            <a:r>
              <a:rPr lang="zh-CN" altLang="en-US" dirty="0"/>
              <a:t>区间的一个数字表示，我们把风速利用这个方向</a:t>
            </a:r>
            <a:r>
              <a:rPr lang="zh-CN" altLang="en-US" dirty="0">
                <a:solidFill>
                  <a:srgbClr val="FF0000"/>
                </a:solidFill>
              </a:rPr>
              <a:t>分解成水平方向和竖直方向的分速度</a:t>
            </a:r>
            <a:r>
              <a:rPr lang="zh-CN" altLang="en-US" dirty="0"/>
              <a:t>，并将分解后的速度</a:t>
            </a:r>
            <a:r>
              <a:rPr lang="zh-CN" altLang="en-US" dirty="0">
                <a:solidFill>
                  <a:srgbClr val="FF0000"/>
                </a:solidFill>
              </a:rPr>
              <a:t>归一化</a:t>
            </a:r>
            <a:r>
              <a:rPr lang="zh-CN" altLang="en-US" dirty="0"/>
              <a:t>到区间</a:t>
            </a:r>
            <a:r>
              <a:rPr lang="en-US" altLang="zh-CN" dirty="0"/>
              <a:t>(-1,1)</a:t>
            </a:r>
            <a:r>
              <a:rPr lang="zh-CN" altLang="en-US" dirty="0"/>
              <a:t>上</a:t>
            </a:r>
            <a:endParaRPr lang="en-US" altLang="zh-CN" dirty="0"/>
          </a:p>
          <a:p>
            <a:r>
              <a:rPr lang="zh-CN" altLang="en-US" dirty="0"/>
              <a:t>潮水位高度的量级要比其他数据的量级大得多，为了防止量级差距过大影响结果准确性，将潮水位高度数据</a:t>
            </a:r>
            <a:r>
              <a:rPr lang="zh-CN" altLang="en-US" dirty="0">
                <a:solidFill>
                  <a:srgbClr val="FF0000"/>
                </a:solidFill>
              </a:rPr>
              <a:t>除以</a:t>
            </a:r>
            <a:r>
              <a:rPr lang="en-US" altLang="zh-CN" dirty="0">
                <a:solidFill>
                  <a:srgbClr val="FF0000"/>
                </a:solidFill>
              </a:rPr>
              <a:t>1000</a:t>
            </a:r>
          </a:p>
          <a:p>
            <a:r>
              <a:rPr lang="zh-CN" altLang="en-US" dirty="0"/>
              <a:t>训练集，验证集和测试集比例为</a:t>
            </a:r>
            <a:r>
              <a:rPr lang="en-US" altLang="zh-CN" dirty="0">
                <a:solidFill>
                  <a:srgbClr val="FF0000"/>
                </a:solidFill>
              </a:rPr>
              <a:t>8:1:1</a:t>
            </a:r>
            <a:endParaRPr lang="zh-CN" altLang="en-US" dirty="0">
              <a:solidFill>
                <a:srgbClr val="FF0000"/>
              </a:solidFill>
            </a:endParaRPr>
          </a:p>
        </p:txBody>
      </p:sp>
    </p:spTree>
    <p:extLst>
      <p:ext uri="{BB962C8B-B14F-4D97-AF65-F5344CB8AC3E}">
        <p14:creationId xmlns:p14="http://schemas.microsoft.com/office/powerpoint/2010/main" val="224319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ECA525-0AF4-4BAB-A9DF-F156D342EF81}"/>
              </a:ext>
            </a:extLst>
          </p:cNvPr>
          <p:cNvSpPr>
            <a:spLocks noGrp="1"/>
          </p:cNvSpPr>
          <p:nvPr>
            <p:ph type="title"/>
          </p:nvPr>
        </p:nvSpPr>
        <p:spPr/>
        <p:txBody>
          <a:bodyPr/>
          <a:lstStyle/>
          <a:p>
            <a:r>
              <a:rPr lang="en-US" altLang="zh-CN" dirty="0"/>
              <a:t>2</a:t>
            </a:r>
            <a:r>
              <a:rPr lang="zh-CN" altLang="en-US" dirty="0"/>
              <a:t>、</a:t>
            </a:r>
            <a:r>
              <a:rPr lang="en-US" altLang="zh-CN" dirty="0"/>
              <a:t>SVR</a:t>
            </a:r>
            <a:endParaRPr lang="zh-CN" altLang="en-US" dirty="0"/>
          </a:p>
        </p:txBody>
      </p:sp>
      <p:sp>
        <p:nvSpPr>
          <p:cNvPr id="3" name="内容占位符 2">
            <a:extLst>
              <a:ext uri="{FF2B5EF4-FFF2-40B4-BE49-F238E27FC236}">
                <a16:creationId xmlns:a16="http://schemas.microsoft.com/office/drawing/2014/main" id="{BF59BC23-7BCA-4B49-8AA0-2BBA328D2E12}"/>
              </a:ext>
            </a:extLst>
          </p:cNvPr>
          <p:cNvSpPr>
            <a:spLocks noGrp="1"/>
          </p:cNvSpPr>
          <p:nvPr>
            <p:ph idx="1"/>
          </p:nvPr>
        </p:nvSpPr>
        <p:spPr/>
        <p:txBody>
          <a:bodyPr>
            <a:normAutofit/>
          </a:bodyPr>
          <a:lstStyle/>
          <a:p>
            <a:pPr marL="0" indent="0">
              <a:buNone/>
            </a:pPr>
            <a:r>
              <a:rPr lang="en-US" altLang="zh-CN" sz="3200" b="1" dirty="0">
                <a:latin typeface="宋体" panose="02010600030101010101" pitchFamily="2" charset="-122"/>
                <a:ea typeface="宋体" panose="02010600030101010101" pitchFamily="2" charset="-122"/>
              </a:rPr>
              <a:t>SVR</a:t>
            </a:r>
            <a:r>
              <a:rPr lang="zh-CN" altLang="en-US" sz="3200" b="1" dirty="0">
                <a:latin typeface="宋体" panose="02010600030101010101" pitchFamily="2" charset="-122"/>
                <a:ea typeface="宋体" panose="02010600030101010101" pitchFamily="2" charset="-122"/>
              </a:rPr>
              <a:t>要调整的内容主要有核函数和</a:t>
            </a:r>
            <a:r>
              <a:rPr lang="en-US" altLang="zh-CN" sz="3200" b="1" dirty="0">
                <a:latin typeface="宋体" panose="02010600030101010101" pitchFamily="2" charset="-122"/>
                <a:ea typeface="宋体" panose="02010600030101010101" pitchFamily="2" charset="-122"/>
              </a:rPr>
              <a:t>ε</a:t>
            </a:r>
          </a:p>
          <a:p>
            <a:r>
              <a:rPr lang="zh-CN" altLang="en-US" dirty="0">
                <a:latin typeface="宋体" panose="02010600030101010101" pitchFamily="2" charset="-122"/>
                <a:ea typeface="宋体" panose="02010600030101010101" pitchFamily="2" charset="-122"/>
              </a:rPr>
              <a:t>核函数主要有线性核函数，多项式核函数，</a:t>
            </a:r>
            <a:r>
              <a:rPr lang="en-US" altLang="zh-CN" dirty="0">
                <a:latin typeface="宋体" panose="02010600030101010101" pitchFamily="2" charset="-122"/>
                <a:ea typeface="宋体" panose="02010600030101010101" pitchFamily="2" charset="-122"/>
              </a:rPr>
              <a:t>sigmoid</a:t>
            </a:r>
            <a:r>
              <a:rPr lang="zh-CN" altLang="en-US" dirty="0">
                <a:latin typeface="宋体" panose="02010600030101010101" pitchFamily="2" charset="-122"/>
                <a:ea typeface="宋体" panose="02010600030101010101" pitchFamily="2" charset="-122"/>
              </a:rPr>
              <a:t>核函数，拉普拉斯核函数</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通过多次随机训练比较，每一次得到最优的核函数都是线性核函数</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通过</a:t>
            </a:r>
            <a:r>
              <a:rPr lang="en-US" altLang="zh-CN" dirty="0">
                <a:latin typeface="宋体" panose="02010600030101010101" pitchFamily="2" charset="-122"/>
                <a:ea typeface="宋体" panose="02010600030101010101" pitchFamily="2" charset="-122"/>
              </a:rPr>
              <a:t>ε</a:t>
            </a:r>
            <a:r>
              <a:rPr lang="zh-CN" altLang="en-US" dirty="0">
                <a:latin typeface="宋体" panose="02010600030101010101" pitchFamily="2" charset="-122"/>
                <a:ea typeface="宋体" panose="02010600030101010101" pitchFamily="2" charset="-122"/>
              </a:rPr>
              <a:t>在一个区间内的随机选取，以</a:t>
            </a:r>
            <a:r>
              <a:rPr lang="en-US" altLang="zh-CN" dirty="0">
                <a:latin typeface="宋体" panose="02010600030101010101" pitchFamily="2" charset="-122"/>
                <a:ea typeface="宋体" panose="02010600030101010101" pitchFamily="2" charset="-122"/>
              </a:rPr>
              <a:t>R2</a:t>
            </a:r>
            <a:r>
              <a:rPr lang="zh-CN" altLang="en-US" dirty="0">
                <a:latin typeface="宋体" panose="02010600030101010101" pitchFamily="2" charset="-122"/>
                <a:ea typeface="宋体" panose="02010600030101010101" pitchFamily="2" charset="-122"/>
              </a:rPr>
              <a:t>为判断标准选取最优的</a:t>
            </a:r>
            <a:r>
              <a:rPr lang="en-US" altLang="zh-CN" dirty="0">
                <a:latin typeface="宋体" panose="02010600030101010101" pitchFamily="2" charset="-122"/>
                <a:ea typeface="宋体" panose="02010600030101010101" pitchFamily="2" charset="-122"/>
              </a:rPr>
              <a:t>ε</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4074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4D0F94-968B-40A6-91FD-54D99138216E}"/>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FAE5C612-D72A-4510-AEE0-BF4E166B638B}"/>
              </a:ext>
            </a:extLst>
          </p:cNvPr>
          <p:cNvSpPr>
            <a:spLocks noGrp="1"/>
          </p:cNvSpPr>
          <p:nvPr>
            <p:ph idx="1"/>
          </p:nvPr>
        </p:nvSpPr>
        <p:spPr>
          <a:xfrm>
            <a:off x="2685221" y="1401555"/>
            <a:ext cx="6821557" cy="4351338"/>
          </a:xfrm>
        </p:spPr>
        <p:txBody>
          <a:bodyPr/>
          <a:lstStyle/>
          <a:p>
            <a:r>
              <a:rPr lang="zh-CN" altLang="en-US" dirty="0"/>
              <a:t>一、引言</a:t>
            </a:r>
            <a:endParaRPr lang="en-US" altLang="zh-CN" dirty="0"/>
          </a:p>
          <a:p>
            <a:r>
              <a:rPr lang="zh-CN" altLang="en-US" dirty="0"/>
              <a:t>二、数据来源与处理</a:t>
            </a:r>
            <a:endParaRPr lang="en-US" altLang="zh-CN" dirty="0"/>
          </a:p>
          <a:p>
            <a:r>
              <a:rPr lang="zh-CN" altLang="en-US" dirty="0"/>
              <a:t>三、数据的统计特性</a:t>
            </a:r>
            <a:endParaRPr lang="en-US" altLang="zh-CN" dirty="0"/>
          </a:p>
          <a:p>
            <a:r>
              <a:rPr lang="zh-CN" altLang="en-US" dirty="0"/>
              <a:t>四、</a:t>
            </a:r>
            <a:r>
              <a:rPr lang="en-US" altLang="zh-CN" dirty="0"/>
              <a:t>LSTM/SVR</a:t>
            </a:r>
            <a:r>
              <a:rPr lang="zh-CN" altLang="en-US" dirty="0"/>
              <a:t> 模型训练</a:t>
            </a:r>
            <a:endParaRPr lang="en-US" altLang="zh-CN" dirty="0"/>
          </a:p>
          <a:p>
            <a:r>
              <a:rPr lang="zh-CN" altLang="en-US" dirty="0"/>
              <a:t>五、传统预测方法（作为对比）的结果</a:t>
            </a:r>
            <a:endParaRPr lang="en-US" altLang="zh-CN" dirty="0"/>
          </a:p>
          <a:p>
            <a:r>
              <a:rPr lang="zh-CN" altLang="en-US" dirty="0"/>
              <a:t>六、实验设计与分析（一）</a:t>
            </a:r>
            <a:r>
              <a:rPr lang="en-US" altLang="zh-CN" dirty="0"/>
              <a:t>LSTM</a:t>
            </a:r>
            <a:r>
              <a:rPr lang="zh-CN" altLang="en-US" dirty="0"/>
              <a:t>部分</a:t>
            </a:r>
            <a:endParaRPr lang="en-US" altLang="zh-CN" dirty="0"/>
          </a:p>
          <a:p>
            <a:r>
              <a:rPr lang="zh-CN" altLang="en-US" dirty="0"/>
              <a:t>七、实验设计与分析（二）</a:t>
            </a:r>
            <a:r>
              <a:rPr lang="en-US" altLang="zh-CN" dirty="0"/>
              <a:t>SVR</a:t>
            </a:r>
            <a:r>
              <a:rPr lang="zh-CN" altLang="en-US" dirty="0"/>
              <a:t>部分</a:t>
            </a:r>
            <a:endParaRPr lang="en-US" altLang="zh-CN" dirty="0"/>
          </a:p>
          <a:p>
            <a:r>
              <a:rPr lang="zh-CN" altLang="en-US" dirty="0"/>
              <a:t>八、总结</a:t>
            </a:r>
          </a:p>
        </p:txBody>
      </p:sp>
    </p:spTree>
    <p:extLst>
      <p:ext uri="{BB962C8B-B14F-4D97-AF65-F5344CB8AC3E}">
        <p14:creationId xmlns:p14="http://schemas.microsoft.com/office/powerpoint/2010/main" val="236374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937C3-C5C7-457F-A9E0-0853CB6A9A62}"/>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D2453CFC-1B70-4856-8067-75D687127B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9279195" cy="5750925"/>
          </a:xfrm>
        </p:spPr>
      </p:pic>
    </p:spTree>
    <p:extLst>
      <p:ext uri="{BB962C8B-B14F-4D97-AF65-F5344CB8AC3E}">
        <p14:creationId xmlns:p14="http://schemas.microsoft.com/office/powerpoint/2010/main" val="439570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8B375-2BBD-4367-85FA-5042ED1AFD7E}"/>
              </a:ext>
            </a:extLst>
          </p:cNvPr>
          <p:cNvSpPr>
            <a:spLocks noGrp="1"/>
          </p:cNvSpPr>
          <p:nvPr>
            <p:ph type="title"/>
          </p:nvPr>
        </p:nvSpPr>
        <p:spPr/>
        <p:txBody>
          <a:bodyPr/>
          <a:lstStyle/>
          <a:p>
            <a:r>
              <a:rPr lang="en-US" altLang="zh-CN" dirty="0"/>
              <a:t>3</a:t>
            </a:r>
            <a:r>
              <a:rPr lang="zh-CN" altLang="en-US" dirty="0"/>
              <a:t>、</a:t>
            </a:r>
            <a:r>
              <a:rPr lang="en-US" altLang="zh-CN" dirty="0"/>
              <a:t>LSTM</a:t>
            </a:r>
            <a:endParaRPr lang="zh-CN" altLang="en-US" dirty="0"/>
          </a:p>
        </p:txBody>
      </p:sp>
      <p:sp>
        <p:nvSpPr>
          <p:cNvPr id="3" name="内容占位符 2">
            <a:extLst>
              <a:ext uri="{FF2B5EF4-FFF2-40B4-BE49-F238E27FC236}">
                <a16:creationId xmlns:a16="http://schemas.microsoft.com/office/drawing/2014/main" id="{02838335-8E06-4D2C-9FFF-EFE9CEBCBF91}"/>
              </a:ext>
            </a:extLst>
          </p:cNvPr>
          <p:cNvSpPr>
            <a:spLocks noGrp="1"/>
          </p:cNvSpPr>
          <p:nvPr>
            <p:ph idx="1"/>
          </p:nvPr>
        </p:nvSpPr>
        <p:spPr/>
        <p:txBody>
          <a:bodyPr>
            <a:noAutofit/>
          </a:bodyPr>
          <a:lstStyle/>
          <a:p>
            <a:r>
              <a:rPr lang="zh-CN" altLang="en-US" dirty="0"/>
              <a:t>由经验公式                                                                                    ，得到每一层神经元节点的个数，                  得到神经网络的层数，其中</a:t>
            </a:r>
            <a:r>
              <a:rPr lang="en-US" altLang="zh-CN" dirty="0"/>
              <a:t>I</a:t>
            </a:r>
            <a:r>
              <a:rPr lang="zh-CN" altLang="en-US" dirty="0"/>
              <a:t>和</a:t>
            </a:r>
            <a:r>
              <a:rPr lang="en-US" altLang="zh-CN" dirty="0"/>
              <a:t>O</a:t>
            </a:r>
            <a:r>
              <a:rPr lang="zh-CN" altLang="en-US" dirty="0"/>
              <a:t>分别表示输入和输出的节点数。</a:t>
            </a:r>
            <a:endParaRPr lang="en-US" altLang="zh-CN" dirty="0"/>
          </a:p>
          <a:p>
            <a:r>
              <a:rPr lang="zh-CN" altLang="en-US" dirty="0"/>
              <a:t>隐藏层的激活函数为</a:t>
            </a:r>
            <a:r>
              <a:rPr lang="en-US" altLang="zh-CN" dirty="0" err="1"/>
              <a:t>relu</a:t>
            </a:r>
            <a:r>
              <a:rPr lang="zh-CN" altLang="en-US" dirty="0"/>
              <a:t>函数，优化算法为</a:t>
            </a:r>
            <a:r>
              <a:rPr lang="en-US" altLang="zh-CN" dirty="0"/>
              <a:t>Adam</a:t>
            </a:r>
          </a:p>
          <a:p>
            <a:r>
              <a:rPr lang="zh-CN" altLang="en-US" dirty="0"/>
              <a:t>正式实验以前先预训练调整学习率，</a:t>
            </a:r>
            <a:endParaRPr lang="en-US" altLang="zh-CN" dirty="0"/>
          </a:p>
          <a:p>
            <a:r>
              <a:rPr lang="zh-CN" altLang="en-US" dirty="0"/>
              <a:t>为了避免过拟合，利用提前停止机制，在连续两次优化中损失函数提示没有明显改进的时候提前停止训练，每一轮训练用验证集验证，每次训练最多</a:t>
            </a:r>
            <a:r>
              <a:rPr lang="en-US" altLang="zh-CN" dirty="0"/>
              <a:t>30</a:t>
            </a:r>
            <a:r>
              <a:rPr lang="zh-CN" altLang="en-US" dirty="0"/>
              <a:t>个</a:t>
            </a:r>
            <a:r>
              <a:rPr lang="en-US" altLang="zh-CN" dirty="0"/>
              <a:t>epochs</a:t>
            </a:r>
          </a:p>
          <a:p>
            <a:r>
              <a:rPr lang="zh-CN" altLang="en-US" dirty="0"/>
              <a:t>训练结束后记录预测结果的准确性，用</a:t>
            </a:r>
            <a:r>
              <a:rPr lang="en-US" altLang="zh-CN" dirty="0"/>
              <a:t>R2</a:t>
            </a:r>
            <a:r>
              <a:rPr lang="zh-CN" altLang="en-US" dirty="0"/>
              <a:t>，</a:t>
            </a:r>
            <a:r>
              <a:rPr lang="en-US" altLang="zh-CN" dirty="0"/>
              <a:t>MSE</a:t>
            </a:r>
            <a:r>
              <a:rPr lang="zh-CN" altLang="en-US" dirty="0"/>
              <a:t>，</a:t>
            </a:r>
            <a:r>
              <a:rPr lang="en-US" altLang="zh-CN" dirty="0"/>
              <a:t>MAE</a:t>
            </a:r>
            <a:r>
              <a:rPr lang="zh-CN" altLang="en-US" dirty="0"/>
              <a:t>三个评判标准</a:t>
            </a:r>
          </a:p>
        </p:txBody>
      </p:sp>
      <p:pic>
        <p:nvPicPr>
          <p:cNvPr id="4" name="图片 3">
            <a:extLst>
              <a:ext uri="{FF2B5EF4-FFF2-40B4-BE49-F238E27FC236}">
                <a16:creationId xmlns:a16="http://schemas.microsoft.com/office/drawing/2014/main" id="{87B9A900-25B3-4D62-913C-FE68305B40E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04969" y="1839106"/>
            <a:ext cx="6936414" cy="392072"/>
          </a:xfrm>
          <a:prstGeom prst="rect">
            <a:avLst/>
          </a:prstGeom>
          <a:noFill/>
          <a:ln>
            <a:noFill/>
          </a:ln>
        </p:spPr>
      </p:pic>
      <p:pic>
        <p:nvPicPr>
          <p:cNvPr id="5" name="图片 4">
            <a:extLst>
              <a:ext uri="{FF2B5EF4-FFF2-40B4-BE49-F238E27FC236}">
                <a16:creationId xmlns:a16="http://schemas.microsoft.com/office/drawing/2014/main" id="{DE831E0F-2A08-41DB-9C77-CB77EA03D77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90103" y="2156598"/>
            <a:ext cx="1597742" cy="392072"/>
          </a:xfrm>
          <a:prstGeom prst="rect">
            <a:avLst/>
          </a:prstGeom>
          <a:noFill/>
          <a:ln>
            <a:noFill/>
          </a:ln>
        </p:spPr>
      </p:pic>
    </p:spTree>
    <p:extLst>
      <p:ext uri="{BB962C8B-B14F-4D97-AF65-F5344CB8AC3E}">
        <p14:creationId xmlns:p14="http://schemas.microsoft.com/office/powerpoint/2010/main" val="3689571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40982-8586-4004-AB3B-9DBDCDB4C87F}"/>
              </a:ext>
            </a:extLst>
          </p:cNvPr>
          <p:cNvSpPr>
            <a:spLocks noGrp="1"/>
          </p:cNvSpPr>
          <p:nvPr>
            <p:ph type="ctrTitle"/>
          </p:nvPr>
        </p:nvSpPr>
        <p:spPr>
          <a:xfrm>
            <a:off x="1524000" y="1758466"/>
            <a:ext cx="9144000" cy="2387600"/>
          </a:xfrm>
        </p:spPr>
        <p:txBody>
          <a:bodyPr/>
          <a:lstStyle/>
          <a:p>
            <a:r>
              <a:rPr lang="zh-CN" altLang="en-US" dirty="0"/>
              <a:t>五、传统预测方法的结果</a:t>
            </a:r>
            <a:br>
              <a:rPr lang="en-US" altLang="zh-CN" dirty="0"/>
            </a:br>
            <a:r>
              <a:rPr lang="en-US" altLang="zh-CN" dirty="0"/>
              <a:t>(</a:t>
            </a:r>
            <a:r>
              <a:rPr lang="zh-CN" altLang="en-US" dirty="0"/>
              <a:t>作为对比）</a:t>
            </a:r>
          </a:p>
        </p:txBody>
      </p:sp>
    </p:spTree>
    <p:extLst>
      <p:ext uri="{BB962C8B-B14F-4D97-AF65-F5344CB8AC3E}">
        <p14:creationId xmlns:p14="http://schemas.microsoft.com/office/powerpoint/2010/main" val="3417667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7F4B2-6798-4CB0-8CBC-49365BAAE99A}"/>
              </a:ext>
            </a:extLst>
          </p:cNvPr>
          <p:cNvSpPr>
            <a:spLocks noGrp="1"/>
          </p:cNvSpPr>
          <p:nvPr>
            <p:ph type="title"/>
          </p:nvPr>
        </p:nvSpPr>
        <p:spPr/>
        <p:txBody>
          <a:bodyPr/>
          <a:lstStyle/>
          <a:p>
            <a:r>
              <a:rPr lang="en-US" altLang="zh-CN" dirty="0"/>
              <a:t>1</a:t>
            </a:r>
            <a:r>
              <a:rPr lang="zh-CN" altLang="en-US" dirty="0"/>
              <a:t>、滑动平均法</a:t>
            </a:r>
          </a:p>
        </p:txBody>
      </p:sp>
      <p:graphicFrame>
        <p:nvGraphicFramePr>
          <p:cNvPr id="4" name="表格 3"/>
          <p:cNvGraphicFramePr>
            <a:graphicFrameLocks noGrp="1"/>
          </p:cNvGraphicFramePr>
          <p:nvPr/>
        </p:nvGraphicFramePr>
        <p:xfrm>
          <a:off x="2239861" y="1954629"/>
          <a:ext cx="8565159" cy="4026720"/>
        </p:xfrm>
        <a:graphic>
          <a:graphicData uri="http://schemas.openxmlformats.org/drawingml/2006/table">
            <a:tbl>
              <a:tblPr/>
              <a:tblGrid>
                <a:gridCol w="3997209">
                  <a:extLst>
                    <a:ext uri="{9D8B030D-6E8A-4147-A177-3AD203B41FA5}">
                      <a16:colId xmlns:a16="http://schemas.microsoft.com/office/drawing/2014/main" val="20000"/>
                    </a:ext>
                  </a:extLst>
                </a:gridCol>
                <a:gridCol w="4567950">
                  <a:extLst>
                    <a:ext uri="{9D8B030D-6E8A-4147-A177-3AD203B41FA5}">
                      <a16:colId xmlns:a16="http://schemas.microsoft.com/office/drawing/2014/main" val="20001"/>
                    </a:ext>
                  </a:extLst>
                </a:gridCol>
              </a:tblGrid>
              <a:tr h="503340">
                <a:tc>
                  <a:txBody>
                    <a:bodyPr/>
                    <a:lstStyle/>
                    <a:p>
                      <a:pPr algn="ctr">
                        <a:spcAft>
                          <a:spcPts val="0"/>
                        </a:spcAft>
                      </a:pPr>
                      <a:r>
                        <a:rPr lang="zh-CN" sz="2400" b="1" kern="100" dirty="0">
                          <a:latin typeface="等线"/>
                          <a:ea typeface="宋体"/>
                          <a:cs typeface="Times New Roman"/>
                        </a:rPr>
                        <a:t>窗口长度</a:t>
                      </a:r>
                      <a:endParaRPr lang="zh-CN" sz="2400" kern="100" dirty="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等线"/>
                          <a:ea typeface="宋体"/>
                          <a:cs typeface="Times New Roman"/>
                        </a:rPr>
                        <a:t>均方根误差</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03340">
                <a:tc>
                  <a:txBody>
                    <a:bodyPr/>
                    <a:lstStyle/>
                    <a:p>
                      <a:pPr algn="ctr">
                        <a:spcAft>
                          <a:spcPts val="0"/>
                        </a:spcAft>
                      </a:pPr>
                      <a:r>
                        <a:rPr lang="en-US" sz="2400" b="1" kern="100">
                          <a:latin typeface="宋体"/>
                          <a:ea typeface="等线"/>
                          <a:cs typeface="Times New Roman"/>
                        </a:rPr>
                        <a:t>20</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a:latin typeface="宋体"/>
                          <a:ea typeface="等线"/>
                          <a:cs typeface="Times New Roman"/>
                        </a:rPr>
                        <a:t>0.2753</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3340">
                <a:tc>
                  <a:txBody>
                    <a:bodyPr/>
                    <a:lstStyle/>
                    <a:p>
                      <a:pPr algn="ctr">
                        <a:spcAft>
                          <a:spcPts val="0"/>
                        </a:spcAft>
                      </a:pPr>
                      <a:r>
                        <a:rPr lang="en-US" sz="2400" b="1" kern="100">
                          <a:latin typeface="宋体"/>
                          <a:ea typeface="等线"/>
                          <a:cs typeface="Times New Roman"/>
                        </a:rPr>
                        <a:t>10</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a:latin typeface="宋体"/>
                          <a:ea typeface="等线"/>
                          <a:cs typeface="Times New Roman"/>
                        </a:rPr>
                        <a:t>0.1937</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3340">
                <a:tc>
                  <a:txBody>
                    <a:bodyPr/>
                    <a:lstStyle/>
                    <a:p>
                      <a:pPr algn="ctr">
                        <a:spcAft>
                          <a:spcPts val="0"/>
                        </a:spcAft>
                      </a:pPr>
                      <a:r>
                        <a:rPr lang="en-US" sz="2400" b="1" kern="100">
                          <a:latin typeface="宋体"/>
                          <a:ea typeface="等线"/>
                          <a:cs typeface="Times New Roman"/>
                        </a:rPr>
                        <a:t>5</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a:latin typeface="宋体"/>
                          <a:ea typeface="等线"/>
                          <a:cs typeface="Times New Roman"/>
                        </a:rPr>
                        <a:t>.1244</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3340">
                <a:tc>
                  <a:txBody>
                    <a:bodyPr/>
                    <a:lstStyle/>
                    <a:p>
                      <a:pPr algn="ctr">
                        <a:spcAft>
                          <a:spcPts val="0"/>
                        </a:spcAft>
                      </a:pPr>
                      <a:r>
                        <a:rPr lang="en-US" sz="2400" b="1" kern="100">
                          <a:latin typeface="宋体"/>
                          <a:ea typeface="等线"/>
                          <a:cs typeface="Times New Roman"/>
                        </a:rPr>
                        <a:t>4</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a:latin typeface="宋体"/>
                          <a:ea typeface="等线"/>
                          <a:cs typeface="Times New Roman"/>
                        </a:rPr>
                        <a:t>.1076</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3340">
                <a:tc>
                  <a:txBody>
                    <a:bodyPr/>
                    <a:lstStyle/>
                    <a:p>
                      <a:pPr algn="ctr">
                        <a:spcAft>
                          <a:spcPts val="0"/>
                        </a:spcAft>
                      </a:pPr>
                      <a:r>
                        <a:rPr lang="en-US" sz="2400" b="1" kern="100">
                          <a:latin typeface="宋体"/>
                          <a:ea typeface="等线"/>
                          <a:cs typeface="Times New Roman"/>
                        </a:rPr>
                        <a:t>3</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a:latin typeface="宋体"/>
                          <a:ea typeface="等线"/>
                          <a:cs typeface="Times New Roman"/>
                        </a:rPr>
                        <a:t>.0895</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03340">
                <a:tc>
                  <a:txBody>
                    <a:bodyPr/>
                    <a:lstStyle/>
                    <a:p>
                      <a:pPr algn="ctr">
                        <a:spcAft>
                          <a:spcPts val="0"/>
                        </a:spcAft>
                      </a:pPr>
                      <a:r>
                        <a:rPr lang="en-US" sz="2400" b="1" kern="100">
                          <a:latin typeface="宋体"/>
                          <a:ea typeface="等线"/>
                          <a:cs typeface="Times New Roman"/>
                        </a:rPr>
                        <a:t>2</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a:latin typeface="宋体"/>
                          <a:ea typeface="等线"/>
                          <a:cs typeface="Times New Roman"/>
                        </a:rPr>
                        <a:t>.0699</a:t>
                      </a:r>
                      <a:endParaRPr lang="zh-CN" sz="105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03340">
                <a:tc>
                  <a:txBody>
                    <a:bodyPr/>
                    <a:lstStyle/>
                    <a:p>
                      <a:pPr algn="ctr">
                        <a:spcAft>
                          <a:spcPts val="0"/>
                        </a:spcAft>
                      </a:pPr>
                      <a:r>
                        <a:rPr lang="en-US" sz="2400" b="1" kern="100" dirty="0">
                          <a:latin typeface="宋体"/>
                          <a:ea typeface="等线"/>
                          <a:cs typeface="Times New Roman"/>
                        </a:rPr>
                        <a:t>1</a:t>
                      </a:r>
                      <a:endParaRPr lang="zh-CN" sz="2400" kern="100" dirty="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100" dirty="0">
                          <a:latin typeface="宋体"/>
                          <a:ea typeface="等线"/>
                          <a:cs typeface="Times New Roman"/>
                        </a:rPr>
                        <a:t>.0486</a:t>
                      </a:r>
                      <a:endParaRPr lang="zh-CN" sz="1050" kern="100" dirty="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4319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7F4B2-6798-4CB0-8CBC-49365BAAE99A}"/>
              </a:ext>
            </a:extLst>
          </p:cNvPr>
          <p:cNvSpPr>
            <a:spLocks noGrp="1"/>
          </p:cNvSpPr>
          <p:nvPr>
            <p:ph type="title"/>
          </p:nvPr>
        </p:nvSpPr>
        <p:spPr/>
        <p:txBody>
          <a:bodyPr/>
          <a:lstStyle/>
          <a:p>
            <a:r>
              <a:rPr lang="en-US" altLang="zh-CN" dirty="0"/>
              <a:t>2</a:t>
            </a:r>
            <a:r>
              <a:rPr lang="zh-CN" altLang="en-US" dirty="0"/>
              <a:t>、加权滑动平均法</a:t>
            </a:r>
          </a:p>
        </p:txBody>
      </p:sp>
      <p:graphicFrame>
        <p:nvGraphicFramePr>
          <p:cNvPr id="6" name="表格 5"/>
          <p:cNvGraphicFramePr>
            <a:graphicFrameLocks noGrp="1"/>
          </p:cNvGraphicFramePr>
          <p:nvPr/>
        </p:nvGraphicFramePr>
        <p:xfrm>
          <a:off x="2281807" y="2323748"/>
          <a:ext cx="7617202" cy="2793535"/>
        </p:xfrm>
        <a:graphic>
          <a:graphicData uri="http://schemas.openxmlformats.org/drawingml/2006/table">
            <a:tbl>
              <a:tblPr/>
              <a:tblGrid>
                <a:gridCol w="3554814">
                  <a:extLst>
                    <a:ext uri="{9D8B030D-6E8A-4147-A177-3AD203B41FA5}">
                      <a16:colId xmlns:a16="http://schemas.microsoft.com/office/drawing/2014/main" val="20000"/>
                    </a:ext>
                  </a:extLst>
                </a:gridCol>
                <a:gridCol w="4062388">
                  <a:extLst>
                    <a:ext uri="{9D8B030D-6E8A-4147-A177-3AD203B41FA5}">
                      <a16:colId xmlns:a16="http://schemas.microsoft.com/office/drawing/2014/main" val="20001"/>
                    </a:ext>
                  </a:extLst>
                </a:gridCol>
              </a:tblGrid>
              <a:tr h="558707">
                <a:tc>
                  <a:txBody>
                    <a:bodyPr/>
                    <a:lstStyle/>
                    <a:p>
                      <a:pPr algn="ctr">
                        <a:spcAft>
                          <a:spcPts val="0"/>
                        </a:spcAft>
                      </a:pPr>
                      <a:r>
                        <a:rPr lang="zh-CN" sz="2400" b="1" kern="100">
                          <a:latin typeface="等线"/>
                          <a:ea typeface="宋体"/>
                          <a:cs typeface="Times New Roman"/>
                        </a:rPr>
                        <a:t>窗口长度</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b="1" kern="100">
                          <a:latin typeface="等线"/>
                          <a:ea typeface="宋体"/>
                          <a:cs typeface="Times New Roman"/>
                        </a:rPr>
                        <a:t>均方根误差</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8707">
                <a:tc>
                  <a:txBody>
                    <a:bodyPr/>
                    <a:lstStyle/>
                    <a:p>
                      <a:pPr algn="ctr">
                        <a:spcAft>
                          <a:spcPts val="0"/>
                        </a:spcAft>
                      </a:pPr>
                      <a:r>
                        <a:rPr lang="en-US" sz="2400" b="1" kern="100">
                          <a:latin typeface="宋体"/>
                          <a:ea typeface="等线"/>
                          <a:cs typeface="Times New Roman"/>
                        </a:rPr>
                        <a:t>10</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latin typeface="宋体"/>
                          <a:ea typeface="等线"/>
                          <a:cs typeface="Times New Roman"/>
                        </a:rPr>
                        <a:t>0.1848</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58707">
                <a:tc>
                  <a:txBody>
                    <a:bodyPr/>
                    <a:lstStyle/>
                    <a:p>
                      <a:pPr algn="ctr">
                        <a:spcAft>
                          <a:spcPts val="0"/>
                        </a:spcAft>
                      </a:pPr>
                      <a:r>
                        <a:rPr lang="en-US" sz="2400" b="1" kern="100">
                          <a:latin typeface="宋体"/>
                          <a:ea typeface="等线"/>
                          <a:cs typeface="Times New Roman"/>
                        </a:rPr>
                        <a:t>5</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latin typeface="宋体"/>
                          <a:ea typeface="等线"/>
                          <a:cs typeface="Times New Roman"/>
                        </a:rPr>
                        <a:t>.1227</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8707">
                <a:tc>
                  <a:txBody>
                    <a:bodyPr/>
                    <a:lstStyle/>
                    <a:p>
                      <a:pPr algn="ctr">
                        <a:spcAft>
                          <a:spcPts val="0"/>
                        </a:spcAft>
                      </a:pPr>
                      <a:r>
                        <a:rPr lang="en-US" sz="2400" b="1" kern="100">
                          <a:latin typeface="宋体"/>
                          <a:ea typeface="等线"/>
                          <a:cs typeface="Times New Roman"/>
                        </a:rPr>
                        <a:t>2</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latin typeface="宋体"/>
                          <a:ea typeface="等线"/>
                          <a:cs typeface="Times New Roman"/>
                        </a:rPr>
                        <a:t>.0698</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58707">
                <a:tc>
                  <a:txBody>
                    <a:bodyPr/>
                    <a:lstStyle/>
                    <a:p>
                      <a:pPr algn="ctr">
                        <a:spcAft>
                          <a:spcPts val="0"/>
                        </a:spcAft>
                      </a:pPr>
                      <a:r>
                        <a:rPr lang="en-US" sz="2400" b="1" kern="100">
                          <a:latin typeface="宋体"/>
                          <a:ea typeface="等线"/>
                          <a:cs typeface="Times New Roman"/>
                        </a:rPr>
                        <a:t>1</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latin typeface="宋体"/>
                          <a:ea typeface="等线"/>
                          <a:cs typeface="Times New Roman"/>
                        </a:rPr>
                        <a:t>.0486</a:t>
                      </a:r>
                      <a:endParaRPr lang="zh-CN" sz="2400" kern="100" dirty="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4319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7F4B2-6798-4CB0-8CBC-49365BAAE99A}"/>
              </a:ext>
            </a:extLst>
          </p:cNvPr>
          <p:cNvSpPr>
            <a:spLocks noGrp="1"/>
          </p:cNvSpPr>
          <p:nvPr>
            <p:ph type="title"/>
          </p:nvPr>
        </p:nvSpPr>
        <p:spPr/>
        <p:txBody>
          <a:bodyPr/>
          <a:lstStyle/>
          <a:p>
            <a:r>
              <a:rPr lang="en-US" altLang="zh-CN" dirty="0"/>
              <a:t>3</a:t>
            </a:r>
            <a:r>
              <a:rPr lang="zh-CN" altLang="en-US" dirty="0"/>
              <a:t>、一次指数平滑</a:t>
            </a:r>
          </a:p>
        </p:txBody>
      </p:sp>
      <p:graphicFrame>
        <p:nvGraphicFramePr>
          <p:cNvPr id="4" name="表格 3"/>
          <p:cNvGraphicFramePr>
            <a:graphicFrameLocks noGrp="1"/>
          </p:cNvGraphicFramePr>
          <p:nvPr>
            <p:extLst>
              <p:ext uri="{D42A27DB-BD31-4B8C-83A1-F6EECF244321}">
                <p14:modId xmlns:p14="http://schemas.microsoft.com/office/powerpoint/2010/main" val="1271420267"/>
              </p:ext>
            </p:extLst>
          </p:nvPr>
        </p:nvGraphicFramePr>
        <p:xfrm>
          <a:off x="1761686" y="2021747"/>
          <a:ext cx="8288324" cy="4001550"/>
        </p:xfrm>
        <a:graphic>
          <a:graphicData uri="http://schemas.openxmlformats.org/drawingml/2006/table">
            <a:tbl>
              <a:tblPr/>
              <a:tblGrid>
                <a:gridCol w="4144162">
                  <a:extLst>
                    <a:ext uri="{9D8B030D-6E8A-4147-A177-3AD203B41FA5}">
                      <a16:colId xmlns:a16="http://schemas.microsoft.com/office/drawing/2014/main" val="20000"/>
                    </a:ext>
                  </a:extLst>
                </a:gridCol>
                <a:gridCol w="4144162">
                  <a:extLst>
                    <a:ext uri="{9D8B030D-6E8A-4147-A177-3AD203B41FA5}">
                      <a16:colId xmlns:a16="http://schemas.microsoft.com/office/drawing/2014/main" val="20001"/>
                    </a:ext>
                  </a:extLst>
                </a:gridCol>
              </a:tblGrid>
              <a:tr h="666925">
                <a:tc>
                  <a:txBody>
                    <a:bodyPr/>
                    <a:lstStyle/>
                    <a:p>
                      <a:pPr algn="ctr">
                        <a:spcAft>
                          <a:spcPts val="0"/>
                        </a:spcAft>
                      </a:pPr>
                      <a:r>
                        <a:rPr lang="zh-CN" sz="2400" kern="100" dirty="0">
                          <a:latin typeface="等线"/>
                          <a:ea typeface="宋体"/>
                          <a:cs typeface="Times New Roman"/>
                        </a:rPr>
                        <a:t>指数α值</a:t>
                      </a:r>
                      <a:endParaRPr lang="zh-CN" sz="2400" kern="100" dirty="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100">
                          <a:latin typeface="等线"/>
                          <a:ea typeface="宋体"/>
                          <a:cs typeface="Times New Roman"/>
                        </a:rPr>
                        <a:t>均方根误差</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66925">
                <a:tc>
                  <a:txBody>
                    <a:bodyPr/>
                    <a:lstStyle/>
                    <a:p>
                      <a:pPr algn="ctr">
                        <a:spcAft>
                          <a:spcPts val="0"/>
                        </a:spcAft>
                      </a:pPr>
                      <a:r>
                        <a:rPr lang="en-US" sz="2400" kern="100">
                          <a:latin typeface="宋体"/>
                          <a:ea typeface="等线"/>
                          <a:cs typeface="Times New Roman"/>
                        </a:rPr>
                        <a:t>1.0</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等线"/>
                          <a:cs typeface="Times New Roman"/>
                        </a:rPr>
                        <a:t>0.0486</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66925">
                <a:tc>
                  <a:txBody>
                    <a:bodyPr/>
                    <a:lstStyle/>
                    <a:p>
                      <a:pPr algn="ctr">
                        <a:spcAft>
                          <a:spcPts val="0"/>
                        </a:spcAft>
                      </a:pPr>
                      <a:r>
                        <a:rPr lang="en-US" sz="2400" kern="100">
                          <a:latin typeface="宋体"/>
                          <a:ea typeface="等线"/>
                          <a:cs typeface="Times New Roman"/>
                        </a:rPr>
                        <a:t>0.8</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等线"/>
                          <a:cs typeface="Times New Roman"/>
                        </a:rPr>
                        <a:t>0.0583</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6925">
                <a:tc>
                  <a:txBody>
                    <a:bodyPr/>
                    <a:lstStyle/>
                    <a:p>
                      <a:pPr algn="ctr">
                        <a:spcAft>
                          <a:spcPts val="0"/>
                        </a:spcAft>
                      </a:pPr>
                      <a:r>
                        <a:rPr lang="en-US" sz="2400" kern="100" dirty="0">
                          <a:latin typeface="宋体"/>
                          <a:ea typeface="等线"/>
                          <a:cs typeface="Times New Roman"/>
                        </a:rPr>
                        <a:t>0.6</a:t>
                      </a:r>
                      <a:endParaRPr lang="zh-CN" sz="2400" kern="100" dirty="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等线"/>
                          <a:cs typeface="Times New Roman"/>
                        </a:rPr>
                        <a:t>0.0732</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66925">
                <a:tc>
                  <a:txBody>
                    <a:bodyPr/>
                    <a:lstStyle/>
                    <a:p>
                      <a:pPr algn="ctr">
                        <a:spcAft>
                          <a:spcPts val="0"/>
                        </a:spcAft>
                      </a:pPr>
                      <a:r>
                        <a:rPr lang="en-US" sz="2400" kern="100" dirty="0">
                          <a:latin typeface="宋体"/>
                          <a:ea typeface="等线"/>
                          <a:cs typeface="Times New Roman"/>
                        </a:rPr>
                        <a:t>0.4</a:t>
                      </a:r>
                      <a:endParaRPr lang="zh-CN" sz="2400" kern="100" dirty="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等线"/>
                          <a:cs typeface="Times New Roman"/>
                        </a:rPr>
                        <a:t>0.0993</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66925">
                <a:tc>
                  <a:txBody>
                    <a:bodyPr/>
                    <a:lstStyle/>
                    <a:p>
                      <a:pPr algn="ctr">
                        <a:spcAft>
                          <a:spcPts val="0"/>
                        </a:spcAft>
                      </a:pPr>
                      <a:r>
                        <a:rPr lang="en-US" sz="2400" kern="100" dirty="0">
                          <a:latin typeface="宋体"/>
                          <a:ea typeface="等线"/>
                          <a:cs typeface="Times New Roman"/>
                        </a:rPr>
                        <a:t>0.2</a:t>
                      </a:r>
                      <a:endParaRPr lang="zh-CN" sz="2400" kern="100" dirty="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宋体"/>
                          <a:ea typeface="等线"/>
                          <a:cs typeface="Times New Roman"/>
                        </a:rPr>
                        <a:t>0.1560</a:t>
                      </a:r>
                      <a:endParaRPr lang="zh-CN" sz="2400" kern="100" dirty="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4319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7F4B2-6798-4CB0-8CBC-49365BAAE99A}"/>
              </a:ext>
            </a:extLst>
          </p:cNvPr>
          <p:cNvSpPr>
            <a:spLocks noGrp="1"/>
          </p:cNvSpPr>
          <p:nvPr>
            <p:ph type="title"/>
          </p:nvPr>
        </p:nvSpPr>
        <p:spPr/>
        <p:txBody>
          <a:bodyPr/>
          <a:lstStyle/>
          <a:p>
            <a:r>
              <a:rPr lang="en-US" altLang="zh-CN" dirty="0"/>
              <a:t>4</a:t>
            </a:r>
            <a:r>
              <a:rPr lang="zh-CN" altLang="en-US" dirty="0"/>
              <a:t>、二次指数平滑</a:t>
            </a:r>
          </a:p>
        </p:txBody>
      </p:sp>
      <p:graphicFrame>
        <p:nvGraphicFramePr>
          <p:cNvPr id="5" name="表格 4"/>
          <p:cNvGraphicFramePr>
            <a:graphicFrameLocks noGrp="1"/>
          </p:cNvGraphicFramePr>
          <p:nvPr>
            <p:extLst>
              <p:ext uri="{D42A27DB-BD31-4B8C-83A1-F6EECF244321}">
                <p14:modId xmlns:p14="http://schemas.microsoft.com/office/powerpoint/2010/main" val="211771254"/>
              </p:ext>
            </p:extLst>
          </p:nvPr>
        </p:nvGraphicFramePr>
        <p:xfrm>
          <a:off x="1887524" y="2046912"/>
          <a:ext cx="7902429" cy="2880222"/>
        </p:xfrm>
        <a:graphic>
          <a:graphicData uri="http://schemas.openxmlformats.org/drawingml/2006/table">
            <a:tbl>
              <a:tblPr/>
              <a:tblGrid>
                <a:gridCol w="2606872">
                  <a:extLst>
                    <a:ext uri="{9D8B030D-6E8A-4147-A177-3AD203B41FA5}">
                      <a16:colId xmlns:a16="http://schemas.microsoft.com/office/drawing/2014/main" val="20000"/>
                    </a:ext>
                  </a:extLst>
                </a:gridCol>
                <a:gridCol w="2587348">
                  <a:extLst>
                    <a:ext uri="{9D8B030D-6E8A-4147-A177-3AD203B41FA5}">
                      <a16:colId xmlns:a16="http://schemas.microsoft.com/office/drawing/2014/main" val="20001"/>
                    </a:ext>
                  </a:extLst>
                </a:gridCol>
                <a:gridCol w="2708209">
                  <a:extLst>
                    <a:ext uri="{9D8B030D-6E8A-4147-A177-3AD203B41FA5}">
                      <a16:colId xmlns:a16="http://schemas.microsoft.com/office/drawing/2014/main" val="20002"/>
                    </a:ext>
                  </a:extLst>
                </a:gridCol>
              </a:tblGrid>
              <a:tr h="1152087">
                <a:tc>
                  <a:txBody>
                    <a:bodyPr/>
                    <a:lstStyle/>
                    <a:p>
                      <a:pPr algn="ctr">
                        <a:spcAft>
                          <a:spcPts val="0"/>
                        </a:spcAft>
                      </a:pPr>
                      <a:r>
                        <a:rPr lang="zh-CN" sz="2400" kern="100">
                          <a:latin typeface="等线"/>
                          <a:ea typeface="宋体"/>
                          <a:cs typeface="Times New Roman"/>
                        </a:rPr>
                        <a:t>α值</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等线"/>
                          <a:cs typeface="Times New Roman"/>
                        </a:rPr>
                        <a:t>T+1</a:t>
                      </a:r>
                      <a:r>
                        <a:rPr lang="zh-CN" sz="2400" kern="100">
                          <a:latin typeface="等线"/>
                          <a:ea typeface="宋体"/>
                          <a:cs typeface="Times New Roman"/>
                        </a:rPr>
                        <a:t>时刻预测值均方根误差</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宋体"/>
                          <a:ea typeface="等线"/>
                          <a:cs typeface="Times New Roman"/>
                        </a:rPr>
                        <a:t>T+2</a:t>
                      </a:r>
                      <a:r>
                        <a:rPr lang="zh-CN" sz="2400" kern="100">
                          <a:latin typeface="等线"/>
                          <a:ea typeface="宋体"/>
                          <a:cs typeface="Times New Roman"/>
                        </a:rPr>
                        <a:t>时刻预测值均方根误差</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6045">
                <a:tc>
                  <a:txBody>
                    <a:bodyPr/>
                    <a:lstStyle/>
                    <a:p>
                      <a:pPr algn="ctr">
                        <a:spcAft>
                          <a:spcPts val="0"/>
                        </a:spcAft>
                      </a:pPr>
                      <a:r>
                        <a:rPr lang="en-US" sz="2400" kern="100">
                          <a:latin typeface="宋体"/>
                          <a:ea typeface="等线"/>
                          <a:cs typeface="Times New Roman"/>
                        </a:rPr>
                        <a:t>0.9</a:t>
                      </a:r>
                      <a:endParaRPr lang="zh-CN" sz="2400" kern="10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宋体"/>
                          <a:ea typeface="等线"/>
                          <a:cs typeface="Times New Roman"/>
                        </a:rPr>
                        <a:t>0.0309</a:t>
                      </a:r>
                      <a:endParaRPr lang="zh-CN" sz="2400" kern="100" dirty="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宋体"/>
                          <a:ea typeface="等线"/>
                          <a:cs typeface="Times New Roman"/>
                        </a:rPr>
                        <a:t>0.0717</a:t>
                      </a:r>
                      <a:endParaRPr lang="zh-CN" sz="2400" kern="100" dirty="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76045">
                <a:tc>
                  <a:txBody>
                    <a:bodyPr/>
                    <a:lstStyle/>
                    <a:p>
                      <a:pPr algn="ctr">
                        <a:spcAft>
                          <a:spcPts val="0"/>
                        </a:spcAft>
                      </a:pPr>
                      <a:r>
                        <a:rPr lang="en-US" sz="2400" kern="100" dirty="0">
                          <a:latin typeface="宋体"/>
                          <a:ea typeface="等线"/>
                          <a:cs typeface="Times New Roman"/>
                        </a:rPr>
                        <a:t>0.8</a:t>
                      </a:r>
                      <a:endParaRPr lang="zh-CN" sz="2400" kern="100" dirty="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宋体"/>
                          <a:ea typeface="等线"/>
                          <a:cs typeface="Times New Roman"/>
                        </a:rPr>
                        <a:t>0.0332</a:t>
                      </a:r>
                      <a:endParaRPr lang="zh-CN" sz="2400" kern="100" dirty="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宋体"/>
                          <a:ea typeface="等线"/>
                          <a:cs typeface="Times New Roman"/>
                        </a:rPr>
                        <a:t>0.0741</a:t>
                      </a:r>
                      <a:endParaRPr lang="zh-CN" sz="2400" kern="100" dirty="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76045">
                <a:tc>
                  <a:txBody>
                    <a:bodyPr/>
                    <a:lstStyle/>
                    <a:p>
                      <a:pPr algn="ctr">
                        <a:spcAft>
                          <a:spcPts val="0"/>
                        </a:spcAft>
                      </a:pPr>
                      <a:r>
                        <a:rPr lang="en-US" sz="2400" kern="100" dirty="0">
                          <a:latin typeface="宋体"/>
                          <a:ea typeface="等线"/>
                          <a:cs typeface="Times New Roman"/>
                        </a:rPr>
                        <a:t>0.6</a:t>
                      </a:r>
                      <a:endParaRPr lang="zh-CN" sz="2400" kern="100" dirty="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宋体"/>
                          <a:ea typeface="等线"/>
                          <a:cs typeface="Times New Roman"/>
                        </a:rPr>
                        <a:t>0.0413</a:t>
                      </a:r>
                      <a:endParaRPr lang="zh-CN" sz="2400" kern="100" dirty="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宋体"/>
                          <a:ea typeface="等线"/>
                          <a:cs typeface="Times New Roman"/>
                        </a:rPr>
                        <a:t>0.0827</a:t>
                      </a:r>
                      <a:endParaRPr lang="zh-CN" sz="2400" kern="100" dirty="0">
                        <a:latin typeface="等线"/>
                        <a:ea typeface="等线"/>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4319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7F4B2-6798-4CB0-8CBC-49365BAAE99A}"/>
              </a:ext>
            </a:extLst>
          </p:cNvPr>
          <p:cNvSpPr>
            <a:spLocks noGrp="1"/>
          </p:cNvSpPr>
          <p:nvPr>
            <p:ph type="title"/>
          </p:nvPr>
        </p:nvSpPr>
        <p:spPr/>
        <p:txBody>
          <a:bodyPr/>
          <a:lstStyle/>
          <a:p>
            <a:r>
              <a:rPr lang="en-US" altLang="zh-CN" dirty="0"/>
              <a:t>5</a:t>
            </a:r>
            <a:r>
              <a:rPr lang="zh-CN" altLang="en-US" dirty="0"/>
              <a:t>、多元线性回归</a:t>
            </a:r>
          </a:p>
        </p:txBody>
      </p:sp>
      <p:sp>
        <p:nvSpPr>
          <p:cNvPr id="47105" name="Rectangle 1"/>
          <p:cNvSpPr>
            <a:spLocks noChangeArrowheads="1"/>
          </p:cNvSpPr>
          <p:nvPr/>
        </p:nvSpPr>
        <p:spPr bwMode="auto">
          <a:xfrm>
            <a:off x="1300164" y="1485755"/>
            <a:ext cx="9244668"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我们构建自变量为波高前九个时刻、因变量为波高当前时刻的多元线性回归模型，并用拟合的结果进行预测，比较预测值和真实值的差异，计算得到的均方根误差是</a:t>
            </a:r>
            <a:r>
              <a:rPr kumimoji="0" lang="en-US" altLang="zh-CN" sz="24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0.0495</a:t>
            </a:r>
            <a:r>
              <a:rPr kumimoji="0" lang="zh-CN" altLang="en-US" sz="24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endParaRPr kumimoji="0" lang="zh-CN" altLang="en-US"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pic>
        <p:nvPicPr>
          <p:cNvPr id="47106" name="Picture 2" descr="H:\数创PPT\预测未来两小时的波高.emf"/>
          <p:cNvPicPr>
            <a:picLocks noChangeAspect="1" noChangeArrowheads="1"/>
          </p:cNvPicPr>
          <p:nvPr/>
        </p:nvPicPr>
        <p:blipFill>
          <a:blip r:embed="rId2"/>
          <a:srcRect/>
          <a:stretch>
            <a:fillRect/>
          </a:stretch>
        </p:blipFill>
        <p:spPr bwMode="auto">
          <a:xfrm>
            <a:off x="6227299" y="2811318"/>
            <a:ext cx="5370435" cy="4025826"/>
          </a:xfrm>
          <a:prstGeom prst="rect">
            <a:avLst/>
          </a:prstGeom>
          <a:noFill/>
        </p:spPr>
      </p:pic>
      <p:pic>
        <p:nvPicPr>
          <p:cNvPr id="47107" name="Picture 3" descr="H:\数创PPT\预测未来一个小时.emf"/>
          <p:cNvPicPr>
            <a:picLocks noChangeAspect="1" noChangeArrowheads="1"/>
          </p:cNvPicPr>
          <p:nvPr/>
        </p:nvPicPr>
        <p:blipFill>
          <a:blip r:embed="rId3"/>
          <a:srcRect/>
          <a:stretch>
            <a:fillRect/>
          </a:stretch>
        </p:blipFill>
        <p:spPr bwMode="auto">
          <a:xfrm>
            <a:off x="721200" y="2811318"/>
            <a:ext cx="5374800" cy="4029097"/>
          </a:xfrm>
          <a:prstGeom prst="rect">
            <a:avLst/>
          </a:prstGeom>
          <a:noFill/>
        </p:spPr>
      </p:pic>
    </p:spTree>
    <p:extLst>
      <p:ext uri="{BB962C8B-B14F-4D97-AF65-F5344CB8AC3E}">
        <p14:creationId xmlns:p14="http://schemas.microsoft.com/office/powerpoint/2010/main" val="224319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7F4B2-6798-4CB0-8CBC-49365BAAE99A}"/>
              </a:ext>
            </a:extLst>
          </p:cNvPr>
          <p:cNvSpPr>
            <a:spLocks noGrp="1"/>
          </p:cNvSpPr>
          <p:nvPr>
            <p:ph type="title"/>
          </p:nvPr>
        </p:nvSpPr>
        <p:spPr/>
        <p:txBody>
          <a:bodyPr/>
          <a:lstStyle/>
          <a:p>
            <a:r>
              <a:rPr lang="en-US" altLang="zh-CN" dirty="0"/>
              <a:t>6</a:t>
            </a:r>
            <a:r>
              <a:rPr lang="zh-CN" altLang="en-US" dirty="0"/>
              <a:t>、灰色模型</a:t>
            </a:r>
          </a:p>
        </p:txBody>
      </p:sp>
      <p:sp>
        <p:nvSpPr>
          <p:cNvPr id="47105" name="Rectangle 1"/>
          <p:cNvSpPr>
            <a:spLocks noChangeArrowheads="1"/>
          </p:cNvSpPr>
          <p:nvPr/>
        </p:nvSpPr>
        <p:spPr bwMode="auto">
          <a:xfrm>
            <a:off x="947956" y="1795244"/>
            <a:ext cx="9244668"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400" dirty="0">
                <a:latin typeface="宋体" pitchFamily="2" charset="-122"/>
                <a:ea typeface="宋体" pitchFamily="2" charset="-122"/>
              </a:rPr>
              <a:t>用四十个已知数据预测十个未来数据，预测结果显示，预测值和真实值存在较大误差，未来一个时刻和两个时刻的预测结果和真实值的均方根误差达到了</a:t>
            </a:r>
            <a:r>
              <a:rPr lang="en-US" sz="2400" dirty="0">
                <a:latin typeface="宋体" pitchFamily="2" charset="-122"/>
                <a:ea typeface="宋体" pitchFamily="2" charset="-122"/>
              </a:rPr>
              <a:t>0.18</a:t>
            </a:r>
            <a:r>
              <a:rPr lang="zh-CN" altLang="en-US" sz="2400" dirty="0">
                <a:latin typeface="宋体" pitchFamily="2" charset="-122"/>
                <a:ea typeface="宋体" pitchFamily="2" charset="-122"/>
              </a:rPr>
              <a:t>和</a:t>
            </a:r>
            <a:r>
              <a:rPr lang="en-US" sz="2400" dirty="0">
                <a:latin typeface="宋体" pitchFamily="2" charset="-122"/>
                <a:ea typeface="宋体" pitchFamily="2" charset="-122"/>
              </a:rPr>
              <a:t>0.2241</a:t>
            </a:r>
            <a:r>
              <a:rPr lang="zh-CN" altLang="en-US" sz="2400" dirty="0">
                <a:latin typeface="宋体" pitchFamily="2" charset="-122"/>
                <a:ea typeface="宋体" pitchFamily="2" charset="-122"/>
              </a:rPr>
              <a:t>。</a:t>
            </a:r>
          </a:p>
        </p:txBody>
      </p:sp>
      <p:sp>
        <p:nvSpPr>
          <p:cNvPr id="481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8129" name="图片 6" descr="00315e4303ed95861efe61eef639f96"/>
          <p:cNvPicPr>
            <a:picLocks noChangeAspect="1" noChangeArrowheads="1"/>
          </p:cNvPicPr>
          <p:nvPr/>
        </p:nvPicPr>
        <p:blipFill>
          <a:blip r:embed="rId2"/>
          <a:srcRect/>
          <a:stretch>
            <a:fillRect/>
          </a:stretch>
        </p:blipFill>
        <p:spPr bwMode="auto">
          <a:xfrm>
            <a:off x="535463" y="3326734"/>
            <a:ext cx="5287895" cy="3166141"/>
          </a:xfrm>
          <a:prstGeom prst="rect">
            <a:avLst/>
          </a:prstGeom>
          <a:noFill/>
        </p:spPr>
      </p:pic>
      <p:pic>
        <p:nvPicPr>
          <p:cNvPr id="8" name="图片 7" descr="C:\Users\linyujia\AppData\Local\Temp\WeChat Files\475a146f0af9c31e9945f6ea6964048.png"/>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326734"/>
            <a:ext cx="5287895" cy="3166141"/>
          </a:xfrm>
          <a:prstGeom prst="rect">
            <a:avLst/>
          </a:prstGeom>
          <a:noFill/>
          <a:ln>
            <a:noFill/>
          </a:ln>
        </p:spPr>
      </p:pic>
    </p:spTree>
    <p:extLst>
      <p:ext uri="{BB962C8B-B14F-4D97-AF65-F5344CB8AC3E}">
        <p14:creationId xmlns:p14="http://schemas.microsoft.com/office/powerpoint/2010/main" val="224319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7F4B2-6798-4CB0-8CBC-49365BAAE99A}"/>
              </a:ext>
            </a:extLst>
          </p:cNvPr>
          <p:cNvSpPr>
            <a:spLocks noGrp="1"/>
          </p:cNvSpPr>
          <p:nvPr>
            <p:ph type="title"/>
          </p:nvPr>
        </p:nvSpPr>
        <p:spPr/>
        <p:txBody>
          <a:bodyPr/>
          <a:lstStyle/>
          <a:p>
            <a:r>
              <a:rPr lang="en-US" altLang="zh-CN" dirty="0"/>
              <a:t>7</a:t>
            </a:r>
            <a:r>
              <a:rPr lang="zh-CN" altLang="en-US" dirty="0"/>
              <a:t>、</a:t>
            </a:r>
            <a:r>
              <a:rPr lang="en-US" altLang="zh-CN" dirty="0"/>
              <a:t>ARMA(2,2)</a:t>
            </a:r>
            <a:endParaRPr lang="zh-CN" altLang="en-US" dirty="0"/>
          </a:p>
        </p:txBody>
      </p:sp>
      <p:sp>
        <p:nvSpPr>
          <p:cNvPr id="47105" name="Rectangle 1"/>
          <p:cNvSpPr>
            <a:spLocks noChangeArrowheads="1"/>
          </p:cNvSpPr>
          <p:nvPr/>
        </p:nvSpPr>
        <p:spPr bwMode="auto">
          <a:xfrm>
            <a:off x="947956" y="1795244"/>
            <a:ext cx="9244668"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400" dirty="0">
                <a:latin typeface="宋体" pitchFamily="2" charset="-122"/>
                <a:ea typeface="宋体" pitchFamily="2" charset="-122"/>
              </a:rPr>
              <a:t>首先，我们使用差分法消除波高数据的不平稳性。考虑了定阶的结果和数据的平稳性后我们选择</a:t>
            </a:r>
            <a:r>
              <a:rPr lang="en-US" sz="2400" dirty="0">
                <a:latin typeface="宋体" pitchFamily="2" charset="-122"/>
                <a:ea typeface="宋体" pitchFamily="2" charset="-122"/>
              </a:rPr>
              <a:t>ARMA</a:t>
            </a:r>
            <a:r>
              <a:rPr lang="zh-CN" altLang="en-US" sz="2400" dirty="0">
                <a:latin typeface="宋体" pitchFamily="2" charset="-122"/>
                <a:ea typeface="宋体" pitchFamily="2" charset="-122"/>
              </a:rPr>
              <a:t>（</a:t>
            </a:r>
            <a:r>
              <a:rPr lang="en-US" sz="2400" dirty="0">
                <a:latin typeface="宋体" pitchFamily="2" charset="-122"/>
                <a:ea typeface="宋体" pitchFamily="2" charset="-122"/>
              </a:rPr>
              <a:t>2,2</a:t>
            </a:r>
            <a:r>
              <a:rPr lang="zh-CN" altLang="en-US" sz="2400" dirty="0">
                <a:latin typeface="宋体" pitchFamily="2" charset="-122"/>
                <a:ea typeface="宋体" pitchFamily="2" charset="-122"/>
              </a:rPr>
              <a:t>）模型。用高阶的</a:t>
            </a:r>
            <a:r>
              <a:rPr lang="en-US" sz="2400" dirty="0">
                <a:latin typeface="宋体" pitchFamily="2" charset="-122"/>
                <a:ea typeface="宋体" pitchFamily="2" charset="-122"/>
              </a:rPr>
              <a:t>ARMA</a:t>
            </a:r>
            <a:r>
              <a:rPr lang="zh-CN" altLang="en-US" sz="2400" dirty="0">
                <a:latin typeface="宋体" pitchFamily="2" charset="-122"/>
                <a:ea typeface="宋体" pitchFamily="2" charset="-122"/>
              </a:rPr>
              <a:t>模型预测需要更多的样本数据，为了便于比较不同预测模型的优劣，我们依然采用历史</a:t>
            </a:r>
            <a:r>
              <a:rPr lang="en-US" sz="2400" dirty="0">
                <a:latin typeface="宋体" pitchFamily="2" charset="-122"/>
                <a:ea typeface="宋体" pitchFamily="2" charset="-122"/>
              </a:rPr>
              <a:t>40</a:t>
            </a:r>
            <a:r>
              <a:rPr lang="zh-CN" altLang="en-US" sz="2400" dirty="0">
                <a:latin typeface="宋体" pitchFamily="2" charset="-122"/>
                <a:ea typeface="宋体" pitchFamily="2" charset="-122"/>
              </a:rPr>
              <a:t>个波高数据预测未来</a:t>
            </a:r>
            <a:r>
              <a:rPr lang="en-US" sz="2400" dirty="0">
                <a:latin typeface="宋体" pitchFamily="2" charset="-122"/>
                <a:ea typeface="宋体" pitchFamily="2" charset="-122"/>
              </a:rPr>
              <a:t>10</a:t>
            </a:r>
            <a:r>
              <a:rPr lang="zh-CN" altLang="en-US" sz="2400" dirty="0">
                <a:latin typeface="宋体" pitchFamily="2" charset="-122"/>
                <a:ea typeface="宋体" pitchFamily="2" charset="-122"/>
              </a:rPr>
              <a:t>个时刻的波高值，另一方面可以避免数据平稳性不满足特征方程根的定解条件，无法求出</a:t>
            </a:r>
            <a:r>
              <a:rPr lang="en-US" sz="2400" dirty="0">
                <a:latin typeface="宋体" pitchFamily="2" charset="-122"/>
                <a:ea typeface="宋体" pitchFamily="2" charset="-122"/>
              </a:rPr>
              <a:t>ARMA</a:t>
            </a:r>
            <a:r>
              <a:rPr lang="zh-CN" altLang="en-US" sz="2400" dirty="0">
                <a:latin typeface="宋体" pitchFamily="2" charset="-122"/>
                <a:ea typeface="宋体" pitchFamily="2" charset="-122"/>
              </a:rPr>
              <a:t>的系数。预测结果显示预测未来一个时刻的均方根误差可以低至</a:t>
            </a:r>
            <a:r>
              <a:rPr lang="en-US" sz="2400" dirty="0">
                <a:latin typeface="宋体" pitchFamily="2" charset="-122"/>
                <a:ea typeface="宋体" pitchFamily="2" charset="-122"/>
              </a:rPr>
              <a:t>0.0342</a:t>
            </a:r>
            <a:r>
              <a:rPr lang="zh-CN" altLang="en-US" sz="2400" dirty="0">
                <a:latin typeface="宋体" pitchFamily="2" charset="-122"/>
                <a:ea typeface="宋体" pitchFamily="2" charset="-122"/>
              </a:rPr>
              <a:t>。</a:t>
            </a:r>
            <a:endParaRPr lang="en-US" altLang="zh-CN" sz="2400" dirty="0">
              <a:latin typeface="宋体" pitchFamily="2" charset="-122"/>
              <a:ea typeface="宋体" pitchFamily="2" charset="-122"/>
            </a:endParaRPr>
          </a:p>
        </p:txBody>
      </p:sp>
      <p:sp>
        <p:nvSpPr>
          <p:cNvPr id="481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表格 6"/>
          <p:cNvGraphicFramePr>
            <a:graphicFrameLocks noGrp="1"/>
          </p:cNvGraphicFramePr>
          <p:nvPr/>
        </p:nvGraphicFramePr>
        <p:xfrm>
          <a:off x="696284" y="5039894"/>
          <a:ext cx="10846966" cy="731520"/>
        </p:xfrm>
        <a:graphic>
          <a:graphicData uri="http://schemas.openxmlformats.org/drawingml/2006/table">
            <a:tbl>
              <a:tblPr/>
              <a:tblGrid>
                <a:gridCol w="1083913">
                  <a:extLst>
                    <a:ext uri="{9D8B030D-6E8A-4147-A177-3AD203B41FA5}">
                      <a16:colId xmlns:a16="http://schemas.microsoft.com/office/drawing/2014/main" val="20000"/>
                    </a:ext>
                  </a:extLst>
                </a:gridCol>
                <a:gridCol w="1083913">
                  <a:extLst>
                    <a:ext uri="{9D8B030D-6E8A-4147-A177-3AD203B41FA5}">
                      <a16:colId xmlns:a16="http://schemas.microsoft.com/office/drawing/2014/main" val="20001"/>
                    </a:ext>
                  </a:extLst>
                </a:gridCol>
                <a:gridCol w="1083913">
                  <a:extLst>
                    <a:ext uri="{9D8B030D-6E8A-4147-A177-3AD203B41FA5}">
                      <a16:colId xmlns:a16="http://schemas.microsoft.com/office/drawing/2014/main" val="20002"/>
                    </a:ext>
                  </a:extLst>
                </a:gridCol>
                <a:gridCol w="1083913">
                  <a:extLst>
                    <a:ext uri="{9D8B030D-6E8A-4147-A177-3AD203B41FA5}">
                      <a16:colId xmlns:a16="http://schemas.microsoft.com/office/drawing/2014/main" val="20003"/>
                    </a:ext>
                  </a:extLst>
                </a:gridCol>
                <a:gridCol w="1085219">
                  <a:extLst>
                    <a:ext uri="{9D8B030D-6E8A-4147-A177-3AD203B41FA5}">
                      <a16:colId xmlns:a16="http://schemas.microsoft.com/office/drawing/2014/main" val="20004"/>
                    </a:ext>
                  </a:extLst>
                </a:gridCol>
                <a:gridCol w="1085219">
                  <a:extLst>
                    <a:ext uri="{9D8B030D-6E8A-4147-A177-3AD203B41FA5}">
                      <a16:colId xmlns:a16="http://schemas.microsoft.com/office/drawing/2014/main" val="20005"/>
                    </a:ext>
                  </a:extLst>
                </a:gridCol>
                <a:gridCol w="1085219">
                  <a:extLst>
                    <a:ext uri="{9D8B030D-6E8A-4147-A177-3AD203B41FA5}">
                      <a16:colId xmlns:a16="http://schemas.microsoft.com/office/drawing/2014/main" val="20006"/>
                    </a:ext>
                  </a:extLst>
                </a:gridCol>
                <a:gridCol w="1085219">
                  <a:extLst>
                    <a:ext uri="{9D8B030D-6E8A-4147-A177-3AD203B41FA5}">
                      <a16:colId xmlns:a16="http://schemas.microsoft.com/office/drawing/2014/main" val="20007"/>
                    </a:ext>
                  </a:extLst>
                </a:gridCol>
                <a:gridCol w="1085219">
                  <a:extLst>
                    <a:ext uri="{9D8B030D-6E8A-4147-A177-3AD203B41FA5}">
                      <a16:colId xmlns:a16="http://schemas.microsoft.com/office/drawing/2014/main" val="20008"/>
                    </a:ext>
                  </a:extLst>
                </a:gridCol>
                <a:gridCol w="1085219">
                  <a:extLst>
                    <a:ext uri="{9D8B030D-6E8A-4147-A177-3AD203B41FA5}">
                      <a16:colId xmlns:a16="http://schemas.microsoft.com/office/drawing/2014/main" val="20009"/>
                    </a:ext>
                  </a:extLst>
                </a:gridCol>
              </a:tblGrid>
              <a:tr h="0">
                <a:tc>
                  <a:txBody>
                    <a:bodyPr/>
                    <a:lstStyle/>
                    <a:p>
                      <a:pPr algn="just">
                        <a:spcAft>
                          <a:spcPts val="0"/>
                        </a:spcAft>
                      </a:pPr>
                      <a:r>
                        <a:rPr lang="en-US" sz="2400" kern="100">
                          <a:latin typeface="宋体"/>
                          <a:ea typeface="等线"/>
                          <a:cs typeface="Times New Roman"/>
                        </a:rPr>
                        <a:t>1</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2</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3</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4</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5</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6</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7</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8</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9</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10</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just">
                        <a:spcAft>
                          <a:spcPts val="0"/>
                        </a:spcAft>
                      </a:pPr>
                      <a:r>
                        <a:rPr lang="en-US" sz="2400" kern="100">
                          <a:latin typeface="宋体"/>
                          <a:ea typeface="等线"/>
                          <a:cs typeface="Times New Roman"/>
                        </a:rPr>
                        <a:t>0.0342</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0.0798</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0.1304</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0.1800</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0.2278</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0.2736</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0.3178</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0.3610</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0.4069</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宋体"/>
                          <a:ea typeface="等线"/>
                          <a:cs typeface="Times New Roman"/>
                        </a:rPr>
                        <a:t>0.4537</a:t>
                      </a:r>
                      <a:endParaRPr lang="zh-CN" sz="2400" kern="100" dirty="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9153" name="Rectangle 1"/>
          <p:cNvSpPr>
            <a:spLocks noChangeArrowheads="1"/>
          </p:cNvSpPr>
          <p:nvPr/>
        </p:nvSpPr>
        <p:spPr bwMode="auto">
          <a:xfrm>
            <a:off x="696286" y="4530055"/>
            <a:ext cx="6340197"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未来十个时刻的预测均方根误差如下表所示：</a:t>
            </a:r>
            <a:endParaRPr kumimoji="0" 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24319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440EA-DCC3-4033-82DB-3D7E584EBE5E}"/>
              </a:ext>
            </a:extLst>
          </p:cNvPr>
          <p:cNvSpPr>
            <a:spLocks noGrp="1"/>
          </p:cNvSpPr>
          <p:nvPr>
            <p:ph type="ctrTitle"/>
          </p:nvPr>
        </p:nvSpPr>
        <p:spPr>
          <a:xfrm>
            <a:off x="1285461" y="1041400"/>
            <a:ext cx="9144000" cy="2387600"/>
          </a:xfrm>
        </p:spPr>
        <p:txBody>
          <a:bodyPr/>
          <a:lstStyle/>
          <a:p>
            <a:r>
              <a:rPr lang="zh-CN" altLang="en-US" dirty="0"/>
              <a:t>一、引言</a:t>
            </a:r>
          </a:p>
        </p:txBody>
      </p:sp>
    </p:spTree>
    <p:extLst>
      <p:ext uri="{BB962C8B-B14F-4D97-AF65-F5344CB8AC3E}">
        <p14:creationId xmlns:p14="http://schemas.microsoft.com/office/powerpoint/2010/main" val="3907712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7F4B2-6798-4CB0-8CBC-49365BAAE99A}"/>
              </a:ext>
            </a:extLst>
          </p:cNvPr>
          <p:cNvSpPr>
            <a:spLocks noGrp="1"/>
          </p:cNvSpPr>
          <p:nvPr>
            <p:ph type="title"/>
          </p:nvPr>
        </p:nvSpPr>
        <p:spPr/>
        <p:txBody>
          <a:bodyPr/>
          <a:lstStyle/>
          <a:p>
            <a:r>
              <a:rPr lang="en-US" altLang="zh-CN" dirty="0"/>
              <a:t>8</a:t>
            </a:r>
            <a:r>
              <a:rPr lang="zh-CN" altLang="en-US" dirty="0"/>
              <a:t>、传统预测小结</a:t>
            </a:r>
          </a:p>
        </p:txBody>
      </p:sp>
      <p:sp>
        <p:nvSpPr>
          <p:cNvPr id="47105" name="Rectangle 1"/>
          <p:cNvSpPr>
            <a:spLocks noChangeArrowheads="1"/>
          </p:cNvSpPr>
          <p:nvPr/>
        </p:nvSpPr>
        <p:spPr bwMode="auto">
          <a:xfrm>
            <a:off x="947956" y="1795244"/>
            <a:ext cx="9244668"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400" dirty="0">
                <a:latin typeface="宋体" pitchFamily="2" charset="-122"/>
                <a:ea typeface="宋体" pitchFamily="2" charset="-122"/>
              </a:rPr>
              <a:t>滑动平均，加权滑动平均，</a:t>
            </a:r>
            <a:r>
              <a:rPr lang="zh-CN" altLang="en-US" sz="2400" b="1" dirty="0">
                <a:solidFill>
                  <a:srgbClr val="00B0F0"/>
                </a:solidFill>
                <a:latin typeface="宋体" pitchFamily="2" charset="-122"/>
                <a:ea typeface="宋体" pitchFamily="2" charset="-122"/>
              </a:rPr>
              <a:t>指数平滑</a:t>
            </a:r>
            <a:r>
              <a:rPr lang="zh-CN" altLang="en-US" sz="2400" dirty="0">
                <a:latin typeface="宋体" pitchFamily="2" charset="-122"/>
                <a:ea typeface="宋体" pitchFamily="2" charset="-122"/>
              </a:rPr>
              <a:t>，三种方法都指示出只采用前一时刻作为下一时刻的预测值效果最好，均方根误差可以</a:t>
            </a:r>
            <a:r>
              <a:rPr lang="zh-CN" altLang="en-US" sz="2400" b="1" dirty="0">
                <a:solidFill>
                  <a:srgbClr val="FF0000"/>
                </a:solidFill>
                <a:latin typeface="宋体" pitchFamily="2" charset="-122"/>
                <a:ea typeface="宋体" pitchFamily="2" charset="-122"/>
              </a:rPr>
              <a:t>低至</a:t>
            </a:r>
            <a:r>
              <a:rPr lang="en-US" sz="2400" b="1" dirty="0">
                <a:solidFill>
                  <a:srgbClr val="FF0000"/>
                </a:solidFill>
                <a:latin typeface="宋体" pitchFamily="2" charset="-122"/>
                <a:ea typeface="宋体" pitchFamily="2" charset="-122"/>
              </a:rPr>
              <a:t>0.0309</a:t>
            </a:r>
            <a:r>
              <a:rPr lang="zh-CN" altLang="en-US" sz="2400" dirty="0">
                <a:latin typeface="宋体" pitchFamily="2" charset="-122"/>
                <a:ea typeface="宋体" pitchFamily="2" charset="-122"/>
              </a:rPr>
              <a:t>。灰色预测精度一般，预测未来一个时刻和两个时刻的均方根误差分别是</a:t>
            </a:r>
            <a:r>
              <a:rPr lang="en-US" sz="2400" dirty="0">
                <a:latin typeface="宋体" pitchFamily="2" charset="-122"/>
                <a:ea typeface="宋体" pitchFamily="2" charset="-122"/>
              </a:rPr>
              <a:t>0.18</a:t>
            </a:r>
            <a:r>
              <a:rPr lang="zh-CN" altLang="en-US" sz="2400" dirty="0">
                <a:latin typeface="宋体" pitchFamily="2" charset="-122"/>
                <a:ea typeface="宋体" pitchFamily="2" charset="-122"/>
              </a:rPr>
              <a:t>和</a:t>
            </a:r>
            <a:r>
              <a:rPr lang="en-US" sz="2400" dirty="0">
                <a:latin typeface="宋体" pitchFamily="2" charset="-122"/>
                <a:ea typeface="宋体" pitchFamily="2" charset="-122"/>
              </a:rPr>
              <a:t>0.22</a:t>
            </a:r>
            <a:r>
              <a:rPr lang="zh-CN" altLang="en-US" sz="2400" dirty="0">
                <a:latin typeface="宋体" pitchFamily="2" charset="-122"/>
                <a:ea typeface="宋体" pitchFamily="2" charset="-122"/>
              </a:rPr>
              <a:t>。</a:t>
            </a:r>
            <a:r>
              <a:rPr lang="en-US" sz="2400" b="1" dirty="0">
                <a:solidFill>
                  <a:srgbClr val="00B0F0"/>
                </a:solidFill>
                <a:latin typeface="宋体" pitchFamily="2" charset="-122"/>
                <a:ea typeface="宋体" pitchFamily="2" charset="-122"/>
              </a:rPr>
              <a:t>ARMA</a:t>
            </a:r>
            <a:r>
              <a:rPr lang="zh-CN" altLang="en-US" sz="2400" b="1" dirty="0">
                <a:solidFill>
                  <a:srgbClr val="00B0F0"/>
                </a:solidFill>
                <a:latin typeface="宋体" pitchFamily="2" charset="-122"/>
                <a:ea typeface="宋体" pitchFamily="2" charset="-122"/>
              </a:rPr>
              <a:t>（</a:t>
            </a:r>
            <a:r>
              <a:rPr lang="en-US" sz="2400" b="1" dirty="0">
                <a:solidFill>
                  <a:srgbClr val="00B0F0"/>
                </a:solidFill>
                <a:latin typeface="宋体" pitchFamily="2" charset="-122"/>
                <a:ea typeface="宋体" pitchFamily="2" charset="-122"/>
              </a:rPr>
              <a:t>2,2</a:t>
            </a:r>
            <a:r>
              <a:rPr lang="zh-CN" altLang="en-US" sz="2400" b="1" dirty="0">
                <a:solidFill>
                  <a:srgbClr val="00B0F0"/>
                </a:solidFill>
                <a:latin typeface="宋体" pitchFamily="2" charset="-122"/>
                <a:ea typeface="宋体" pitchFamily="2" charset="-122"/>
              </a:rPr>
              <a:t>）模型</a:t>
            </a:r>
            <a:r>
              <a:rPr lang="zh-CN" altLang="en-US" sz="2400" dirty="0">
                <a:latin typeface="宋体" pitchFamily="2" charset="-122"/>
                <a:ea typeface="宋体" pitchFamily="2" charset="-122"/>
              </a:rPr>
              <a:t>，预测未来一个时刻的均方根误差可以</a:t>
            </a:r>
            <a:r>
              <a:rPr lang="zh-CN" altLang="en-US" sz="2400" b="1" dirty="0">
                <a:solidFill>
                  <a:srgbClr val="FF0000"/>
                </a:solidFill>
                <a:latin typeface="宋体" pitchFamily="2" charset="-122"/>
                <a:ea typeface="宋体" pitchFamily="2" charset="-122"/>
              </a:rPr>
              <a:t>低至</a:t>
            </a:r>
            <a:r>
              <a:rPr lang="en-US" sz="2400" b="1" dirty="0">
                <a:solidFill>
                  <a:srgbClr val="FF0000"/>
                </a:solidFill>
                <a:latin typeface="宋体" pitchFamily="2" charset="-122"/>
                <a:ea typeface="宋体" pitchFamily="2" charset="-122"/>
              </a:rPr>
              <a:t>0.0342</a:t>
            </a:r>
            <a:r>
              <a:rPr lang="zh-CN" altLang="en-US" sz="2400" dirty="0">
                <a:latin typeface="宋体" pitchFamily="2" charset="-122"/>
                <a:ea typeface="宋体" pitchFamily="2" charset="-122"/>
              </a:rPr>
              <a:t>。将风速和波高取对数后，以前一时刻波高和前一时刻风速为自变量，当前时刻波高为因变量，进行线性拟合，均方根误差是</a:t>
            </a:r>
            <a:r>
              <a:rPr lang="en-US" sz="2400" dirty="0">
                <a:latin typeface="宋体" pitchFamily="2" charset="-122"/>
                <a:ea typeface="宋体" pitchFamily="2" charset="-122"/>
              </a:rPr>
              <a:t>0.0417</a:t>
            </a:r>
            <a:r>
              <a:rPr lang="zh-CN" altLang="en-US" sz="2400" dirty="0">
                <a:latin typeface="宋体" pitchFamily="2" charset="-122"/>
                <a:ea typeface="宋体" pitchFamily="2" charset="-122"/>
              </a:rPr>
              <a:t>。</a:t>
            </a:r>
            <a:r>
              <a:rPr lang="zh-CN" altLang="en-US" sz="2400" b="1" dirty="0">
                <a:solidFill>
                  <a:srgbClr val="00B0F0"/>
                </a:solidFill>
                <a:latin typeface="宋体" pitchFamily="2" charset="-122"/>
                <a:ea typeface="宋体" pitchFamily="2" charset="-122"/>
              </a:rPr>
              <a:t>多元线性回归模型</a:t>
            </a:r>
            <a:r>
              <a:rPr lang="zh-CN" altLang="en-US" sz="2400" dirty="0">
                <a:latin typeface="宋体" pitchFamily="2" charset="-122"/>
                <a:ea typeface="宋体" pitchFamily="2" charset="-122"/>
              </a:rPr>
              <a:t>实验中，自变量是历史前九个时刻的波高值，</a:t>
            </a:r>
            <a:r>
              <a:rPr lang="en-US" sz="2400" dirty="0">
                <a:latin typeface="宋体" pitchFamily="2" charset="-122"/>
                <a:ea typeface="宋体" pitchFamily="2" charset="-122"/>
              </a:rPr>
              <a:t>Y</a:t>
            </a:r>
            <a:r>
              <a:rPr lang="zh-CN" altLang="en-US" sz="2400" dirty="0">
                <a:latin typeface="宋体" pitchFamily="2" charset="-122"/>
                <a:ea typeface="宋体" pitchFamily="2" charset="-122"/>
              </a:rPr>
              <a:t>是当前时刻的波高值，均方根误差为</a:t>
            </a:r>
            <a:r>
              <a:rPr lang="en-US" sz="2400" b="1" dirty="0">
                <a:solidFill>
                  <a:srgbClr val="FF0000"/>
                </a:solidFill>
                <a:latin typeface="宋体" pitchFamily="2" charset="-122"/>
                <a:ea typeface="宋体" pitchFamily="2" charset="-122"/>
              </a:rPr>
              <a:t>0.0495</a:t>
            </a:r>
            <a:r>
              <a:rPr lang="zh-CN" altLang="en-US" sz="2400" dirty="0">
                <a:latin typeface="宋体" pitchFamily="2" charset="-122"/>
                <a:ea typeface="宋体" pitchFamily="2" charset="-122"/>
              </a:rPr>
              <a:t>。综上，</a:t>
            </a:r>
            <a:r>
              <a:rPr lang="zh-CN" altLang="en-US" sz="2400" b="1" dirty="0">
                <a:solidFill>
                  <a:srgbClr val="00B050"/>
                </a:solidFill>
                <a:latin typeface="+mj-ea"/>
                <a:ea typeface="+mj-ea"/>
              </a:rPr>
              <a:t>预测未来一个时刻的波高时，</a:t>
            </a:r>
            <a:r>
              <a:rPr lang="en-US" sz="2400" b="1" dirty="0">
                <a:solidFill>
                  <a:srgbClr val="00B050"/>
                </a:solidFill>
                <a:latin typeface="+mj-ea"/>
                <a:ea typeface="+mj-ea"/>
              </a:rPr>
              <a:t>0.0309</a:t>
            </a:r>
            <a:r>
              <a:rPr lang="zh-CN" altLang="en-US" sz="2400" b="1" dirty="0">
                <a:solidFill>
                  <a:srgbClr val="00B050"/>
                </a:solidFill>
                <a:latin typeface="+mj-ea"/>
                <a:ea typeface="+mj-ea"/>
              </a:rPr>
              <a:t>是最理想的预测均方根误差</a:t>
            </a:r>
            <a:r>
              <a:rPr lang="zh-CN" altLang="en-US" sz="2400" dirty="0">
                <a:latin typeface="宋体" pitchFamily="2" charset="-122"/>
                <a:ea typeface="宋体" pitchFamily="2" charset="-122"/>
              </a:rPr>
              <a:t>。</a:t>
            </a:r>
          </a:p>
          <a:p>
            <a:endParaRPr lang="en-US" altLang="zh-CN" sz="2400" dirty="0">
              <a:latin typeface="宋体" pitchFamily="2" charset="-122"/>
              <a:ea typeface="宋体" pitchFamily="2" charset="-122"/>
            </a:endParaRPr>
          </a:p>
        </p:txBody>
      </p:sp>
      <p:sp>
        <p:nvSpPr>
          <p:cNvPr id="481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24319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40982-8586-4004-AB3B-9DBDCDB4C87F}"/>
              </a:ext>
            </a:extLst>
          </p:cNvPr>
          <p:cNvSpPr>
            <a:spLocks noGrp="1"/>
          </p:cNvSpPr>
          <p:nvPr>
            <p:ph type="ctrTitle"/>
          </p:nvPr>
        </p:nvSpPr>
        <p:spPr>
          <a:xfrm>
            <a:off x="1582723" y="1969651"/>
            <a:ext cx="9144000" cy="2387600"/>
          </a:xfrm>
        </p:spPr>
        <p:txBody>
          <a:bodyPr/>
          <a:lstStyle/>
          <a:p>
            <a:r>
              <a:rPr lang="zh-CN" altLang="en-US" dirty="0"/>
              <a:t>六、实验设计与分析（一）</a:t>
            </a:r>
            <a:br>
              <a:rPr lang="en-US" altLang="zh-CN" dirty="0"/>
            </a:br>
            <a:r>
              <a:rPr lang="en-US" altLang="zh-CN" dirty="0"/>
              <a:t>LSTM</a:t>
            </a:r>
            <a:r>
              <a:rPr lang="zh-CN" altLang="en-US" dirty="0"/>
              <a:t>部分</a:t>
            </a:r>
          </a:p>
        </p:txBody>
      </p:sp>
    </p:spTree>
    <p:extLst>
      <p:ext uri="{BB962C8B-B14F-4D97-AF65-F5344CB8AC3E}">
        <p14:creationId xmlns:p14="http://schemas.microsoft.com/office/powerpoint/2010/main" val="3417667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901744-E53F-4F38-95C6-C5EFDD70251E}"/>
              </a:ext>
            </a:extLst>
          </p:cNvPr>
          <p:cNvSpPr>
            <a:spLocks noGrp="1"/>
          </p:cNvSpPr>
          <p:nvPr>
            <p:ph type="title"/>
          </p:nvPr>
        </p:nvSpPr>
        <p:spPr/>
        <p:txBody>
          <a:bodyPr/>
          <a:lstStyle/>
          <a:p>
            <a:r>
              <a:rPr lang="en-US" altLang="zh-CN" dirty="0"/>
              <a:t>1</a:t>
            </a:r>
            <a:r>
              <a:rPr lang="zh-CN" altLang="en-US" dirty="0"/>
              <a:t>、模型评估标准</a:t>
            </a:r>
          </a:p>
        </p:txBody>
      </p:sp>
      <p:pic>
        <p:nvPicPr>
          <p:cNvPr id="4" name="内容占位符 3">
            <a:extLst>
              <a:ext uri="{FF2B5EF4-FFF2-40B4-BE49-F238E27FC236}">
                <a16:creationId xmlns:a16="http://schemas.microsoft.com/office/drawing/2014/main" id="{3D189D0D-A4CB-449F-9B30-464B24865F34}"/>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3116" t="11242" r="51782" b="71092"/>
          <a:stretch/>
        </p:blipFill>
        <p:spPr bwMode="auto">
          <a:xfrm>
            <a:off x="4318701" y="2961399"/>
            <a:ext cx="3554595" cy="1601171"/>
          </a:xfrm>
          <a:prstGeom prst="rect">
            <a:avLst/>
          </a:prstGeom>
          <a:ln>
            <a:noFill/>
          </a:ln>
          <a:extLst>
            <a:ext uri="{53640926-AAD7-44D8-BBD7-CCE9431645EC}">
              <a14:shadowObscured xmlns:a14="http://schemas.microsoft.com/office/drawing/2010/main"/>
            </a:ext>
          </a:extLst>
        </p:spPr>
      </p:pic>
      <p:pic>
        <p:nvPicPr>
          <p:cNvPr id="5" name="图片 4">
            <a:extLst>
              <a:ext uri="{FF2B5EF4-FFF2-40B4-BE49-F238E27FC236}">
                <a16:creationId xmlns:a16="http://schemas.microsoft.com/office/drawing/2014/main" id="{493E15ED-1D5A-47FB-9651-349369E499E3}"/>
              </a:ext>
            </a:extLst>
          </p:cNvPr>
          <p:cNvPicPr/>
          <p:nvPr/>
        </p:nvPicPr>
        <p:blipFill rotWithShape="1">
          <a:blip r:embed="rId3">
            <a:extLst>
              <a:ext uri="{28A0092B-C50C-407E-A947-70E740481C1C}">
                <a14:useLocalDpi xmlns:a14="http://schemas.microsoft.com/office/drawing/2010/main" val="0"/>
              </a:ext>
            </a:extLst>
          </a:blip>
          <a:srcRect l="63749" t="52833" r="16386" b="33511"/>
          <a:stretch/>
        </p:blipFill>
        <p:spPr bwMode="auto">
          <a:xfrm>
            <a:off x="4663085" y="4984132"/>
            <a:ext cx="3101009" cy="1408343"/>
          </a:xfrm>
          <a:prstGeom prst="rect">
            <a:avLst/>
          </a:prstGeom>
          <a:ln>
            <a:noFill/>
          </a:ln>
          <a:extLst>
            <a:ext uri="{53640926-AAD7-44D8-BBD7-CCE9431645EC}">
              <a14:shadowObscured xmlns:a14="http://schemas.microsoft.com/office/drawing/2010/main"/>
            </a:ext>
          </a:extLst>
        </p:spPr>
      </p:pic>
      <p:pic>
        <p:nvPicPr>
          <p:cNvPr id="6" name="图片 5">
            <a:extLst>
              <a:ext uri="{FF2B5EF4-FFF2-40B4-BE49-F238E27FC236}">
                <a16:creationId xmlns:a16="http://schemas.microsoft.com/office/drawing/2014/main" id="{F2473410-F062-4042-8205-D081B20A0217}"/>
              </a:ext>
            </a:extLst>
          </p:cNvPr>
          <p:cNvPicPr/>
          <p:nvPr/>
        </p:nvPicPr>
        <p:blipFill rotWithShape="1">
          <a:blip r:embed="rId4">
            <a:extLst>
              <a:ext uri="{28A0092B-C50C-407E-A947-70E740481C1C}">
                <a14:useLocalDpi xmlns:a14="http://schemas.microsoft.com/office/drawing/2010/main" val="0"/>
              </a:ext>
            </a:extLst>
          </a:blip>
          <a:srcRect l="64291" t="62634" r="18372" b="23555"/>
          <a:stretch/>
        </p:blipFill>
        <p:spPr bwMode="auto">
          <a:xfrm>
            <a:off x="4714667" y="1635836"/>
            <a:ext cx="2762665" cy="11188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689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C4A01-7F4E-44FD-AB7B-8251C5988BB0}"/>
              </a:ext>
            </a:extLst>
          </p:cNvPr>
          <p:cNvSpPr>
            <a:spLocks noGrp="1"/>
          </p:cNvSpPr>
          <p:nvPr>
            <p:ph type="title"/>
          </p:nvPr>
        </p:nvSpPr>
        <p:spPr/>
        <p:txBody>
          <a:bodyPr/>
          <a:lstStyle/>
          <a:p>
            <a:r>
              <a:rPr lang="en-US" altLang="zh-CN" dirty="0"/>
              <a:t>2</a:t>
            </a:r>
            <a:r>
              <a:rPr lang="zh-CN" altLang="en-US" dirty="0"/>
              <a:t>、实验一：学习率的确定</a:t>
            </a:r>
          </a:p>
        </p:txBody>
      </p:sp>
      <p:pic>
        <p:nvPicPr>
          <p:cNvPr id="4" name="内容占位符 3">
            <a:extLst>
              <a:ext uri="{FF2B5EF4-FFF2-40B4-BE49-F238E27FC236}">
                <a16:creationId xmlns:a16="http://schemas.microsoft.com/office/drawing/2014/main" id="{870A797E-BB15-4ADB-B1AD-BDFC44A5C4B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327519" y="1780274"/>
            <a:ext cx="6121170" cy="4486275"/>
          </a:xfrm>
          <a:prstGeom prst="rect">
            <a:avLst/>
          </a:prstGeom>
        </p:spPr>
      </p:pic>
      <p:sp>
        <p:nvSpPr>
          <p:cNvPr id="5" name="文本框 4">
            <a:extLst>
              <a:ext uri="{FF2B5EF4-FFF2-40B4-BE49-F238E27FC236}">
                <a16:creationId xmlns:a16="http://schemas.microsoft.com/office/drawing/2014/main" id="{99AF65AB-1FA0-45A4-AF63-F03D0994943D}"/>
              </a:ext>
            </a:extLst>
          </p:cNvPr>
          <p:cNvSpPr txBox="1"/>
          <p:nvPr/>
        </p:nvSpPr>
        <p:spPr>
          <a:xfrm>
            <a:off x="4875627" y="6488668"/>
            <a:ext cx="10041835" cy="369332"/>
          </a:xfrm>
          <a:prstGeom prst="rect">
            <a:avLst/>
          </a:prstGeom>
          <a:noFill/>
        </p:spPr>
        <p:txBody>
          <a:bodyPr wrap="square" rtlCol="0">
            <a:spAutoFit/>
          </a:bodyPr>
          <a:lstStyle/>
          <a:p>
            <a:r>
              <a:rPr lang="zh-CN" altLang="en-US" dirty="0"/>
              <a:t>为方便计，取学习率为</a:t>
            </a:r>
            <a:r>
              <a:rPr lang="en-US" altLang="zh-CN" dirty="0" err="1"/>
              <a:t>1e</a:t>
            </a:r>
            <a:r>
              <a:rPr lang="en-US" altLang="zh-CN" dirty="0"/>
              <a:t>-3.</a:t>
            </a:r>
            <a:endParaRPr lang="zh-CN" altLang="en-US" dirty="0"/>
          </a:p>
        </p:txBody>
      </p:sp>
    </p:spTree>
    <p:extLst>
      <p:ext uri="{BB962C8B-B14F-4D97-AF65-F5344CB8AC3E}">
        <p14:creationId xmlns:p14="http://schemas.microsoft.com/office/powerpoint/2010/main" val="2645246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3D319-0E0A-44D6-A337-15B0B404BB29}"/>
              </a:ext>
            </a:extLst>
          </p:cNvPr>
          <p:cNvSpPr>
            <a:spLocks noGrp="1"/>
          </p:cNvSpPr>
          <p:nvPr>
            <p:ph type="title"/>
          </p:nvPr>
        </p:nvSpPr>
        <p:spPr/>
        <p:txBody>
          <a:bodyPr/>
          <a:lstStyle/>
          <a:p>
            <a:r>
              <a:rPr lang="zh-CN" altLang="en-US" dirty="0"/>
              <a:t>实验二：输入维度与输出维度的确定</a:t>
            </a:r>
          </a:p>
        </p:txBody>
      </p:sp>
      <p:pic>
        <p:nvPicPr>
          <p:cNvPr id="4" name="图片 3">
            <a:extLst>
              <a:ext uri="{FF2B5EF4-FFF2-40B4-BE49-F238E27FC236}">
                <a16:creationId xmlns:a16="http://schemas.microsoft.com/office/drawing/2014/main" id="{AD06206D-1CD8-4E27-BB62-29E18F4E0B40}"/>
              </a:ext>
            </a:extLst>
          </p:cNvPr>
          <p:cNvPicPr/>
          <p:nvPr/>
        </p:nvPicPr>
        <p:blipFill>
          <a:blip r:embed="rId2">
            <a:extLst>
              <a:ext uri="{28A0092B-C50C-407E-A947-70E740481C1C}">
                <a14:useLocalDpi xmlns:a14="http://schemas.microsoft.com/office/drawing/2010/main" val="0"/>
              </a:ext>
            </a:extLst>
          </a:blip>
          <a:stretch>
            <a:fillRect/>
          </a:stretch>
        </p:blipFill>
        <p:spPr>
          <a:xfrm>
            <a:off x="1749286" y="1491214"/>
            <a:ext cx="8491993" cy="5366786"/>
          </a:xfrm>
          <a:prstGeom prst="rect">
            <a:avLst/>
          </a:prstGeom>
        </p:spPr>
      </p:pic>
    </p:spTree>
    <p:extLst>
      <p:ext uri="{BB962C8B-B14F-4D97-AF65-F5344CB8AC3E}">
        <p14:creationId xmlns:p14="http://schemas.microsoft.com/office/powerpoint/2010/main" val="840896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9EE35B2-C828-4130-8353-48E80BE73A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9159" y="519747"/>
            <a:ext cx="7543832" cy="3747453"/>
          </a:xfrm>
          <a:prstGeom prst="rect">
            <a:avLst/>
          </a:prstGeom>
          <a:noFill/>
          <a:ln>
            <a:noFill/>
          </a:ln>
        </p:spPr>
      </p:pic>
      <p:pic>
        <p:nvPicPr>
          <p:cNvPr id="3" name="图片 2">
            <a:extLst>
              <a:ext uri="{FF2B5EF4-FFF2-40B4-BE49-F238E27FC236}">
                <a16:creationId xmlns:a16="http://schemas.microsoft.com/office/drawing/2014/main" id="{2636ED8C-3E8A-45CD-834D-1C4B488E8F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30197" y="2715894"/>
            <a:ext cx="8336453" cy="4142106"/>
          </a:xfrm>
          <a:prstGeom prst="rect">
            <a:avLst/>
          </a:prstGeom>
          <a:noFill/>
          <a:ln>
            <a:noFill/>
          </a:ln>
        </p:spPr>
      </p:pic>
    </p:spTree>
    <p:extLst>
      <p:ext uri="{BB962C8B-B14F-4D97-AF65-F5344CB8AC3E}">
        <p14:creationId xmlns:p14="http://schemas.microsoft.com/office/powerpoint/2010/main" val="224001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A12D720-5614-4CFE-A7F6-A89C4B8C38E8}"/>
              </a:ext>
            </a:extLst>
          </p:cNvPr>
          <p:cNvPicPr>
            <a:picLocks noChangeAspect="1"/>
          </p:cNvPicPr>
          <p:nvPr/>
        </p:nvPicPr>
        <p:blipFill>
          <a:blip r:embed="rId2"/>
          <a:stretch>
            <a:fillRect/>
          </a:stretch>
        </p:blipFill>
        <p:spPr>
          <a:xfrm>
            <a:off x="184411" y="1547446"/>
            <a:ext cx="11823178" cy="4945429"/>
          </a:xfrm>
          <a:prstGeom prst="rect">
            <a:avLst/>
          </a:prstGeom>
        </p:spPr>
      </p:pic>
      <p:sp>
        <p:nvSpPr>
          <p:cNvPr id="2" name="标题 1">
            <a:extLst>
              <a:ext uri="{FF2B5EF4-FFF2-40B4-BE49-F238E27FC236}">
                <a16:creationId xmlns:a16="http://schemas.microsoft.com/office/drawing/2014/main" id="{48FDC9C1-FEC4-40FA-A54C-FF0EE9951A26}"/>
              </a:ext>
            </a:extLst>
          </p:cNvPr>
          <p:cNvSpPr>
            <a:spLocks noGrp="1"/>
          </p:cNvSpPr>
          <p:nvPr>
            <p:ph type="title"/>
          </p:nvPr>
        </p:nvSpPr>
        <p:spPr/>
        <p:txBody>
          <a:bodyPr/>
          <a:lstStyle/>
          <a:p>
            <a:r>
              <a:rPr lang="zh-CN" altLang="en-US" dirty="0"/>
              <a:t>实验三：确定输入结构</a:t>
            </a:r>
          </a:p>
        </p:txBody>
      </p:sp>
      <p:pic>
        <p:nvPicPr>
          <p:cNvPr id="5" name="图片 4">
            <a:extLst>
              <a:ext uri="{FF2B5EF4-FFF2-40B4-BE49-F238E27FC236}">
                <a16:creationId xmlns:a16="http://schemas.microsoft.com/office/drawing/2014/main" id="{022E40CA-84D8-4455-A7C3-8E07C094EF8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7707" y="1690688"/>
            <a:ext cx="8495673" cy="4221217"/>
          </a:xfrm>
          <a:prstGeom prst="rect">
            <a:avLst/>
          </a:prstGeom>
          <a:noFill/>
          <a:ln>
            <a:noFill/>
          </a:ln>
        </p:spPr>
      </p:pic>
    </p:spTree>
    <p:extLst>
      <p:ext uri="{BB962C8B-B14F-4D97-AF65-F5344CB8AC3E}">
        <p14:creationId xmlns:p14="http://schemas.microsoft.com/office/powerpoint/2010/main" val="378490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0999E-F434-47EB-AE42-78B1A51386D2}"/>
              </a:ext>
            </a:extLst>
          </p:cNvPr>
          <p:cNvSpPr>
            <a:spLocks noGrp="1"/>
          </p:cNvSpPr>
          <p:nvPr>
            <p:ph type="title"/>
          </p:nvPr>
        </p:nvSpPr>
        <p:spPr/>
        <p:txBody>
          <a:bodyPr/>
          <a:lstStyle/>
          <a:p>
            <a:r>
              <a:rPr lang="en-US" altLang="zh-CN" dirty="0"/>
              <a:t>3</a:t>
            </a:r>
            <a:r>
              <a:rPr lang="zh-CN" altLang="en-US" dirty="0"/>
              <a:t>、预测精度分析</a:t>
            </a:r>
          </a:p>
        </p:txBody>
      </p:sp>
      <p:pic>
        <p:nvPicPr>
          <p:cNvPr id="5" name="图片 4">
            <a:extLst>
              <a:ext uri="{FF2B5EF4-FFF2-40B4-BE49-F238E27FC236}">
                <a16:creationId xmlns:a16="http://schemas.microsoft.com/office/drawing/2014/main" id="{B2923E29-93CD-495E-B869-46965BE3C02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89070" y="1463040"/>
            <a:ext cx="8002044" cy="5283053"/>
          </a:xfrm>
          <a:prstGeom prst="rect">
            <a:avLst/>
          </a:prstGeom>
          <a:noFill/>
          <a:ln>
            <a:noFill/>
          </a:ln>
        </p:spPr>
      </p:pic>
    </p:spTree>
    <p:extLst>
      <p:ext uri="{BB962C8B-B14F-4D97-AF65-F5344CB8AC3E}">
        <p14:creationId xmlns:p14="http://schemas.microsoft.com/office/powerpoint/2010/main" val="1183974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3DFCAF3-AD93-4922-84B2-29B0DDE9E6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58584" y="1003852"/>
            <a:ext cx="9799746" cy="4850296"/>
          </a:xfrm>
          <a:prstGeom prst="rect">
            <a:avLst/>
          </a:prstGeom>
          <a:noFill/>
          <a:ln>
            <a:noFill/>
          </a:ln>
        </p:spPr>
      </p:pic>
    </p:spTree>
    <p:extLst>
      <p:ext uri="{BB962C8B-B14F-4D97-AF65-F5344CB8AC3E}">
        <p14:creationId xmlns:p14="http://schemas.microsoft.com/office/powerpoint/2010/main" val="4251528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0999E-F434-47EB-AE42-78B1A51386D2}"/>
              </a:ext>
            </a:extLst>
          </p:cNvPr>
          <p:cNvSpPr>
            <a:spLocks noGrp="1"/>
          </p:cNvSpPr>
          <p:nvPr>
            <p:ph type="title"/>
          </p:nvPr>
        </p:nvSpPr>
        <p:spPr/>
        <p:txBody>
          <a:bodyPr/>
          <a:lstStyle/>
          <a:p>
            <a:r>
              <a:rPr lang="en-US" altLang="zh-CN" dirty="0"/>
              <a:t>4</a:t>
            </a:r>
            <a:r>
              <a:rPr lang="zh-CN" altLang="en-US" dirty="0"/>
              <a:t>、四种输入结构的最佳预测</a:t>
            </a:r>
          </a:p>
        </p:txBody>
      </p:sp>
      <p:graphicFrame>
        <p:nvGraphicFramePr>
          <p:cNvPr id="5" name="表格 4"/>
          <p:cNvGraphicFramePr>
            <a:graphicFrameLocks noGrp="1"/>
          </p:cNvGraphicFramePr>
          <p:nvPr>
            <p:extLst>
              <p:ext uri="{D42A27DB-BD31-4B8C-83A1-F6EECF244321}">
                <p14:modId xmlns:p14="http://schemas.microsoft.com/office/powerpoint/2010/main" val="2796478950"/>
              </p:ext>
            </p:extLst>
          </p:nvPr>
        </p:nvGraphicFramePr>
        <p:xfrm>
          <a:off x="908541" y="2835373"/>
          <a:ext cx="10097814" cy="2926080"/>
        </p:xfrm>
        <a:graphic>
          <a:graphicData uri="http://schemas.openxmlformats.org/drawingml/2006/table">
            <a:tbl>
              <a:tblPr/>
              <a:tblGrid>
                <a:gridCol w="2040341">
                  <a:extLst>
                    <a:ext uri="{9D8B030D-6E8A-4147-A177-3AD203B41FA5}">
                      <a16:colId xmlns:a16="http://schemas.microsoft.com/office/drawing/2014/main" val="20000"/>
                    </a:ext>
                  </a:extLst>
                </a:gridCol>
                <a:gridCol w="1892963">
                  <a:extLst>
                    <a:ext uri="{9D8B030D-6E8A-4147-A177-3AD203B41FA5}">
                      <a16:colId xmlns:a16="http://schemas.microsoft.com/office/drawing/2014/main" val="20001"/>
                    </a:ext>
                  </a:extLst>
                </a:gridCol>
                <a:gridCol w="1862762">
                  <a:extLst>
                    <a:ext uri="{9D8B030D-6E8A-4147-A177-3AD203B41FA5}">
                      <a16:colId xmlns:a16="http://schemas.microsoft.com/office/drawing/2014/main" val="20002"/>
                    </a:ext>
                  </a:extLst>
                </a:gridCol>
                <a:gridCol w="1732296">
                  <a:extLst>
                    <a:ext uri="{9D8B030D-6E8A-4147-A177-3AD203B41FA5}">
                      <a16:colId xmlns:a16="http://schemas.microsoft.com/office/drawing/2014/main" val="20003"/>
                    </a:ext>
                  </a:extLst>
                </a:gridCol>
                <a:gridCol w="2569452">
                  <a:extLst>
                    <a:ext uri="{9D8B030D-6E8A-4147-A177-3AD203B41FA5}">
                      <a16:colId xmlns:a16="http://schemas.microsoft.com/office/drawing/2014/main" val="20004"/>
                    </a:ext>
                  </a:extLst>
                </a:gridCol>
              </a:tblGrid>
              <a:tr h="0">
                <a:tc>
                  <a:txBody>
                    <a:bodyPr/>
                    <a:lstStyle/>
                    <a:p>
                      <a:pPr algn="just">
                        <a:spcAft>
                          <a:spcPts val="0"/>
                        </a:spcAft>
                      </a:pPr>
                      <a:r>
                        <a:rPr lang="zh-CN" sz="2400" kern="100">
                          <a:latin typeface="等线"/>
                          <a:ea typeface="宋体"/>
                          <a:cs typeface="Times New Roman"/>
                        </a:rPr>
                        <a:t>模型</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等线"/>
                          <a:ea typeface="宋体"/>
                          <a:cs typeface="Times New Roman"/>
                        </a:rPr>
                        <a:t>一</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等线"/>
                          <a:ea typeface="宋体"/>
                          <a:cs typeface="Times New Roman"/>
                        </a:rPr>
                        <a:t>二</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等线"/>
                          <a:ea typeface="宋体"/>
                          <a:cs typeface="Times New Roman"/>
                        </a:rPr>
                        <a:t>三</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等线"/>
                          <a:ea typeface="宋体"/>
                          <a:cs typeface="Times New Roman"/>
                        </a:rPr>
                        <a:t>四</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just">
                        <a:spcAft>
                          <a:spcPts val="0"/>
                        </a:spcAft>
                      </a:pPr>
                      <a:r>
                        <a:rPr lang="zh-CN" sz="2400" kern="100" dirty="0">
                          <a:latin typeface="等线"/>
                          <a:ea typeface="宋体"/>
                          <a:cs typeface="Times New Roman"/>
                        </a:rPr>
                        <a:t>最佳均方根误差</a:t>
                      </a:r>
                      <a:r>
                        <a:rPr lang="zh-CN" altLang="en-US" sz="2400" kern="100" dirty="0">
                          <a:latin typeface="等线"/>
                          <a:ea typeface="宋体"/>
                          <a:cs typeface="Times New Roman"/>
                        </a:rPr>
                        <a:t>（</a:t>
                      </a:r>
                      <a:r>
                        <a:rPr lang="en-US" altLang="zh-CN" sz="2400" kern="100" dirty="0">
                          <a:latin typeface="等线"/>
                          <a:ea typeface="宋体"/>
                          <a:cs typeface="Times New Roman"/>
                        </a:rPr>
                        <a:t>m</a:t>
                      </a:r>
                      <a:r>
                        <a:rPr lang="zh-CN" altLang="en-US" sz="2400" kern="100" dirty="0">
                          <a:latin typeface="等线"/>
                          <a:ea typeface="宋体"/>
                          <a:cs typeface="Times New Roman"/>
                        </a:rPr>
                        <a:t>）</a:t>
                      </a:r>
                      <a:endParaRPr lang="zh-CN" sz="2400" kern="100" dirty="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0.040</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0.041</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0.039</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0.039</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just">
                        <a:spcAft>
                          <a:spcPts val="0"/>
                        </a:spcAft>
                      </a:pPr>
                      <a:r>
                        <a:rPr lang="en-US" sz="2400" kern="100">
                          <a:latin typeface="宋体"/>
                          <a:ea typeface="等线"/>
                          <a:cs typeface="Times New Roman"/>
                        </a:rPr>
                        <a:t>Input_shape</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21</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34</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32</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31</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just">
                        <a:spcAft>
                          <a:spcPts val="0"/>
                        </a:spcAft>
                      </a:pPr>
                      <a:r>
                        <a:rPr lang="en-US" sz="2400" kern="100" dirty="0" err="1">
                          <a:latin typeface="宋体"/>
                          <a:ea typeface="等线"/>
                          <a:cs typeface="Times New Roman"/>
                        </a:rPr>
                        <a:t>Output_shape</a:t>
                      </a:r>
                      <a:endParaRPr lang="zh-CN" sz="2400" kern="100" dirty="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1</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1</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1</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1</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just">
                        <a:spcAft>
                          <a:spcPts val="0"/>
                        </a:spcAft>
                      </a:pPr>
                      <a:r>
                        <a:rPr lang="zh-CN" sz="2400" kern="100">
                          <a:latin typeface="等线"/>
                          <a:ea typeface="宋体"/>
                          <a:cs typeface="Times New Roman"/>
                        </a:rPr>
                        <a:t>最佳</a:t>
                      </a:r>
                      <a:r>
                        <a:rPr lang="en-US" sz="2400" kern="100">
                          <a:latin typeface="等线"/>
                          <a:ea typeface="宋体"/>
                          <a:cs typeface="Times New Roman"/>
                        </a:rPr>
                        <a:t>R2</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0.9937</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0.9934</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0.9940</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0.9939</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just">
                        <a:spcAft>
                          <a:spcPts val="0"/>
                        </a:spcAft>
                      </a:pPr>
                      <a:r>
                        <a:rPr lang="en-US" sz="2400" kern="100" dirty="0" err="1">
                          <a:latin typeface="宋体"/>
                          <a:ea typeface="等线"/>
                          <a:cs typeface="Times New Roman"/>
                        </a:rPr>
                        <a:t>Input_shape</a:t>
                      </a:r>
                      <a:endParaRPr lang="zh-CN" sz="2400" kern="100" dirty="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21</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34</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32</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19</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just">
                        <a:spcAft>
                          <a:spcPts val="0"/>
                        </a:spcAft>
                      </a:pPr>
                      <a:r>
                        <a:rPr lang="en-US" sz="2400" kern="100">
                          <a:latin typeface="宋体"/>
                          <a:ea typeface="等线"/>
                          <a:cs typeface="Times New Roman"/>
                        </a:rPr>
                        <a:t>Output_shape</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1</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1</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1</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宋体"/>
                          <a:ea typeface="等线"/>
                          <a:cs typeface="Times New Roman"/>
                        </a:rPr>
                        <a:t>1</a:t>
                      </a:r>
                      <a:endParaRPr lang="zh-CN" sz="2400" kern="100" dirty="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0177" name="Rectangle 1"/>
          <p:cNvSpPr>
            <a:spLocks noChangeArrowheads="1"/>
          </p:cNvSpPr>
          <p:nvPr/>
        </p:nvSpPr>
        <p:spPr bwMode="auto">
          <a:xfrm>
            <a:off x="880843" y="1711354"/>
            <a:ext cx="10033234"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下表给出四种模型在预测未来一个时刻的波高的最佳预测结果，包括取得最佳均方根误差和最佳</a:t>
            </a:r>
            <a:r>
              <a:rPr kumimoji="0" lang="en-US" altLang="zh-CN" sz="24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R2</a:t>
            </a:r>
            <a:r>
              <a:rPr kumimoji="0" lang="zh-CN" altLang="en-US" sz="24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时对应的</a:t>
            </a:r>
            <a:r>
              <a:rPr kumimoji="0" lang="en-US" altLang="zh-CN" sz="2400" b="0" i="0" u="none" strike="noStrike" cap="none" normalizeH="0" baseline="0" dirty="0" err="1">
                <a:ln>
                  <a:noFill/>
                </a:ln>
                <a:solidFill>
                  <a:schemeClr val="tx1"/>
                </a:solidFill>
                <a:effectLst/>
                <a:latin typeface="宋体" pitchFamily="2" charset="-122"/>
                <a:ea typeface="宋体" pitchFamily="2" charset="-122"/>
                <a:cs typeface="Times New Roman" pitchFamily="18" charset="0"/>
              </a:rPr>
              <a:t>input_shape</a:t>
            </a:r>
            <a:r>
              <a:rPr kumimoji="0" lang="zh-CN" altLang="en-US" sz="24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和</a:t>
            </a:r>
            <a:r>
              <a:rPr kumimoji="0" lang="en-US" altLang="zh-CN" sz="2400" b="0" i="0" u="none" strike="noStrike" cap="none" normalizeH="0" baseline="0" dirty="0" err="1">
                <a:ln>
                  <a:noFill/>
                </a:ln>
                <a:solidFill>
                  <a:schemeClr val="tx1"/>
                </a:solidFill>
                <a:effectLst/>
                <a:latin typeface="宋体" pitchFamily="2" charset="-122"/>
                <a:ea typeface="宋体" pitchFamily="2" charset="-122"/>
                <a:cs typeface="Times New Roman" pitchFamily="18" charset="0"/>
              </a:rPr>
              <a:t>output_shape</a:t>
            </a:r>
            <a:r>
              <a:rPr kumimoji="0" lang="zh-CN" altLang="en-US" sz="24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endParaRPr kumimoji="0" lang="zh-CN" altLang="en-US"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183974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D6841-D186-4B59-AA19-AA32D89146FE}"/>
              </a:ext>
            </a:extLst>
          </p:cNvPr>
          <p:cNvSpPr>
            <a:spLocks noGrp="1"/>
          </p:cNvSpPr>
          <p:nvPr>
            <p:ph type="title"/>
          </p:nvPr>
        </p:nvSpPr>
        <p:spPr/>
        <p:txBody>
          <a:bodyPr/>
          <a:lstStyle/>
          <a:p>
            <a:r>
              <a:rPr lang="zh-CN" altLang="en-US" dirty="0"/>
              <a:t>一、引言</a:t>
            </a:r>
          </a:p>
        </p:txBody>
      </p:sp>
      <p:sp>
        <p:nvSpPr>
          <p:cNvPr id="3" name="内容占位符 2">
            <a:extLst>
              <a:ext uri="{FF2B5EF4-FFF2-40B4-BE49-F238E27FC236}">
                <a16:creationId xmlns:a16="http://schemas.microsoft.com/office/drawing/2014/main" id="{6181D89C-B7DA-4015-95EB-7936824DBCDE}"/>
              </a:ext>
            </a:extLst>
          </p:cNvPr>
          <p:cNvSpPr>
            <a:spLocks noGrp="1"/>
          </p:cNvSpPr>
          <p:nvPr>
            <p:ph idx="1"/>
          </p:nvPr>
        </p:nvSpPr>
        <p:spPr/>
        <p:txBody>
          <a:bodyPr/>
          <a:lstStyle/>
          <a:p>
            <a:r>
              <a:rPr lang="en-US" altLang="zh-CN" sz="2400" dirty="0">
                <a:effectLst/>
                <a:latin typeface="宋体" panose="02010600030101010101" pitchFamily="2" charset="-122"/>
                <a:cs typeface="Times New Roman" panose="02020603050405020304" pitchFamily="18" charset="0"/>
              </a:rPr>
              <a:t>21</a:t>
            </a:r>
            <a:r>
              <a:rPr lang="zh-CN" altLang="zh-CN" sz="2400" dirty="0">
                <a:effectLst/>
                <a:ea typeface="宋体" panose="02010600030101010101" pitchFamily="2" charset="-122"/>
                <a:cs typeface="Times New Roman" panose="02020603050405020304" pitchFamily="18" charset="0"/>
              </a:rPr>
              <a:t>世纪被称为是海洋世纪，</a:t>
            </a:r>
            <a:r>
              <a:rPr lang="zh-CN" altLang="zh-CN" sz="2400" dirty="0">
                <a:solidFill>
                  <a:srgbClr val="FF0000"/>
                </a:solidFill>
                <a:effectLst/>
                <a:ea typeface="宋体" panose="02010600030101010101" pitchFamily="2" charset="-122"/>
                <a:cs typeface="Times New Roman" panose="02020603050405020304" pitchFamily="18" charset="0"/>
              </a:rPr>
              <a:t>海洋发展</a:t>
            </a:r>
            <a:r>
              <a:rPr lang="zh-CN" altLang="zh-CN" sz="2400" dirty="0">
                <a:effectLst/>
                <a:ea typeface="宋体" panose="02010600030101010101" pitchFamily="2" charset="-122"/>
                <a:cs typeface="Times New Roman" panose="02020603050405020304" pitchFamily="18" charset="0"/>
              </a:rPr>
              <a:t>是</a:t>
            </a:r>
            <a:r>
              <a:rPr lang="en-US" altLang="zh-CN" sz="2400" dirty="0">
                <a:effectLst/>
                <a:ea typeface="宋体" panose="02010600030101010101" pitchFamily="2" charset="-122"/>
                <a:cs typeface="Times New Roman" panose="02020603050405020304" pitchFamily="18" charset="0"/>
              </a:rPr>
              <a:t>21</a:t>
            </a:r>
            <a:r>
              <a:rPr lang="zh-CN" altLang="zh-CN" sz="2400" dirty="0">
                <a:effectLst/>
                <a:ea typeface="宋体" panose="02010600030101010101" pitchFamily="2" charset="-122"/>
                <a:cs typeface="Times New Roman" panose="02020603050405020304" pitchFamily="18" charset="0"/>
              </a:rPr>
              <a:t>世纪经济社会发展的</a:t>
            </a:r>
            <a:r>
              <a:rPr lang="zh-CN" altLang="zh-CN" sz="2400" dirty="0">
                <a:solidFill>
                  <a:srgbClr val="FF0000"/>
                </a:solidFill>
                <a:effectLst/>
                <a:ea typeface="宋体" panose="02010600030101010101" pitchFamily="2" charset="-122"/>
                <a:cs typeface="Times New Roman" panose="02020603050405020304" pitchFamily="18" charset="0"/>
              </a:rPr>
              <a:t>主要方向</a:t>
            </a:r>
            <a:r>
              <a:rPr lang="zh-CN" altLang="zh-CN" sz="2400" dirty="0">
                <a:effectLst/>
                <a:ea typeface="宋体" panose="02010600030101010101" pitchFamily="2" charset="-122"/>
                <a:cs typeface="Times New Roman" panose="02020603050405020304" pitchFamily="18" charset="0"/>
              </a:rPr>
              <a:t>。</a:t>
            </a:r>
            <a:endParaRPr lang="en-US" altLang="zh-CN" sz="2400" dirty="0">
              <a:effectLst/>
              <a:ea typeface="宋体" panose="02010600030101010101" pitchFamily="2" charset="-122"/>
              <a:cs typeface="Times New Roman" panose="02020603050405020304" pitchFamily="18" charset="0"/>
            </a:endParaRPr>
          </a:p>
          <a:p>
            <a:r>
              <a:rPr lang="zh-CN" altLang="zh-CN" sz="2400" dirty="0">
                <a:effectLst/>
                <a:ea typeface="宋体" panose="02010600030101010101" pitchFamily="2" charset="-122"/>
                <a:cs typeface="Times New Roman" panose="02020603050405020304" pitchFamily="18" charset="0"/>
              </a:rPr>
              <a:t>目前用于海洋有效波高的预测方法主要有</a:t>
            </a:r>
            <a:r>
              <a:rPr lang="zh-CN" altLang="zh-CN" sz="2400" dirty="0">
                <a:solidFill>
                  <a:srgbClr val="FF0000"/>
                </a:solidFill>
                <a:effectLst/>
                <a:ea typeface="宋体" panose="02010600030101010101" pitchFamily="2" charset="-122"/>
                <a:cs typeface="Times New Roman" panose="02020603050405020304" pitchFamily="18" charset="0"/>
              </a:rPr>
              <a:t>海洋数值模型</a:t>
            </a:r>
            <a:r>
              <a:rPr lang="zh-CN" altLang="zh-CN" sz="2400" dirty="0">
                <a:effectLst/>
                <a:ea typeface="宋体" panose="02010600030101010101" pitchFamily="2" charset="-122"/>
                <a:cs typeface="Times New Roman" panose="02020603050405020304" pitchFamily="18" charset="0"/>
              </a:rPr>
              <a:t>和</a:t>
            </a:r>
            <a:r>
              <a:rPr lang="zh-CN" altLang="zh-CN" sz="2400" dirty="0">
                <a:solidFill>
                  <a:srgbClr val="FF0000"/>
                </a:solidFill>
                <a:effectLst/>
                <a:ea typeface="宋体" panose="02010600030101010101" pitchFamily="2" charset="-122"/>
                <a:cs typeface="Times New Roman" panose="02020603050405020304" pitchFamily="18" charset="0"/>
              </a:rPr>
              <a:t>统计方法模型</a:t>
            </a:r>
            <a:r>
              <a:rPr lang="zh-CN" altLang="zh-CN" sz="2400" dirty="0">
                <a:effectLst/>
                <a:ea typeface="宋体" panose="02010600030101010101" pitchFamily="2" charset="-122"/>
                <a:cs typeface="Times New Roman" panose="02020603050405020304" pitchFamily="18" charset="0"/>
              </a:rPr>
              <a:t>两种。</a:t>
            </a:r>
            <a:endParaRPr lang="en-US" altLang="zh-CN" sz="2400" dirty="0">
              <a:ea typeface="宋体" panose="02010600030101010101" pitchFamily="2" charset="-122"/>
              <a:cs typeface="Times New Roman" panose="02020603050405020304" pitchFamily="18" charset="0"/>
            </a:endParaRPr>
          </a:p>
          <a:p>
            <a:pPr marL="0" indent="0">
              <a:buNone/>
            </a:pPr>
            <a:r>
              <a:rPr lang="en-US" altLang="zh-CN" sz="2400" dirty="0">
                <a:effectLst/>
                <a:ea typeface="宋体" panose="02010600030101010101" pitchFamily="2" charset="-122"/>
                <a:cs typeface="Times New Roman" panose="02020603050405020304" pitchFamily="18" charset="0"/>
              </a:rPr>
              <a:t>       </a:t>
            </a:r>
            <a:r>
              <a:rPr lang="zh-CN" altLang="zh-CN" sz="2400" dirty="0">
                <a:solidFill>
                  <a:srgbClr val="FF0000"/>
                </a:solidFill>
                <a:effectLst/>
                <a:ea typeface="宋体" panose="02010600030101010101" pitchFamily="2" charset="-122"/>
                <a:cs typeface="Times New Roman" panose="02020603050405020304" pitchFamily="18" charset="0"/>
              </a:rPr>
              <a:t>海洋数值模型</a:t>
            </a:r>
            <a:r>
              <a:rPr lang="zh-CN" altLang="zh-CN" sz="2400" dirty="0">
                <a:effectLst/>
                <a:ea typeface="宋体" panose="02010600030101010101" pitchFamily="2" charset="-122"/>
                <a:cs typeface="Times New Roman" panose="02020603050405020304" pitchFamily="18" charset="0"/>
              </a:rPr>
              <a:t>已发展到第三代海浪数值模式</a:t>
            </a:r>
            <a:r>
              <a:rPr lang="en-US" altLang="zh-CN" sz="2400" dirty="0">
                <a:effectLst/>
                <a:ea typeface="宋体" panose="02010600030101010101" pitchFamily="2" charset="-122"/>
                <a:cs typeface="Times New Roman" panose="02020603050405020304" pitchFamily="18" charset="0"/>
              </a:rPr>
              <a:t>WAM</a:t>
            </a:r>
            <a:r>
              <a:rPr lang="zh-CN" altLang="zh-CN" sz="2400" dirty="0">
                <a:effectLst/>
                <a:ea typeface="宋体" panose="02010600030101010101" pitchFamily="2" charset="-122"/>
                <a:cs typeface="Times New Roman" panose="02020603050405020304" pitchFamily="18" charset="0"/>
              </a:rPr>
              <a:t>、</a:t>
            </a:r>
            <a:r>
              <a:rPr lang="en-US" altLang="zh-CN" sz="2400" dirty="0">
                <a:effectLst/>
                <a:ea typeface="宋体" panose="02010600030101010101" pitchFamily="2" charset="-122"/>
                <a:cs typeface="Times New Roman" panose="02020603050405020304" pitchFamily="18" charset="0"/>
              </a:rPr>
              <a:t>WAVEWATCH </a:t>
            </a:r>
            <a:r>
              <a:rPr lang="zh-CN" altLang="zh-CN" sz="2400" dirty="0">
                <a:effectLst/>
                <a:ea typeface="宋体" panose="02010600030101010101" pitchFamily="2" charset="-122"/>
                <a:cs typeface="Times New Roman" panose="02020603050405020304" pitchFamily="18" charset="0"/>
              </a:rPr>
              <a:t>Ⅲ 以及</a:t>
            </a:r>
            <a:r>
              <a:rPr lang="en-US" altLang="zh-CN" sz="2400" dirty="0">
                <a:effectLst/>
                <a:ea typeface="宋体" panose="02010600030101010101" pitchFamily="2" charset="-122"/>
                <a:cs typeface="Times New Roman" panose="02020603050405020304" pitchFamily="18" charset="0"/>
              </a:rPr>
              <a:t>SWAN</a:t>
            </a:r>
            <a:r>
              <a:rPr lang="zh-CN" altLang="zh-CN" sz="2400" dirty="0">
                <a:effectLst/>
                <a:ea typeface="宋体" panose="02010600030101010101" pitchFamily="2" charset="-122"/>
                <a:cs typeface="Times New Roman" panose="02020603050405020304" pitchFamily="18" charset="0"/>
              </a:rPr>
              <a:t>等</a:t>
            </a:r>
            <a:r>
              <a:rPr lang="en-US" altLang="zh-CN" sz="2400" dirty="0">
                <a:effectLst/>
                <a:ea typeface="宋体" panose="02010600030101010101" pitchFamily="2" charset="-122"/>
                <a:cs typeface="Times New Roman" panose="02020603050405020304" pitchFamily="18" charset="0"/>
              </a:rPr>
              <a:t>[1-3]</a:t>
            </a:r>
            <a:r>
              <a:rPr lang="zh-CN" altLang="zh-CN" sz="2400" dirty="0">
                <a:effectLst/>
                <a:ea typeface="宋体" panose="02010600030101010101" pitchFamily="2" charset="-122"/>
                <a:cs typeface="Times New Roman" panose="02020603050405020304" pitchFamily="18" charset="0"/>
              </a:rPr>
              <a:t>，数值预报</a:t>
            </a:r>
            <a:r>
              <a:rPr lang="en-US" altLang="zh-CN" sz="2400" dirty="0">
                <a:effectLst/>
                <a:ea typeface="宋体" panose="02010600030101010101" pitchFamily="2" charset="-122"/>
                <a:cs typeface="Times New Roman" panose="02020603050405020304" pitchFamily="18" charset="0"/>
              </a:rPr>
              <a:t>[4]</a:t>
            </a:r>
            <a:r>
              <a:rPr lang="zh-CN" altLang="zh-CN" sz="2400" dirty="0">
                <a:effectLst/>
                <a:ea typeface="宋体" panose="02010600030101010101" pitchFamily="2" charset="-122"/>
                <a:cs typeface="Times New Roman" panose="02020603050405020304" pitchFamily="18" charset="0"/>
              </a:rPr>
              <a:t>是建立在明确的物理过程上的，根据主要影响因素而建立的物理方程能够很好的将物理机制用数学公式来表达，但因为影响海浪波高的因素是众多的，又不可能将所有的影响因子都考虑在内，所以想要建立一套</a:t>
            </a:r>
            <a:r>
              <a:rPr lang="zh-CN" altLang="zh-CN" sz="2400" dirty="0">
                <a:solidFill>
                  <a:srgbClr val="FF0000"/>
                </a:solidFill>
                <a:effectLst/>
                <a:ea typeface="宋体" panose="02010600030101010101" pitchFamily="2" charset="-122"/>
                <a:cs typeface="Times New Roman" panose="02020603050405020304" pitchFamily="18" charset="0"/>
              </a:rPr>
              <a:t>预测精度极高的波浪预测模型是有一定难度</a:t>
            </a:r>
            <a:r>
              <a:rPr lang="zh-CN" altLang="zh-CN" sz="2400" dirty="0">
                <a:effectLst/>
                <a:ea typeface="宋体" panose="02010600030101010101" pitchFamily="2" charset="-122"/>
                <a:cs typeface="Times New Roman" panose="02020603050405020304" pitchFamily="18" charset="0"/>
              </a:rPr>
              <a:t>的。</a:t>
            </a:r>
            <a:endParaRPr lang="en-US" altLang="zh-CN" sz="2400" dirty="0">
              <a:effectLst/>
              <a:ea typeface="宋体" panose="02010600030101010101" pitchFamily="2" charset="-122"/>
              <a:cs typeface="Times New Roman" panose="02020603050405020304" pitchFamily="18" charset="0"/>
            </a:endParaRPr>
          </a:p>
          <a:p>
            <a:pPr marL="0" indent="0">
              <a:buNone/>
            </a:pP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相对来说，</a:t>
            </a:r>
            <a:r>
              <a:rPr lang="zh-CN" altLang="zh-CN" sz="2400"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统计方法的预报</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[5]</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不需要预设物理条件，只需对大数据隐藏的规律进行分析，找出其中的关联性利用统计方法即可进行预报</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与数值模型相比，统计方法的</a:t>
            </a:r>
            <a:r>
              <a:rPr lang="zh-CN" altLang="zh-CN" sz="2400"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计算成本更低，能延长预报的时效，甚至能得到更高的预报精度。</a:t>
            </a:r>
            <a:endParaRPr lang="en-US" altLang="zh-CN" sz="2400"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endParaRPr>
          </a:p>
          <a:p>
            <a:pPr marL="0" indent="0">
              <a:buNone/>
            </a:pPr>
            <a:endPar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18453106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0999E-F434-47EB-AE42-78B1A51386D2}"/>
              </a:ext>
            </a:extLst>
          </p:cNvPr>
          <p:cNvSpPr>
            <a:spLocks noGrp="1"/>
          </p:cNvSpPr>
          <p:nvPr>
            <p:ph type="title"/>
          </p:nvPr>
        </p:nvSpPr>
        <p:spPr/>
        <p:txBody>
          <a:bodyPr/>
          <a:lstStyle/>
          <a:p>
            <a:r>
              <a:rPr lang="en-US" altLang="zh-CN" dirty="0"/>
              <a:t>5</a:t>
            </a:r>
            <a:r>
              <a:rPr lang="zh-CN" altLang="en-US" dirty="0"/>
              <a:t>、各个模型的未来两个时刻的最佳预测</a:t>
            </a:r>
          </a:p>
        </p:txBody>
      </p:sp>
      <p:sp>
        <p:nvSpPr>
          <p:cNvPr id="50177" name="Rectangle 1"/>
          <p:cNvSpPr>
            <a:spLocks noChangeArrowheads="1"/>
          </p:cNvSpPr>
          <p:nvPr/>
        </p:nvSpPr>
        <p:spPr bwMode="auto">
          <a:xfrm>
            <a:off x="880843" y="1711354"/>
            <a:ext cx="10033234"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400" dirty="0">
                <a:latin typeface="宋体" pitchFamily="2" charset="-122"/>
                <a:ea typeface="宋体" pitchFamily="2" charset="-122"/>
              </a:rPr>
              <a:t>下面我们探讨比较各个模型预测未来两个时刻的预测精度。下表给出了不同模型预测未来两个时刻的预测情况：</a:t>
            </a:r>
          </a:p>
        </p:txBody>
      </p:sp>
      <p:graphicFrame>
        <p:nvGraphicFramePr>
          <p:cNvPr id="6" name="表格 5"/>
          <p:cNvGraphicFramePr>
            <a:graphicFrameLocks noGrp="1"/>
          </p:cNvGraphicFramePr>
          <p:nvPr/>
        </p:nvGraphicFramePr>
        <p:xfrm>
          <a:off x="1073791" y="2868929"/>
          <a:ext cx="9605393" cy="2926080"/>
        </p:xfrm>
        <a:graphic>
          <a:graphicData uri="http://schemas.openxmlformats.org/drawingml/2006/table">
            <a:tbl>
              <a:tblPr/>
              <a:tblGrid>
                <a:gridCol w="1456555">
                  <a:extLst>
                    <a:ext uri="{9D8B030D-6E8A-4147-A177-3AD203B41FA5}">
                      <a16:colId xmlns:a16="http://schemas.microsoft.com/office/drawing/2014/main" val="20000"/>
                    </a:ext>
                  </a:extLst>
                </a:gridCol>
                <a:gridCol w="1456555">
                  <a:extLst>
                    <a:ext uri="{9D8B030D-6E8A-4147-A177-3AD203B41FA5}">
                      <a16:colId xmlns:a16="http://schemas.microsoft.com/office/drawing/2014/main" val="20001"/>
                    </a:ext>
                  </a:extLst>
                </a:gridCol>
                <a:gridCol w="1387086">
                  <a:extLst>
                    <a:ext uri="{9D8B030D-6E8A-4147-A177-3AD203B41FA5}">
                      <a16:colId xmlns:a16="http://schemas.microsoft.com/office/drawing/2014/main" val="20002"/>
                    </a:ext>
                  </a:extLst>
                </a:gridCol>
                <a:gridCol w="1111521">
                  <a:extLst>
                    <a:ext uri="{9D8B030D-6E8A-4147-A177-3AD203B41FA5}">
                      <a16:colId xmlns:a16="http://schemas.microsoft.com/office/drawing/2014/main" val="20003"/>
                    </a:ext>
                  </a:extLst>
                </a:gridCol>
                <a:gridCol w="1111521">
                  <a:extLst>
                    <a:ext uri="{9D8B030D-6E8A-4147-A177-3AD203B41FA5}">
                      <a16:colId xmlns:a16="http://schemas.microsoft.com/office/drawing/2014/main" val="20004"/>
                    </a:ext>
                  </a:extLst>
                </a:gridCol>
                <a:gridCol w="1074470">
                  <a:extLst>
                    <a:ext uri="{9D8B030D-6E8A-4147-A177-3AD203B41FA5}">
                      <a16:colId xmlns:a16="http://schemas.microsoft.com/office/drawing/2014/main" val="20005"/>
                    </a:ext>
                  </a:extLst>
                </a:gridCol>
                <a:gridCol w="1029315">
                  <a:extLst>
                    <a:ext uri="{9D8B030D-6E8A-4147-A177-3AD203B41FA5}">
                      <a16:colId xmlns:a16="http://schemas.microsoft.com/office/drawing/2014/main" val="20006"/>
                    </a:ext>
                  </a:extLst>
                </a:gridCol>
                <a:gridCol w="978370">
                  <a:extLst>
                    <a:ext uri="{9D8B030D-6E8A-4147-A177-3AD203B41FA5}">
                      <a16:colId xmlns:a16="http://schemas.microsoft.com/office/drawing/2014/main" val="20007"/>
                    </a:ext>
                  </a:extLst>
                </a:gridCol>
              </a:tblGrid>
              <a:tr h="0">
                <a:tc>
                  <a:txBody>
                    <a:bodyPr/>
                    <a:lstStyle/>
                    <a:p>
                      <a:pPr algn="just">
                        <a:spcAft>
                          <a:spcPts val="0"/>
                        </a:spcAft>
                      </a:pPr>
                      <a:r>
                        <a:rPr lang="zh-CN" sz="2400" kern="100">
                          <a:latin typeface="等线"/>
                          <a:ea typeface="宋体"/>
                          <a:cs typeface="Times New Roman"/>
                        </a:rPr>
                        <a:t>模型</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ARMA</a:t>
                      </a:r>
                      <a:r>
                        <a:rPr lang="zh-CN" sz="2400" kern="100">
                          <a:latin typeface="等线"/>
                          <a:ea typeface="宋体"/>
                          <a:cs typeface="Times New Roman"/>
                        </a:rPr>
                        <a:t>（</a:t>
                      </a:r>
                      <a:r>
                        <a:rPr lang="en-US" sz="2400" kern="100">
                          <a:latin typeface="等线"/>
                          <a:ea typeface="宋体"/>
                          <a:cs typeface="Times New Roman"/>
                        </a:rPr>
                        <a:t>2,2</a:t>
                      </a:r>
                      <a:r>
                        <a:rPr lang="zh-CN" sz="2400" kern="100">
                          <a:latin typeface="等线"/>
                          <a:ea typeface="宋体"/>
                          <a:cs typeface="Times New Roman"/>
                        </a:rPr>
                        <a:t>）</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等线"/>
                          <a:ea typeface="宋体"/>
                          <a:cs typeface="Times New Roman"/>
                        </a:rPr>
                        <a:t>二次指数平滑法（平滑指数α</a:t>
                      </a:r>
                      <a:r>
                        <a:rPr lang="en-US" sz="2400" kern="100">
                          <a:latin typeface="等线"/>
                          <a:ea typeface="宋体"/>
                          <a:cs typeface="Times New Roman"/>
                        </a:rPr>
                        <a:t>=0.9</a:t>
                      </a:r>
                      <a:r>
                        <a:rPr lang="zh-CN" sz="2400" kern="100">
                          <a:latin typeface="等线"/>
                          <a:ea typeface="宋体"/>
                          <a:cs typeface="Times New Roman"/>
                        </a:rPr>
                        <a:t>）</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等线"/>
                          <a:ea typeface="宋体"/>
                          <a:cs typeface="Times New Roman"/>
                        </a:rPr>
                        <a:t>多元回归模型</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等线"/>
                          <a:ea typeface="宋体"/>
                          <a:cs typeface="Times New Roman"/>
                        </a:rPr>
                        <a:t>模型一</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等线"/>
                          <a:ea typeface="宋体"/>
                          <a:cs typeface="Times New Roman"/>
                        </a:rPr>
                        <a:t>模型二</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等线"/>
                          <a:ea typeface="宋体"/>
                          <a:cs typeface="Times New Roman"/>
                        </a:rPr>
                        <a:t>模型三</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a:latin typeface="等线"/>
                          <a:ea typeface="宋体"/>
                          <a:cs typeface="Times New Roman"/>
                        </a:rPr>
                        <a:t>模型四</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just">
                        <a:spcAft>
                          <a:spcPts val="0"/>
                        </a:spcAft>
                      </a:pPr>
                      <a:r>
                        <a:rPr lang="en-US" sz="2400" kern="100">
                          <a:latin typeface="宋体"/>
                          <a:ea typeface="等线"/>
                          <a:cs typeface="Times New Roman"/>
                        </a:rPr>
                        <a:t>RMSE</a:t>
                      </a:r>
                      <a:r>
                        <a:rPr lang="zh-CN" sz="2400" kern="100">
                          <a:latin typeface="等线"/>
                          <a:ea typeface="宋体"/>
                          <a:cs typeface="Times New Roman"/>
                        </a:rPr>
                        <a:t>（</a:t>
                      </a:r>
                      <a:r>
                        <a:rPr lang="en-US" sz="2400" kern="100">
                          <a:latin typeface="等线"/>
                          <a:ea typeface="宋体"/>
                          <a:cs typeface="Times New Roman"/>
                        </a:rPr>
                        <a:t>T+2</a:t>
                      </a:r>
                      <a:r>
                        <a:rPr lang="zh-CN" sz="2400" kern="100">
                          <a:latin typeface="等线"/>
                          <a:ea typeface="宋体"/>
                          <a:cs typeface="Times New Roman"/>
                        </a:rPr>
                        <a:t>）</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0.080</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0.072</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0.0679</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0.092</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0.092</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0.089</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0.089</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just">
                        <a:spcAft>
                          <a:spcPts val="0"/>
                        </a:spcAft>
                      </a:pPr>
                      <a:r>
                        <a:rPr lang="en-US" sz="2400" kern="100">
                          <a:latin typeface="宋体"/>
                          <a:ea typeface="等线"/>
                          <a:cs typeface="Times New Roman"/>
                        </a:rPr>
                        <a:t>Input</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400" kern="100">
                        <a:latin typeface="宋体"/>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400" kern="100">
                        <a:latin typeface="宋体"/>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400" kern="100">
                        <a:latin typeface="宋体"/>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25</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27</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7</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38</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just">
                        <a:spcAft>
                          <a:spcPts val="0"/>
                        </a:spcAft>
                      </a:pPr>
                      <a:r>
                        <a:rPr lang="en-US" sz="2400" kern="100">
                          <a:latin typeface="宋体"/>
                          <a:ea typeface="等线"/>
                          <a:cs typeface="Times New Roman"/>
                        </a:rPr>
                        <a:t>output</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400" kern="100">
                        <a:latin typeface="宋体"/>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400" kern="100">
                        <a:latin typeface="宋体"/>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400" kern="100">
                        <a:latin typeface="宋体"/>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2</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2</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宋体"/>
                          <a:ea typeface="等线"/>
                          <a:cs typeface="Times New Roman"/>
                        </a:rPr>
                        <a:t>3</a:t>
                      </a:r>
                      <a:endParaRPr lang="zh-CN" sz="2400" kern="10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宋体"/>
                          <a:ea typeface="等线"/>
                          <a:cs typeface="Times New Roman"/>
                        </a:rPr>
                        <a:t>2</a:t>
                      </a:r>
                      <a:endParaRPr lang="zh-CN" sz="2400" kern="100" dirty="0">
                        <a:latin typeface="等线"/>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3974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0999E-F434-47EB-AE42-78B1A51386D2}"/>
              </a:ext>
            </a:extLst>
          </p:cNvPr>
          <p:cNvSpPr>
            <a:spLocks noGrp="1"/>
          </p:cNvSpPr>
          <p:nvPr>
            <p:ph type="title"/>
          </p:nvPr>
        </p:nvSpPr>
        <p:spPr/>
        <p:txBody>
          <a:bodyPr/>
          <a:lstStyle/>
          <a:p>
            <a:r>
              <a:rPr lang="en-US" altLang="zh-CN" dirty="0"/>
              <a:t>6</a:t>
            </a:r>
            <a:r>
              <a:rPr lang="zh-CN" altLang="en-US" dirty="0"/>
              <a:t>、</a:t>
            </a:r>
            <a:r>
              <a:rPr lang="en-US" altLang="zh-CN" dirty="0"/>
              <a:t>LSTM</a:t>
            </a:r>
            <a:r>
              <a:rPr lang="zh-CN" altLang="en-US" dirty="0"/>
              <a:t>分析小结</a:t>
            </a:r>
          </a:p>
        </p:txBody>
      </p:sp>
      <p:sp>
        <p:nvSpPr>
          <p:cNvPr id="50177" name="Rectangle 1"/>
          <p:cNvSpPr>
            <a:spLocks noChangeArrowheads="1"/>
          </p:cNvSpPr>
          <p:nvPr/>
        </p:nvSpPr>
        <p:spPr bwMode="auto">
          <a:xfrm>
            <a:off x="880843" y="2308632"/>
            <a:ext cx="10356999" cy="22217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zh-CN" altLang="en-US" sz="2400" dirty="0">
                <a:latin typeface="宋体" pitchFamily="2" charset="-122"/>
                <a:ea typeface="宋体" pitchFamily="2" charset="-122"/>
              </a:rPr>
              <a:t>  人工神经网络</a:t>
            </a:r>
            <a:r>
              <a:rPr lang="en-US" sz="2400" dirty="0">
                <a:latin typeface="宋体" pitchFamily="2" charset="-122"/>
                <a:ea typeface="宋体" pitchFamily="2" charset="-122"/>
              </a:rPr>
              <a:t>LSTM</a:t>
            </a:r>
            <a:r>
              <a:rPr lang="zh-CN" altLang="en-US" sz="2400" dirty="0">
                <a:latin typeface="宋体" pitchFamily="2" charset="-122"/>
                <a:ea typeface="宋体" pitchFamily="2" charset="-122"/>
              </a:rPr>
              <a:t>模型的</a:t>
            </a:r>
            <a:r>
              <a:rPr lang="zh-CN" altLang="en-US" sz="2400" dirty="0">
                <a:solidFill>
                  <a:srgbClr val="FF0000"/>
                </a:solidFill>
                <a:latin typeface="宋体" pitchFamily="2" charset="-122"/>
                <a:ea typeface="宋体" pitchFamily="2" charset="-122"/>
              </a:rPr>
              <a:t>对未来两个时刻的波高的预测效果并不比传统预测方法优越，均方根误差略低于传统方法。</a:t>
            </a:r>
            <a:endParaRPr lang="en-US" altLang="zh-CN" sz="2400" dirty="0">
              <a:solidFill>
                <a:srgbClr val="FF0000"/>
              </a:solidFill>
              <a:latin typeface="宋体" pitchFamily="2" charset="-122"/>
              <a:ea typeface="宋体" pitchFamily="2" charset="-122"/>
            </a:endParaRPr>
          </a:p>
          <a:p>
            <a:pPr>
              <a:lnSpc>
                <a:spcPct val="150000"/>
              </a:lnSpc>
            </a:pPr>
            <a:r>
              <a:rPr lang="zh-CN" altLang="en-US" sz="2400" dirty="0">
                <a:latin typeface="宋体" pitchFamily="2" charset="-122"/>
                <a:ea typeface="宋体" pitchFamily="2" charset="-122"/>
              </a:rPr>
              <a:t>  另外，四个模型取得</a:t>
            </a:r>
            <a:r>
              <a:rPr lang="zh-CN" altLang="en-US" sz="2400" dirty="0">
                <a:solidFill>
                  <a:srgbClr val="FF0000"/>
                </a:solidFill>
                <a:latin typeface="宋体" pitchFamily="2" charset="-122"/>
                <a:ea typeface="宋体" pitchFamily="2" charset="-122"/>
              </a:rPr>
              <a:t>最好的预测结果</a:t>
            </a:r>
            <a:r>
              <a:rPr lang="zh-CN" altLang="en-US" sz="2400" dirty="0">
                <a:latin typeface="宋体" pitchFamily="2" charset="-122"/>
                <a:ea typeface="宋体" pitchFamily="2" charset="-122"/>
              </a:rPr>
              <a:t>时都具有</a:t>
            </a:r>
            <a:r>
              <a:rPr lang="zh-CN" altLang="en-US" sz="2400" dirty="0">
                <a:solidFill>
                  <a:srgbClr val="FF0000"/>
                </a:solidFill>
                <a:latin typeface="宋体" pitchFamily="2" charset="-122"/>
                <a:ea typeface="宋体" pitchFamily="2" charset="-122"/>
              </a:rPr>
              <a:t>较高的输入维度和较低的输出维度。</a:t>
            </a:r>
          </a:p>
        </p:txBody>
      </p:sp>
    </p:spTree>
    <p:extLst>
      <p:ext uri="{BB962C8B-B14F-4D97-AF65-F5344CB8AC3E}">
        <p14:creationId xmlns:p14="http://schemas.microsoft.com/office/powerpoint/2010/main" val="11839748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40982-8586-4004-AB3B-9DBDCDB4C87F}"/>
              </a:ext>
            </a:extLst>
          </p:cNvPr>
          <p:cNvSpPr>
            <a:spLocks noGrp="1"/>
          </p:cNvSpPr>
          <p:nvPr>
            <p:ph type="ctrTitle"/>
          </p:nvPr>
        </p:nvSpPr>
        <p:spPr>
          <a:xfrm>
            <a:off x="1540778" y="1927706"/>
            <a:ext cx="9144000" cy="2387600"/>
          </a:xfrm>
        </p:spPr>
        <p:txBody>
          <a:bodyPr/>
          <a:lstStyle/>
          <a:p>
            <a:r>
              <a:rPr lang="zh-CN" altLang="en-US" dirty="0"/>
              <a:t>七、实验设计与分析（二）</a:t>
            </a:r>
            <a:br>
              <a:rPr lang="en-US" altLang="zh-CN" dirty="0"/>
            </a:br>
            <a:r>
              <a:rPr lang="en-US" altLang="zh-CN" dirty="0"/>
              <a:t>SVR</a:t>
            </a:r>
            <a:r>
              <a:rPr lang="zh-CN" altLang="en-US" dirty="0"/>
              <a:t>部分</a:t>
            </a:r>
          </a:p>
        </p:txBody>
      </p:sp>
    </p:spTree>
    <p:extLst>
      <p:ext uri="{BB962C8B-B14F-4D97-AF65-F5344CB8AC3E}">
        <p14:creationId xmlns:p14="http://schemas.microsoft.com/office/powerpoint/2010/main" val="3417667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0999E-F434-47EB-AE42-78B1A51386D2}"/>
              </a:ext>
            </a:extLst>
          </p:cNvPr>
          <p:cNvSpPr>
            <a:spLocks noGrp="1"/>
          </p:cNvSpPr>
          <p:nvPr>
            <p:ph type="title"/>
          </p:nvPr>
        </p:nvSpPr>
        <p:spPr>
          <a:xfrm>
            <a:off x="737531" y="365125"/>
            <a:ext cx="11007055" cy="1325563"/>
          </a:xfrm>
        </p:spPr>
        <p:txBody>
          <a:bodyPr/>
          <a:lstStyle/>
          <a:p>
            <a:r>
              <a:rPr lang="en-US" altLang="zh-CN" dirty="0"/>
              <a:t>1</a:t>
            </a:r>
            <a:r>
              <a:rPr lang="zh-CN" altLang="en-US" dirty="0"/>
              <a:t>、四种模型</a:t>
            </a:r>
            <a:r>
              <a:rPr lang="zh-CN" altLang="en-US" b="1" dirty="0">
                <a:solidFill>
                  <a:srgbClr val="FF0000"/>
                </a:solidFill>
              </a:rPr>
              <a:t>预测未来一个时刻</a:t>
            </a:r>
            <a:r>
              <a:rPr lang="zh-CN" altLang="en-US" dirty="0"/>
              <a:t>波高的最佳精度</a:t>
            </a:r>
          </a:p>
        </p:txBody>
      </p:sp>
      <p:graphicFrame>
        <p:nvGraphicFramePr>
          <p:cNvPr id="5" name="表格 4"/>
          <p:cNvGraphicFramePr>
            <a:graphicFrameLocks noGrp="1"/>
          </p:cNvGraphicFramePr>
          <p:nvPr>
            <p:extLst>
              <p:ext uri="{D42A27DB-BD31-4B8C-83A1-F6EECF244321}">
                <p14:modId xmlns:p14="http://schemas.microsoft.com/office/powerpoint/2010/main" val="2913074825"/>
              </p:ext>
            </p:extLst>
          </p:nvPr>
        </p:nvGraphicFramePr>
        <p:xfrm>
          <a:off x="1017165" y="1868682"/>
          <a:ext cx="9947247" cy="3724275"/>
        </p:xfrm>
        <a:graphic>
          <a:graphicData uri="http://schemas.openxmlformats.org/drawingml/2006/table">
            <a:tbl>
              <a:tblPr/>
              <a:tblGrid>
                <a:gridCol w="1629291">
                  <a:extLst>
                    <a:ext uri="{9D8B030D-6E8A-4147-A177-3AD203B41FA5}">
                      <a16:colId xmlns:a16="http://schemas.microsoft.com/office/drawing/2014/main" val="20000"/>
                    </a:ext>
                  </a:extLst>
                </a:gridCol>
                <a:gridCol w="1972299">
                  <a:extLst>
                    <a:ext uri="{9D8B030D-6E8A-4147-A177-3AD203B41FA5}">
                      <a16:colId xmlns:a16="http://schemas.microsoft.com/office/drawing/2014/main" val="20001"/>
                    </a:ext>
                  </a:extLst>
                </a:gridCol>
                <a:gridCol w="1972299">
                  <a:extLst>
                    <a:ext uri="{9D8B030D-6E8A-4147-A177-3AD203B41FA5}">
                      <a16:colId xmlns:a16="http://schemas.microsoft.com/office/drawing/2014/main" val="20002"/>
                    </a:ext>
                  </a:extLst>
                </a:gridCol>
                <a:gridCol w="2629732">
                  <a:extLst>
                    <a:ext uri="{9D8B030D-6E8A-4147-A177-3AD203B41FA5}">
                      <a16:colId xmlns:a16="http://schemas.microsoft.com/office/drawing/2014/main" val="20003"/>
                    </a:ext>
                  </a:extLst>
                </a:gridCol>
                <a:gridCol w="1743626">
                  <a:extLst>
                    <a:ext uri="{9D8B030D-6E8A-4147-A177-3AD203B41FA5}">
                      <a16:colId xmlns:a16="http://schemas.microsoft.com/office/drawing/2014/main" val="20004"/>
                    </a:ext>
                  </a:extLst>
                </a:gridCol>
              </a:tblGrid>
              <a:tr h="0">
                <a:tc gridSpan="5">
                  <a:txBody>
                    <a:bodyPr/>
                    <a:lstStyle/>
                    <a:p>
                      <a:pPr algn="ctr" fontAlgn="ctr"/>
                      <a:endParaRPr lang="zh-CN" altLang="en-US" sz="2400" b="0" i="0" u="none" strike="noStrike" dirty="0">
                        <a:solidFill>
                          <a:srgbClr val="000000"/>
                        </a:solidFill>
                        <a:latin typeface="宋体" pitchFamily="2" charset="-122"/>
                        <a:ea typeface="宋体" pitchFamily="2" charset="-122"/>
                      </a:endParaRPr>
                    </a:p>
                  </a:txBody>
                  <a:tcPr marL="9525" marR="9525" marT="9525"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14350">
                <a:tc>
                  <a:txBody>
                    <a:bodyPr/>
                    <a:lstStyle/>
                    <a:p>
                      <a:pPr algn="l" fontAlgn="ctr"/>
                      <a:endParaRPr lang="zh-CN" altLang="en-US" sz="2400" b="0" i="0" u="none" strike="noStrike">
                        <a:solidFill>
                          <a:srgbClr val="000000"/>
                        </a:solidFill>
                        <a:latin typeface="宋体" pitchFamily="2" charset="-122"/>
                        <a:ea typeface="宋体" pitchFamily="2" charset="-122"/>
                      </a:endParaRPr>
                    </a:p>
                  </a:txBody>
                  <a:tcPr marL="9525" marR="9525" marT="9525" marB="0" anchor="ctr">
                    <a:lnL>
                      <a:noFill/>
                    </a:lnL>
                    <a:lnR>
                      <a:noFill/>
                    </a:lnR>
                    <a:lnT>
                      <a:noFill/>
                    </a:lnT>
                    <a:lnB>
                      <a:noFill/>
                    </a:lnB>
                  </a:tcPr>
                </a:tc>
                <a:tc>
                  <a:txBody>
                    <a:bodyPr/>
                    <a:lstStyle/>
                    <a:p>
                      <a:pPr algn="l" fontAlgn="ctr"/>
                      <a:r>
                        <a:rPr lang="zh-CN" altLang="en-US" sz="2400" b="0" i="0" u="none" strike="noStrike" dirty="0">
                          <a:solidFill>
                            <a:srgbClr val="000000"/>
                          </a:solidFill>
                          <a:latin typeface="宋体" pitchFamily="2" charset="-122"/>
                          <a:ea typeface="宋体" pitchFamily="2" charset="-122"/>
                        </a:rPr>
                        <a:t>波高</a:t>
                      </a:r>
                    </a:p>
                  </a:txBody>
                  <a:tcPr marL="9525" marR="9525" marT="9525" marB="0" anchor="ctr">
                    <a:lnL>
                      <a:noFill/>
                    </a:lnL>
                    <a:lnR>
                      <a:noFill/>
                    </a:lnR>
                    <a:lnT>
                      <a:noFill/>
                    </a:lnT>
                    <a:lnB>
                      <a:noFill/>
                    </a:lnB>
                  </a:tcPr>
                </a:tc>
                <a:tc>
                  <a:txBody>
                    <a:bodyPr/>
                    <a:lstStyle/>
                    <a:p>
                      <a:pPr algn="l" fontAlgn="ctr"/>
                      <a:r>
                        <a:rPr lang="zh-CN" altLang="en-US" sz="2400" b="0" i="0" u="none" strike="noStrike" dirty="0">
                          <a:solidFill>
                            <a:srgbClr val="000000"/>
                          </a:solidFill>
                          <a:latin typeface="宋体" pitchFamily="2" charset="-122"/>
                          <a:ea typeface="宋体" pitchFamily="2" charset="-122"/>
                        </a:rPr>
                        <a:t>波高</a:t>
                      </a:r>
                      <a:r>
                        <a:rPr lang="en-US" altLang="zh-CN" sz="2400" b="0" i="0" u="none" strike="noStrike" dirty="0">
                          <a:solidFill>
                            <a:srgbClr val="000000"/>
                          </a:solidFill>
                          <a:latin typeface="宋体" pitchFamily="2" charset="-122"/>
                          <a:ea typeface="宋体" pitchFamily="2" charset="-122"/>
                        </a:rPr>
                        <a:t>+</a:t>
                      </a:r>
                      <a:r>
                        <a:rPr lang="zh-CN" altLang="en-US" sz="2400" b="0" i="0" u="none" strike="noStrike" dirty="0">
                          <a:solidFill>
                            <a:srgbClr val="000000"/>
                          </a:solidFill>
                          <a:latin typeface="宋体" pitchFamily="2" charset="-122"/>
                          <a:ea typeface="宋体" pitchFamily="2" charset="-122"/>
                        </a:rPr>
                        <a:t>风速</a:t>
                      </a:r>
                    </a:p>
                  </a:txBody>
                  <a:tcPr marL="9525" marR="9525" marT="9525" marB="0" anchor="ctr">
                    <a:lnL>
                      <a:noFill/>
                    </a:lnL>
                    <a:lnR>
                      <a:noFill/>
                    </a:lnR>
                    <a:lnT>
                      <a:noFill/>
                    </a:lnT>
                    <a:lnB>
                      <a:noFill/>
                    </a:lnB>
                  </a:tcPr>
                </a:tc>
                <a:tc>
                  <a:txBody>
                    <a:bodyPr/>
                    <a:lstStyle/>
                    <a:p>
                      <a:pPr algn="l" fontAlgn="ctr"/>
                      <a:r>
                        <a:rPr lang="zh-CN" altLang="en-US" sz="2400" b="0" i="0" u="none" strike="noStrike" dirty="0">
                          <a:solidFill>
                            <a:srgbClr val="000000"/>
                          </a:solidFill>
                          <a:latin typeface="宋体" pitchFamily="2" charset="-122"/>
                          <a:ea typeface="宋体" pitchFamily="2" charset="-122"/>
                        </a:rPr>
                        <a:t>波高</a:t>
                      </a:r>
                      <a:r>
                        <a:rPr lang="en-US" altLang="zh-CN" sz="2400" b="0" i="0" u="none" strike="noStrike" dirty="0">
                          <a:solidFill>
                            <a:srgbClr val="000000"/>
                          </a:solidFill>
                          <a:latin typeface="宋体" pitchFamily="2" charset="-122"/>
                          <a:ea typeface="宋体" pitchFamily="2" charset="-122"/>
                        </a:rPr>
                        <a:t>+</a:t>
                      </a:r>
                      <a:r>
                        <a:rPr lang="zh-CN" altLang="en-US" sz="2400" b="0" i="0" u="none" strike="noStrike" dirty="0">
                          <a:solidFill>
                            <a:srgbClr val="000000"/>
                          </a:solidFill>
                          <a:latin typeface="宋体" pitchFamily="2" charset="-122"/>
                          <a:ea typeface="宋体" pitchFamily="2" charset="-122"/>
                        </a:rPr>
                        <a:t>风速</a:t>
                      </a:r>
                      <a:r>
                        <a:rPr lang="en-US" altLang="zh-CN" sz="2400" b="0" i="0" u="none" strike="noStrike" dirty="0">
                          <a:solidFill>
                            <a:srgbClr val="000000"/>
                          </a:solidFill>
                          <a:latin typeface="宋体" pitchFamily="2" charset="-122"/>
                          <a:ea typeface="宋体" pitchFamily="2" charset="-122"/>
                        </a:rPr>
                        <a:t>+</a:t>
                      </a:r>
                      <a:r>
                        <a:rPr lang="zh-CN" altLang="en-US" sz="2400" b="0" i="0" u="none" strike="noStrike" dirty="0">
                          <a:solidFill>
                            <a:srgbClr val="000000"/>
                          </a:solidFill>
                          <a:latin typeface="宋体" pitchFamily="2" charset="-122"/>
                          <a:ea typeface="宋体" pitchFamily="2" charset="-122"/>
                        </a:rPr>
                        <a:t>风向</a:t>
                      </a:r>
                    </a:p>
                  </a:txBody>
                  <a:tcPr marL="9525" marR="9525" marT="9525" marB="0" anchor="ctr">
                    <a:lnL>
                      <a:noFill/>
                    </a:lnL>
                    <a:lnR>
                      <a:noFill/>
                    </a:lnR>
                    <a:lnT>
                      <a:noFill/>
                    </a:lnT>
                    <a:lnB>
                      <a:noFill/>
                    </a:lnB>
                  </a:tcPr>
                </a:tc>
                <a:tc>
                  <a:txBody>
                    <a:bodyPr/>
                    <a:lstStyle/>
                    <a:p>
                      <a:pPr algn="l" fontAlgn="ctr"/>
                      <a:r>
                        <a:rPr lang="zh-CN" altLang="en-US" sz="2400" b="0" i="0" u="none" strike="noStrike" dirty="0">
                          <a:solidFill>
                            <a:srgbClr val="000000"/>
                          </a:solidFill>
                          <a:latin typeface="宋体" pitchFamily="2" charset="-122"/>
                          <a:ea typeface="宋体" pitchFamily="2" charset="-122"/>
                        </a:rPr>
                        <a:t>波高</a:t>
                      </a:r>
                      <a:r>
                        <a:rPr lang="en-US" altLang="zh-CN" sz="2400" b="0" i="0" u="none" strike="noStrike" dirty="0">
                          <a:solidFill>
                            <a:srgbClr val="000000"/>
                          </a:solidFill>
                          <a:latin typeface="宋体" pitchFamily="2" charset="-122"/>
                          <a:ea typeface="宋体" pitchFamily="2" charset="-122"/>
                        </a:rPr>
                        <a:t>+</a:t>
                      </a:r>
                      <a:r>
                        <a:rPr lang="zh-CN" altLang="en-US" sz="2400" b="0" i="0" u="none" strike="noStrike" dirty="0">
                          <a:solidFill>
                            <a:srgbClr val="000000"/>
                          </a:solidFill>
                          <a:latin typeface="宋体" pitchFamily="2" charset="-122"/>
                          <a:ea typeface="宋体" pitchFamily="2" charset="-122"/>
                        </a:rPr>
                        <a:t>风速</a:t>
                      </a:r>
                      <a:r>
                        <a:rPr lang="en-US" altLang="zh-CN" sz="2400" b="0" i="0" u="none" strike="noStrike" dirty="0">
                          <a:solidFill>
                            <a:srgbClr val="000000"/>
                          </a:solidFill>
                          <a:latin typeface="宋体" pitchFamily="2" charset="-122"/>
                          <a:ea typeface="宋体" pitchFamily="2" charset="-122"/>
                        </a:rPr>
                        <a:t>+</a:t>
                      </a:r>
                      <a:r>
                        <a:rPr lang="zh-CN" altLang="en-US" sz="2400" b="0" i="0" u="none" strike="noStrike" dirty="0">
                          <a:solidFill>
                            <a:srgbClr val="000000"/>
                          </a:solidFill>
                          <a:latin typeface="宋体" pitchFamily="2" charset="-122"/>
                          <a:ea typeface="宋体" pitchFamily="2" charset="-122"/>
                        </a:rPr>
                        <a:t>风向</a:t>
                      </a:r>
                      <a:r>
                        <a:rPr lang="en-US" altLang="zh-CN" sz="2400" b="0" i="0" u="none" strike="noStrike" dirty="0">
                          <a:solidFill>
                            <a:srgbClr val="000000"/>
                          </a:solidFill>
                          <a:latin typeface="宋体" pitchFamily="2" charset="-122"/>
                          <a:ea typeface="宋体" pitchFamily="2" charset="-122"/>
                        </a:rPr>
                        <a:t>+</a:t>
                      </a:r>
                      <a:r>
                        <a:rPr lang="zh-CN" altLang="en-US" sz="2400" b="0" i="0" u="none" strike="noStrike" dirty="0">
                          <a:solidFill>
                            <a:srgbClr val="000000"/>
                          </a:solidFill>
                          <a:latin typeface="宋体" pitchFamily="2" charset="-122"/>
                          <a:ea typeface="宋体" pitchFamily="2" charset="-122"/>
                        </a:rPr>
                        <a:t>潮水位</a:t>
                      </a:r>
                    </a:p>
                  </a:txBody>
                  <a:tcPr marL="9525" marR="9525" marT="9525" marB="0" anchor="ctr">
                    <a:lnL>
                      <a:noFill/>
                    </a:lnL>
                    <a:lnR>
                      <a:noFill/>
                    </a:lnR>
                    <a:lnT>
                      <a:noFill/>
                    </a:lnT>
                    <a:lnB>
                      <a:noFill/>
                    </a:lnB>
                  </a:tcPr>
                </a:tc>
                <a:extLst>
                  <a:ext uri="{0D108BD9-81ED-4DB2-BD59-A6C34878D82A}">
                    <a16:rowId xmlns:a16="http://schemas.microsoft.com/office/drawing/2014/main" val="10001"/>
                  </a:ext>
                </a:extLst>
              </a:tr>
              <a:tr h="342900">
                <a:tc>
                  <a:txBody>
                    <a:bodyPr/>
                    <a:lstStyle/>
                    <a:p>
                      <a:pPr algn="l" fontAlgn="ctr"/>
                      <a:r>
                        <a:rPr lang="zh-CN" altLang="en-US" sz="2400" b="0" i="0" u="none" strike="noStrike" dirty="0">
                          <a:solidFill>
                            <a:srgbClr val="000000"/>
                          </a:solidFill>
                          <a:latin typeface="宋体" pitchFamily="2" charset="-122"/>
                          <a:ea typeface="宋体" pitchFamily="2" charset="-122"/>
                        </a:rPr>
                        <a:t>输出预测数据长度</a:t>
                      </a:r>
                    </a:p>
                  </a:txBody>
                  <a:tcPr marL="9525" marR="9525" marT="9525" marB="0" anchor="ctr">
                    <a:lnL>
                      <a:noFill/>
                    </a:lnL>
                    <a:lnR>
                      <a:noFill/>
                    </a:lnR>
                    <a:lnT>
                      <a:noFill/>
                    </a:lnT>
                    <a:lnB>
                      <a:noFill/>
                    </a:lnB>
                  </a:tcPr>
                </a:tc>
                <a:tc>
                  <a:txBody>
                    <a:bodyPr/>
                    <a:lstStyle/>
                    <a:p>
                      <a:pPr algn="r" fontAlgn="ctr"/>
                      <a:r>
                        <a:rPr lang="en-US" altLang="zh-CN" sz="2400" b="0" i="0" u="none" strike="noStrike">
                          <a:solidFill>
                            <a:srgbClr val="000000"/>
                          </a:solidFill>
                          <a:latin typeface="宋体" pitchFamily="2" charset="-122"/>
                          <a:ea typeface="宋体" pitchFamily="2" charset="-122"/>
                        </a:rPr>
                        <a:t>8</a:t>
                      </a:r>
                    </a:p>
                  </a:txBody>
                  <a:tcPr marL="9525" marR="9525" marT="9525" marB="0" anchor="ctr">
                    <a:lnL>
                      <a:noFill/>
                    </a:lnL>
                    <a:lnR>
                      <a:noFill/>
                    </a:lnR>
                    <a:lnT>
                      <a:noFill/>
                    </a:lnT>
                    <a:lnB>
                      <a:noFill/>
                    </a:lnB>
                  </a:tcPr>
                </a:tc>
                <a:tc>
                  <a:txBody>
                    <a:bodyPr/>
                    <a:lstStyle/>
                    <a:p>
                      <a:pPr algn="r" fontAlgn="ctr"/>
                      <a:r>
                        <a:rPr lang="en-US" altLang="zh-CN" sz="2400" b="0" i="0" u="none" strike="noStrike">
                          <a:solidFill>
                            <a:srgbClr val="000000"/>
                          </a:solidFill>
                          <a:latin typeface="宋体" pitchFamily="2" charset="-122"/>
                          <a:ea typeface="宋体" pitchFamily="2" charset="-122"/>
                        </a:rPr>
                        <a:t>8</a:t>
                      </a:r>
                    </a:p>
                  </a:txBody>
                  <a:tcPr marL="9525" marR="9525" marT="9525" marB="0" anchor="ctr">
                    <a:lnL>
                      <a:noFill/>
                    </a:lnL>
                    <a:lnR>
                      <a:noFill/>
                    </a:lnR>
                    <a:lnT>
                      <a:noFill/>
                    </a:lnT>
                    <a:lnB>
                      <a:noFill/>
                    </a:lnB>
                  </a:tcPr>
                </a:tc>
                <a:tc>
                  <a:txBody>
                    <a:bodyPr/>
                    <a:lstStyle/>
                    <a:p>
                      <a:pPr algn="r" fontAlgn="ctr"/>
                      <a:r>
                        <a:rPr lang="en-US" altLang="zh-CN" sz="2400" b="0" i="0" u="none" strike="noStrike">
                          <a:solidFill>
                            <a:srgbClr val="000000"/>
                          </a:solidFill>
                          <a:latin typeface="宋体" pitchFamily="2" charset="-122"/>
                          <a:ea typeface="宋体" pitchFamily="2" charset="-122"/>
                        </a:rPr>
                        <a:t>8</a:t>
                      </a:r>
                    </a:p>
                  </a:txBody>
                  <a:tcPr marL="9525" marR="9525" marT="9525" marB="0" anchor="ctr">
                    <a:lnL>
                      <a:noFill/>
                    </a:lnL>
                    <a:lnR>
                      <a:noFill/>
                    </a:lnR>
                    <a:lnT>
                      <a:noFill/>
                    </a:lnT>
                    <a:lnB>
                      <a:noFill/>
                    </a:lnB>
                  </a:tcPr>
                </a:tc>
                <a:tc>
                  <a:txBody>
                    <a:bodyPr/>
                    <a:lstStyle/>
                    <a:p>
                      <a:pPr algn="r" fontAlgn="ctr"/>
                      <a:r>
                        <a:rPr lang="en-US" altLang="zh-CN" sz="2400" b="0" i="0" u="none" strike="noStrike">
                          <a:solidFill>
                            <a:srgbClr val="000000"/>
                          </a:solidFill>
                          <a:latin typeface="宋体" pitchFamily="2" charset="-122"/>
                          <a:ea typeface="宋体" pitchFamily="2" charset="-122"/>
                        </a:rPr>
                        <a:t>8</a:t>
                      </a:r>
                    </a:p>
                  </a:txBody>
                  <a:tcPr marL="9525" marR="9525" marT="9525" marB="0" anchor="ctr">
                    <a:lnL>
                      <a:noFill/>
                    </a:lnL>
                    <a:lnR>
                      <a:noFill/>
                    </a:lnR>
                    <a:lnT>
                      <a:noFill/>
                    </a:lnT>
                    <a:lnB>
                      <a:noFill/>
                    </a:lnB>
                  </a:tcPr>
                </a:tc>
                <a:extLst>
                  <a:ext uri="{0D108BD9-81ED-4DB2-BD59-A6C34878D82A}">
                    <a16:rowId xmlns:a16="http://schemas.microsoft.com/office/drawing/2014/main" val="10002"/>
                  </a:ext>
                </a:extLst>
              </a:tr>
              <a:tr h="342900">
                <a:tc>
                  <a:txBody>
                    <a:bodyPr/>
                    <a:lstStyle/>
                    <a:p>
                      <a:pPr algn="l" fontAlgn="ctr"/>
                      <a:r>
                        <a:rPr lang="zh-CN" altLang="en-US" sz="2400" b="0" i="0" u="none" strike="noStrike">
                          <a:solidFill>
                            <a:srgbClr val="000000"/>
                          </a:solidFill>
                          <a:latin typeface="宋体" pitchFamily="2" charset="-122"/>
                          <a:ea typeface="宋体" pitchFamily="2" charset="-122"/>
                        </a:rPr>
                        <a:t>输入历史数据长度</a:t>
                      </a:r>
                    </a:p>
                  </a:txBody>
                  <a:tcPr marL="9525" marR="9525" marT="9525" marB="0" anchor="ctr">
                    <a:lnL>
                      <a:noFill/>
                    </a:lnL>
                    <a:lnR>
                      <a:noFill/>
                    </a:lnR>
                    <a:lnT>
                      <a:noFill/>
                    </a:lnT>
                    <a:lnB>
                      <a:noFill/>
                    </a:lnB>
                  </a:tcPr>
                </a:tc>
                <a:tc>
                  <a:txBody>
                    <a:bodyPr/>
                    <a:lstStyle/>
                    <a:p>
                      <a:pPr algn="r" fontAlgn="ctr"/>
                      <a:r>
                        <a:rPr lang="en-US" altLang="zh-CN" sz="2400" b="0" i="0" u="none" strike="noStrike" dirty="0">
                          <a:solidFill>
                            <a:srgbClr val="000000"/>
                          </a:solidFill>
                          <a:latin typeface="宋体" pitchFamily="2" charset="-122"/>
                          <a:ea typeface="宋体" pitchFamily="2" charset="-122"/>
                        </a:rPr>
                        <a:t>35</a:t>
                      </a:r>
                    </a:p>
                  </a:txBody>
                  <a:tcPr marL="9525" marR="9525" marT="9525" marB="0" anchor="ctr">
                    <a:lnL>
                      <a:noFill/>
                    </a:lnL>
                    <a:lnR>
                      <a:noFill/>
                    </a:lnR>
                    <a:lnT>
                      <a:noFill/>
                    </a:lnT>
                    <a:lnB>
                      <a:noFill/>
                    </a:lnB>
                  </a:tcPr>
                </a:tc>
                <a:tc>
                  <a:txBody>
                    <a:bodyPr/>
                    <a:lstStyle/>
                    <a:p>
                      <a:pPr algn="r" fontAlgn="ctr"/>
                      <a:r>
                        <a:rPr lang="en-US" altLang="zh-CN" sz="2400" b="0" i="0" u="none" strike="noStrike">
                          <a:solidFill>
                            <a:srgbClr val="000000"/>
                          </a:solidFill>
                          <a:latin typeface="宋体" pitchFamily="2" charset="-122"/>
                          <a:ea typeface="宋体" pitchFamily="2" charset="-122"/>
                        </a:rPr>
                        <a:t>37</a:t>
                      </a:r>
                    </a:p>
                  </a:txBody>
                  <a:tcPr marL="9525" marR="9525" marT="9525" marB="0" anchor="ctr">
                    <a:lnL>
                      <a:noFill/>
                    </a:lnL>
                    <a:lnR>
                      <a:noFill/>
                    </a:lnR>
                    <a:lnT>
                      <a:noFill/>
                    </a:lnT>
                    <a:lnB>
                      <a:noFill/>
                    </a:lnB>
                  </a:tcPr>
                </a:tc>
                <a:tc>
                  <a:txBody>
                    <a:bodyPr/>
                    <a:lstStyle/>
                    <a:p>
                      <a:pPr algn="r" fontAlgn="ctr"/>
                      <a:r>
                        <a:rPr lang="en-US" altLang="zh-CN" sz="2400" b="0" i="0" u="none" strike="noStrike">
                          <a:solidFill>
                            <a:srgbClr val="000000"/>
                          </a:solidFill>
                          <a:latin typeface="宋体" pitchFamily="2" charset="-122"/>
                          <a:ea typeface="宋体" pitchFamily="2" charset="-122"/>
                        </a:rPr>
                        <a:t>35</a:t>
                      </a:r>
                    </a:p>
                  </a:txBody>
                  <a:tcPr marL="9525" marR="9525" marT="9525" marB="0" anchor="ctr">
                    <a:lnL>
                      <a:noFill/>
                    </a:lnL>
                    <a:lnR>
                      <a:noFill/>
                    </a:lnR>
                    <a:lnT>
                      <a:noFill/>
                    </a:lnT>
                    <a:lnB>
                      <a:noFill/>
                    </a:lnB>
                  </a:tcPr>
                </a:tc>
                <a:tc>
                  <a:txBody>
                    <a:bodyPr/>
                    <a:lstStyle/>
                    <a:p>
                      <a:pPr algn="r" fontAlgn="ctr"/>
                      <a:r>
                        <a:rPr lang="en-US" altLang="zh-CN" sz="2400" b="0" i="0" u="none" strike="noStrike">
                          <a:solidFill>
                            <a:srgbClr val="000000"/>
                          </a:solidFill>
                          <a:latin typeface="宋体" pitchFamily="2" charset="-122"/>
                          <a:ea typeface="宋体" pitchFamily="2" charset="-122"/>
                        </a:rPr>
                        <a:t>35</a:t>
                      </a:r>
                    </a:p>
                  </a:txBody>
                  <a:tcPr marL="9525" marR="9525" marT="9525" marB="0" anchor="ctr">
                    <a:lnL>
                      <a:noFill/>
                    </a:lnL>
                    <a:lnR>
                      <a:noFill/>
                    </a:lnR>
                    <a:lnT>
                      <a:noFill/>
                    </a:lnT>
                    <a:lnB>
                      <a:noFill/>
                    </a:lnB>
                  </a:tcPr>
                </a:tc>
                <a:extLst>
                  <a:ext uri="{0D108BD9-81ED-4DB2-BD59-A6C34878D82A}">
                    <a16:rowId xmlns:a16="http://schemas.microsoft.com/office/drawing/2014/main" val="10003"/>
                  </a:ext>
                </a:extLst>
              </a:tr>
              <a:tr h="171450">
                <a:tc>
                  <a:txBody>
                    <a:bodyPr/>
                    <a:lstStyle/>
                    <a:p>
                      <a:pPr algn="l" fontAlgn="ctr"/>
                      <a:r>
                        <a:rPr lang="en-US" sz="2400" b="0" i="0" u="none" strike="noStrike">
                          <a:solidFill>
                            <a:srgbClr val="000000"/>
                          </a:solidFill>
                          <a:latin typeface="宋体" pitchFamily="2" charset="-122"/>
                          <a:ea typeface="宋体" pitchFamily="2" charset="-122"/>
                        </a:rPr>
                        <a:t>R2</a:t>
                      </a:r>
                    </a:p>
                  </a:txBody>
                  <a:tcPr marL="9525" marR="9525" marT="9525" marB="0" anchor="ctr">
                    <a:lnL>
                      <a:noFill/>
                    </a:lnL>
                    <a:lnR>
                      <a:noFill/>
                    </a:lnR>
                    <a:lnT>
                      <a:noFill/>
                    </a:lnT>
                    <a:lnB>
                      <a:noFill/>
                    </a:lnB>
                  </a:tcPr>
                </a:tc>
                <a:tc>
                  <a:txBody>
                    <a:bodyPr/>
                    <a:lstStyle/>
                    <a:p>
                      <a:pPr algn="r" fontAlgn="ctr"/>
                      <a:r>
                        <a:rPr lang="en-US" altLang="zh-CN" sz="2400" b="0" i="0" u="none" strike="noStrike" dirty="0">
                          <a:solidFill>
                            <a:srgbClr val="000000"/>
                          </a:solidFill>
                          <a:latin typeface="宋体" pitchFamily="2" charset="-122"/>
                          <a:ea typeface="宋体" pitchFamily="2" charset="-122"/>
                        </a:rPr>
                        <a:t>0.99692624</a:t>
                      </a:r>
                    </a:p>
                  </a:txBody>
                  <a:tcPr marL="9525" marR="9525" marT="9525" marB="0" anchor="ctr">
                    <a:lnL>
                      <a:noFill/>
                    </a:lnL>
                    <a:lnR>
                      <a:noFill/>
                    </a:lnR>
                    <a:lnT>
                      <a:noFill/>
                    </a:lnT>
                    <a:lnB>
                      <a:noFill/>
                    </a:lnB>
                  </a:tcPr>
                </a:tc>
                <a:tc>
                  <a:txBody>
                    <a:bodyPr/>
                    <a:lstStyle/>
                    <a:p>
                      <a:pPr algn="r" fontAlgn="ctr"/>
                      <a:r>
                        <a:rPr lang="en-US" altLang="zh-CN" sz="2400" b="0" i="0" u="none" strike="noStrike">
                          <a:solidFill>
                            <a:srgbClr val="000000"/>
                          </a:solidFill>
                          <a:latin typeface="宋体" pitchFamily="2" charset="-122"/>
                          <a:ea typeface="宋体" pitchFamily="2" charset="-122"/>
                        </a:rPr>
                        <a:t>0.99704333</a:t>
                      </a:r>
                    </a:p>
                  </a:txBody>
                  <a:tcPr marL="9525" marR="9525" marT="9525" marB="0" anchor="ctr">
                    <a:lnL>
                      <a:noFill/>
                    </a:lnL>
                    <a:lnR>
                      <a:noFill/>
                    </a:lnR>
                    <a:lnT>
                      <a:noFill/>
                    </a:lnT>
                    <a:lnB>
                      <a:noFill/>
                    </a:lnB>
                  </a:tcPr>
                </a:tc>
                <a:tc>
                  <a:txBody>
                    <a:bodyPr/>
                    <a:lstStyle/>
                    <a:p>
                      <a:pPr algn="r" fontAlgn="ctr"/>
                      <a:r>
                        <a:rPr lang="en-US" altLang="zh-CN" sz="2400" b="0" i="0" u="none" strike="noStrike">
                          <a:solidFill>
                            <a:srgbClr val="000000"/>
                          </a:solidFill>
                          <a:latin typeface="宋体" pitchFamily="2" charset="-122"/>
                          <a:ea typeface="宋体" pitchFamily="2" charset="-122"/>
                        </a:rPr>
                        <a:t>0.997027927</a:t>
                      </a:r>
                    </a:p>
                  </a:txBody>
                  <a:tcPr marL="9525" marR="9525" marT="9525" marB="0" anchor="ctr">
                    <a:lnL>
                      <a:noFill/>
                    </a:lnL>
                    <a:lnR>
                      <a:noFill/>
                    </a:lnR>
                    <a:lnT>
                      <a:noFill/>
                    </a:lnT>
                    <a:lnB>
                      <a:noFill/>
                    </a:lnB>
                  </a:tcPr>
                </a:tc>
                <a:tc>
                  <a:txBody>
                    <a:bodyPr/>
                    <a:lstStyle/>
                    <a:p>
                      <a:pPr algn="r" fontAlgn="ctr"/>
                      <a:r>
                        <a:rPr lang="en-US" altLang="zh-CN" sz="2400" b="0" i="0" u="none" strike="noStrike">
                          <a:solidFill>
                            <a:srgbClr val="000000"/>
                          </a:solidFill>
                          <a:latin typeface="宋体" pitchFamily="2" charset="-122"/>
                          <a:ea typeface="宋体" pitchFamily="2" charset="-122"/>
                        </a:rPr>
                        <a:t>0.9970379</a:t>
                      </a:r>
                    </a:p>
                  </a:txBody>
                  <a:tcPr marL="9525" marR="9525" marT="9525" marB="0" anchor="ctr">
                    <a:lnL>
                      <a:noFill/>
                    </a:lnL>
                    <a:lnR>
                      <a:noFill/>
                    </a:lnR>
                    <a:lnT>
                      <a:noFill/>
                    </a:lnT>
                    <a:lnB>
                      <a:noFill/>
                    </a:lnB>
                  </a:tcPr>
                </a:tc>
                <a:extLst>
                  <a:ext uri="{0D108BD9-81ED-4DB2-BD59-A6C34878D82A}">
                    <a16:rowId xmlns:a16="http://schemas.microsoft.com/office/drawing/2014/main" val="10004"/>
                  </a:ext>
                </a:extLst>
              </a:tr>
              <a:tr h="171450">
                <a:tc>
                  <a:txBody>
                    <a:bodyPr/>
                    <a:lstStyle/>
                    <a:p>
                      <a:pPr algn="l" fontAlgn="ctr"/>
                      <a:r>
                        <a:rPr lang="en-US" sz="2400" b="0" i="0" u="none" strike="noStrike">
                          <a:solidFill>
                            <a:srgbClr val="000000"/>
                          </a:solidFill>
                          <a:latin typeface="宋体" pitchFamily="2" charset="-122"/>
                          <a:ea typeface="宋体" pitchFamily="2" charset="-122"/>
                        </a:rPr>
                        <a:t>MSE</a:t>
                      </a:r>
                    </a:p>
                  </a:txBody>
                  <a:tcPr marL="9525" marR="9525" marT="9525" marB="0" anchor="ctr">
                    <a:lnL>
                      <a:noFill/>
                    </a:lnL>
                    <a:lnR>
                      <a:noFill/>
                    </a:lnR>
                    <a:lnT>
                      <a:noFill/>
                    </a:lnT>
                    <a:lnB>
                      <a:noFill/>
                    </a:lnB>
                  </a:tcPr>
                </a:tc>
                <a:tc>
                  <a:txBody>
                    <a:bodyPr/>
                    <a:lstStyle/>
                    <a:p>
                      <a:pPr algn="r" fontAlgn="ctr"/>
                      <a:r>
                        <a:rPr lang="en-US" altLang="zh-CN" sz="2400" b="0" i="0" u="none" strike="noStrike" dirty="0">
                          <a:solidFill>
                            <a:srgbClr val="000000"/>
                          </a:solidFill>
                          <a:latin typeface="宋体" pitchFamily="2" charset="-122"/>
                          <a:ea typeface="宋体" pitchFamily="2" charset="-122"/>
                        </a:rPr>
                        <a:t>0.00094079</a:t>
                      </a:r>
                    </a:p>
                  </a:txBody>
                  <a:tcPr marL="9525" marR="9525" marT="9525" marB="0" anchor="ctr">
                    <a:lnL>
                      <a:noFill/>
                    </a:lnL>
                    <a:lnR>
                      <a:noFill/>
                    </a:lnR>
                    <a:lnT>
                      <a:noFill/>
                    </a:lnT>
                    <a:lnB>
                      <a:noFill/>
                    </a:lnB>
                  </a:tcPr>
                </a:tc>
                <a:tc>
                  <a:txBody>
                    <a:bodyPr/>
                    <a:lstStyle/>
                    <a:p>
                      <a:pPr algn="r" fontAlgn="ctr"/>
                      <a:r>
                        <a:rPr lang="en-US" altLang="zh-CN" sz="2400" b="0" i="0" u="none" strike="noStrike" dirty="0">
                          <a:solidFill>
                            <a:srgbClr val="000000"/>
                          </a:solidFill>
                          <a:latin typeface="宋体" pitchFamily="2" charset="-122"/>
                          <a:ea typeface="宋体" pitchFamily="2" charset="-122"/>
                        </a:rPr>
                        <a:t>0.00090495</a:t>
                      </a:r>
                    </a:p>
                  </a:txBody>
                  <a:tcPr marL="9525" marR="9525" marT="9525" marB="0" anchor="ctr">
                    <a:lnL>
                      <a:noFill/>
                    </a:lnL>
                    <a:lnR>
                      <a:noFill/>
                    </a:lnR>
                    <a:lnT>
                      <a:noFill/>
                    </a:lnT>
                    <a:lnB>
                      <a:noFill/>
                    </a:lnB>
                  </a:tcPr>
                </a:tc>
                <a:tc>
                  <a:txBody>
                    <a:bodyPr/>
                    <a:lstStyle/>
                    <a:p>
                      <a:pPr algn="r" fontAlgn="ctr"/>
                      <a:r>
                        <a:rPr lang="en-US" altLang="zh-CN" sz="2400" b="0" i="0" u="none" strike="noStrike">
                          <a:solidFill>
                            <a:srgbClr val="000000"/>
                          </a:solidFill>
                          <a:latin typeface="宋体" pitchFamily="2" charset="-122"/>
                          <a:ea typeface="宋体" pitchFamily="2" charset="-122"/>
                        </a:rPr>
                        <a:t>0.000909666</a:t>
                      </a:r>
                    </a:p>
                  </a:txBody>
                  <a:tcPr marL="9525" marR="9525" marT="9525" marB="0" anchor="ctr">
                    <a:lnL>
                      <a:noFill/>
                    </a:lnL>
                    <a:lnR>
                      <a:noFill/>
                    </a:lnR>
                    <a:lnT>
                      <a:noFill/>
                    </a:lnT>
                    <a:lnB>
                      <a:noFill/>
                    </a:lnB>
                  </a:tcPr>
                </a:tc>
                <a:tc>
                  <a:txBody>
                    <a:bodyPr/>
                    <a:lstStyle/>
                    <a:p>
                      <a:pPr algn="r" fontAlgn="ctr"/>
                      <a:r>
                        <a:rPr lang="en-US" altLang="zh-CN" sz="2400" b="0" i="0" u="none" strike="noStrike">
                          <a:solidFill>
                            <a:srgbClr val="000000"/>
                          </a:solidFill>
                          <a:latin typeface="宋体" pitchFamily="2" charset="-122"/>
                          <a:ea typeface="宋体" pitchFamily="2" charset="-122"/>
                        </a:rPr>
                        <a:t>0.0009066</a:t>
                      </a:r>
                    </a:p>
                  </a:txBody>
                  <a:tcPr marL="9525" marR="9525" marT="9525" marB="0" anchor="ctr">
                    <a:lnL>
                      <a:noFill/>
                    </a:lnL>
                    <a:lnR>
                      <a:noFill/>
                    </a:lnR>
                    <a:lnT>
                      <a:noFill/>
                    </a:lnT>
                    <a:lnB>
                      <a:noFill/>
                    </a:lnB>
                  </a:tcPr>
                </a:tc>
                <a:extLst>
                  <a:ext uri="{0D108BD9-81ED-4DB2-BD59-A6C34878D82A}">
                    <a16:rowId xmlns:a16="http://schemas.microsoft.com/office/drawing/2014/main" val="10005"/>
                  </a:ext>
                </a:extLst>
              </a:tr>
              <a:tr h="171450">
                <a:tc>
                  <a:txBody>
                    <a:bodyPr/>
                    <a:lstStyle/>
                    <a:p>
                      <a:pPr algn="l" fontAlgn="ctr"/>
                      <a:r>
                        <a:rPr lang="en-US" sz="2400" b="0" i="0" u="none" strike="noStrike">
                          <a:solidFill>
                            <a:srgbClr val="000000"/>
                          </a:solidFill>
                          <a:latin typeface="宋体" pitchFamily="2" charset="-122"/>
                          <a:ea typeface="宋体" pitchFamily="2" charset="-122"/>
                        </a:rPr>
                        <a:t>RMSE </a:t>
                      </a:r>
                    </a:p>
                  </a:txBody>
                  <a:tcPr marL="9525" marR="9525" marT="9525" marB="0" anchor="ctr">
                    <a:lnL>
                      <a:noFill/>
                    </a:lnL>
                    <a:lnR>
                      <a:noFill/>
                    </a:lnR>
                    <a:lnT>
                      <a:noFill/>
                    </a:lnT>
                    <a:lnB>
                      <a:noFill/>
                    </a:lnB>
                  </a:tcPr>
                </a:tc>
                <a:tc>
                  <a:txBody>
                    <a:bodyPr/>
                    <a:lstStyle/>
                    <a:p>
                      <a:pPr algn="r" fontAlgn="ctr"/>
                      <a:r>
                        <a:rPr lang="en-US" altLang="zh-CN" sz="2400" b="0" i="0" u="none" strike="noStrike">
                          <a:solidFill>
                            <a:srgbClr val="000000"/>
                          </a:solidFill>
                          <a:latin typeface="宋体" pitchFamily="2" charset="-122"/>
                          <a:ea typeface="宋体" pitchFamily="2" charset="-122"/>
                        </a:rPr>
                        <a:t>0.03067232</a:t>
                      </a:r>
                    </a:p>
                  </a:txBody>
                  <a:tcPr marL="9525" marR="9525" marT="9525" marB="0" anchor="ctr">
                    <a:lnL>
                      <a:noFill/>
                    </a:lnL>
                    <a:lnR>
                      <a:noFill/>
                    </a:lnR>
                    <a:lnT>
                      <a:noFill/>
                    </a:lnT>
                    <a:lnB>
                      <a:noFill/>
                    </a:lnB>
                  </a:tcPr>
                </a:tc>
                <a:tc>
                  <a:txBody>
                    <a:bodyPr/>
                    <a:lstStyle/>
                    <a:p>
                      <a:pPr algn="r" fontAlgn="ctr"/>
                      <a:r>
                        <a:rPr lang="en-US" altLang="zh-CN" sz="2400" b="0" i="0" u="none" strike="noStrike" dirty="0">
                          <a:solidFill>
                            <a:srgbClr val="000000"/>
                          </a:solidFill>
                          <a:latin typeface="宋体" pitchFamily="2" charset="-122"/>
                          <a:ea typeface="宋体" pitchFamily="2" charset="-122"/>
                        </a:rPr>
                        <a:t>0.03008244</a:t>
                      </a:r>
                    </a:p>
                  </a:txBody>
                  <a:tcPr marL="9525" marR="9525" marT="9525" marB="0" anchor="ctr">
                    <a:lnL>
                      <a:noFill/>
                    </a:lnL>
                    <a:lnR>
                      <a:noFill/>
                    </a:lnR>
                    <a:lnT>
                      <a:noFill/>
                    </a:lnT>
                    <a:lnB>
                      <a:noFill/>
                    </a:lnB>
                  </a:tcPr>
                </a:tc>
                <a:tc>
                  <a:txBody>
                    <a:bodyPr/>
                    <a:lstStyle/>
                    <a:p>
                      <a:pPr algn="r" fontAlgn="ctr"/>
                      <a:r>
                        <a:rPr lang="en-US" altLang="zh-CN" sz="2400" b="0" i="0" u="none" strike="noStrike" dirty="0">
                          <a:solidFill>
                            <a:srgbClr val="000000"/>
                          </a:solidFill>
                          <a:latin typeface="宋体" pitchFamily="2" charset="-122"/>
                          <a:ea typeface="宋体" pitchFamily="2" charset="-122"/>
                        </a:rPr>
                        <a:t>0.03016067</a:t>
                      </a:r>
                    </a:p>
                  </a:txBody>
                  <a:tcPr marL="9525" marR="9525" marT="9525" marB="0" anchor="ctr">
                    <a:lnL>
                      <a:noFill/>
                    </a:lnL>
                    <a:lnR>
                      <a:noFill/>
                    </a:lnR>
                    <a:lnT>
                      <a:noFill/>
                    </a:lnT>
                    <a:lnB>
                      <a:noFill/>
                    </a:lnB>
                  </a:tcPr>
                </a:tc>
                <a:tc>
                  <a:txBody>
                    <a:bodyPr/>
                    <a:lstStyle/>
                    <a:p>
                      <a:pPr algn="r" fontAlgn="ctr"/>
                      <a:r>
                        <a:rPr lang="en-US" altLang="zh-CN" sz="2400" b="0" i="0" u="none" strike="noStrike" dirty="0">
                          <a:solidFill>
                            <a:srgbClr val="000000"/>
                          </a:solidFill>
                          <a:latin typeface="宋体" pitchFamily="2" charset="-122"/>
                          <a:ea typeface="宋体" pitchFamily="2" charset="-122"/>
                        </a:rPr>
                        <a:t>0.0301098</a:t>
                      </a:r>
                    </a:p>
                  </a:txBody>
                  <a:tcPr marL="9525" marR="9525" marT="9525" marB="0"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83974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0999E-F434-47EB-AE42-78B1A51386D2}"/>
              </a:ext>
            </a:extLst>
          </p:cNvPr>
          <p:cNvSpPr>
            <a:spLocks noGrp="1"/>
          </p:cNvSpPr>
          <p:nvPr>
            <p:ph type="title"/>
          </p:nvPr>
        </p:nvSpPr>
        <p:spPr>
          <a:xfrm>
            <a:off x="737531" y="365125"/>
            <a:ext cx="11007055" cy="1325563"/>
          </a:xfrm>
        </p:spPr>
        <p:txBody>
          <a:bodyPr/>
          <a:lstStyle/>
          <a:p>
            <a:r>
              <a:rPr lang="en-US" altLang="zh-CN" dirty="0"/>
              <a:t>2</a:t>
            </a:r>
            <a:r>
              <a:rPr lang="zh-CN" altLang="en-US" dirty="0"/>
              <a:t>、四种模型</a:t>
            </a:r>
            <a:r>
              <a:rPr lang="zh-CN" altLang="en-US" b="1" dirty="0">
                <a:solidFill>
                  <a:srgbClr val="FF0000"/>
                </a:solidFill>
              </a:rPr>
              <a:t>预测未来两个时刻</a:t>
            </a:r>
            <a:r>
              <a:rPr lang="zh-CN" altLang="en-US" dirty="0"/>
              <a:t>波高的最佳精度</a:t>
            </a:r>
          </a:p>
        </p:txBody>
      </p:sp>
      <p:graphicFrame>
        <p:nvGraphicFramePr>
          <p:cNvPr id="4" name="表格 3"/>
          <p:cNvGraphicFramePr>
            <a:graphicFrameLocks noGrp="1"/>
          </p:cNvGraphicFramePr>
          <p:nvPr>
            <p:extLst>
              <p:ext uri="{D42A27DB-BD31-4B8C-83A1-F6EECF244321}">
                <p14:modId xmlns:p14="http://schemas.microsoft.com/office/powerpoint/2010/main" val="1111972005"/>
              </p:ext>
            </p:extLst>
          </p:nvPr>
        </p:nvGraphicFramePr>
        <p:xfrm>
          <a:off x="931178" y="1853969"/>
          <a:ext cx="10628851" cy="4235337"/>
        </p:xfrm>
        <a:graphic>
          <a:graphicData uri="http://schemas.openxmlformats.org/drawingml/2006/table">
            <a:tbl>
              <a:tblPr/>
              <a:tblGrid>
                <a:gridCol w="1149292">
                  <a:extLst>
                    <a:ext uri="{9D8B030D-6E8A-4147-A177-3AD203B41FA5}">
                      <a16:colId xmlns:a16="http://schemas.microsoft.com/office/drawing/2014/main" val="20000"/>
                    </a:ext>
                  </a:extLst>
                </a:gridCol>
                <a:gridCol w="2097247">
                  <a:extLst>
                    <a:ext uri="{9D8B030D-6E8A-4147-A177-3AD203B41FA5}">
                      <a16:colId xmlns:a16="http://schemas.microsoft.com/office/drawing/2014/main" val="20001"/>
                    </a:ext>
                  </a:extLst>
                </a:gridCol>
                <a:gridCol w="1988191">
                  <a:extLst>
                    <a:ext uri="{9D8B030D-6E8A-4147-A177-3AD203B41FA5}">
                      <a16:colId xmlns:a16="http://schemas.microsoft.com/office/drawing/2014/main" val="20002"/>
                    </a:ext>
                  </a:extLst>
                </a:gridCol>
                <a:gridCol w="3137483">
                  <a:extLst>
                    <a:ext uri="{9D8B030D-6E8A-4147-A177-3AD203B41FA5}">
                      <a16:colId xmlns:a16="http://schemas.microsoft.com/office/drawing/2014/main" val="20003"/>
                    </a:ext>
                  </a:extLst>
                </a:gridCol>
                <a:gridCol w="2256638">
                  <a:extLst>
                    <a:ext uri="{9D8B030D-6E8A-4147-A177-3AD203B41FA5}">
                      <a16:colId xmlns:a16="http://schemas.microsoft.com/office/drawing/2014/main" val="20004"/>
                    </a:ext>
                  </a:extLst>
                </a:gridCol>
              </a:tblGrid>
              <a:tr h="562062">
                <a:tc gridSpan="5">
                  <a:txBody>
                    <a:bodyPr/>
                    <a:lstStyle/>
                    <a:p>
                      <a:pPr algn="ctr" fontAlgn="ctr"/>
                      <a:endParaRPr lang="zh-CN" altLang="en-US" sz="2800" b="0" i="0" u="none" strike="noStrike" dirty="0">
                        <a:solidFill>
                          <a:srgbClr val="000000"/>
                        </a:solidFill>
                        <a:latin typeface="宋体" pitchFamily="2" charset="-122"/>
                        <a:ea typeface="宋体" pitchFamily="2" charset="-122"/>
                      </a:endParaRPr>
                    </a:p>
                  </a:txBody>
                  <a:tcPr marL="9525" marR="9525" marT="9525"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62062">
                <a:tc>
                  <a:txBody>
                    <a:bodyPr/>
                    <a:lstStyle/>
                    <a:p>
                      <a:pPr algn="l" fontAlgn="ctr"/>
                      <a:endParaRPr lang="zh-CN" altLang="en-US" sz="2800" b="0" i="0" u="none" strike="noStrike">
                        <a:solidFill>
                          <a:srgbClr val="000000"/>
                        </a:solidFill>
                        <a:latin typeface="宋体" pitchFamily="2" charset="-122"/>
                        <a:ea typeface="宋体" pitchFamily="2" charset="-122"/>
                      </a:endParaRPr>
                    </a:p>
                  </a:txBody>
                  <a:tcPr marL="9525" marR="9525" marT="9525" marB="0" anchor="ctr">
                    <a:lnL>
                      <a:noFill/>
                    </a:lnL>
                    <a:lnR>
                      <a:noFill/>
                    </a:lnR>
                    <a:lnT>
                      <a:noFill/>
                    </a:lnT>
                    <a:lnB>
                      <a:noFill/>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2800" b="0" i="0" u="none" strike="noStrike" dirty="0">
                          <a:solidFill>
                            <a:srgbClr val="000000"/>
                          </a:solidFill>
                          <a:latin typeface="宋体" pitchFamily="2" charset="-122"/>
                          <a:ea typeface="宋体" pitchFamily="2" charset="-122"/>
                        </a:rPr>
                        <a:t>波高</a:t>
                      </a:r>
                    </a:p>
                  </a:txBody>
                  <a:tcPr marL="9525" marR="9525" marT="9525" marB="0" anchor="ctr">
                    <a:lnL>
                      <a:noFill/>
                    </a:lnL>
                    <a:lnR>
                      <a:noFill/>
                    </a:lnR>
                    <a:lnT>
                      <a:noFill/>
                    </a:lnT>
                    <a:lnB>
                      <a:noFill/>
                    </a:lnB>
                  </a:tcPr>
                </a:tc>
                <a:tc>
                  <a:txBody>
                    <a:bodyPr/>
                    <a:lstStyle/>
                    <a:p>
                      <a:pPr algn="l" fontAlgn="ctr"/>
                      <a:r>
                        <a:rPr lang="zh-CN" altLang="en-US" sz="2800" b="0" i="0" u="none" strike="noStrike" dirty="0">
                          <a:solidFill>
                            <a:srgbClr val="000000"/>
                          </a:solidFill>
                          <a:latin typeface="宋体" pitchFamily="2" charset="-122"/>
                          <a:ea typeface="宋体" pitchFamily="2" charset="-122"/>
                        </a:rPr>
                        <a:t>波高</a:t>
                      </a:r>
                      <a:r>
                        <a:rPr lang="en-US" altLang="zh-CN" sz="2800" b="0" i="0" u="none" strike="noStrike" dirty="0">
                          <a:solidFill>
                            <a:srgbClr val="000000"/>
                          </a:solidFill>
                          <a:latin typeface="宋体" pitchFamily="2" charset="-122"/>
                          <a:ea typeface="宋体" pitchFamily="2" charset="-122"/>
                        </a:rPr>
                        <a:t>+</a:t>
                      </a:r>
                      <a:r>
                        <a:rPr lang="zh-CN" altLang="en-US" sz="2800" b="0" i="0" u="none" strike="noStrike" dirty="0">
                          <a:solidFill>
                            <a:srgbClr val="000000"/>
                          </a:solidFill>
                          <a:latin typeface="宋体" pitchFamily="2" charset="-122"/>
                          <a:ea typeface="宋体" pitchFamily="2" charset="-122"/>
                        </a:rPr>
                        <a:t>风速</a:t>
                      </a:r>
                    </a:p>
                  </a:txBody>
                  <a:tcPr marL="9525" marR="9525" marT="9525" marB="0" anchor="ctr">
                    <a:lnL>
                      <a:noFill/>
                    </a:lnL>
                    <a:lnR>
                      <a:noFill/>
                    </a:lnR>
                    <a:lnT>
                      <a:noFill/>
                    </a:lnT>
                    <a:lnB>
                      <a:noFill/>
                    </a:lnB>
                  </a:tcPr>
                </a:tc>
                <a:tc>
                  <a:txBody>
                    <a:bodyPr/>
                    <a:lstStyle/>
                    <a:p>
                      <a:pPr algn="l" fontAlgn="ctr"/>
                      <a:r>
                        <a:rPr lang="zh-CN" altLang="en-US" sz="2800" b="0" i="0" u="none" strike="noStrike" dirty="0">
                          <a:solidFill>
                            <a:srgbClr val="000000"/>
                          </a:solidFill>
                          <a:latin typeface="宋体" pitchFamily="2" charset="-122"/>
                          <a:ea typeface="宋体" pitchFamily="2" charset="-122"/>
                        </a:rPr>
                        <a:t>波高</a:t>
                      </a:r>
                      <a:r>
                        <a:rPr lang="en-US" altLang="zh-CN" sz="2800" b="0" i="0" u="none" strike="noStrike" dirty="0">
                          <a:solidFill>
                            <a:srgbClr val="000000"/>
                          </a:solidFill>
                          <a:latin typeface="宋体" pitchFamily="2" charset="-122"/>
                          <a:ea typeface="宋体" pitchFamily="2" charset="-122"/>
                        </a:rPr>
                        <a:t>+</a:t>
                      </a:r>
                      <a:r>
                        <a:rPr lang="zh-CN" altLang="en-US" sz="2800" b="0" i="0" u="none" strike="noStrike" dirty="0">
                          <a:solidFill>
                            <a:srgbClr val="000000"/>
                          </a:solidFill>
                          <a:latin typeface="宋体" pitchFamily="2" charset="-122"/>
                          <a:ea typeface="宋体" pitchFamily="2" charset="-122"/>
                        </a:rPr>
                        <a:t>风速</a:t>
                      </a:r>
                      <a:r>
                        <a:rPr lang="en-US" altLang="zh-CN" sz="2800" b="0" i="0" u="none" strike="noStrike" dirty="0">
                          <a:solidFill>
                            <a:srgbClr val="000000"/>
                          </a:solidFill>
                          <a:latin typeface="宋体" pitchFamily="2" charset="-122"/>
                          <a:ea typeface="宋体" pitchFamily="2" charset="-122"/>
                        </a:rPr>
                        <a:t>+</a:t>
                      </a:r>
                      <a:r>
                        <a:rPr lang="zh-CN" altLang="en-US" sz="2800" b="0" i="0" u="none" strike="noStrike" dirty="0">
                          <a:solidFill>
                            <a:srgbClr val="000000"/>
                          </a:solidFill>
                          <a:latin typeface="宋体" pitchFamily="2" charset="-122"/>
                          <a:ea typeface="宋体" pitchFamily="2" charset="-122"/>
                        </a:rPr>
                        <a:t>风向</a:t>
                      </a:r>
                    </a:p>
                  </a:txBody>
                  <a:tcPr marL="9525" marR="9525" marT="9525" marB="0" anchor="ctr">
                    <a:lnL>
                      <a:noFill/>
                    </a:lnL>
                    <a:lnR>
                      <a:noFill/>
                    </a:lnR>
                    <a:lnT>
                      <a:noFill/>
                    </a:lnT>
                    <a:lnB>
                      <a:noFill/>
                    </a:lnB>
                  </a:tcPr>
                </a:tc>
                <a:tc>
                  <a:txBody>
                    <a:bodyPr/>
                    <a:lstStyle/>
                    <a:p>
                      <a:pPr algn="l" fontAlgn="ctr"/>
                      <a:r>
                        <a:rPr lang="zh-CN" altLang="en-US" sz="2800" b="0" i="0" u="none" strike="noStrike" dirty="0">
                          <a:solidFill>
                            <a:srgbClr val="000000"/>
                          </a:solidFill>
                          <a:latin typeface="宋体" pitchFamily="2" charset="-122"/>
                          <a:ea typeface="宋体" pitchFamily="2" charset="-122"/>
                        </a:rPr>
                        <a:t>波高</a:t>
                      </a:r>
                      <a:r>
                        <a:rPr lang="en-US" altLang="zh-CN" sz="2800" b="0" i="0" u="none" strike="noStrike" dirty="0">
                          <a:solidFill>
                            <a:srgbClr val="000000"/>
                          </a:solidFill>
                          <a:latin typeface="宋体" pitchFamily="2" charset="-122"/>
                          <a:ea typeface="宋体" pitchFamily="2" charset="-122"/>
                        </a:rPr>
                        <a:t>+</a:t>
                      </a:r>
                      <a:r>
                        <a:rPr lang="zh-CN" altLang="en-US" sz="2800" b="0" i="0" u="none" strike="noStrike" dirty="0">
                          <a:solidFill>
                            <a:srgbClr val="000000"/>
                          </a:solidFill>
                          <a:latin typeface="宋体" pitchFamily="2" charset="-122"/>
                          <a:ea typeface="宋体" pitchFamily="2" charset="-122"/>
                        </a:rPr>
                        <a:t>风速</a:t>
                      </a:r>
                      <a:r>
                        <a:rPr lang="en-US" altLang="zh-CN" sz="2800" b="0" i="0" u="none" strike="noStrike" dirty="0">
                          <a:solidFill>
                            <a:srgbClr val="000000"/>
                          </a:solidFill>
                          <a:latin typeface="宋体" pitchFamily="2" charset="-122"/>
                          <a:ea typeface="宋体" pitchFamily="2" charset="-122"/>
                        </a:rPr>
                        <a:t>+</a:t>
                      </a:r>
                      <a:r>
                        <a:rPr lang="zh-CN" altLang="en-US" sz="2800" b="0" i="0" u="none" strike="noStrike" dirty="0">
                          <a:solidFill>
                            <a:srgbClr val="000000"/>
                          </a:solidFill>
                          <a:latin typeface="宋体" pitchFamily="2" charset="-122"/>
                          <a:ea typeface="宋体" pitchFamily="2" charset="-122"/>
                        </a:rPr>
                        <a:t>风向</a:t>
                      </a:r>
                      <a:r>
                        <a:rPr lang="en-US" altLang="zh-CN" sz="2800" b="0" i="0" u="none" strike="noStrike" dirty="0">
                          <a:solidFill>
                            <a:srgbClr val="000000"/>
                          </a:solidFill>
                          <a:latin typeface="宋体" pitchFamily="2" charset="-122"/>
                          <a:ea typeface="宋体" pitchFamily="2" charset="-122"/>
                        </a:rPr>
                        <a:t>+</a:t>
                      </a:r>
                      <a:r>
                        <a:rPr lang="zh-CN" altLang="en-US" sz="2800" b="0" i="0" u="none" strike="noStrike" dirty="0">
                          <a:solidFill>
                            <a:srgbClr val="000000"/>
                          </a:solidFill>
                          <a:latin typeface="宋体" pitchFamily="2" charset="-122"/>
                          <a:ea typeface="宋体" pitchFamily="2" charset="-122"/>
                        </a:rPr>
                        <a:t>潮水位</a:t>
                      </a:r>
                    </a:p>
                  </a:txBody>
                  <a:tcPr marL="9525" marR="9525" marT="9525" marB="0" anchor="ctr">
                    <a:lnL>
                      <a:noFill/>
                    </a:lnL>
                    <a:lnR>
                      <a:noFill/>
                    </a:lnR>
                    <a:lnT>
                      <a:noFill/>
                    </a:lnT>
                    <a:lnB>
                      <a:noFill/>
                    </a:lnB>
                  </a:tcPr>
                </a:tc>
                <a:extLst>
                  <a:ext uri="{0D108BD9-81ED-4DB2-BD59-A6C34878D82A}">
                    <a16:rowId xmlns:a16="http://schemas.microsoft.com/office/drawing/2014/main" val="10001"/>
                  </a:ext>
                </a:extLst>
              </a:tr>
              <a:tr h="562062">
                <a:tc>
                  <a:txBody>
                    <a:bodyPr/>
                    <a:lstStyle/>
                    <a:p>
                      <a:pPr algn="l" fontAlgn="ctr"/>
                      <a:r>
                        <a:rPr lang="en-US" sz="2800" b="0" i="0" u="none" strike="noStrike">
                          <a:solidFill>
                            <a:srgbClr val="000000"/>
                          </a:solidFill>
                          <a:latin typeface="宋体" pitchFamily="2" charset="-122"/>
                          <a:ea typeface="宋体" pitchFamily="2" charset="-122"/>
                        </a:rPr>
                        <a:t>out </a:t>
                      </a:r>
                    </a:p>
                  </a:txBody>
                  <a:tcPr marL="9525" marR="9525" marT="9525" marB="0" anchor="ctr">
                    <a:lnL>
                      <a:noFill/>
                    </a:lnL>
                    <a:lnR>
                      <a:noFill/>
                    </a:lnR>
                    <a:lnT>
                      <a:noFill/>
                    </a:lnT>
                    <a:lnB>
                      <a:noFill/>
                    </a:lnB>
                  </a:tcPr>
                </a:tc>
                <a:tc>
                  <a:txBody>
                    <a:bodyPr/>
                    <a:lstStyle/>
                    <a:p>
                      <a:pPr algn="r" fontAlgn="ctr"/>
                      <a:r>
                        <a:rPr lang="en-US" altLang="zh-CN" sz="2800" b="0" i="0" u="none" strike="noStrike">
                          <a:solidFill>
                            <a:srgbClr val="000000"/>
                          </a:solidFill>
                          <a:latin typeface="宋体" pitchFamily="2" charset="-122"/>
                          <a:ea typeface="宋体" pitchFamily="2" charset="-122"/>
                        </a:rPr>
                        <a:t>8</a:t>
                      </a:r>
                    </a:p>
                  </a:txBody>
                  <a:tcPr marL="9525" marR="9525" marT="9525" marB="0" anchor="ctr">
                    <a:lnL>
                      <a:noFill/>
                    </a:lnL>
                    <a:lnR>
                      <a:noFill/>
                    </a:lnR>
                    <a:lnT>
                      <a:noFill/>
                    </a:lnT>
                    <a:lnB>
                      <a:noFill/>
                    </a:lnB>
                  </a:tcPr>
                </a:tc>
                <a:tc>
                  <a:txBody>
                    <a:bodyPr/>
                    <a:lstStyle/>
                    <a:p>
                      <a:pPr algn="r" fontAlgn="ctr"/>
                      <a:r>
                        <a:rPr lang="en-US" altLang="zh-CN" sz="2800" b="0" i="0" u="none" strike="noStrike">
                          <a:solidFill>
                            <a:srgbClr val="000000"/>
                          </a:solidFill>
                          <a:latin typeface="宋体" pitchFamily="2" charset="-122"/>
                          <a:ea typeface="宋体" pitchFamily="2" charset="-122"/>
                        </a:rPr>
                        <a:t>8</a:t>
                      </a:r>
                    </a:p>
                  </a:txBody>
                  <a:tcPr marL="9525" marR="9525" marT="9525" marB="0" anchor="ctr">
                    <a:lnL>
                      <a:noFill/>
                    </a:lnL>
                    <a:lnR>
                      <a:noFill/>
                    </a:lnR>
                    <a:lnT>
                      <a:noFill/>
                    </a:lnT>
                    <a:lnB>
                      <a:noFill/>
                    </a:lnB>
                  </a:tcPr>
                </a:tc>
                <a:tc>
                  <a:txBody>
                    <a:bodyPr/>
                    <a:lstStyle/>
                    <a:p>
                      <a:pPr algn="r" fontAlgn="ctr"/>
                      <a:r>
                        <a:rPr lang="en-US" altLang="zh-CN" sz="2800" b="0" i="0" u="none" strike="noStrike">
                          <a:solidFill>
                            <a:srgbClr val="000000"/>
                          </a:solidFill>
                          <a:latin typeface="宋体" pitchFamily="2" charset="-122"/>
                          <a:ea typeface="宋体" pitchFamily="2" charset="-122"/>
                        </a:rPr>
                        <a:t>8</a:t>
                      </a:r>
                    </a:p>
                  </a:txBody>
                  <a:tcPr marL="9525" marR="9525" marT="9525" marB="0" anchor="ctr">
                    <a:lnL>
                      <a:noFill/>
                    </a:lnL>
                    <a:lnR>
                      <a:noFill/>
                    </a:lnR>
                    <a:lnT>
                      <a:noFill/>
                    </a:lnT>
                    <a:lnB>
                      <a:noFill/>
                    </a:lnB>
                  </a:tcPr>
                </a:tc>
                <a:tc>
                  <a:txBody>
                    <a:bodyPr/>
                    <a:lstStyle/>
                    <a:p>
                      <a:pPr algn="r" fontAlgn="ctr"/>
                      <a:r>
                        <a:rPr lang="en-US" altLang="zh-CN" sz="2800" b="0" i="0" u="none" strike="noStrike">
                          <a:solidFill>
                            <a:srgbClr val="000000"/>
                          </a:solidFill>
                          <a:latin typeface="宋体" pitchFamily="2" charset="-122"/>
                          <a:ea typeface="宋体" pitchFamily="2" charset="-122"/>
                        </a:rPr>
                        <a:t>8</a:t>
                      </a:r>
                    </a:p>
                  </a:txBody>
                  <a:tcPr marL="9525" marR="9525" marT="9525" marB="0" anchor="ctr">
                    <a:lnL>
                      <a:noFill/>
                    </a:lnL>
                    <a:lnR>
                      <a:noFill/>
                    </a:lnR>
                    <a:lnT>
                      <a:noFill/>
                    </a:lnT>
                    <a:lnB>
                      <a:noFill/>
                    </a:lnB>
                  </a:tcPr>
                </a:tc>
                <a:extLst>
                  <a:ext uri="{0D108BD9-81ED-4DB2-BD59-A6C34878D82A}">
                    <a16:rowId xmlns:a16="http://schemas.microsoft.com/office/drawing/2014/main" val="10002"/>
                  </a:ext>
                </a:extLst>
              </a:tr>
              <a:tr h="562062">
                <a:tc>
                  <a:txBody>
                    <a:bodyPr/>
                    <a:lstStyle/>
                    <a:p>
                      <a:pPr algn="l" fontAlgn="ctr"/>
                      <a:r>
                        <a:rPr lang="en-US" sz="2800" b="0" i="0" u="none" strike="noStrike">
                          <a:solidFill>
                            <a:srgbClr val="000000"/>
                          </a:solidFill>
                          <a:latin typeface="宋体" pitchFamily="2" charset="-122"/>
                          <a:ea typeface="宋体" pitchFamily="2" charset="-122"/>
                        </a:rPr>
                        <a:t>in</a:t>
                      </a:r>
                    </a:p>
                  </a:txBody>
                  <a:tcPr marL="9525" marR="9525" marT="9525" marB="0" anchor="ctr">
                    <a:lnL>
                      <a:noFill/>
                    </a:lnL>
                    <a:lnR>
                      <a:noFill/>
                    </a:lnR>
                    <a:lnT>
                      <a:noFill/>
                    </a:lnT>
                    <a:lnB>
                      <a:noFill/>
                    </a:lnB>
                  </a:tcPr>
                </a:tc>
                <a:tc>
                  <a:txBody>
                    <a:bodyPr/>
                    <a:lstStyle/>
                    <a:p>
                      <a:pPr algn="r" fontAlgn="ctr"/>
                      <a:r>
                        <a:rPr lang="en-US" altLang="zh-CN" sz="2800" b="0" i="0" u="none" strike="noStrike">
                          <a:solidFill>
                            <a:srgbClr val="000000"/>
                          </a:solidFill>
                          <a:latin typeface="宋体" pitchFamily="2" charset="-122"/>
                          <a:ea typeface="宋体" pitchFamily="2" charset="-122"/>
                        </a:rPr>
                        <a:t>37</a:t>
                      </a:r>
                    </a:p>
                  </a:txBody>
                  <a:tcPr marL="9525" marR="9525" marT="9525" marB="0" anchor="ctr">
                    <a:lnL>
                      <a:noFill/>
                    </a:lnL>
                    <a:lnR>
                      <a:noFill/>
                    </a:lnR>
                    <a:lnT>
                      <a:noFill/>
                    </a:lnT>
                    <a:lnB>
                      <a:noFill/>
                    </a:lnB>
                  </a:tcPr>
                </a:tc>
                <a:tc>
                  <a:txBody>
                    <a:bodyPr/>
                    <a:lstStyle/>
                    <a:p>
                      <a:pPr algn="r" fontAlgn="ctr"/>
                      <a:r>
                        <a:rPr lang="en-US" altLang="zh-CN" sz="2800" b="0" i="0" u="none" strike="noStrike">
                          <a:solidFill>
                            <a:srgbClr val="000000"/>
                          </a:solidFill>
                          <a:latin typeface="宋体" pitchFamily="2" charset="-122"/>
                          <a:ea typeface="宋体" pitchFamily="2" charset="-122"/>
                        </a:rPr>
                        <a:t>39</a:t>
                      </a:r>
                    </a:p>
                  </a:txBody>
                  <a:tcPr marL="9525" marR="9525" marT="9525" marB="0" anchor="ctr">
                    <a:lnL>
                      <a:noFill/>
                    </a:lnL>
                    <a:lnR>
                      <a:noFill/>
                    </a:lnR>
                    <a:lnT>
                      <a:noFill/>
                    </a:lnT>
                    <a:lnB>
                      <a:noFill/>
                    </a:lnB>
                  </a:tcPr>
                </a:tc>
                <a:tc>
                  <a:txBody>
                    <a:bodyPr/>
                    <a:lstStyle/>
                    <a:p>
                      <a:pPr algn="r" fontAlgn="ctr"/>
                      <a:r>
                        <a:rPr lang="en-US" altLang="zh-CN" sz="2800" b="0" i="0" u="none" strike="noStrike">
                          <a:solidFill>
                            <a:srgbClr val="000000"/>
                          </a:solidFill>
                          <a:latin typeface="宋体" pitchFamily="2" charset="-122"/>
                          <a:ea typeface="宋体" pitchFamily="2" charset="-122"/>
                        </a:rPr>
                        <a:t>36</a:t>
                      </a:r>
                    </a:p>
                  </a:txBody>
                  <a:tcPr marL="9525" marR="9525" marT="9525" marB="0" anchor="ctr">
                    <a:lnL>
                      <a:noFill/>
                    </a:lnL>
                    <a:lnR>
                      <a:noFill/>
                    </a:lnR>
                    <a:lnT>
                      <a:noFill/>
                    </a:lnT>
                    <a:lnB>
                      <a:noFill/>
                    </a:lnB>
                  </a:tcPr>
                </a:tc>
                <a:tc>
                  <a:txBody>
                    <a:bodyPr/>
                    <a:lstStyle/>
                    <a:p>
                      <a:pPr algn="r" fontAlgn="ctr"/>
                      <a:r>
                        <a:rPr lang="en-US" altLang="zh-CN" sz="2800" b="0" i="0" u="none" strike="noStrike">
                          <a:solidFill>
                            <a:srgbClr val="000000"/>
                          </a:solidFill>
                          <a:latin typeface="宋体" pitchFamily="2" charset="-122"/>
                          <a:ea typeface="宋体" pitchFamily="2" charset="-122"/>
                        </a:rPr>
                        <a:t>37</a:t>
                      </a:r>
                    </a:p>
                  </a:txBody>
                  <a:tcPr marL="9525" marR="9525" marT="9525" marB="0" anchor="ctr">
                    <a:lnL>
                      <a:noFill/>
                    </a:lnL>
                    <a:lnR>
                      <a:noFill/>
                    </a:lnR>
                    <a:lnT>
                      <a:noFill/>
                    </a:lnT>
                    <a:lnB>
                      <a:noFill/>
                    </a:lnB>
                  </a:tcPr>
                </a:tc>
                <a:extLst>
                  <a:ext uri="{0D108BD9-81ED-4DB2-BD59-A6C34878D82A}">
                    <a16:rowId xmlns:a16="http://schemas.microsoft.com/office/drawing/2014/main" val="10003"/>
                  </a:ext>
                </a:extLst>
              </a:tr>
              <a:tr h="562062">
                <a:tc>
                  <a:txBody>
                    <a:bodyPr/>
                    <a:lstStyle/>
                    <a:p>
                      <a:pPr algn="l" fontAlgn="ctr"/>
                      <a:r>
                        <a:rPr lang="en-US" sz="2800" b="0" i="0" u="none" strike="noStrike">
                          <a:solidFill>
                            <a:srgbClr val="000000"/>
                          </a:solidFill>
                          <a:latin typeface="宋体" pitchFamily="2" charset="-122"/>
                          <a:ea typeface="宋体" pitchFamily="2" charset="-122"/>
                        </a:rPr>
                        <a:t>R2</a:t>
                      </a:r>
                    </a:p>
                  </a:txBody>
                  <a:tcPr marL="9525" marR="9525" marT="9525" marB="0" anchor="ctr">
                    <a:lnL>
                      <a:noFill/>
                    </a:lnL>
                    <a:lnR>
                      <a:noFill/>
                    </a:lnR>
                    <a:lnT>
                      <a:noFill/>
                    </a:lnT>
                    <a:lnB>
                      <a:noFill/>
                    </a:lnB>
                  </a:tcPr>
                </a:tc>
                <a:tc>
                  <a:txBody>
                    <a:bodyPr/>
                    <a:lstStyle/>
                    <a:p>
                      <a:pPr algn="r" fontAlgn="ctr"/>
                      <a:r>
                        <a:rPr lang="en-US" altLang="zh-CN" sz="2800" b="0" i="0" u="none" strike="noStrike">
                          <a:solidFill>
                            <a:srgbClr val="000000"/>
                          </a:solidFill>
                          <a:latin typeface="宋体" pitchFamily="2" charset="-122"/>
                          <a:ea typeface="宋体" pitchFamily="2" charset="-122"/>
                        </a:rPr>
                        <a:t>0.98240294</a:t>
                      </a:r>
                    </a:p>
                  </a:txBody>
                  <a:tcPr marL="9525" marR="9525" marT="9525" marB="0" anchor="ctr">
                    <a:lnL>
                      <a:noFill/>
                    </a:lnL>
                    <a:lnR>
                      <a:noFill/>
                    </a:lnR>
                    <a:lnT>
                      <a:noFill/>
                    </a:lnT>
                    <a:lnB>
                      <a:noFill/>
                    </a:lnB>
                  </a:tcPr>
                </a:tc>
                <a:tc>
                  <a:txBody>
                    <a:bodyPr/>
                    <a:lstStyle/>
                    <a:p>
                      <a:pPr algn="r" fontAlgn="ctr"/>
                      <a:r>
                        <a:rPr lang="en-US" altLang="zh-CN" sz="2800" b="0" i="0" u="none" strike="noStrike">
                          <a:solidFill>
                            <a:srgbClr val="000000"/>
                          </a:solidFill>
                          <a:latin typeface="宋体" pitchFamily="2" charset="-122"/>
                          <a:ea typeface="宋体" pitchFamily="2" charset="-122"/>
                        </a:rPr>
                        <a:t>0.9804507</a:t>
                      </a:r>
                    </a:p>
                  </a:txBody>
                  <a:tcPr marL="9525" marR="9525" marT="9525" marB="0" anchor="ctr">
                    <a:lnL>
                      <a:noFill/>
                    </a:lnL>
                    <a:lnR>
                      <a:noFill/>
                    </a:lnR>
                    <a:lnT>
                      <a:noFill/>
                    </a:lnT>
                    <a:lnB>
                      <a:noFill/>
                    </a:lnB>
                  </a:tcPr>
                </a:tc>
                <a:tc>
                  <a:txBody>
                    <a:bodyPr/>
                    <a:lstStyle/>
                    <a:p>
                      <a:pPr algn="r" fontAlgn="ctr"/>
                      <a:r>
                        <a:rPr lang="en-US" altLang="zh-CN" sz="2800" b="0" i="0" u="none" strike="noStrike">
                          <a:solidFill>
                            <a:srgbClr val="000000"/>
                          </a:solidFill>
                          <a:latin typeface="宋体" pitchFamily="2" charset="-122"/>
                          <a:ea typeface="宋体" pitchFamily="2" charset="-122"/>
                        </a:rPr>
                        <a:t>0.983108</a:t>
                      </a:r>
                    </a:p>
                  </a:txBody>
                  <a:tcPr marL="9525" marR="9525" marT="9525" marB="0" anchor="ctr">
                    <a:lnL>
                      <a:noFill/>
                    </a:lnL>
                    <a:lnR>
                      <a:noFill/>
                    </a:lnR>
                    <a:lnT>
                      <a:noFill/>
                    </a:lnT>
                    <a:lnB>
                      <a:noFill/>
                    </a:lnB>
                  </a:tcPr>
                </a:tc>
                <a:tc>
                  <a:txBody>
                    <a:bodyPr/>
                    <a:lstStyle/>
                    <a:p>
                      <a:pPr algn="r" fontAlgn="ctr"/>
                      <a:r>
                        <a:rPr lang="en-US" altLang="zh-CN" sz="2800" b="0" i="0" u="none" strike="noStrike">
                          <a:solidFill>
                            <a:srgbClr val="000000"/>
                          </a:solidFill>
                          <a:latin typeface="宋体" pitchFamily="2" charset="-122"/>
                          <a:ea typeface="宋体" pitchFamily="2" charset="-122"/>
                        </a:rPr>
                        <a:t>0.983274</a:t>
                      </a:r>
                    </a:p>
                  </a:txBody>
                  <a:tcPr marL="9525" marR="9525" marT="9525" marB="0" anchor="ctr">
                    <a:lnL>
                      <a:noFill/>
                    </a:lnL>
                    <a:lnR>
                      <a:noFill/>
                    </a:lnR>
                    <a:lnT>
                      <a:noFill/>
                    </a:lnT>
                    <a:lnB>
                      <a:noFill/>
                    </a:lnB>
                  </a:tcPr>
                </a:tc>
                <a:extLst>
                  <a:ext uri="{0D108BD9-81ED-4DB2-BD59-A6C34878D82A}">
                    <a16:rowId xmlns:a16="http://schemas.microsoft.com/office/drawing/2014/main" val="10004"/>
                  </a:ext>
                </a:extLst>
              </a:tr>
              <a:tr h="562062">
                <a:tc>
                  <a:txBody>
                    <a:bodyPr/>
                    <a:lstStyle/>
                    <a:p>
                      <a:pPr algn="l" fontAlgn="ctr"/>
                      <a:r>
                        <a:rPr lang="en-US" sz="2800" b="0" i="0" u="none" strike="noStrike">
                          <a:solidFill>
                            <a:srgbClr val="000000"/>
                          </a:solidFill>
                          <a:latin typeface="宋体" pitchFamily="2" charset="-122"/>
                          <a:ea typeface="宋体" pitchFamily="2" charset="-122"/>
                        </a:rPr>
                        <a:t>MSE</a:t>
                      </a:r>
                    </a:p>
                  </a:txBody>
                  <a:tcPr marL="9525" marR="9525" marT="9525" marB="0" anchor="ctr">
                    <a:lnL>
                      <a:noFill/>
                    </a:lnL>
                    <a:lnR>
                      <a:noFill/>
                    </a:lnR>
                    <a:lnT>
                      <a:noFill/>
                    </a:lnT>
                    <a:lnB>
                      <a:noFill/>
                    </a:lnB>
                  </a:tcPr>
                </a:tc>
                <a:tc>
                  <a:txBody>
                    <a:bodyPr/>
                    <a:lstStyle/>
                    <a:p>
                      <a:pPr algn="r" fontAlgn="ctr"/>
                      <a:r>
                        <a:rPr lang="en-US" altLang="zh-CN" sz="2800" b="0" i="0" u="none" strike="noStrike">
                          <a:solidFill>
                            <a:srgbClr val="000000"/>
                          </a:solidFill>
                          <a:latin typeface="宋体" pitchFamily="2" charset="-122"/>
                          <a:ea typeface="宋体" pitchFamily="2" charset="-122"/>
                        </a:rPr>
                        <a:t>0.005380723</a:t>
                      </a:r>
                    </a:p>
                  </a:txBody>
                  <a:tcPr marL="9525" marR="9525" marT="9525" marB="0" anchor="ctr">
                    <a:lnL>
                      <a:noFill/>
                    </a:lnL>
                    <a:lnR>
                      <a:noFill/>
                    </a:lnR>
                    <a:lnT>
                      <a:noFill/>
                    </a:lnT>
                    <a:lnB>
                      <a:noFill/>
                    </a:lnB>
                  </a:tcPr>
                </a:tc>
                <a:tc>
                  <a:txBody>
                    <a:bodyPr/>
                    <a:lstStyle/>
                    <a:p>
                      <a:pPr algn="r" fontAlgn="ctr"/>
                      <a:r>
                        <a:rPr lang="en-US" altLang="zh-CN" sz="2800" b="0" i="0" u="none" strike="noStrike">
                          <a:solidFill>
                            <a:srgbClr val="000000"/>
                          </a:solidFill>
                          <a:latin typeface="宋体" pitchFamily="2" charset="-122"/>
                          <a:ea typeface="宋体" pitchFamily="2" charset="-122"/>
                        </a:rPr>
                        <a:t>0.0051947</a:t>
                      </a:r>
                    </a:p>
                  </a:txBody>
                  <a:tcPr marL="9525" marR="9525" marT="9525" marB="0" anchor="ctr">
                    <a:lnL>
                      <a:noFill/>
                    </a:lnL>
                    <a:lnR>
                      <a:noFill/>
                    </a:lnR>
                    <a:lnT>
                      <a:noFill/>
                    </a:lnT>
                    <a:lnB>
                      <a:noFill/>
                    </a:lnB>
                  </a:tcPr>
                </a:tc>
                <a:tc>
                  <a:txBody>
                    <a:bodyPr/>
                    <a:lstStyle/>
                    <a:p>
                      <a:pPr algn="r" fontAlgn="ctr"/>
                      <a:r>
                        <a:rPr lang="en-US" altLang="zh-CN" sz="2800" b="0" i="0" u="none" strike="noStrike">
                          <a:solidFill>
                            <a:srgbClr val="000000"/>
                          </a:solidFill>
                          <a:latin typeface="宋体" pitchFamily="2" charset="-122"/>
                          <a:ea typeface="宋体" pitchFamily="2" charset="-122"/>
                        </a:rPr>
                        <a:t>0.005165</a:t>
                      </a:r>
                    </a:p>
                  </a:txBody>
                  <a:tcPr marL="9525" marR="9525" marT="9525" marB="0" anchor="ctr">
                    <a:lnL>
                      <a:noFill/>
                    </a:lnL>
                    <a:lnR>
                      <a:noFill/>
                    </a:lnR>
                    <a:lnT>
                      <a:noFill/>
                    </a:lnT>
                    <a:lnB>
                      <a:noFill/>
                    </a:lnB>
                  </a:tcPr>
                </a:tc>
                <a:tc>
                  <a:txBody>
                    <a:bodyPr/>
                    <a:lstStyle/>
                    <a:p>
                      <a:pPr algn="r" fontAlgn="ctr"/>
                      <a:r>
                        <a:rPr lang="en-US" altLang="zh-CN" sz="2800" b="0" i="0" u="none" strike="noStrike">
                          <a:solidFill>
                            <a:srgbClr val="000000"/>
                          </a:solidFill>
                          <a:latin typeface="宋体" pitchFamily="2" charset="-122"/>
                          <a:ea typeface="宋体" pitchFamily="2" charset="-122"/>
                        </a:rPr>
                        <a:t>0.005114</a:t>
                      </a:r>
                    </a:p>
                  </a:txBody>
                  <a:tcPr marL="9525" marR="9525" marT="9525" marB="0" anchor="ctr">
                    <a:lnL>
                      <a:noFill/>
                    </a:lnL>
                    <a:lnR>
                      <a:noFill/>
                    </a:lnR>
                    <a:lnT>
                      <a:noFill/>
                    </a:lnT>
                    <a:lnB>
                      <a:noFill/>
                    </a:lnB>
                  </a:tcPr>
                </a:tc>
                <a:extLst>
                  <a:ext uri="{0D108BD9-81ED-4DB2-BD59-A6C34878D82A}">
                    <a16:rowId xmlns:a16="http://schemas.microsoft.com/office/drawing/2014/main" val="10005"/>
                  </a:ext>
                </a:extLst>
              </a:tr>
              <a:tr h="562062">
                <a:tc>
                  <a:txBody>
                    <a:bodyPr/>
                    <a:lstStyle/>
                    <a:p>
                      <a:pPr algn="l" fontAlgn="ctr"/>
                      <a:r>
                        <a:rPr lang="en-US" sz="2800" b="0" i="0" u="none" strike="noStrike">
                          <a:solidFill>
                            <a:srgbClr val="000000"/>
                          </a:solidFill>
                          <a:latin typeface="宋体" pitchFamily="2" charset="-122"/>
                          <a:ea typeface="宋体" pitchFamily="2" charset="-122"/>
                        </a:rPr>
                        <a:t>RMSE </a:t>
                      </a:r>
                    </a:p>
                  </a:txBody>
                  <a:tcPr marL="9525" marR="9525" marT="9525" marB="0" anchor="ctr">
                    <a:lnL>
                      <a:noFill/>
                    </a:lnL>
                    <a:lnR>
                      <a:noFill/>
                    </a:lnR>
                    <a:lnT>
                      <a:noFill/>
                    </a:lnT>
                    <a:lnB>
                      <a:noFill/>
                    </a:lnB>
                  </a:tcPr>
                </a:tc>
                <a:tc>
                  <a:txBody>
                    <a:bodyPr/>
                    <a:lstStyle/>
                    <a:p>
                      <a:pPr algn="r" fontAlgn="ctr"/>
                      <a:r>
                        <a:rPr lang="en-US" altLang="zh-CN" sz="2800" b="0" i="0" u="none" strike="noStrike">
                          <a:solidFill>
                            <a:srgbClr val="000000"/>
                          </a:solidFill>
                          <a:latin typeface="宋体" pitchFamily="2" charset="-122"/>
                          <a:ea typeface="宋体" pitchFamily="2" charset="-122"/>
                        </a:rPr>
                        <a:t>0.073353409</a:t>
                      </a:r>
                    </a:p>
                  </a:txBody>
                  <a:tcPr marL="9525" marR="9525" marT="9525" marB="0" anchor="ctr">
                    <a:lnL>
                      <a:noFill/>
                    </a:lnL>
                    <a:lnR>
                      <a:noFill/>
                    </a:lnR>
                    <a:lnT>
                      <a:noFill/>
                    </a:lnT>
                    <a:lnB>
                      <a:noFill/>
                    </a:lnB>
                  </a:tcPr>
                </a:tc>
                <a:tc>
                  <a:txBody>
                    <a:bodyPr/>
                    <a:lstStyle/>
                    <a:p>
                      <a:pPr algn="r" fontAlgn="ctr"/>
                      <a:r>
                        <a:rPr lang="en-US" altLang="zh-CN" sz="2800" b="0" i="0" u="none" strike="noStrike">
                          <a:solidFill>
                            <a:srgbClr val="000000"/>
                          </a:solidFill>
                          <a:latin typeface="宋体" pitchFamily="2" charset="-122"/>
                          <a:ea typeface="宋体" pitchFamily="2" charset="-122"/>
                        </a:rPr>
                        <a:t>0.072074</a:t>
                      </a:r>
                    </a:p>
                  </a:txBody>
                  <a:tcPr marL="9525" marR="9525" marT="9525" marB="0" anchor="ctr">
                    <a:lnL>
                      <a:noFill/>
                    </a:lnL>
                    <a:lnR>
                      <a:noFill/>
                    </a:lnR>
                    <a:lnT>
                      <a:noFill/>
                    </a:lnT>
                    <a:lnB>
                      <a:noFill/>
                    </a:lnB>
                  </a:tcPr>
                </a:tc>
                <a:tc>
                  <a:txBody>
                    <a:bodyPr/>
                    <a:lstStyle/>
                    <a:p>
                      <a:pPr algn="r" fontAlgn="ctr"/>
                      <a:r>
                        <a:rPr lang="en-US" altLang="zh-CN" sz="2800" b="0" i="0" u="none" strike="noStrike">
                          <a:solidFill>
                            <a:srgbClr val="000000"/>
                          </a:solidFill>
                          <a:latin typeface="宋体" pitchFamily="2" charset="-122"/>
                          <a:ea typeface="宋体" pitchFamily="2" charset="-122"/>
                        </a:rPr>
                        <a:t>0.07187</a:t>
                      </a:r>
                    </a:p>
                  </a:txBody>
                  <a:tcPr marL="9525" marR="9525" marT="9525" marB="0" anchor="ctr">
                    <a:lnL>
                      <a:noFill/>
                    </a:lnL>
                    <a:lnR>
                      <a:noFill/>
                    </a:lnR>
                    <a:lnT>
                      <a:noFill/>
                    </a:lnT>
                    <a:lnB>
                      <a:noFill/>
                    </a:lnB>
                  </a:tcPr>
                </a:tc>
                <a:tc>
                  <a:txBody>
                    <a:bodyPr/>
                    <a:lstStyle/>
                    <a:p>
                      <a:pPr algn="r" fontAlgn="ctr"/>
                      <a:r>
                        <a:rPr lang="en-US" altLang="zh-CN" sz="2800" b="0" i="0" u="none" strike="noStrike" dirty="0">
                          <a:solidFill>
                            <a:srgbClr val="000000"/>
                          </a:solidFill>
                          <a:latin typeface="宋体" pitchFamily="2" charset="-122"/>
                          <a:ea typeface="宋体" pitchFamily="2" charset="-122"/>
                        </a:rPr>
                        <a:t>0.071515</a:t>
                      </a:r>
                    </a:p>
                  </a:txBody>
                  <a:tcPr marL="9525" marR="9525" marT="9525" marB="0"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839748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0999E-F434-47EB-AE42-78B1A51386D2}"/>
              </a:ext>
            </a:extLst>
          </p:cNvPr>
          <p:cNvSpPr>
            <a:spLocks noGrp="1"/>
          </p:cNvSpPr>
          <p:nvPr>
            <p:ph type="title"/>
          </p:nvPr>
        </p:nvSpPr>
        <p:spPr>
          <a:xfrm>
            <a:off x="737531" y="365125"/>
            <a:ext cx="11007055" cy="1325563"/>
          </a:xfrm>
        </p:spPr>
        <p:txBody>
          <a:bodyPr/>
          <a:lstStyle/>
          <a:p>
            <a:r>
              <a:rPr lang="en-US" altLang="zh-CN" dirty="0"/>
              <a:t>3</a:t>
            </a:r>
            <a:r>
              <a:rPr lang="zh-CN" altLang="en-US" dirty="0"/>
              <a:t>、实验分析第二部分总结</a:t>
            </a:r>
          </a:p>
        </p:txBody>
      </p:sp>
      <p:sp>
        <p:nvSpPr>
          <p:cNvPr id="5" name="TextBox 4"/>
          <p:cNvSpPr txBox="1"/>
          <p:nvPr/>
        </p:nvSpPr>
        <p:spPr>
          <a:xfrm>
            <a:off x="1216403" y="1929469"/>
            <a:ext cx="10153962" cy="4062651"/>
          </a:xfrm>
          <a:prstGeom prst="rect">
            <a:avLst/>
          </a:prstGeom>
          <a:noFill/>
        </p:spPr>
        <p:txBody>
          <a:bodyPr wrap="square" rtlCol="0">
            <a:spAutoFit/>
          </a:bodyPr>
          <a:lstStyle/>
          <a:p>
            <a:r>
              <a:rPr lang="zh-CN" altLang="en-US" sz="2400" dirty="0"/>
              <a:t>１）取得最佳预测效果的输出维度都是８？</a:t>
            </a:r>
            <a:endParaRPr lang="en-US" altLang="zh-CN" sz="2400" dirty="0"/>
          </a:p>
          <a:p>
            <a:r>
              <a:rPr lang="zh-CN" altLang="en-US" sz="2400" dirty="0"/>
              <a:t>２）取得最佳预测效果的输入维度都比较高</a:t>
            </a:r>
            <a:endParaRPr lang="en-US" altLang="zh-CN" sz="2400" dirty="0"/>
          </a:p>
          <a:p>
            <a:r>
              <a:rPr lang="zh-CN" altLang="en-US" sz="2400" dirty="0"/>
              <a:t>３）取得最佳的Ｒ２和最佳的</a:t>
            </a:r>
            <a:r>
              <a:rPr lang="en-US" altLang="zh-CN" sz="2400" dirty="0"/>
              <a:t>RMSE</a:t>
            </a:r>
            <a:r>
              <a:rPr lang="zh-CN" altLang="en-US" sz="2400" dirty="0"/>
              <a:t>的输入输出维度具有一致性</a:t>
            </a:r>
            <a:endParaRPr lang="en-US" altLang="zh-CN" sz="2400" dirty="0"/>
          </a:p>
          <a:p>
            <a:r>
              <a:rPr lang="en-US" altLang="zh-CN" sz="2400" dirty="0"/>
              <a:t>4</a:t>
            </a:r>
            <a:r>
              <a:rPr lang="zh-CN" altLang="en-US" sz="2400" dirty="0"/>
              <a:t>）预测第一个时刻波高时预测精度可以取得比传统预测较优越的结果</a:t>
            </a:r>
            <a:endParaRPr lang="en-US" altLang="zh-CN" sz="2400" dirty="0"/>
          </a:p>
          <a:p>
            <a:r>
              <a:rPr lang="en-US" altLang="zh-CN" sz="2400" dirty="0"/>
              <a:t>5</a:t>
            </a:r>
            <a:r>
              <a:rPr lang="zh-CN" altLang="en-US" sz="2400" dirty="0"/>
              <a:t>）预测第二个时刻的波高时四个</a:t>
            </a:r>
            <a:r>
              <a:rPr lang="en-US" altLang="zh-CN" sz="2400" dirty="0"/>
              <a:t>SVM</a:t>
            </a:r>
            <a:r>
              <a:rPr lang="zh-CN" altLang="en-US" sz="2400" dirty="0"/>
              <a:t>模型都不能比多元线性拟合优越，但是比其他传统模型较优。</a:t>
            </a:r>
            <a:endParaRPr lang="en-US" altLang="zh-CN" sz="2400" dirty="0"/>
          </a:p>
          <a:p>
            <a:r>
              <a:rPr lang="en-US" altLang="zh-CN" sz="2400" dirty="0"/>
              <a:t>6</a:t>
            </a:r>
            <a:r>
              <a:rPr lang="zh-CN" altLang="en-US" sz="2400" dirty="0"/>
              <a:t>）预测未来一个时刻波高时随着输入结构的数据量（增加了风向和潮水位数据）变大，预测效果反而变差</a:t>
            </a:r>
            <a:endParaRPr lang="en-US" altLang="zh-CN" sz="2400" dirty="0"/>
          </a:p>
          <a:p>
            <a:r>
              <a:rPr lang="en-US" altLang="zh-CN" sz="2400" dirty="0"/>
              <a:t>7</a:t>
            </a:r>
            <a:r>
              <a:rPr lang="zh-CN" altLang="en-US" sz="2400" dirty="0"/>
              <a:t>）预测未来两个时刻波高时随着输入结构的数据量（增加了风向和潮水位数据）变大，预测效果改善</a:t>
            </a:r>
            <a:endParaRPr lang="en-US" altLang="zh-CN" sz="2400" dirty="0"/>
          </a:p>
          <a:p>
            <a:endParaRPr lang="zh-CN" altLang="en-US" dirty="0"/>
          </a:p>
        </p:txBody>
      </p:sp>
    </p:spTree>
    <p:extLst>
      <p:ext uri="{BB962C8B-B14F-4D97-AF65-F5344CB8AC3E}">
        <p14:creationId xmlns:p14="http://schemas.microsoft.com/office/powerpoint/2010/main" val="1183974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91F213-076E-4F55-9F74-768756CB6D8B}"/>
              </a:ext>
            </a:extLst>
          </p:cNvPr>
          <p:cNvSpPr>
            <a:spLocks noGrp="1"/>
          </p:cNvSpPr>
          <p:nvPr>
            <p:ph type="ctrTitle"/>
          </p:nvPr>
        </p:nvSpPr>
        <p:spPr/>
        <p:txBody>
          <a:bodyPr/>
          <a:lstStyle/>
          <a:p>
            <a:r>
              <a:rPr lang="zh-CN" altLang="en-US" dirty="0"/>
              <a:t>八、总结</a:t>
            </a:r>
          </a:p>
        </p:txBody>
      </p:sp>
      <p:sp>
        <p:nvSpPr>
          <p:cNvPr id="3" name="副标题 2">
            <a:extLst>
              <a:ext uri="{FF2B5EF4-FFF2-40B4-BE49-F238E27FC236}">
                <a16:creationId xmlns:a16="http://schemas.microsoft.com/office/drawing/2014/main" id="{78B2BA83-3956-4C8C-832A-E8E14C56748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6008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BADE06E-C428-4C78-A78B-5F0A36E0B371}"/>
              </a:ext>
            </a:extLst>
          </p:cNvPr>
          <p:cNvSpPr>
            <a:spLocks noGrp="1"/>
          </p:cNvSpPr>
          <p:nvPr>
            <p:ph idx="1"/>
          </p:nvPr>
        </p:nvSpPr>
        <p:spPr>
          <a:xfrm>
            <a:off x="838200" y="1232453"/>
            <a:ext cx="10515600" cy="6553200"/>
          </a:xfrm>
        </p:spPr>
        <p:txBody>
          <a:bodyPr>
            <a:normAutofit/>
          </a:bodyPr>
          <a:lstStyle/>
          <a:p>
            <a:pPr marL="342900" lvl="0" indent="-342900" algn="just">
              <a:buFont typeface="+mj-lt"/>
              <a:buAutoNum type="arabicPeriod"/>
            </a:pP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传统预测模型中灰色模型和</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ARMA</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模型对数据序列的平稳性和平滑性等提出了要求，但是使用人工神经网络模型则不需要考虑数据的平稳性和平滑性。传统数值预测模型中移动平均法、加权移动平均法以及指数平滑法都显示只使用较近的历史数据比使用较长的历史数据能得出更好的预测精度，而人工神经网络的实验结果也表明，使用较远的历史数据反而会降低预测的精度。</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因此在实际应用中，不需要考虑太久远的历史数据对未来波高预测的影响。</a:t>
            </a:r>
          </a:p>
          <a:p>
            <a:pPr marL="342900" lvl="0" indent="-342900" algn="just">
              <a:buFont typeface="+mj-lt"/>
              <a:buAutoNum type="arabicPeriod"/>
            </a:pP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对于</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LSTM</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，波高预测的最佳输入结构为波高</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风速</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潮水位，对于</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SVR</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，波高预测的最佳输入结构为波高</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风速</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潮水位</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风向。与实验前的相关性分析结果有部分一致性，输入结构中含有波高及风速时，结果精确较高。而潮水位及风向，在相关度分析中，与当前时刻的波高相关性较低，但是在模型建立中仍然有必要作为输入结构的一部分</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。因此相关性分析仅能作为输入结构设定的参考，输入结构的组成也为我们探究影响波高的海洋要素提供指示</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p>
        </p:txBody>
      </p:sp>
      <p:sp>
        <p:nvSpPr>
          <p:cNvPr id="4" name="标题 1">
            <a:extLst>
              <a:ext uri="{FF2B5EF4-FFF2-40B4-BE49-F238E27FC236}">
                <a16:creationId xmlns:a16="http://schemas.microsoft.com/office/drawing/2014/main" id="{8BD0930A-9F44-41B5-BB4C-DD129A9D1473}"/>
              </a:ext>
            </a:extLst>
          </p:cNvPr>
          <p:cNvSpPr>
            <a:spLocks noGrp="1"/>
          </p:cNvSpPr>
          <p:nvPr>
            <p:ph type="title"/>
          </p:nvPr>
        </p:nvSpPr>
        <p:spPr>
          <a:xfrm>
            <a:off x="838200" y="365126"/>
            <a:ext cx="10515600" cy="748058"/>
          </a:xfrm>
        </p:spPr>
        <p:txBody>
          <a:bodyPr>
            <a:normAutofit/>
          </a:bodyPr>
          <a:lstStyle/>
          <a:p>
            <a:r>
              <a:rPr lang="zh-CN" altLang="en-US" sz="2800" dirty="0"/>
              <a:t>结论：</a:t>
            </a:r>
          </a:p>
        </p:txBody>
      </p:sp>
    </p:spTree>
    <p:extLst>
      <p:ext uri="{BB962C8B-B14F-4D97-AF65-F5344CB8AC3E}">
        <p14:creationId xmlns:p14="http://schemas.microsoft.com/office/powerpoint/2010/main" val="2413584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9D3EFAD-D6FE-44CE-BDC7-1BA009D12FC6}"/>
              </a:ext>
            </a:extLst>
          </p:cNvPr>
          <p:cNvSpPr>
            <a:spLocks noGrp="1"/>
          </p:cNvSpPr>
          <p:nvPr>
            <p:ph idx="1"/>
          </p:nvPr>
        </p:nvSpPr>
        <p:spPr>
          <a:xfrm>
            <a:off x="1007166" y="1298714"/>
            <a:ext cx="10346634" cy="5289067"/>
          </a:xfrm>
        </p:spPr>
        <p:txBody>
          <a:bodyPr>
            <a:normAutofit/>
          </a:bodyPr>
          <a:lstStyle/>
          <a:p>
            <a:pPr marL="0" lvl="0" indent="0" algn="just">
              <a:buNone/>
            </a:pP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对于</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LSTM</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，输入维度和输出维度的比值需要较大，在预测精度较高的模型中，输出维度一般仅为</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。相对于</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SVR</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模型，精度较高的模型中，输入维度和输出维度比值较小，即输入维度较少，输出维度相对较多，与我们通常认为的输入越多输出越少对精确度越好不一致。但是在输出较少时，仍然满足输入越多，精确度越高的规律。因此</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在设定输入输出结构时，</a:t>
            </a:r>
            <a:r>
              <a:rPr lang="zh-CN" altLang="en-US"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不</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能完全按照高输入低输出这一规律来提高精确度</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0" lvl="0" indent="0" algn="just">
              <a:buNone/>
            </a:pP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0" lvl="0" indent="0" algn="just">
              <a:buNone/>
            </a:pP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4</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LSTM</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与传统预测模型在精准度上并没有体现出更大的优势，但是</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LSTM</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对于输入数据的平滑度要求较小，即在实际运用于数据平滑度较差的波高数据中，</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LSTM</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仍然有一定的意义。在短周期预测中，</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SVR</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的预测精度较高，高于</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LSTM</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及全部传统模型，而较长时间的预测中优势欠缺。结合</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LSTM</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SVR</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的预测速度较快，成本较低的优势</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，在实际运用中，</a:t>
            </a:r>
            <a:r>
              <a:rPr lang="en-US"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LSTM</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SVR</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更适合于即时性预测，如航海等方面</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p>
          <a:p>
            <a:endParaRPr lang="zh-CN" altLang="en-US" dirty="0"/>
          </a:p>
        </p:txBody>
      </p:sp>
      <p:sp>
        <p:nvSpPr>
          <p:cNvPr id="4" name="标题 1">
            <a:extLst>
              <a:ext uri="{FF2B5EF4-FFF2-40B4-BE49-F238E27FC236}">
                <a16:creationId xmlns:a16="http://schemas.microsoft.com/office/drawing/2014/main" id="{07BA9312-0DD5-4005-9E96-22BE0130FB24}"/>
              </a:ext>
            </a:extLst>
          </p:cNvPr>
          <p:cNvSpPr>
            <a:spLocks noGrp="1"/>
          </p:cNvSpPr>
          <p:nvPr>
            <p:ph type="title"/>
          </p:nvPr>
        </p:nvSpPr>
        <p:spPr>
          <a:xfrm>
            <a:off x="838200" y="365126"/>
            <a:ext cx="10515600" cy="748058"/>
          </a:xfrm>
        </p:spPr>
        <p:txBody>
          <a:bodyPr>
            <a:normAutofit/>
          </a:bodyPr>
          <a:lstStyle/>
          <a:p>
            <a:r>
              <a:rPr lang="zh-CN" altLang="en-US" sz="2800" dirty="0"/>
              <a:t>结论：</a:t>
            </a:r>
          </a:p>
        </p:txBody>
      </p:sp>
    </p:spTree>
    <p:extLst>
      <p:ext uri="{BB962C8B-B14F-4D97-AF65-F5344CB8AC3E}">
        <p14:creationId xmlns:p14="http://schemas.microsoft.com/office/powerpoint/2010/main" val="1187430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67E6C-CA04-4ACE-8AA4-98EB6CDC704F}"/>
              </a:ext>
            </a:extLst>
          </p:cNvPr>
          <p:cNvSpPr>
            <a:spLocks noGrp="1"/>
          </p:cNvSpPr>
          <p:nvPr>
            <p:ph type="title"/>
          </p:nvPr>
        </p:nvSpPr>
        <p:spPr>
          <a:xfrm>
            <a:off x="838200" y="365126"/>
            <a:ext cx="10515600" cy="748058"/>
          </a:xfrm>
        </p:spPr>
        <p:txBody>
          <a:bodyPr>
            <a:normAutofit/>
          </a:bodyPr>
          <a:lstStyle/>
          <a:p>
            <a:r>
              <a:rPr lang="zh-CN" altLang="en-US" sz="2800" dirty="0"/>
              <a:t>参考文献：</a:t>
            </a:r>
          </a:p>
        </p:txBody>
      </p:sp>
      <p:sp>
        <p:nvSpPr>
          <p:cNvPr id="3" name="内容占位符 2">
            <a:extLst>
              <a:ext uri="{FF2B5EF4-FFF2-40B4-BE49-F238E27FC236}">
                <a16:creationId xmlns:a16="http://schemas.microsoft.com/office/drawing/2014/main" id="{46F3BBEB-C6AD-4EB5-983F-B153E85F788C}"/>
              </a:ext>
            </a:extLst>
          </p:cNvPr>
          <p:cNvSpPr>
            <a:spLocks noGrp="1"/>
          </p:cNvSpPr>
          <p:nvPr>
            <p:ph idx="1"/>
          </p:nvPr>
        </p:nvSpPr>
        <p:spPr>
          <a:xfrm>
            <a:off x="838200" y="1159565"/>
            <a:ext cx="10515600" cy="5698435"/>
          </a:xfrm>
        </p:spPr>
        <p:txBody>
          <a:bodyPr>
            <a:normAutofit lnSpcReduction="10000"/>
          </a:bodyPr>
          <a:lstStyle/>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[1]Group T W. The WAM model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 third generation ocean wave prediction model[J]. Journal of Physical Oceanography, 1988, 18(12): 1775-1810.</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 </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Booij</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N, </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Ris</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R C, </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Holthuijsen</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L H. A third</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generation wave model for coastal regions: 1. Model description and validation[J]. Journal of geophysical research: Oceans, 1999, 104(C4): 7649-7666.</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[3] Tolman H L. User manual and system documentation of WAVEWATCH III TM version 3.14[J]. Technical note, MMAB Contribution, 2009, 276: 220.</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王关锁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乔方利</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杨永增</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基于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MPI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LAGFD-WAM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海浪数值模式并行算法研究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[J].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海洋科</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學進</a:t>
            </a:r>
            <a:r>
              <a:rPr lang="zh-CN" altLang="zh-CN" sz="1800" kern="100" dirty="0">
                <a:effectLst/>
                <a:latin typeface="Calibri" panose="020F0502020204030204" pitchFamily="34" charset="0"/>
                <a:ea typeface="宋体" panose="02010600030101010101" pitchFamily="2" charset="-122"/>
                <a:cs typeface="良怀行书"/>
              </a:rPr>
              <a:t>展</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2007, 25(4): 401-407.</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杨德全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郝日栩</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何健新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何忠杰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统计预报方法在海洋预报中的应用研究进展</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[J].</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海洋信息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,2019,34(02):1-9.</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[6]</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胡越</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罗东阳</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花奎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路海明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张学工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关于深度学习的综述与讨论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[J].</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智能系统学报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,2019,14(01):1-19.</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[7]Deo M C, Jha A, </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Chaphekar</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 S, et al. Neural networks for wave forecasting[J]. Ocean engineering, 2001, 28(7): 889-898.</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[8]</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Makarynskyy</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O. Improving wave predictions with artificial neural networks[J]. Ocean Engineering, 2004, 31(5-6): 709-724.</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[9] </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Makarynskyy</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O, Pires-Silva A </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A</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Makarynska</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D, et al. Artificial neural networks in wave predictions at the west coast of Portugal[J]. Computers &amp; geosciences, 2005, 31(4): 415-424.</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42587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AA0B0E-6B61-4259-8202-C62B639C8F25}"/>
              </a:ext>
            </a:extLst>
          </p:cNvPr>
          <p:cNvSpPr>
            <a:spLocks noGrp="1"/>
          </p:cNvSpPr>
          <p:nvPr>
            <p:ph idx="1"/>
          </p:nvPr>
        </p:nvSpPr>
        <p:spPr>
          <a:xfrm>
            <a:off x="692426" y="46382"/>
            <a:ext cx="10515600" cy="6811618"/>
          </a:xfrm>
        </p:spPr>
        <p:txBody>
          <a:bodyPr>
            <a:normAutofit fontScale="92500"/>
          </a:bodyPr>
          <a:lstStyle/>
          <a:p>
            <a:r>
              <a:rPr lang="en-US" altLang="zh-CN" dirty="0">
                <a:ea typeface="宋体" panose="02010600030101010101" pitchFamily="2" charset="-122"/>
                <a:cs typeface="Times New Roman" panose="02020603050405020304" pitchFamily="18" charset="0"/>
              </a:rPr>
              <a:t>       </a:t>
            </a:r>
            <a:r>
              <a:rPr lang="zh-CN" altLang="zh-CN" dirty="0">
                <a:effectLst/>
                <a:ea typeface="宋体" panose="02010600030101010101" pitchFamily="2" charset="-122"/>
                <a:cs typeface="Times New Roman" panose="02020603050405020304" pitchFamily="18" charset="0"/>
              </a:rPr>
              <a:t>因为近年来计算机突飞猛进的发展，计算能力大幅度的提升使得人工神经网络成为当下热点问题，已被应用到许多领域问题，其中包括海洋近海波高的预报。</a:t>
            </a:r>
            <a:endParaRPr lang="en-US" altLang="zh-CN" dirty="0">
              <a:effectLst/>
              <a:ea typeface="宋体" panose="02010600030101010101" pitchFamily="2" charset="-122"/>
              <a:cs typeface="Times New Roman" panose="02020603050405020304" pitchFamily="18" charset="0"/>
            </a:endParaRPr>
          </a:p>
          <a:p>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机器学习可分为浅层学习和深度学习两类，深度学习是当前机器学习领域中最热门的分支</a:t>
            </a:r>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[6]</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，可分为有监督式学习、无监督式学习、半监督式学习和强化学习四类。</a:t>
            </a:r>
            <a:r>
              <a:rPr lang="zh-CN" altLang="zh-CN"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有监督式学习</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是较为常用的一种学习模式，人工神经网络</a:t>
            </a:r>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[7-9]</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便是其中的一种，</a:t>
            </a:r>
            <a:r>
              <a:rPr lang="zh-CN" altLang="zh-CN"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例如</a:t>
            </a:r>
            <a:r>
              <a:rPr lang="en-US" altLang="zh-CN"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BP</a:t>
            </a:r>
            <a:r>
              <a:rPr lang="zh-CN" altLang="zh-CN"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a:t>
            </a:r>
            <a:r>
              <a:rPr lang="en-US" altLang="zh-CN"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ANN</a:t>
            </a:r>
            <a:r>
              <a:rPr lang="zh-CN" altLang="zh-CN"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a:t>
            </a:r>
            <a:r>
              <a:rPr lang="en-US" altLang="zh-CN"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RNN</a:t>
            </a:r>
            <a:r>
              <a:rPr lang="zh-CN" altLang="zh-CN"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a:t>
            </a:r>
            <a:r>
              <a:rPr lang="en-US" altLang="zh-CN"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LSTM</a:t>
            </a:r>
            <a:r>
              <a:rPr lang="zh-CN" altLang="zh-CN"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等神经网络</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a:t>
            </a:r>
            <a:endParaRPr lang="en-US" altLang="zh-CN" kern="100" dirty="0">
              <a:effectLst/>
              <a:latin typeface="等线" panose="02010600030101010101" pitchFamily="2" charset="-122"/>
              <a:ea typeface="宋体" panose="02010600030101010101" pitchFamily="2" charset="-122"/>
              <a:cs typeface="Times New Roman" panose="02020603050405020304" pitchFamily="18" charset="0"/>
            </a:endParaRPr>
          </a:p>
          <a:p>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近年来，长短期记忆网络（</a:t>
            </a:r>
            <a:r>
              <a:rPr lang="en-US" altLang="zh-CN"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long short-term memory, LSTM</a:t>
            </a:r>
            <a:r>
              <a:rPr lang="zh-CN" altLang="zh-CN"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）被提出并被运用在海洋要素的预报研究中。</a:t>
            </a:r>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2017</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年，</a:t>
            </a:r>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Qin Zhang</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等人</a:t>
            </a:r>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[13]</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基于</a:t>
            </a:r>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LSTM</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来模拟海温的时间关系来做预测，利用全连通层将</a:t>
            </a:r>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LSTM</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层的输出映射到最终预测，验证了</a:t>
            </a:r>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LSTM</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用于海温预报的有效性；</a:t>
            </a:r>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2018</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年，朱贵重等人</a:t>
            </a:r>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[14]</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通过</a:t>
            </a:r>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LSTM-RNN</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建立了西太平洋研究海区的</a:t>
            </a:r>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SST</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时间序列变化模型，通过加入其它物理参数使得模型准确性提高</a:t>
            </a:r>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31%</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并且使得模型结果可解释性提高；</a:t>
            </a:r>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2019</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年，高丽赋</a:t>
            </a:r>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[15]</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运用</a:t>
            </a:r>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LSTM</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在海浪波高预测在台湾海峡及其周围海域进行尝试，建立了预报相关系数最高达</a:t>
            </a:r>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0.96</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的预测模型。</a:t>
            </a:r>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2020</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年，王国松等人</a:t>
            </a:r>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[16]</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基于再分析数据和观测数据利用</a:t>
            </a:r>
            <a:r>
              <a:rPr lang="en-US" altLang="zh-CN" kern="100" dirty="0">
                <a:effectLst/>
                <a:latin typeface="等线" panose="02010600030101010101" pitchFamily="2" charset="-122"/>
                <a:ea typeface="宋体" panose="02010600030101010101" pitchFamily="2" charset="-122"/>
                <a:cs typeface="Times New Roman" panose="02020603050405020304" pitchFamily="18" charset="0"/>
              </a:rPr>
              <a:t>LSTM</a:t>
            </a:r>
            <a:r>
              <a:rPr lang="zh-CN" altLang="zh-CN" kern="100" dirty="0">
                <a:effectLst/>
                <a:latin typeface="等线" panose="02010600030101010101" pitchFamily="2" charset="-122"/>
                <a:ea typeface="宋体" panose="02010600030101010101" pitchFamily="2" charset="-122"/>
                <a:cs typeface="Times New Roman" panose="02020603050405020304" pitchFamily="18" charset="0"/>
              </a:rPr>
              <a:t>对沿海风速进行预报，取得一定的进展</a:t>
            </a:r>
            <a:r>
              <a:rPr lang="zh-CN" altLang="en-US" kern="1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253680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5BDBB-7483-4EDC-B6D5-F7A131D77599}"/>
              </a:ext>
            </a:extLst>
          </p:cNvPr>
          <p:cNvSpPr>
            <a:spLocks noGrp="1"/>
          </p:cNvSpPr>
          <p:nvPr>
            <p:ph type="title"/>
          </p:nvPr>
        </p:nvSpPr>
        <p:spPr>
          <a:xfrm>
            <a:off x="838200" y="365126"/>
            <a:ext cx="10515600" cy="628788"/>
          </a:xfrm>
        </p:spPr>
        <p:txBody>
          <a:bodyPr>
            <a:normAutofit/>
          </a:bodyPr>
          <a:lstStyle/>
          <a:p>
            <a:r>
              <a:rPr lang="zh-CN" altLang="en-US" sz="2800" dirty="0"/>
              <a:t>参考文献：</a:t>
            </a:r>
          </a:p>
        </p:txBody>
      </p:sp>
      <p:sp>
        <p:nvSpPr>
          <p:cNvPr id="3" name="内容占位符 2">
            <a:extLst>
              <a:ext uri="{FF2B5EF4-FFF2-40B4-BE49-F238E27FC236}">
                <a16:creationId xmlns:a16="http://schemas.microsoft.com/office/drawing/2014/main" id="{CDFF46D8-ED30-419C-A0E2-75A52F19C6DA}"/>
              </a:ext>
            </a:extLst>
          </p:cNvPr>
          <p:cNvSpPr>
            <a:spLocks noGrp="1"/>
          </p:cNvSpPr>
          <p:nvPr>
            <p:ph idx="1"/>
          </p:nvPr>
        </p:nvSpPr>
        <p:spPr>
          <a:xfrm>
            <a:off x="838200" y="1309825"/>
            <a:ext cx="10515600" cy="5183049"/>
          </a:xfrm>
        </p:spPr>
        <p:txBody>
          <a:bodyPr>
            <a:normAutofit fontScale="62500" lnSpcReduction="20000"/>
          </a:bodyPr>
          <a:lstStyle/>
          <a:p>
            <a:pPr algn="just"/>
            <a:r>
              <a:rPr lang="en-US" altLang="zh-CN" sz="2800" kern="100" dirty="0">
                <a:effectLst/>
                <a:latin typeface="宋体" panose="02010600030101010101" pitchFamily="2" charset="-122"/>
                <a:ea typeface="宋体" panose="02010600030101010101" pitchFamily="2" charset="-122"/>
                <a:cs typeface="Times New Roman" panose="02020603050405020304" pitchFamily="18" charset="0"/>
              </a:rPr>
              <a:t>[10]</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陈希</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沙文钰</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李妍</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张韧</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人工神经网络技术在海浪预报中的应用</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[J].</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海洋通报</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,2002(02):11-15.</a:t>
            </a:r>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800" kern="100" dirty="0">
                <a:effectLst/>
                <a:latin typeface="宋体" panose="02010600030101010101" pitchFamily="2" charset="-122"/>
                <a:ea typeface="宋体" panose="02010600030101010101" pitchFamily="2" charset="-122"/>
                <a:cs typeface="Times New Roman" panose="02020603050405020304" pitchFamily="18" charset="0"/>
              </a:rPr>
              <a:t>[11]</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齐义泉</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张志旭</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李志伟</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李毓湘</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施平</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人工神经网络在海浪数值预报中的应用</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[J].</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水科学进展</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,2005(01):32-35.</a:t>
            </a:r>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800" kern="100" dirty="0">
                <a:effectLst/>
                <a:latin typeface="宋体" panose="02010600030101010101" pitchFamily="2" charset="-122"/>
                <a:ea typeface="宋体" panose="02010600030101010101" pitchFamily="2" charset="-122"/>
                <a:cs typeface="Times New Roman" panose="02020603050405020304" pitchFamily="18" charset="0"/>
              </a:rPr>
              <a:t>[12]</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王红萍</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余义德</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张丹</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基于小波神经网络的波浪参数预报</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[J].</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舰船电子工程</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,2016,36(12):80-84.</a:t>
            </a:r>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800" kern="100" dirty="0">
                <a:effectLst/>
                <a:latin typeface="宋体" panose="02010600030101010101" pitchFamily="2" charset="-122"/>
                <a:ea typeface="宋体" panose="02010600030101010101" pitchFamily="2" charset="-122"/>
                <a:cs typeface="Times New Roman" panose="02020603050405020304" pitchFamily="18" charset="0"/>
              </a:rPr>
              <a:t>[13]Zhang Q, Wang H, Dong J, et al. Prediction of sea surface temperature using long short-term memory[J]. IEEE Geoscience and Remote Sensing Letters, 2017, 14(10): 1745-1749.</a:t>
            </a:r>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800" kern="100" dirty="0">
                <a:effectLst/>
                <a:latin typeface="宋体" panose="02010600030101010101" pitchFamily="2" charset="-122"/>
                <a:ea typeface="宋体" panose="02010600030101010101" pitchFamily="2" charset="-122"/>
                <a:cs typeface="Times New Roman" panose="02020603050405020304" pitchFamily="18" charset="0"/>
              </a:rPr>
              <a:t>[14]</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朱贵重</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胡松</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基于</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LSTM-RNN</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的海水表面温度模型研究</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[J].</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应用海洋学学报</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,2019,38(02):191-197.</a:t>
            </a:r>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800" kern="100" dirty="0">
                <a:effectLst/>
                <a:latin typeface="宋体" panose="02010600030101010101" pitchFamily="2" charset="-122"/>
                <a:ea typeface="宋体" panose="02010600030101010101" pitchFamily="2" charset="-122"/>
                <a:cs typeface="Times New Roman" panose="02020603050405020304" pitchFamily="18" charset="0"/>
              </a:rPr>
              <a:t>[15]</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高丽斌</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郭民权</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张少涵</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张振昌</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基于长短期记忆网络的波高预报</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[J].</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福建电脑</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,2018,34(08):105-107.</a:t>
            </a:r>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800" kern="100" dirty="0">
                <a:effectLst/>
                <a:latin typeface="宋体" panose="02010600030101010101" pitchFamily="2" charset="-122"/>
                <a:ea typeface="宋体" panose="02010600030101010101" pitchFamily="2" charset="-122"/>
                <a:cs typeface="Times New Roman" panose="02020603050405020304" pitchFamily="18" charset="0"/>
              </a:rPr>
              <a:t>[16]</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王国松</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王喜冬</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侯敏</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齐义泉</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宋军</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刘克修</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吴新荣</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白志鹏</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基于观测和再分析数据的</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LSTM</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深度神经网络沿海风速预报应用研究</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[J].</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海洋学报</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,2020,42(01):67-77.</a:t>
            </a:r>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800" kern="100" dirty="0">
                <a:effectLst/>
                <a:latin typeface="宋体" panose="02010600030101010101" pitchFamily="2" charset="-122"/>
                <a:ea typeface="宋体" panose="02010600030101010101" pitchFamily="2" charset="-122"/>
                <a:cs typeface="Times New Roman" panose="02020603050405020304" pitchFamily="18" charset="0"/>
              </a:rPr>
              <a:t>[17]</a:t>
            </a:r>
            <a:r>
              <a:rPr lang="en-US" altLang="zh-CN" sz="2800" kern="100" dirty="0" err="1">
                <a:effectLst/>
                <a:latin typeface="宋体" panose="02010600030101010101" pitchFamily="2" charset="-122"/>
                <a:ea typeface="宋体" panose="02010600030101010101" pitchFamily="2" charset="-122"/>
                <a:cs typeface="Times New Roman" panose="02020603050405020304" pitchFamily="18" charset="0"/>
              </a:rPr>
              <a:t>Mahjoobi</a:t>
            </a:r>
            <a:r>
              <a:rPr lang="en-US" altLang="zh-CN" sz="2800" kern="100" dirty="0">
                <a:effectLst/>
                <a:latin typeface="宋体" panose="02010600030101010101" pitchFamily="2" charset="-122"/>
                <a:ea typeface="宋体" panose="02010600030101010101" pitchFamily="2" charset="-122"/>
                <a:cs typeface="Times New Roman" panose="02020603050405020304" pitchFamily="18" charset="0"/>
              </a:rPr>
              <a:t> J, </a:t>
            </a:r>
            <a:r>
              <a:rPr lang="en-US" altLang="zh-CN" sz="2800" kern="100" dirty="0" err="1">
                <a:effectLst/>
                <a:latin typeface="宋体" panose="02010600030101010101" pitchFamily="2" charset="-122"/>
                <a:ea typeface="宋体" panose="02010600030101010101" pitchFamily="2" charset="-122"/>
                <a:cs typeface="Times New Roman" panose="02020603050405020304" pitchFamily="18" charset="0"/>
              </a:rPr>
              <a:t>Mosabbeb</a:t>
            </a:r>
            <a:r>
              <a:rPr lang="en-US" altLang="zh-CN" sz="2800" kern="100" dirty="0">
                <a:effectLst/>
                <a:latin typeface="宋体" panose="02010600030101010101" pitchFamily="2" charset="-122"/>
                <a:ea typeface="宋体" panose="02010600030101010101" pitchFamily="2" charset="-122"/>
                <a:cs typeface="Times New Roman" panose="02020603050405020304" pitchFamily="18" charset="0"/>
              </a:rPr>
              <a:t> E A. Prediction of significant wave height using regressive support vector machines[J]. Ocean Engineering, 2009, 36(5): 339-347.</a:t>
            </a:r>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800" kern="100" dirty="0">
                <a:effectLst/>
                <a:latin typeface="宋体" panose="02010600030101010101" pitchFamily="2" charset="-122"/>
                <a:ea typeface="宋体" panose="02010600030101010101" pitchFamily="2" charset="-122"/>
                <a:cs typeface="Times New Roman" panose="02020603050405020304" pitchFamily="18" charset="0"/>
              </a:rPr>
              <a:t>[18]</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金权</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华锋</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杨永增</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基于</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SVM</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的海浪要素预测试验研究</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[J]. </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海洋科学进展</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 2019, </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第</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37</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卷</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(2):199-209.</a:t>
            </a:r>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800" kern="100" dirty="0">
                <a:effectLst/>
                <a:latin typeface="宋体" panose="02010600030101010101" pitchFamily="2" charset="-122"/>
                <a:ea typeface="宋体" panose="02010600030101010101" pitchFamily="2" charset="-122"/>
                <a:cs typeface="Times New Roman" panose="02020603050405020304" pitchFamily="18" charset="0"/>
              </a:rPr>
              <a:t>[19]</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王燕</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钟建</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张志远</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支持向量回归的机器学习方法在海浪预测中的应用</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[J].</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海洋预报</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,2020,37(03):29-34.</a:t>
            </a:r>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60516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9B2D9C-0479-4483-94D2-9DA9FE684A48}"/>
              </a:ext>
            </a:extLst>
          </p:cNvPr>
          <p:cNvSpPr>
            <a:spLocks noGrp="1"/>
          </p:cNvSpPr>
          <p:nvPr>
            <p:ph idx="1"/>
          </p:nvPr>
        </p:nvSpPr>
        <p:spPr>
          <a:xfrm>
            <a:off x="838200" y="969235"/>
            <a:ext cx="10515600" cy="4802187"/>
          </a:xfrm>
        </p:spPr>
        <p:txBody>
          <a:bodyPr>
            <a:normAutofit/>
          </a:bodyPr>
          <a:lstStyle/>
          <a:p>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另外，</a:t>
            </a:r>
            <a:r>
              <a:rPr lang="zh-CN" altLang="zh-CN" sz="2400"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支持向量机（</a:t>
            </a:r>
            <a:r>
              <a:rPr lang="en-US" altLang="zh-CN" sz="2400"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Support Vector Machine, SVM</a:t>
            </a:r>
            <a:r>
              <a:rPr lang="zh-CN" altLang="zh-CN" sz="2400"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）也是机器学习中较为热门的回归模型，它具有非常优秀的泛化能力。</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2009</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年，</a:t>
            </a:r>
            <a:r>
              <a:rPr lang="en-US" altLang="zh-CN" sz="2400" kern="100" dirty="0" err="1">
                <a:effectLst/>
                <a:latin typeface="等线" panose="02010600030101010101" pitchFamily="2" charset="-122"/>
                <a:ea typeface="宋体" panose="02010600030101010101" pitchFamily="2" charset="-122"/>
                <a:cs typeface="Times New Roman" panose="02020603050405020304" pitchFamily="18" charset="0"/>
              </a:rPr>
              <a:t>Mahjoobi</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等</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[17]</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将风速作为输入因子建立了有效波高的预测模型，并指出该方法优于人工神经网络，且计算时间相对较少。</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2019</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年，金权等人</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[18]</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采用</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SVM</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对有效波高进行预测，取波浪场和风场作为输入的特征向量，结果显示与再分析数据的相关系数达</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99%</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2020</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年，王燕等人</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[19]</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基于</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SVR</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建立了在渤海的近海有效波高的预测模型，并发现将未来风速的信息作为模型输入可提高模型在</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12h</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24h</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的预报精度。</a:t>
            </a:r>
            <a:endPar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endParaRPr>
          </a:p>
          <a:p>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总的来说，</a:t>
            </a:r>
            <a:r>
              <a:rPr lang="en-US" altLang="zh-CN" sz="2400"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LSTM</a:t>
            </a:r>
            <a:r>
              <a:rPr lang="zh-CN" altLang="zh-CN" sz="2400"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的非线性拟合能力强，能提高模型结果的可解释性，一定程度上解决</a:t>
            </a:r>
            <a:r>
              <a:rPr lang="en-US" altLang="zh-CN" sz="2400"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RNN </a:t>
            </a:r>
            <a:r>
              <a:rPr lang="zh-CN" altLang="zh-CN" sz="2400"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梯度爆炸、梯度消失、长时间依赖性的问题，</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但</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LSTM</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用于近海波高预测的研究较少；而</a:t>
            </a:r>
            <a:r>
              <a:rPr lang="en-US" altLang="zh-CN" sz="2400"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SVM</a:t>
            </a:r>
            <a:r>
              <a:rPr lang="zh-CN" altLang="zh-CN" sz="2400"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已广泛用于海洋要素的预报，</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虽然其预测精度较令人满意，但仍有进一步优化的空间，所以</a:t>
            </a:r>
            <a:r>
              <a:rPr lang="zh-CN" altLang="zh-CN" sz="2400" b="1"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本文将利用</a:t>
            </a:r>
            <a:r>
              <a:rPr lang="en-US" altLang="zh-CN" sz="2400" b="1"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LSTM</a:t>
            </a:r>
            <a:r>
              <a:rPr lang="zh-CN" altLang="zh-CN" sz="2400" b="1"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和</a:t>
            </a:r>
            <a:r>
              <a:rPr lang="en-US" altLang="zh-CN" sz="2400" b="1"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SVR</a:t>
            </a:r>
            <a:r>
              <a:rPr lang="zh-CN" altLang="zh-CN" sz="2400" b="1"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对近海有效波高的短期预测进行探索。</a:t>
            </a:r>
            <a:endParaRPr lang="zh-CN"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68201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7C311-6BB7-4159-BFBD-60CDA3E0AD73}"/>
              </a:ext>
            </a:extLst>
          </p:cNvPr>
          <p:cNvSpPr>
            <a:spLocks noGrp="1"/>
          </p:cNvSpPr>
          <p:nvPr>
            <p:ph type="ctrTitle"/>
          </p:nvPr>
        </p:nvSpPr>
        <p:spPr/>
        <p:txBody>
          <a:bodyPr/>
          <a:lstStyle/>
          <a:p>
            <a:r>
              <a:rPr lang="zh-CN" altLang="en-US" dirty="0"/>
              <a:t>二、数据来源及处理</a:t>
            </a:r>
          </a:p>
        </p:txBody>
      </p:sp>
    </p:spTree>
    <p:extLst>
      <p:ext uri="{BB962C8B-B14F-4D97-AF65-F5344CB8AC3E}">
        <p14:creationId xmlns:p14="http://schemas.microsoft.com/office/powerpoint/2010/main" val="146927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BD216A0-38C2-4583-B937-F6E0CC20BA59}"/>
              </a:ext>
            </a:extLst>
          </p:cNvPr>
          <p:cNvSpPr>
            <a:spLocks noGrp="1"/>
          </p:cNvSpPr>
          <p:nvPr>
            <p:ph idx="1"/>
          </p:nvPr>
        </p:nvSpPr>
        <p:spPr>
          <a:xfrm>
            <a:off x="930965" y="221602"/>
            <a:ext cx="10515600" cy="4351338"/>
          </a:xfrm>
        </p:spPr>
        <p:txBody>
          <a:bodyPr>
            <a:normAutofit/>
          </a:bodyPr>
          <a:lstStyle/>
          <a:p>
            <a:pPr marL="0" indent="0">
              <a:buNone/>
            </a:pPr>
            <a:r>
              <a:rPr lang="en-US" altLang="zh-CN" sz="3200" b="1" dirty="0">
                <a:latin typeface="宋体" panose="02010600030101010101" pitchFamily="2" charset="-122"/>
                <a:ea typeface="宋体" panose="02010600030101010101" pitchFamily="2" charset="-122"/>
              </a:rPr>
              <a:t>1</a:t>
            </a:r>
            <a:r>
              <a:rPr lang="zh-CN" altLang="en-US" sz="3200" b="1" dirty="0">
                <a:latin typeface="宋体" panose="02010600030101010101" pitchFamily="2" charset="-122"/>
                <a:ea typeface="宋体" panose="02010600030101010101" pitchFamily="2" charset="-122"/>
              </a:rPr>
              <a:t>、数据来源</a:t>
            </a:r>
            <a:endParaRPr lang="en-US" altLang="zh-CN" sz="3200" b="1" dirty="0">
              <a:latin typeface="宋体" panose="02010600030101010101" pitchFamily="2" charset="-122"/>
              <a:ea typeface="宋体" panose="02010600030101010101" pitchFamily="2" charset="-122"/>
            </a:endParaRPr>
          </a:p>
          <a:p>
            <a:r>
              <a:rPr lang="en-US" altLang="zh-CN" sz="2400" dirty="0">
                <a:effectLst/>
                <a:latin typeface="宋体" panose="02010600030101010101" pitchFamily="2" charset="-122"/>
                <a:ea typeface="宋体" panose="02010600030101010101" pitchFamily="2" charset="-122"/>
              </a:rPr>
              <a:t>1993-1995</a:t>
            </a:r>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年三年的汕尾站（</a:t>
            </a:r>
            <a:r>
              <a:rPr lang="en-US" altLang="zh-CN" sz="2400" dirty="0">
                <a:effectLst/>
                <a:latin typeface="宋体" panose="02010600030101010101" pitchFamily="2" charset="-122"/>
                <a:ea typeface="宋体" panose="02010600030101010101" pitchFamily="2" charset="-122"/>
              </a:rPr>
              <a:t>115.210°E,22.45°N</a:t>
            </a:r>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潮水位高度</a:t>
            </a:r>
            <a:endParaRPr lang="en-US" altLang="zh-CN" sz="24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p>
            <a:pPr marL="0" indent="0">
              <a:buNone/>
            </a:pP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（数据来源：</a:t>
            </a:r>
            <a:r>
              <a:rPr lang="en-US" altLang="zh-CN" sz="1800" dirty="0">
                <a:effectLst/>
                <a:latin typeface="宋体" panose="02010600030101010101" pitchFamily="2" charset="-122"/>
                <a:ea typeface="宋体" panose="02010600030101010101" pitchFamily="2" charset="-122"/>
                <a:hlinkClick r:id="rId2"/>
              </a:rPr>
              <a:t>ftp://ftp.soest.hawaii.edu/uhslc</a:t>
            </a:r>
            <a:r>
              <a:rPr lang="zh-CN" altLang="zh-CN" sz="18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0" indent="0">
              <a:buNone/>
            </a:pPr>
            <a:endParaRPr lang="en-US" altLang="zh-CN" sz="1800"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距离汕尾站最近的四个经纬度整数点（</a:t>
            </a:r>
            <a:r>
              <a:rPr lang="en-US" altLang="zh-CN" sz="2400" dirty="0">
                <a:effectLst/>
                <a:latin typeface="宋体" panose="02010600030101010101" pitchFamily="2" charset="-122"/>
                <a:ea typeface="宋体" panose="02010600030101010101" pitchFamily="2" charset="-122"/>
              </a:rPr>
              <a:t>115°E,22°N</a:t>
            </a:r>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400" dirty="0">
                <a:effectLst/>
                <a:latin typeface="宋体" panose="02010600030101010101" pitchFamily="2" charset="-122"/>
                <a:ea typeface="宋体" panose="02010600030101010101" pitchFamily="2" charset="-122"/>
              </a:rPr>
              <a:t>115°E,23°N</a:t>
            </a:r>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400" dirty="0">
                <a:effectLst/>
                <a:latin typeface="宋体" panose="02010600030101010101" pitchFamily="2" charset="-122"/>
                <a:ea typeface="宋体" panose="02010600030101010101" pitchFamily="2" charset="-122"/>
              </a:rPr>
              <a:t>116°E,22°N</a:t>
            </a:r>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400" dirty="0">
                <a:effectLst/>
                <a:latin typeface="宋体" panose="02010600030101010101" pitchFamily="2" charset="-122"/>
                <a:ea typeface="宋体" panose="02010600030101010101" pitchFamily="2" charset="-122"/>
              </a:rPr>
              <a:t>116°E,23°N</a:t>
            </a:r>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）的</a:t>
            </a:r>
            <a:r>
              <a:rPr lang="zh-CN" altLang="zh-CN" sz="24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十米风速、十米风向、平均波向、平均波浪周期、组合风浪涌浪的显著高度</a:t>
            </a:r>
            <a:endParaRPr lang="en-US" altLang="zh-CN" sz="24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p>
            <a:pPr marL="0" indent="0">
              <a:buNone/>
            </a:pP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（数据来源：</a:t>
            </a:r>
            <a:r>
              <a:rPr lang="en-US" altLang="zh-CN" sz="1800" u="none" strike="noStrike" kern="100" dirty="0">
                <a:solidFill>
                  <a:srgbClr val="0563C1"/>
                </a:solidFill>
                <a:effectLst/>
                <a:latin typeface="宋体" panose="02010600030101010101" pitchFamily="2" charset="-122"/>
                <a:ea typeface="宋体" panose="02010600030101010101" pitchFamily="2" charset="-122"/>
                <a:cs typeface="Times New Roman" panose="02020603050405020304" pitchFamily="18" charset="0"/>
                <a:hlinkClick r:id="rId3"/>
              </a:rPr>
              <a:t>https://www.ecmwf.int/</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，数据集：</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CERA-20C Ocean Wave, Daily</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p>
          <a:p>
            <a:pPr marL="0" indent="0">
              <a:buNone/>
            </a:pPr>
            <a:endParaRPr lang="zh-CN" altLang="en-US" sz="2400" dirty="0">
              <a:latin typeface="宋体" panose="02010600030101010101" pitchFamily="2" charset="-122"/>
              <a:ea typeface="宋体" panose="02010600030101010101" pitchFamily="2" charset="-122"/>
            </a:endParaRPr>
          </a:p>
        </p:txBody>
      </p:sp>
      <p:graphicFrame>
        <p:nvGraphicFramePr>
          <p:cNvPr id="4" name="内容占位符 3">
            <a:extLst>
              <a:ext uri="{FF2B5EF4-FFF2-40B4-BE49-F238E27FC236}">
                <a16:creationId xmlns:a16="http://schemas.microsoft.com/office/drawing/2014/main" id="{5C27083E-1ACF-4E4E-83A5-5D92122D33F3}"/>
              </a:ext>
            </a:extLst>
          </p:cNvPr>
          <p:cNvGraphicFramePr>
            <a:graphicFrameLocks/>
          </p:cNvGraphicFramePr>
          <p:nvPr>
            <p:extLst>
              <p:ext uri="{D42A27DB-BD31-4B8C-83A1-F6EECF244321}">
                <p14:modId xmlns:p14="http://schemas.microsoft.com/office/powerpoint/2010/main" val="3512363240"/>
              </p:ext>
            </p:extLst>
          </p:nvPr>
        </p:nvGraphicFramePr>
        <p:xfrm>
          <a:off x="930965" y="3718040"/>
          <a:ext cx="10336699" cy="2707146"/>
        </p:xfrm>
        <a:graphic>
          <a:graphicData uri="http://schemas.openxmlformats.org/drawingml/2006/table">
            <a:tbl>
              <a:tblPr firstRow="1" firstCol="1" bandRow="1">
                <a:tableStyleId>{5C22544A-7EE6-4342-B048-85BDC9FD1C3A}</a:tableStyleId>
              </a:tblPr>
              <a:tblGrid>
                <a:gridCol w="1571077">
                  <a:extLst>
                    <a:ext uri="{9D8B030D-6E8A-4147-A177-3AD203B41FA5}">
                      <a16:colId xmlns:a16="http://schemas.microsoft.com/office/drawing/2014/main" val="812421951"/>
                    </a:ext>
                  </a:extLst>
                </a:gridCol>
                <a:gridCol w="1491319">
                  <a:extLst>
                    <a:ext uri="{9D8B030D-6E8A-4147-A177-3AD203B41FA5}">
                      <a16:colId xmlns:a16="http://schemas.microsoft.com/office/drawing/2014/main" val="3300719938"/>
                    </a:ext>
                  </a:extLst>
                </a:gridCol>
                <a:gridCol w="1424224">
                  <a:extLst>
                    <a:ext uri="{9D8B030D-6E8A-4147-A177-3AD203B41FA5}">
                      <a16:colId xmlns:a16="http://schemas.microsoft.com/office/drawing/2014/main" val="3324750418"/>
                    </a:ext>
                  </a:extLst>
                </a:gridCol>
                <a:gridCol w="1186220">
                  <a:extLst>
                    <a:ext uri="{9D8B030D-6E8A-4147-A177-3AD203B41FA5}">
                      <a16:colId xmlns:a16="http://schemas.microsoft.com/office/drawing/2014/main" val="3904514089"/>
                    </a:ext>
                  </a:extLst>
                </a:gridCol>
                <a:gridCol w="1491319">
                  <a:extLst>
                    <a:ext uri="{9D8B030D-6E8A-4147-A177-3AD203B41FA5}">
                      <a16:colId xmlns:a16="http://schemas.microsoft.com/office/drawing/2014/main" val="2335302871"/>
                    </a:ext>
                  </a:extLst>
                </a:gridCol>
                <a:gridCol w="1495118">
                  <a:extLst>
                    <a:ext uri="{9D8B030D-6E8A-4147-A177-3AD203B41FA5}">
                      <a16:colId xmlns:a16="http://schemas.microsoft.com/office/drawing/2014/main" val="312382050"/>
                    </a:ext>
                  </a:extLst>
                </a:gridCol>
                <a:gridCol w="1677422">
                  <a:extLst>
                    <a:ext uri="{9D8B030D-6E8A-4147-A177-3AD203B41FA5}">
                      <a16:colId xmlns:a16="http://schemas.microsoft.com/office/drawing/2014/main" val="3667548915"/>
                    </a:ext>
                  </a:extLst>
                </a:gridCol>
              </a:tblGrid>
              <a:tr h="520308">
                <a:tc>
                  <a:txBody>
                    <a:bodyPr/>
                    <a:lstStyle/>
                    <a:p>
                      <a:pPr algn="ctr"/>
                      <a:r>
                        <a:rPr lang="en-US" sz="2400" kern="100" dirty="0">
                          <a:effectLst/>
                        </a:rPr>
                        <a:t> </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zh-CN" sz="2400" kern="100" dirty="0">
                          <a:effectLst/>
                        </a:rPr>
                        <a:t>十米风速</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zh-CN" sz="2400" kern="100">
                          <a:effectLst/>
                        </a:rPr>
                        <a:t>十米风向</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zh-CN" sz="2400" kern="100" dirty="0">
                          <a:effectLst/>
                        </a:rPr>
                        <a:t>波高</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zh-CN" sz="2400" kern="100">
                          <a:effectLst/>
                        </a:rPr>
                        <a:t>波浪方向</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zh-CN" sz="2400" kern="100">
                          <a:effectLst/>
                        </a:rPr>
                        <a:t>波浪周期</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r>
                        <a:rPr lang="zh-CN" sz="2400" kern="100">
                          <a:effectLst/>
                        </a:rPr>
                        <a:t>潮水位高度</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25482772"/>
                  </a:ext>
                </a:extLst>
              </a:tr>
              <a:tr h="780462">
                <a:tc>
                  <a:txBody>
                    <a:bodyPr/>
                    <a:lstStyle/>
                    <a:p>
                      <a:pPr algn="ctr"/>
                      <a:r>
                        <a:rPr lang="zh-CN" sz="2400" kern="100">
                          <a:effectLst/>
                        </a:rPr>
                        <a:t>数据位置</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gridSpan="5">
                  <a:txBody>
                    <a:bodyPr/>
                    <a:lstStyle/>
                    <a:p>
                      <a:pPr algn="ctr"/>
                      <a:r>
                        <a:rPr lang="en-US" sz="2400" kern="100" dirty="0">
                          <a:effectLst/>
                        </a:rPr>
                        <a:t>115°E,22°N   115°E,23°N</a:t>
                      </a:r>
                      <a:endParaRPr lang="zh-CN" sz="2400" kern="100" dirty="0">
                        <a:effectLst/>
                      </a:endParaRPr>
                    </a:p>
                    <a:p>
                      <a:pPr algn="ctr"/>
                      <a:r>
                        <a:rPr lang="en-US" sz="2400" kern="100" dirty="0">
                          <a:effectLst/>
                        </a:rPr>
                        <a:t>116°E,22°N   116°E,23°N</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r>
                        <a:rPr lang="en-US" sz="2400" kern="100">
                          <a:effectLst/>
                        </a:rPr>
                        <a:t>115.210°E</a:t>
                      </a:r>
                      <a:endParaRPr lang="zh-CN" sz="2400" kern="100">
                        <a:effectLst/>
                      </a:endParaRPr>
                    </a:p>
                    <a:p>
                      <a:pPr algn="ctr"/>
                      <a:r>
                        <a:rPr lang="en-US" sz="2400" kern="100">
                          <a:effectLst/>
                        </a:rPr>
                        <a:t>22.45°N</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59513639"/>
                  </a:ext>
                </a:extLst>
              </a:tr>
              <a:tr h="520308">
                <a:tc>
                  <a:txBody>
                    <a:bodyPr/>
                    <a:lstStyle/>
                    <a:p>
                      <a:pPr algn="ctr"/>
                      <a:r>
                        <a:rPr lang="zh-CN" sz="2400" kern="100">
                          <a:effectLst/>
                        </a:rPr>
                        <a:t>测量方式</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gridSpan="5">
                  <a:txBody>
                    <a:bodyPr/>
                    <a:lstStyle/>
                    <a:p>
                      <a:pPr algn="ctr"/>
                      <a:r>
                        <a:rPr lang="zh-CN" sz="2400" kern="100">
                          <a:effectLst/>
                        </a:rPr>
                        <a:t>浮标</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r>
                        <a:rPr lang="zh-CN" sz="2400" kern="100">
                          <a:effectLst/>
                        </a:rPr>
                        <a:t>未知</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4859460"/>
                  </a:ext>
                </a:extLst>
              </a:tr>
              <a:tr h="260154">
                <a:tc>
                  <a:txBody>
                    <a:bodyPr/>
                    <a:lstStyle/>
                    <a:p>
                      <a:pPr algn="ctr"/>
                      <a:r>
                        <a:rPr lang="zh-CN" sz="2400" kern="100">
                          <a:effectLst/>
                        </a:rPr>
                        <a:t>精度</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gridSpan="5">
                  <a:txBody>
                    <a:bodyPr/>
                    <a:lstStyle/>
                    <a:p>
                      <a:pPr algn="ctr"/>
                      <a:r>
                        <a:rPr lang="en-US" sz="2400" kern="100">
                          <a:effectLst/>
                        </a:rPr>
                        <a:t>10^9</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r>
                        <a:rPr lang="en-US" sz="2400" kern="100">
                          <a:effectLst/>
                        </a:rPr>
                        <a:t>1</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80599358"/>
                  </a:ext>
                </a:extLst>
              </a:tr>
              <a:tr h="520308">
                <a:tc>
                  <a:txBody>
                    <a:bodyPr/>
                    <a:lstStyle/>
                    <a:p>
                      <a:pPr algn="ctr"/>
                      <a:r>
                        <a:rPr lang="zh-CN" sz="2400" kern="100" dirty="0">
                          <a:effectLst/>
                        </a:rPr>
                        <a:t>时间间隔</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gridSpan="5">
                  <a:txBody>
                    <a:bodyPr/>
                    <a:lstStyle/>
                    <a:p>
                      <a:pPr algn="ctr"/>
                      <a:r>
                        <a:rPr lang="en-US" sz="2400" kern="100">
                          <a:effectLst/>
                        </a:rPr>
                        <a:t>3h</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r>
                        <a:rPr lang="en-US" sz="2400" kern="100" dirty="0">
                          <a:effectLst/>
                        </a:rPr>
                        <a:t>1h</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76161186"/>
                  </a:ext>
                </a:extLst>
              </a:tr>
            </a:tbl>
          </a:graphicData>
        </a:graphic>
      </p:graphicFrame>
    </p:spTree>
    <p:extLst>
      <p:ext uri="{BB962C8B-B14F-4D97-AF65-F5344CB8AC3E}">
        <p14:creationId xmlns:p14="http://schemas.microsoft.com/office/powerpoint/2010/main" val="1047229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74098F0-8F62-44A3-BCEF-40DA9102C8C1}"/>
              </a:ext>
            </a:extLst>
          </p:cNvPr>
          <p:cNvSpPr>
            <a:spLocks noGrp="1"/>
          </p:cNvSpPr>
          <p:nvPr>
            <p:ph idx="1"/>
          </p:nvPr>
        </p:nvSpPr>
        <p:spPr>
          <a:xfrm>
            <a:off x="838200" y="728938"/>
            <a:ext cx="10515600" cy="5400123"/>
          </a:xfrm>
        </p:spPr>
        <p:txBody>
          <a:bodyPr>
            <a:normAutofit/>
          </a:bodyPr>
          <a:lstStyle/>
          <a:p>
            <a:pPr marL="0" indent="0">
              <a:buNone/>
            </a:pPr>
            <a:r>
              <a:rPr lang="en-US" altLang="zh-CN" sz="3200" b="1" dirty="0">
                <a:latin typeface="宋体" panose="02010600030101010101" pitchFamily="2" charset="-122"/>
                <a:ea typeface="宋体" panose="02010600030101010101" pitchFamily="2" charset="-122"/>
              </a:rPr>
              <a:t>2</a:t>
            </a:r>
            <a:r>
              <a:rPr lang="zh-CN" altLang="en-US" sz="3200" b="1" dirty="0">
                <a:latin typeface="宋体" panose="02010600030101010101" pitchFamily="2" charset="-122"/>
                <a:ea typeface="宋体" panose="02010600030101010101" pitchFamily="2" charset="-122"/>
              </a:rPr>
              <a:t>、数据处理方式：</a:t>
            </a:r>
            <a:endParaRPr lang="en-US" altLang="zh-CN" sz="3200" b="1" dirty="0">
              <a:latin typeface="宋体" panose="02010600030101010101" pitchFamily="2" charset="-122"/>
              <a:ea typeface="宋体" panose="02010600030101010101" pitchFamily="2" charset="-122"/>
            </a:endParaRPr>
          </a:p>
          <a:p>
            <a:pPr marL="0" indent="0">
              <a:buNone/>
            </a:pPr>
            <a:endParaRPr lang="en-US" altLang="zh-CN" sz="2400" dirty="0"/>
          </a:p>
          <a:p>
            <a:pPr marL="0" indent="0">
              <a:buNone/>
            </a:pP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400" dirty="0">
                <a:effectLst/>
                <a:latin typeface="宋体" panose="02010600030101010101" pitchFamily="2" charset="-122"/>
                <a:ea typeface="宋体" panose="02010600030101010101" pitchFamily="2" charset="-122"/>
                <a:cs typeface="Times New Roman" panose="02020603050405020304" pitchFamily="18" charset="0"/>
              </a:rPr>
              <a:t>1</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dirty="0">
                <a:effectLst/>
                <a:latin typeface="宋体" panose="02010600030101010101" pitchFamily="2" charset="-122"/>
                <a:ea typeface="宋体" panose="02010600030101010101" pitchFamily="2" charset="-122"/>
                <a:cs typeface="Times New Roman" panose="02020603050405020304" pitchFamily="18" charset="0"/>
              </a:rPr>
              <a:t>十米风速、十米风向、平均波向、平均波浪周期、组合风浪涌浪的显著高度</a:t>
            </a:r>
            <a:r>
              <a:rPr lang="zh-CN" altLang="en-US" sz="2400" dirty="0">
                <a:effectLst/>
                <a:latin typeface="宋体" panose="02010600030101010101" pitchFamily="2" charset="-122"/>
                <a:ea typeface="宋体" panose="02010600030101010101" pitchFamily="2" charset="-122"/>
                <a:cs typeface="Times New Roman" panose="02020603050405020304" pitchFamily="18" charset="0"/>
              </a:rPr>
              <a:t>处理方式：</a:t>
            </a:r>
            <a:endParaRPr lang="en-US" altLang="zh-CN" sz="2400"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取距离汕尾站最近的四个经纬度整数点（</a:t>
            </a:r>
            <a:r>
              <a:rPr lang="en-US" altLang="zh-CN" sz="2400" dirty="0">
                <a:effectLst/>
                <a:latin typeface="Times New Roman" panose="02020603050405020304" pitchFamily="18" charset="0"/>
                <a:ea typeface="宋体" panose="02010600030101010101" pitchFamily="2" charset="-122"/>
              </a:rPr>
              <a:t>115°E,22°N</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effectLst/>
                <a:latin typeface="Times New Roman" panose="02020603050405020304" pitchFamily="18" charset="0"/>
                <a:ea typeface="宋体" panose="02010600030101010101" pitchFamily="2" charset="-122"/>
              </a:rPr>
              <a:t>115°E,23°N</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effectLst/>
                <a:latin typeface="Times New Roman" panose="02020603050405020304" pitchFamily="18" charset="0"/>
                <a:ea typeface="宋体" panose="02010600030101010101" pitchFamily="2" charset="-122"/>
              </a:rPr>
              <a:t>116°E,22°N</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effectLst/>
                <a:latin typeface="Times New Roman" panose="02020603050405020304" pitchFamily="18" charset="0"/>
                <a:ea typeface="宋体" panose="02010600030101010101" pitchFamily="2" charset="-122"/>
              </a:rPr>
              <a:t>116°E,23°N</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）的数据进行以距离为权重的加权平均作为研究点</a:t>
            </a:r>
            <a:r>
              <a:rPr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（汕尾站）</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的数值</a:t>
            </a:r>
            <a:endPar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十米风速、十米风向：</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由极坐标转化为直角坐标，并尽心归一化处理至</a:t>
            </a:r>
            <a:r>
              <a:rPr lang="en-US" altLang="zh-CN" sz="2400" dirty="0">
                <a:effectLst/>
                <a:latin typeface="Times New Roman" panose="02020603050405020304" pitchFamily="18" charset="0"/>
                <a:ea typeface="宋体" panose="02010600030101010101" pitchFamily="2" charset="-122"/>
              </a:rPr>
              <a:t>-1</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到</a:t>
            </a:r>
            <a:r>
              <a:rPr lang="en-US" altLang="zh-CN" sz="2400" dirty="0">
                <a:effectLst/>
                <a:latin typeface="Times New Roman" panose="02020603050405020304" pitchFamily="18" charset="0"/>
                <a:ea typeface="宋体" panose="02010600030101010101" pitchFamily="2" charset="-122"/>
              </a:rPr>
              <a:t>1</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的范围。</a:t>
            </a:r>
            <a:endParaRPr lang="en-US" altLang="zh-CN" sz="2400" dirty="0">
              <a:effectLst/>
              <a:latin typeface="Times New Roman" panose="02020603050405020304" pitchFamily="18" charset="0"/>
              <a:ea typeface="宋体" panose="02010600030101010101" pitchFamily="2" charset="-122"/>
            </a:endParaRPr>
          </a:p>
          <a:p>
            <a:pPr marL="0" indent="0">
              <a:buNone/>
            </a:pPr>
            <a:endParaRPr lang="en-US" altLang="zh-CN" sz="2400" dirty="0"/>
          </a:p>
          <a:p>
            <a:pPr marL="0" indent="0">
              <a:buNone/>
            </a:pPr>
            <a:r>
              <a:rPr lang="zh-CN" altLang="en-US" sz="2400" dirty="0"/>
              <a:t>（</a:t>
            </a:r>
            <a:r>
              <a:rPr lang="en-US" altLang="zh-CN" sz="2400" dirty="0"/>
              <a:t>2</a:t>
            </a:r>
            <a:r>
              <a:rPr lang="zh-CN" altLang="en-US" sz="2400" dirty="0"/>
              <a:t>）潮水位：</a:t>
            </a:r>
            <a:endParaRPr lang="en-US" altLang="zh-CN" sz="2400" dirty="0"/>
          </a:p>
          <a:p>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潮水位高度数据除以</a:t>
            </a:r>
            <a:r>
              <a:rPr lang="en-US" altLang="zh-CN" sz="2400" dirty="0">
                <a:effectLst/>
                <a:latin typeface="Times New Roman" panose="02020603050405020304" pitchFamily="18" charset="0"/>
                <a:ea typeface="宋体" panose="02010600030101010101" pitchFamily="2" charset="-122"/>
              </a:rPr>
              <a:t>1000</a:t>
            </a:r>
            <a:endParaRPr lang="zh-CN" altLang="en-US" sz="2400" dirty="0"/>
          </a:p>
        </p:txBody>
      </p:sp>
    </p:spTree>
    <p:extLst>
      <p:ext uri="{BB962C8B-B14F-4D97-AF65-F5344CB8AC3E}">
        <p14:creationId xmlns:p14="http://schemas.microsoft.com/office/powerpoint/2010/main" val="12793151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TotalTime>
  <Words>3788</Words>
  <Application>Microsoft Office PowerPoint</Application>
  <PresentationFormat>宽屏</PresentationFormat>
  <Paragraphs>358</Paragraphs>
  <Slides>50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50</vt:i4>
      </vt:variant>
    </vt:vector>
  </HeadingPairs>
  <TitlesOfParts>
    <vt:vector size="57" baseType="lpstr">
      <vt:lpstr>等线</vt:lpstr>
      <vt:lpstr>等线 Light</vt:lpstr>
      <vt:lpstr>宋体</vt:lpstr>
      <vt:lpstr>Arial</vt:lpstr>
      <vt:lpstr>Calibri</vt:lpstr>
      <vt:lpstr>Times New Roman</vt:lpstr>
      <vt:lpstr>Office 主题​​</vt:lpstr>
      <vt:lpstr>“基于监督式学习的 近海波高预测” 结题汇报  小组成员：陈思宇、梁颖鹏、林育佳、袁梓昭、张文雅</vt:lpstr>
      <vt:lpstr>目录</vt:lpstr>
      <vt:lpstr>一、引言</vt:lpstr>
      <vt:lpstr>一、引言</vt:lpstr>
      <vt:lpstr>PowerPoint 演示文稿</vt:lpstr>
      <vt:lpstr>PowerPoint 演示文稿</vt:lpstr>
      <vt:lpstr>二、数据来源及处理</vt:lpstr>
      <vt:lpstr>PowerPoint 演示文稿</vt:lpstr>
      <vt:lpstr>PowerPoint 演示文稿</vt:lpstr>
      <vt:lpstr>三、数据的统计特性</vt:lpstr>
      <vt:lpstr>1、变量的基本统计值</vt:lpstr>
      <vt:lpstr>2、风向和风向的分布</vt:lpstr>
      <vt:lpstr>3、局部均值</vt:lpstr>
      <vt:lpstr>4、波高的平稳特性</vt:lpstr>
      <vt:lpstr>5、波高的平滑特性</vt:lpstr>
      <vt:lpstr>PowerPoint 演示文稿</vt:lpstr>
      <vt:lpstr>四、LSTM/SVR 模型训练</vt:lpstr>
      <vt:lpstr>1、数据预处理</vt:lpstr>
      <vt:lpstr>2、SVR</vt:lpstr>
      <vt:lpstr>PowerPoint 演示文稿</vt:lpstr>
      <vt:lpstr>3、LSTM</vt:lpstr>
      <vt:lpstr>五、传统预测方法的结果 (作为对比）</vt:lpstr>
      <vt:lpstr>1、滑动平均法</vt:lpstr>
      <vt:lpstr>2、加权滑动平均法</vt:lpstr>
      <vt:lpstr>3、一次指数平滑</vt:lpstr>
      <vt:lpstr>4、二次指数平滑</vt:lpstr>
      <vt:lpstr>5、多元线性回归</vt:lpstr>
      <vt:lpstr>6、灰色模型</vt:lpstr>
      <vt:lpstr>7、ARMA(2,2)</vt:lpstr>
      <vt:lpstr>8、传统预测小结</vt:lpstr>
      <vt:lpstr>六、实验设计与分析（一） LSTM部分</vt:lpstr>
      <vt:lpstr>1、模型评估标准</vt:lpstr>
      <vt:lpstr>2、实验一：学习率的确定</vt:lpstr>
      <vt:lpstr>实验二：输入维度与输出维度的确定</vt:lpstr>
      <vt:lpstr>PowerPoint 演示文稿</vt:lpstr>
      <vt:lpstr>实验三：确定输入结构</vt:lpstr>
      <vt:lpstr>3、预测精度分析</vt:lpstr>
      <vt:lpstr>PowerPoint 演示文稿</vt:lpstr>
      <vt:lpstr>4、四种输入结构的最佳预测</vt:lpstr>
      <vt:lpstr>5、各个模型的未来两个时刻的最佳预测</vt:lpstr>
      <vt:lpstr>6、LSTM分析小结</vt:lpstr>
      <vt:lpstr>七、实验设计与分析（二） SVR部分</vt:lpstr>
      <vt:lpstr>1、四种模型预测未来一个时刻波高的最佳精度</vt:lpstr>
      <vt:lpstr>2、四种模型预测未来两个时刻波高的最佳精度</vt:lpstr>
      <vt:lpstr>3、实验分析第二部分总结</vt:lpstr>
      <vt:lpstr>八、总结</vt:lpstr>
      <vt:lpstr>结论：</vt:lpstr>
      <vt:lpstr>结论：</vt:lpstr>
      <vt:lpstr>参考文献：</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 </cp:lastModifiedBy>
  <cp:revision>25</cp:revision>
  <dcterms:created xsi:type="dcterms:W3CDTF">2020-09-23T23:56:28Z</dcterms:created>
  <dcterms:modified xsi:type="dcterms:W3CDTF">2020-11-30T10:18:27Z</dcterms:modified>
</cp:coreProperties>
</file>