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1621-6F2F-4851-928A-70B71688B2EA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19A3-AE00-4285-A5FC-28FC00CC9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9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1621-6F2F-4851-928A-70B71688B2EA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19A3-AE00-4285-A5FC-28FC00CC9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7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6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6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1621-6F2F-4851-928A-70B71688B2EA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19A3-AE00-4285-A5FC-28FC00CC9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8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1621-6F2F-4851-928A-70B71688B2EA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19A3-AE00-4285-A5FC-28FC00CC9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1621-6F2F-4851-928A-70B71688B2EA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19A3-AE00-4285-A5FC-28FC00CC9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1621-6F2F-4851-928A-70B71688B2EA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19A3-AE00-4285-A5FC-28FC00CC9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1621-6F2F-4851-928A-70B71688B2EA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19A3-AE00-4285-A5FC-28FC00CC9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1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1621-6F2F-4851-928A-70B71688B2EA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19A3-AE00-4285-A5FC-28FC00CC9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0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1621-6F2F-4851-928A-70B71688B2EA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19A3-AE00-4285-A5FC-28FC00CC9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0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1621-6F2F-4851-928A-70B71688B2EA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19A3-AE00-4285-A5FC-28FC00CC9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4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1621-6F2F-4851-928A-70B71688B2EA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19A3-AE00-4285-A5FC-28FC00CC9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9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D1621-6F2F-4851-928A-70B71688B2EA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19A3-AE00-4285-A5FC-28FC00CC9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2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revor.ladd@bts.com" TargetMode="External"/><Relationship Id="rId2" Type="http://schemas.openxmlformats.org/officeDocument/2006/relationships/hyperlink" Target="mailto:sagar.bansal@bts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Page Decision Descriptions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follows are detailed screenshots of the Tool, with comments calling out the specific functionality, relationship, or other clarifier of each the Tool’s variable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If you have any questions, please reach out directly to </a:t>
            </a:r>
            <a:r>
              <a:rPr lang="en-US" i="1" dirty="0" smtClean="0">
                <a:hlinkClick r:id="rId2"/>
              </a:rPr>
              <a:t>sagar.bansal@bts.com</a:t>
            </a:r>
            <a:r>
              <a:rPr lang="en-US" i="1" dirty="0" smtClean="0"/>
              <a:t> and </a:t>
            </a:r>
            <a:r>
              <a:rPr lang="en-US" i="1" dirty="0" smtClean="0">
                <a:hlinkClick r:id="rId3"/>
              </a:rPr>
              <a:t>trevor.ladd@bts.com</a:t>
            </a:r>
            <a:r>
              <a:rPr lang="en-US" i="1" dirty="0" smtClean="0"/>
              <a:t> for the most immediate response.  </a:t>
            </a:r>
            <a:r>
              <a:rPr lang="en-US" dirty="0" smtClean="0"/>
              <a:t>THANK YOU!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9696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9912"/>
            <a:ext cx="12192000" cy="2419165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2266667" y="326499"/>
            <a:ext cx="3477127" cy="2081580"/>
          </a:xfrm>
          <a:prstGeom prst="wedgeRectCallout">
            <a:avLst>
              <a:gd name="adj1" fmla="val 17695"/>
              <a:gd name="adj2" fmla="val 68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/>
              <a:t>Similarly, this whole sections should be a </a:t>
            </a:r>
            <a:r>
              <a:rPr lang="en-US" sz="1801" i="1" dirty="0"/>
              <a:t>duplicate</a:t>
            </a:r>
            <a:r>
              <a:rPr lang="en-US" sz="1801" dirty="0"/>
              <a:t> of the very first page.  These are not input cells but are direct outputs of text from the first page’s inputs, as a header to the fill-ins below.</a:t>
            </a:r>
            <a:endParaRPr lang="en-US" sz="1801" dirty="0">
              <a:solidFill>
                <a:srgbClr val="FFFF00"/>
              </a:solidFill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8193503" y="5411614"/>
            <a:ext cx="2863518" cy="1026695"/>
          </a:xfrm>
          <a:prstGeom prst="wedgeRectCallout">
            <a:avLst>
              <a:gd name="adj1" fmla="val 67668"/>
              <a:gd name="adj2" fmla="val -309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Would print summary sheet of commitment page; </a:t>
            </a:r>
            <a:r>
              <a:rPr lang="en-US" sz="1801" b="1" dirty="0" smtClean="0"/>
              <a:t>see word.doc separate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411027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1882"/>
            <a:ext cx="12192000" cy="2865565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685799" y="96254"/>
            <a:ext cx="3477127" cy="2081580"/>
          </a:xfrm>
          <a:prstGeom prst="wedgeRectCallout">
            <a:avLst>
              <a:gd name="adj1" fmla="val 22039"/>
              <a:gd name="adj2" fmla="val 914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/>
              <a:t>This column should pull from the first page </a:t>
            </a:r>
            <a:r>
              <a:rPr lang="en-US" sz="1801" dirty="0">
                <a:solidFill>
                  <a:srgbClr val="FFFF00"/>
                </a:solidFill>
              </a:rPr>
              <a:t>each of the three </a:t>
            </a:r>
            <a:r>
              <a:rPr lang="en-US" sz="1801" i="1" dirty="0">
                <a:solidFill>
                  <a:srgbClr val="FFFF00"/>
                </a:solidFill>
              </a:rPr>
              <a:t>metrics</a:t>
            </a:r>
            <a:r>
              <a:rPr lang="en-US" sz="1801" dirty="0">
                <a:solidFill>
                  <a:srgbClr val="FFFF00"/>
                </a:solidFill>
              </a:rPr>
              <a:t> that the user chose in planning</a:t>
            </a:r>
            <a:r>
              <a:rPr lang="en-US" sz="1801" dirty="0"/>
              <a:t>, and each of the three </a:t>
            </a:r>
            <a:r>
              <a:rPr lang="en-US" sz="1801" i="1" dirty="0"/>
              <a:t>assumptions</a:t>
            </a:r>
            <a:r>
              <a:rPr lang="en-US" sz="1801" dirty="0"/>
              <a:t> that the user described verbatim.  Each should be its own row (6 rows in total).</a:t>
            </a:r>
            <a:endParaRPr lang="en-US" sz="1801" dirty="0">
              <a:solidFill>
                <a:srgbClr val="FFFF00"/>
              </a:solidFill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4395535" y="895685"/>
            <a:ext cx="2061412" cy="1112636"/>
          </a:xfrm>
          <a:prstGeom prst="wedgeRectCallout">
            <a:avLst>
              <a:gd name="adj1" fmla="val -25817"/>
              <a:gd name="adj2" fmla="val 142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/>
              <a:t>Simple dropdown menu of True / False for each row.</a:t>
            </a:r>
            <a:endParaRPr lang="en-US" sz="1801" dirty="0">
              <a:solidFill>
                <a:srgbClr val="FFFF00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8719708" y="895685"/>
            <a:ext cx="2061412" cy="1112636"/>
          </a:xfrm>
          <a:prstGeom prst="wedgeRectCallout">
            <a:avLst>
              <a:gd name="adj1" fmla="val -25817"/>
              <a:gd name="adj2" fmla="val 142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/>
              <a:t>Free text to allow the user to type 4 -5 sentences of text for each row.</a:t>
            </a:r>
            <a:endParaRPr lang="en-US" sz="180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3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1" y="2472519"/>
            <a:ext cx="12192000" cy="4126775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568568" y="243596"/>
            <a:ext cx="3477127" cy="2081580"/>
          </a:xfrm>
          <a:prstGeom prst="wedgeRectCallout">
            <a:avLst>
              <a:gd name="adj1" fmla="val 24961"/>
              <a:gd name="adj2" fmla="val 86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/>
              <a:t>All cells are decisions cells, free text.  Allowing user 2 sentences in “Commitment” and “Expected Outcome.”  Individual names and dates to be typed in middle two columns. </a:t>
            </a:r>
            <a:endParaRPr lang="en-US" sz="1801" dirty="0">
              <a:solidFill>
                <a:srgbClr val="FFFF00"/>
              </a:solidFill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7551821" y="96253"/>
            <a:ext cx="3477127" cy="2081580"/>
          </a:xfrm>
          <a:prstGeom prst="wedgeRectCallout">
            <a:avLst>
              <a:gd name="adj1" fmla="val 55887"/>
              <a:gd name="adj2" fmla="val 101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/>
              <a:t>Somewhere, we would have a button that captures the text </a:t>
            </a:r>
            <a:r>
              <a:rPr lang="en-US" sz="1801" i="1" dirty="0"/>
              <a:t>just in this section</a:t>
            </a:r>
            <a:r>
              <a:rPr lang="en-US" sz="1801" dirty="0"/>
              <a:t>, opens the users Outlook or default e-mail, and pastes that text into the body or attachment.</a:t>
            </a:r>
            <a:endParaRPr lang="en-US" sz="180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84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753811"/>
          </a:xfrm>
        </p:spPr>
        <p:txBody>
          <a:bodyPr>
            <a:normAutofit/>
          </a:bodyPr>
          <a:lstStyle/>
          <a:p>
            <a:r>
              <a:rPr lang="en-US" dirty="0" smtClean="0"/>
              <a:t>Additional Tool Functionality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1118937"/>
            <a:ext cx="10515600" cy="505802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Pop-up comments, or tool tips, on most decisions </a:t>
            </a:r>
            <a:r>
              <a:rPr lang="en-US" i="1" dirty="0" smtClean="0"/>
              <a:t>on the base case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Report printing on each page, </a:t>
            </a:r>
            <a:r>
              <a:rPr lang="en-US" i="1" dirty="0" smtClean="0"/>
              <a:t>see separate reports mockups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 to separate .pdf guide on each page with independent pages of text and images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E-mail prompt in commitments section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Landing page with multiple versions per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“Copy button” or other means of turning decisions from Scenario 1 into the baselines for Scenarios 2 &amp; 3 on each version of the Tool</a:t>
            </a:r>
          </a:p>
        </p:txBody>
      </p:sp>
    </p:spTree>
    <p:extLst>
      <p:ext uri="{BB962C8B-B14F-4D97-AF65-F5344CB8AC3E}">
        <p14:creationId xmlns:p14="http://schemas.microsoft.com/office/powerpoint/2010/main" val="372855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33" y="1896847"/>
            <a:ext cx="10785231" cy="3396865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6364707" y="1306320"/>
            <a:ext cx="1900990" cy="661737"/>
          </a:xfrm>
          <a:prstGeom prst="wedgeRectCallout">
            <a:avLst>
              <a:gd name="adj1" fmla="val -32627"/>
              <a:gd name="adj2" fmla="val 369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Drop-down input with 4 options 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3834065" y="1189873"/>
            <a:ext cx="1900990" cy="661737"/>
          </a:xfrm>
          <a:prstGeom prst="wedgeRectCallout">
            <a:avLst>
              <a:gd name="adj1" fmla="val -22479"/>
              <a:gd name="adj2" fmla="val 195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Drop-down input with 3 options 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970296" y="4916905"/>
            <a:ext cx="2590802" cy="1026695"/>
          </a:xfrm>
          <a:prstGeom prst="wedgeRectCallout">
            <a:avLst>
              <a:gd name="adj1" fmla="val 32181"/>
              <a:gd name="adj2" fmla="val -114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Free-flow text box where they can make remarks up to 5 – 6 sentences.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570604" y="5100478"/>
            <a:ext cx="3124201" cy="1122949"/>
          </a:xfrm>
          <a:prstGeom prst="wedgeRectCallout">
            <a:avLst>
              <a:gd name="adj1" fmla="val -18431"/>
              <a:gd name="adj2" fmla="val -110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The year entered in this cell will be referenced in the model, so perhaps this is a dropdown from 2017 – 2040?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4379" y="4824662"/>
            <a:ext cx="3128212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All other decisions cells in green here can be “free entry” cells without restriction for the users reference only.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8065168" y="66769"/>
            <a:ext cx="2590802" cy="1026695"/>
          </a:xfrm>
          <a:prstGeom prst="wedgeRectCallout">
            <a:avLst>
              <a:gd name="adj1" fmla="val -23614"/>
              <a:gd name="adj2" fmla="val 194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Would pull up the .pdf </a:t>
            </a:r>
            <a:r>
              <a:rPr lang="en-US" sz="1801" dirty="0" smtClean="0"/>
              <a:t>Guide to be </a:t>
            </a:r>
            <a:r>
              <a:rPr lang="en-US" sz="1801" dirty="0"/>
              <a:t>attached.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9360568" y="1191127"/>
            <a:ext cx="2831433" cy="911579"/>
          </a:xfrm>
          <a:prstGeom prst="wedgeRectCallout">
            <a:avLst>
              <a:gd name="adj1" fmla="val -40199"/>
              <a:gd name="adj2" fmla="val 1027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Wipes all decisions </a:t>
            </a:r>
            <a:r>
              <a:rPr lang="en-US" sz="1801" i="1" dirty="0"/>
              <a:t>after checking to make sure the user is “</a:t>
            </a:r>
            <a:r>
              <a:rPr lang="en-US" sz="1801" i="1" u="sng" dirty="0"/>
              <a:t>SURE</a:t>
            </a:r>
            <a:r>
              <a:rPr lang="en-US" sz="1801" i="1" dirty="0"/>
              <a:t>”</a:t>
            </a:r>
            <a:endParaRPr lang="en-US" sz="1801" dirty="0"/>
          </a:p>
        </p:txBody>
      </p:sp>
      <p:sp>
        <p:nvSpPr>
          <p:cNvPr id="13" name="Rectangular Callout 12"/>
          <p:cNvSpPr/>
          <p:nvPr/>
        </p:nvSpPr>
        <p:spPr>
          <a:xfrm>
            <a:off x="9601198" y="4737845"/>
            <a:ext cx="2590802" cy="1026695"/>
          </a:xfrm>
          <a:prstGeom prst="wedgeRectCallout">
            <a:avLst>
              <a:gd name="adj1" fmla="val -2538"/>
              <a:gd name="adj2" fmla="val -249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Would print summary sheet of planning page; </a:t>
            </a:r>
            <a:r>
              <a:rPr lang="en-US" sz="1801" b="1" dirty="0" smtClean="0"/>
              <a:t>see word.doc separate</a:t>
            </a:r>
            <a:endParaRPr lang="en-US" sz="1801" dirty="0"/>
          </a:p>
        </p:txBody>
      </p:sp>
      <p:sp>
        <p:nvSpPr>
          <p:cNvPr id="14" name="Rectangle 13"/>
          <p:cNvSpPr/>
          <p:nvPr/>
        </p:nvSpPr>
        <p:spPr>
          <a:xfrm>
            <a:off x="208552" y="967132"/>
            <a:ext cx="3128212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Would want comment boxes, “tool tips,” on each label below, i.e. “Disease Area, Formulation, Start Date, etc.”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342131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69" y="1263892"/>
            <a:ext cx="7978150" cy="5173620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3614850" y="156412"/>
            <a:ext cx="2362197" cy="1003227"/>
          </a:xfrm>
          <a:prstGeom prst="wedgeRectCallout">
            <a:avLst>
              <a:gd name="adj1" fmla="val -33883"/>
              <a:gd name="adj2" fmla="val 1163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Each of these three is a drop-down with </a:t>
            </a:r>
            <a:r>
              <a:rPr lang="en-US" sz="1801" dirty="0">
                <a:solidFill>
                  <a:srgbClr val="FFFF00"/>
                </a:solidFill>
              </a:rPr>
              <a:t>XX </a:t>
            </a:r>
            <a:r>
              <a:rPr lang="en-US" sz="1801" dirty="0" smtClean="0">
                <a:solidFill>
                  <a:srgbClr val="FFFF00"/>
                </a:solidFill>
              </a:rPr>
              <a:t>options (TBD)</a:t>
            </a:r>
            <a:endParaRPr lang="en-US" sz="1801" dirty="0">
              <a:solidFill>
                <a:srgbClr val="FFFF00"/>
              </a:solidFill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288851" y="2528997"/>
            <a:ext cx="2362197" cy="1384228"/>
          </a:xfrm>
          <a:prstGeom prst="wedgeRectCallout">
            <a:avLst>
              <a:gd name="adj1" fmla="val 102071"/>
              <a:gd name="adj2" fmla="val 68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Each of these assumptions will need to be long enough for approx. 2 sentences of text.</a:t>
            </a:r>
            <a:endParaRPr lang="en-US" sz="1801" dirty="0">
              <a:solidFill>
                <a:srgbClr val="FFFF00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444944" y="4108280"/>
            <a:ext cx="2362197" cy="1435765"/>
          </a:xfrm>
          <a:prstGeom prst="wedgeRectCallout">
            <a:avLst>
              <a:gd name="adj1" fmla="val -8965"/>
              <a:gd name="adj2" fmla="val 20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All other text boxes on this page are free text cells, with enough room for 4 – 5 sentences of text.</a:t>
            </a:r>
            <a:endParaRPr lang="en-US" sz="1801" dirty="0">
              <a:solidFill>
                <a:srgbClr val="FFFF00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9481330" y="156412"/>
            <a:ext cx="2362197" cy="1435765"/>
          </a:xfrm>
          <a:prstGeom prst="wedgeRectCallout">
            <a:avLst>
              <a:gd name="adj1" fmla="val -45128"/>
              <a:gd name="adj2" fmla="val 110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rgbClr val="FFFF00"/>
                </a:solidFill>
              </a:rPr>
              <a:t>What are we doing with this site space for “examples”?</a:t>
            </a:r>
          </a:p>
        </p:txBody>
      </p:sp>
    </p:spTree>
    <p:extLst>
      <p:ext uri="{BB962C8B-B14F-4D97-AF65-F5344CB8AC3E}">
        <p14:creationId xmlns:p14="http://schemas.microsoft.com/office/powerpoint/2010/main" val="57412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4057"/>
            <a:ext cx="12192000" cy="2529886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6516899" y="4689447"/>
            <a:ext cx="2831433" cy="911579"/>
          </a:xfrm>
          <a:prstGeom prst="wedgeRectCallout">
            <a:avLst>
              <a:gd name="adj1" fmla="val 12692"/>
              <a:gd name="adj2" fmla="val -135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Baselines all decisions </a:t>
            </a:r>
            <a:r>
              <a:rPr lang="en-US" sz="1801" i="1" dirty="0"/>
              <a:t>after checking to make sure the user is “</a:t>
            </a:r>
            <a:r>
              <a:rPr lang="en-US" sz="1801" i="1" u="sng" dirty="0"/>
              <a:t>SURE</a:t>
            </a:r>
            <a:r>
              <a:rPr lang="en-US" sz="1801" i="1" dirty="0"/>
              <a:t>”</a:t>
            </a:r>
            <a:endParaRPr lang="en-US" sz="1801" dirty="0"/>
          </a:p>
        </p:txBody>
      </p:sp>
      <p:sp>
        <p:nvSpPr>
          <p:cNvPr id="4" name="Rectangular Callout 3"/>
          <p:cNvSpPr/>
          <p:nvPr/>
        </p:nvSpPr>
        <p:spPr>
          <a:xfrm>
            <a:off x="262638" y="4908884"/>
            <a:ext cx="6138162" cy="1684420"/>
          </a:xfrm>
          <a:prstGeom prst="wedgeRectCallout">
            <a:avLst>
              <a:gd name="adj1" fmla="val -25558"/>
              <a:gd name="adj2" fmla="val -1063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All decisions made on the Base Case tab should become the “baselines” for other two tabs, such that the user can then adjust those other pages from that starting place.  </a:t>
            </a:r>
            <a:r>
              <a:rPr lang="en-US" sz="1801" dirty="0">
                <a:solidFill>
                  <a:srgbClr val="FFFF00"/>
                </a:solidFill>
              </a:rPr>
              <a:t>Do we need a commit button for that to operate?  Where?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4457650" y="1684421"/>
            <a:ext cx="6138162" cy="830174"/>
          </a:xfrm>
          <a:prstGeom prst="wedgeRectCallout">
            <a:avLst>
              <a:gd name="adj1" fmla="val -34851"/>
              <a:gd name="adj2" fmla="val 91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Dashboard metrics only display the </a:t>
            </a:r>
            <a:r>
              <a:rPr lang="en-US" sz="1801" i="1" dirty="0"/>
              <a:t>three</a:t>
            </a:r>
            <a:r>
              <a:rPr lang="en-US" sz="1801" dirty="0"/>
              <a:t> metrics that the planning page (previous slide) shows from the dropdown.</a:t>
            </a:r>
            <a:endParaRPr lang="en-US" sz="1801" dirty="0">
              <a:solidFill>
                <a:srgbClr val="FFFF0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713669" y="623998"/>
            <a:ext cx="2831433" cy="1202507"/>
          </a:xfrm>
          <a:prstGeom prst="wedgeRectCallout">
            <a:avLst>
              <a:gd name="adj1" fmla="val 18641"/>
              <a:gd name="adj2" fmla="val 92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Project Name refers to the name entered next to “Project Name” on the first slide.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9601198" y="4908884"/>
            <a:ext cx="2590802" cy="1026695"/>
          </a:xfrm>
          <a:prstGeom prst="wedgeRectCallout">
            <a:avLst>
              <a:gd name="adj1" fmla="val -41658"/>
              <a:gd name="adj2" fmla="val -152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Would print summary sheet of decisions page; </a:t>
            </a:r>
            <a:r>
              <a:rPr lang="en-US" sz="1801" b="1" dirty="0" smtClean="0"/>
              <a:t>see word.doc separate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283298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16" y="1196111"/>
            <a:ext cx="7479969" cy="45739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74000" y="1636295"/>
            <a:ext cx="3429001" cy="309201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4" name="Rectangular Callout 3"/>
          <p:cNvSpPr/>
          <p:nvPr/>
        </p:nvSpPr>
        <p:spPr>
          <a:xfrm>
            <a:off x="7363327" y="0"/>
            <a:ext cx="2117559" cy="1168756"/>
          </a:xfrm>
          <a:prstGeom prst="wedgeRectCallout">
            <a:avLst>
              <a:gd name="adj1" fmla="val -52075"/>
              <a:gd name="adj2" fmla="val 148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/>
              <a:t>Each of </a:t>
            </a:r>
            <a:r>
              <a:rPr lang="en-US" sz="1801" i="1" dirty="0"/>
              <a:t>these</a:t>
            </a:r>
            <a:r>
              <a:rPr lang="en-US" sz="1801" dirty="0"/>
              <a:t> will be drop-down menus with between 3 and 5 options at most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3874000" y="5575747"/>
            <a:ext cx="2378244" cy="1168756"/>
          </a:xfrm>
          <a:prstGeom prst="wedgeRectCallout">
            <a:avLst>
              <a:gd name="adj1" fmla="val 51271"/>
              <a:gd name="adj2" fmla="val -101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/>
              <a:t>This will be a manual input between 1% and 100%, </a:t>
            </a:r>
            <a:r>
              <a:rPr lang="en-US" sz="1801" dirty="0">
                <a:solidFill>
                  <a:srgbClr val="FFFF00"/>
                </a:solidFill>
              </a:rPr>
              <a:t>baseline at 90%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9778693" y="2477627"/>
            <a:ext cx="2117559" cy="2010965"/>
          </a:xfrm>
          <a:prstGeom prst="wedgeRectCallout">
            <a:avLst>
              <a:gd name="adj1" fmla="val -88244"/>
              <a:gd name="adj2" fmla="val -382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/>
              <a:t>Provide for a free-flow notes section to the side to allow for the user to make comments on decisions throughout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0917" y="1636295"/>
            <a:ext cx="1873083" cy="406720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61743" y="715879"/>
            <a:ext cx="1832978" cy="1840832"/>
          </a:xfrm>
          <a:prstGeom prst="wedgeRectCallout">
            <a:avLst>
              <a:gd name="adj1" fmla="val 55101"/>
              <a:gd name="adj2" fmla="val 103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Would want comment boxes, “tool tips” on each of these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8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44" y="2516357"/>
            <a:ext cx="9100100" cy="1999574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4511843" y="312821"/>
            <a:ext cx="4223084" cy="1888958"/>
          </a:xfrm>
          <a:prstGeom prst="wedgeRectCallout">
            <a:avLst>
              <a:gd name="adj1" fmla="val -20237"/>
              <a:gd name="adj2" fmla="val 72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/>
              <a:t>Each of these will be outputs of the decisions just above, with baselines &amp; adjustments provided by the tool’s backend.  However, after making the adjustments above, the user also has flexibility to </a:t>
            </a:r>
            <a:r>
              <a:rPr lang="en-US" sz="1801" dirty="0">
                <a:solidFill>
                  <a:srgbClr val="FFFF00"/>
                </a:solidFill>
              </a:rPr>
              <a:t>manually increase or decrease each by 1%, 0.25, 0.1, and 0.1 respectively</a:t>
            </a:r>
            <a:r>
              <a:rPr lang="en-US" sz="1801" dirty="0"/>
              <a:t>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728987" y="5152193"/>
            <a:ext cx="4223084" cy="1143001"/>
          </a:xfrm>
          <a:prstGeom prst="wedgeRectCallout">
            <a:avLst>
              <a:gd name="adj1" fmla="val 47285"/>
              <a:gd name="adj2" fmla="val -144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/>
              <a:t>Each of these are simply the average (POS) or sum (all others) of the columns before.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7780" y="2521493"/>
            <a:ext cx="1873083" cy="19783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302374" y="355809"/>
            <a:ext cx="1832978" cy="1840832"/>
          </a:xfrm>
          <a:prstGeom prst="wedgeRectCallout">
            <a:avLst>
              <a:gd name="adj1" fmla="val 25624"/>
              <a:gd name="adj2" fmla="val 67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Would want comment boxes, “tool tips” on each of these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36" y="2056394"/>
            <a:ext cx="7698386" cy="3612174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4283244" y="331747"/>
            <a:ext cx="4223084" cy="1143001"/>
          </a:xfrm>
          <a:prstGeom prst="wedgeRectCallout">
            <a:avLst>
              <a:gd name="adj1" fmla="val 35874"/>
              <a:gd name="adj2" fmla="val 1986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/>
              <a:t>Check boxes either activate, or deactivate, each of these four columns.  Only active columns will feed into the model.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8758990" y="331747"/>
            <a:ext cx="3248526" cy="1143001"/>
          </a:xfrm>
          <a:prstGeom prst="wedgeRectCallout">
            <a:avLst>
              <a:gd name="adj1" fmla="val -27969"/>
              <a:gd name="adj2" fmla="val 238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/>
              <a:t>Output from a baseline, affected by certain decisions cells above, and </a:t>
            </a:r>
            <a:r>
              <a:rPr lang="en-US" sz="1801" dirty="0">
                <a:solidFill>
                  <a:srgbClr val="FFFF00"/>
                </a:solidFill>
              </a:rPr>
              <a:t>manually adjusted by 5 units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380999" y="1221206"/>
            <a:ext cx="3248526" cy="1143001"/>
          </a:xfrm>
          <a:prstGeom prst="wedgeRectCallout">
            <a:avLst>
              <a:gd name="adj1" fmla="val 104452"/>
              <a:gd name="adj2" fmla="val 206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/>
              <a:t>This row is free input cells bound between 1% and 100% and </a:t>
            </a:r>
            <a:r>
              <a:rPr lang="en-US" sz="1801" dirty="0">
                <a:solidFill>
                  <a:srgbClr val="FFFF00"/>
                </a:solidFill>
              </a:rPr>
              <a:t>with variable baselines defined by the backend model.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37306" y="5579282"/>
            <a:ext cx="3248526" cy="1143001"/>
          </a:xfrm>
          <a:prstGeom prst="wedgeRectCallout">
            <a:avLst>
              <a:gd name="adj1" fmla="val 95291"/>
              <a:gd name="adj2" fmla="val -121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/>
              <a:t>This row is free input cells bound between 1 and 100,000 and </a:t>
            </a:r>
            <a:r>
              <a:rPr lang="en-US" sz="1801" dirty="0">
                <a:solidFill>
                  <a:srgbClr val="FFFF00"/>
                </a:solidFill>
              </a:rPr>
              <a:t>with variable baselines defined by the backend model.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511965" y="5623925"/>
            <a:ext cx="3248526" cy="1143001"/>
          </a:xfrm>
          <a:prstGeom prst="wedgeRectCallout">
            <a:avLst>
              <a:gd name="adj1" fmla="val -6561"/>
              <a:gd name="adj2" fmla="val -78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/>
              <a:t>This row will be manually adjustable </a:t>
            </a:r>
            <a:r>
              <a:rPr lang="en-US" sz="1801" dirty="0">
                <a:solidFill>
                  <a:srgbClr val="FFFF00"/>
                </a:solidFill>
              </a:rPr>
              <a:t>with variable baselines defined by the backend model.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72284" y="2725152"/>
            <a:ext cx="1832978" cy="1840832"/>
          </a:xfrm>
          <a:prstGeom prst="wedgeRectCallout">
            <a:avLst>
              <a:gd name="adj1" fmla="val 65665"/>
              <a:gd name="adj2" fmla="val 17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Would want comment boxes, “tool tips” on each of these labels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04336" y="2725152"/>
            <a:ext cx="1873083" cy="229201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0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933" y="2393604"/>
            <a:ext cx="9500745" cy="2406997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1018674" y="961727"/>
            <a:ext cx="3248526" cy="1143001"/>
          </a:xfrm>
          <a:prstGeom prst="wedgeRectCallout">
            <a:avLst>
              <a:gd name="adj1" fmla="val 79976"/>
              <a:gd name="adj2" fmla="val 164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/>
              <a:t>Manually adjustable outputs, defined by baselines in the backend model, adjustable by units of 1%</a:t>
            </a:r>
            <a:endParaRPr lang="en-US" sz="1801" dirty="0">
              <a:solidFill>
                <a:srgbClr val="FFFF00"/>
              </a:solidFill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1014663" y="961727"/>
            <a:ext cx="3248526" cy="1143001"/>
          </a:xfrm>
          <a:prstGeom prst="wedgeRectCallout">
            <a:avLst>
              <a:gd name="adj1" fmla="val 82698"/>
              <a:gd name="adj2" fmla="val 207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/>
              <a:t>Manually adjustable outputs, defined by baselines in the backend model, adjustable by units of 1%</a:t>
            </a:r>
            <a:endParaRPr lang="en-US" sz="1801" dirty="0">
              <a:solidFill>
                <a:srgbClr val="FFFF00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1038727" y="961727"/>
            <a:ext cx="3248526" cy="1143001"/>
          </a:xfrm>
          <a:prstGeom prst="wedgeRectCallout">
            <a:avLst>
              <a:gd name="adj1" fmla="val 79365"/>
              <a:gd name="adj2" fmla="val 1153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/>
              <a:t>Manually adjustable outputs, defined by baselines in the backend model, adjustable by units of 1%</a:t>
            </a:r>
            <a:endParaRPr lang="en-US" sz="1801" dirty="0">
              <a:solidFill>
                <a:srgbClr val="FFFF00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1191127" y="4981192"/>
            <a:ext cx="3248526" cy="1143001"/>
          </a:xfrm>
          <a:prstGeom prst="wedgeRectCallout">
            <a:avLst>
              <a:gd name="adj1" fmla="val 79365"/>
              <a:gd name="adj2" fmla="val -78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/>
              <a:t>Manually adjustable outputs, defined by baselines in the backend model, adjustable by units of 1</a:t>
            </a:r>
            <a:endParaRPr lang="en-US" sz="1801" dirty="0">
              <a:solidFill>
                <a:srgbClr val="FFFF0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383678" y="1009855"/>
            <a:ext cx="3248526" cy="1143001"/>
          </a:xfrm>
          <a:prstGeom prst="wedgeRectCallout">
            <a:avLst>
              <a:gd name="adj1" fmla="val 64550"/>
              <a:gd name="adj2" fmla="val 162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/>
              <a:t>Manual inputs, in percentage format.  Will </a:t>
            </a:r>
            <a:r>
              <a:rPr lang="en-US" sz="1801" i="1" dirty="0"/>
              <a:t>always</a:t>
            </a:r>
            <a:r>
              <a:rPr lang="en-US" sz="1801" dirty="0"/>
              <a:t> start at 0%, 6%, and 12% respectively.</a:t>
            </a:r>
            <a:endParaRPr lang="en-US" sz="1801" dirty="0">
              <a:solidFill>
                <a:srgbClr val="FFFF00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387691" y="1009855"/>
            <a:ext cx="3248526" cy="1143001"/>
          </a:xfrm>
          <a:prstGeom prst="wedgeRectCallout">
            <a:avLst>
              <a:gd name="adj1" fmla="val 63068"/>
              <a:gd name="adj2" fmla="val 116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/>
              <a:t>Manual inputs, in percentage format.  Will </a:t>
            </a:r>
            <a:r>
              <a:rPr lang="en-US" sz="1801" i="1" dirty="0"/>
              <a:t>always</a:t>
            </a:r>
            <a:r>
              <a:rPr lang="en-US" sz="1801" dirty="0"/>
              <a:t> start at 0%, 6%, and 12% respectively.</a:t>
            </a:r>
            <a:endParaRPr lang="en-US" sz="1801" dirty="0">
              <a:solidFill>
                <a:srgbClr val="FFFF0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395710" y="1009855"/>
            <a:ext cx="3248526" cy="1143001"/>
          </a:xfrm>
          <a:prstGeom prst="wedgeRectCallout">
            <a:avLst>
              <a:gd name="adj1" fmla="val 65291"/>
              <a:gd name="adj2" fmla="val 2048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/>
              <a:t>Manual inputs, in percentage format.  Will </a:t>
            </a:r>
            <a:r>
              <a:rPr lang="en-US" sz="1801" i="1" dirty="0"/>
              <a:t>always</a:t>
            </a:r>
            <a:r>
              <a:rPr lang="en-US" sz="1801" dirty="0"/>
              <a:t> start at 0%, 6%, and 12% respectively.</a:t>
            </a:r>
            <a:endParaRPr lang="en-US" sz="180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95933" y="2738062"/>
            <a:ext cx="3039972" cy="195425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98174" y="2358246"/>
            <a:ext cx="1285458" cy="2502509"/>
          </a:xfrm>
          <a:prstGeom prst="wedgeRectCallout">
            <a:avLst>
              <a:gd name="adj1" fmla="val 57241"/>
              <a:gd name="adj2" fmla="val 17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Would want comment boxes, “tool tips” on each of these labels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80491" y="2632373"/>
            <a:ext cx="1949109" cy="195425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ular Callout 12"/>
          <p:cNvSpPr/>
          <p:nvPr/>
        </p:nvSpPr>
        <p:spPr>
          <a:xfrm>
            <a:off x="8644236" y="4981192"/>
            <a:ext cx="1881475" cy="1620132"/>
          </a:xfrm>
          <a:prstGeom prst="wedgeRectCallout">
            <a:avLst>
              <a:gd name="adj1" fmla="val -70654"/>
              <a:gd name="adj2" fmla="val -753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Would want comment boxes, “tool tips” on each of these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7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8" y="2514475"/>
            <a:ext cx="12192000" cy="1620644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3056021" y="493296"/>
            <a:ext cx="3248526" cy="1672507"/>
          </a:xfrm>
          <a:prstGeom prst="wedgeRectCallout">
            <a:avLst>
              <a:gd name="adj1" fmla="val 9736"/>
              <a:gd name="adj2" fmla="val 100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/>
              <a:t>This whole sections should be a </a:t>
            </a:r>
            <a:r>
              <a:rPr lang="en-US" sz="1801" i="1" dirty="0"/>
              <a:t>duplicate</a:t>
            </a:r>
            <a:r>
              <a:rPr lang="en-US" sz="1801" dirty="0"/>
              <a:t> of the very first page.  These are not input cells but are direct outputs of text from the first page’s inputs, as a header to the reports below.</a:t>
            </a:r>
            <a:endParaRPr lang="en-US" sz="1801" dirty="0">
              <a:solidFill>
                <a:srgbClr val="FFFF00"/>
              </a:solidFill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9601198" y="4737845"/>
            <a:ext cx="2590802" cy="1026695"/>
          </a:xfrm>
          <a:prstGeom prst="wedgeRectCallout">
            <a:avLst>
              <a:gd name="adj1" fmla="val 5460"/>
              <a:gd name="adj2" fmla="val -225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Would print summary sheet of reports page; </a:t>
            </a:r>
            <a:r>
              <a:rPr lang="en-US" sz="1801" b="1" dirty="0" smtClean="0">
                <a:solidFill>
                  <a:srgbClr val="FFFF00"/>
                </a:solidFill>
              </a:rPr>
              <a:t>reports TBD</a:t>
            </a:r>
            <a:endParaRPr lang="en-US" sz="180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75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</TotalTime>
  <Words>1114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Tool Page Decision Descriptions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Tool Functionality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Ladd</dc:creator>
  <cp:lastModifiedBy>Trevor Ladd</cp:lastModifiedBy>
  <cp:revision>26</cp:revision>
  <dcterms:created xsi:type="dcterms:W3CDTF">2017-02-09T21:16:52Z</dcterms:created>
  <dcterms:modified xsi:type="dcterms:W3CDTF">2017-02-10T21:55:53Z</dcterms:modified>
</cp:coreProperties>
</file>