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9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219A-A559-45B1-9F20-8BC71FC4F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7425-714B-4D37-ACA3-7D721829C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1E94-CA79-4109-9EE2-8C8A4379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340-9B82-4576-8AD8-17C1DED4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817A-8B83-41ED-87FB-ACBC0CB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71D9-75C6-4961-BC9A-08E35676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9D90C-AD46-4ECE-82F7-47D0DFCB9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2437-FB79-4FD6-BC0D-D0AB1203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7EC3-8BF3-4757-8ABF-767D7E4F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F28B-0275-47ED-9074-AE0FAA5F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2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D7EF-7CAD-4B7E-A384-76B11BBE8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89D88-4599-45C7-9A72-F6D2EBBBC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BDD5-5771-4353-A159-31EE037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0B52-122E-429A-8591-31A45D0B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59AE-A97A-44B6-AB68-1C62CEA5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7B0E-146E-4618-A84D-4D522840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889A-C9CA-45B4-866E-00569420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8701-ABC1-4D43-8723-8113FA21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AFB6-3D27-49EA-9464-2608C7F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2A77-6CDC-4421-AA5E-9CE450A1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F515-63F8-4D2D-8074-35BC0D6D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A97A2-47E5-496E-BA44-71E38D98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1D90-69EF-425A-8DE9-83A2A189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7B51-5100-4921-8855-6C60F41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1D70-FB20-418A-9C19-C53B577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D20E-3EA0-4210-B0E4-8EA11ED4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9DEC-A33D-4F00-999E-434C9C37A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6FCCE-68D9-4DC5-839E-2329E26A7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B7779-1199-4E1C-9A00-D1D7E1DB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5879-937C-44A5-8E3D-471AE63C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AB2A-B8C8-4027-8240-EB16AC54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9398-D450-44FF-A2CD-CEA3E4CB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CCC9C-982C-4246-AC98-738BC413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3DFA-EC95-4AFF-B17A-863F2662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9EB3D-AEE6-40CB-8E42-35E68EAD2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39534-0F8E-4043-9717-C2F50B22B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7ABF-3373-4FF2-B84C-4685C0EA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00D09-FD0D-4D38-8645-7C7D4985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FB1E1-6293-4212-8A3C-8A57A271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1375-E913-4750-9C34-E13F3684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18756-80BF-4FFD-A1B4-7F3ED994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2CBB5-062B-4D25-AB84-C343D19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D865-B0BA-4ECF-BB76-3F412F70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F473D-65D4-4485-8F81-97E3449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BF281-8245-418C-9170-738721C7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F1313-3B8A-4DEB-9386-689B0284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2A53-8623-42F2-9720-535C9DBF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47E3-85CF-46A5-A92F-88451CD2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52A22-C32E-431C-B595-6B280DE3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1D80-DDDE-431B-B277-0C4A807D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A8A7-7554-4F4B-9163-91D3403D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3AD7-DED6-4B9F-AB1D-E2460A1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282C-9D67-4837-BC32-9CDA677A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DBE1-60BC-4D1B-B816-8BE851F9E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19ABE-653F-4833-8E59-872E1A11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1668-8BFA-4413-9F15-3E3FCD08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CA79-D9C8-48EB-B74F-FB5D655A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D77F7-ABAA-4569-B04A-BE1E81C7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BCAFA-82EE-4544-BE58-3B47766B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5A73-9C59-4C3E-92C7-17AD00BF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271B-ED44-467F-A1D9-A346D8526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852D-C8BA-4B42-9B4B-1F82C725C61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F887-F175-49B0-81A6-F52D237E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FD11-F707-43C2-8A99-6443D28A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1CA3-CC93-4770-B973-5458D6189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500-2B9D-43D8-83D9-1458B91CA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SFDC Deal Strategy BA2 Mockup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C992-1AD6-4093-BF74-53DACC1C5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D0A9-BBA5-46FE-A901-CBA5CA3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C61-C678-4B03-B7C9-15B59975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8056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Participants will be taken to a debrief page that has all of the suggested answers to the topic question</a:t>
            </a:r>
          </a:p>
          <a:p>
            <a:r>
              <a:rPr lang="en-US" sz="1800" dirty="0"/>
              <a:t>Participants can then click return to topic to go back to the previous page.</a:t>
            </a:r>
          </a:p>
          <a:p>
            <a:r>
              <a:rPr lang="en-US" sz="1800" dirty="0"/>
              <a:t>Click “Application”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1D416-82A2-42C6-9311-23C747E6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49" y="0"/>
            <a:ext cx="6475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5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B3F8-8133-43D8-A00B-61C9B239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89" y="271144"/>
            <a:ext cx="5791200" cy="5032375"/>
          </a:xfrm>
        </p:spPr>
        <p:txBody>
          <a:bodyPr>
            <a:normAutofit/>
          </a:bodyPr>
          <a:lstStyle/>
          <a:p>
            <a:r>
              <a:rPr lang="en-US" sz="1800" dirty="0"/>
              <a:t>Participants will go to another section, called application, with questions.</a:t>
            </a:r>
          </a:p>
          <a:p>
            <a:r>
              <a:rPr lang="en-US" sz="1800" dirty="0"/>
              <a:t>Each application will have around 3-4 questions.</a:t>
            </a:r>
          </a:p>
          <a:p>
            <a:r>
              <a:rPr lang="en-US" sz="1800" dirty="0"/>
              <a:t>There is one application per scenario</a:t>
            </a:r>
          </a:p>
          <a:p>
            <a:r>
              <a:rPr lang="en-US" sz="1800" dirty="0"/>
              <a:t>Clicking “Return to Topic” will take them back to the Topic Page with answers filled out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Now click submit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5168B-FE86-4245-88A0-DBCB03C0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74" y="1825625"/>
            <a:ext cx="4640511" cy="401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E439D-527D-440C-9D01-D6389FDF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63375"/>
            <a:ext cx="2948506" cy="26323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D0719D-DF8B-4A2D-AB38-1B65C7E261FB}"/>
              </a:ext>
            </a:extLst>
          </p:cNvPr>
          <p:cNvCxnSpPr/>
          <p:nvPr/>
        </p:nvCxnSpPr>
        <p:spPr>
          <a:xfrm flipV="1">
            <a:off x="3863340" y="2065020"/>
            <a:ext cx="7147560" cy="42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7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198A-2D91-44EB-A932-041A6124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2605"/>
            <a:ext cx="630174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Participants will be taken to a results page that shows how their answers compared to past participants (we will talk through this later).</a:t>
            </a:r>
          </a:p>
          <a:p>
            <a:r>
              <a:rPr lang="en-US" sz="1800" dirty="0"/>
              <a:t>Clicking “Return to Tool” returns participants to the main tool</a:t>
            </a:r>
          </a:p>
          <a:p>
            <a:r>
              <a:rPr lang="en-US" sz="1800" dirty="0"/>
              <a:t>Clicking “Return to Topic” will return participants to the previous topic.</a:t>
            </a:r>
          </a:p>
          <a:p>
            <a:endParaRPr lang="en-US" sz="1800" dirty="0"/>
          </a:p>
          <a:p>
            <a:r>
              <a:rPr lang="en-US" sz="1800" dirty="0"/>
              <a:t>Let’s click “Return to Topic”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8DEE1-AA12-4E1A-BEF8-2D5C99AC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93" y="403860"/>
            <a:ext cx="4423988" cy="3680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038C8-EED2-46B7-90A0-158112D2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4817286"/>
            <a:ext cx="3611880" cy="1431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2F61E-C061-4556-A787-035029F72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61" y="5092137"/>
            <a:ext cx="697550" cy="106293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41AA4B7-1718-4B40-ABB4-1B02CECDE3CA}"/>
              </a:ext>
            </a:extLst>
          </p:cNvPr>
          <p:cNvSpPr/>
          <p:nvPr/>
        </p:nvSpPr>
        <p:spPr>
          <a:xfrm>
            <a:off x="1699261" y="4015740"/>
            <a:ext cx="2514599" cy="7080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01D1B7-38EC-4787-ABC2-F99C988C8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623" y="4171315"/>
            <a:ext cx="2556963" cy="2282825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B184DBE-E12D-4C51-A230-C271ED4FCE3D}"/>
              </a:ext>
            </a:extLst>
          </p:cNvPr>
          <p:cNvSpPr/>
          <p:nvPr/>
        </p:nvSpPr>
        <p:spPr>
          <a:xfrm>
            <a:off x="6728460" y="3642360"/>
            <a:ext cx="1493520" cy="3733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70F61-8831-4402-9AA0-683CD5B6B630}"/>
              </a:ext>
            </a:extLst>
          </p:cNvPr>
          <p:cNvCxnSpPr/>
          <p:nvPr/>
        </p:nvCxnSpPr>
        <p:spPr>
          <a:xfrm flipV="1">
            <a:off x="3787140" y="617220"/>
            <a:ext cx="774192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6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323-7856-4934-AA87-22E04549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8737-D6C1-4EDC-9DB3-809AB939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8260" cy="4351338"/>
          </a:xfrm>
        </p:spPr>
        <p:txBody>
          <a:bodyPr/>
          <a:lstStyle/>
          <a:p>
            <a:r>
              <a:rPr lang="en-US" dirty="0"/>
              <a:t>Participants return to the topic page</a:t>
            </a:r>
          </a:p>
          <a:p>
            <a:r>
              <a:rPr lang="en-US" dirty="0"/>
              <a:t>“Submit” has turned gray since the page was already submitted</a:t>
            </a:r>
          </a:p>
          <a:p>
            <a:r>
              <a:rPr lang="en-US" dirty="0"/>
              <a:t>“Application” turns blue</a:t>
            </a:r>
          </a:p>
          <a:p>
            <a:r>
              <a:rPr lang="en-US" dirty="0"/>
              <a:t>“view Answers” also turns blue</a:t>
            </a:r>
          </a:p>
          <a:p>
            <a:r>
              <a:rPr lang="en-US" dirty="0"/>
              <a:t>Now we click “Return to Tool”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51829-00C7-4505-86A1-C92D9C58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94" y="0"/>
            <a:ext cx="5583706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4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6B626-B11E-4F12-9455-906C5D99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220"/>
            <a:ext cx="12192000" cy="611555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6AD9061-0579-4CBF-8903-0EEEA88D78A4}"/>
              </a:ext>
            </a:extLst>
          </p:cNvPr>
          <p:cNvSpPr/>
          <p:nvPr/>
        </p:nvSpPr>
        <p:spPr>
          <a:xfrm>
            <a:off x="1325880" y="2819399"/>
            <a:ext cx="3901440" cy="18259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Participants return to this page. Knowledge Test has now turned blue because they have finished the Application for Scenario 1. We then click the Knowledge Test</a:t>
            </a:r>
          </a:p>
        </p:txBody>
      </p:sp>
    </p:spTree>
    <p:extLst>
      <p:ext uri="{BB962C8B-B14F-4D97-AF65-F5344CB8AC3E}">
        <p14:creationId xmlns:p14="http://schemas.microsoft.com/office/powerpoint/2010/main" val="106063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DE32-EE40-4497-9C8A-0482234B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"/>
            <a:ext cx="3337560" cy="6116003"/>
          </a:xfrm>
        </p:spPr>
        <p:txBody>
          <a:bodyPr>
            <a:normAutofit/>
          </a:bodyPr>
          <a:lstStyle/>
          <a:p>
            <a:r>
              <a:rPr lang="en-US" sz="1400" dirty="0"/>
              <a:t>Participants are taken to a quiz with 3 different answer types:</a:t>
            </a:r>
          </a:p>
          <a:p>
            <a:r>
              <a:rPr lang="en-US" sz="1400" dirty="0"/>
              <a:t>Radial Multi-Select (Question 1)</a:t>
            </a:r>
          </a:p>
          <a:p>
            <a:r>
              <a:rPr lang="en-US" sz="1400" dirty="0"/>
              <a:t>Double Drop down (Question 2.)</a:t>
            </a:r>
          </a:p>
          <a:p>
            <a:r>
              <a:rPr lang="en-US" sz="1400" dirty="0"/>
              <a:t>Single Drop down (Question 3)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There will be 3 quiz questions for each knowledge test.</a:t>
            </a:r>
          </a:p>
          <a:p>
            <a:r>
              <a:rPr lang="en-US" sz="1400" dirty="0"/>
              <a:t>There is ONE knowledge test per scenario</a:t>
            </a:r>
          </a:p>
          <a:p>
            <a:r>
              <a:rPr lang="en-US" sz="1400" dirty="0"/>
              <a:t>12 questions total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“Return to Tool” will be grayed out – participants will not be able to exit the knowledge test until they complete it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712F5-690A-47A7-8287-DDC1C803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41" y="30480"/>
            <a:ext cx="4792759" cy="450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9AA6C-CE65-4BC9-8DEF-8249E959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41" y="2953702"/>
            <a:ext cx="4810570" cy="38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7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C1EF-5832-4FB8-9257-A39E48A1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" y="454025"/>
            <a:ext cx="5383121" cy="4351338"/>
          </a:xfrm>
        </p:spPr>
        <p:txBody>
          <a:bodyPr/>
          <a:lstStyle/>
          <a:p>
            <a:r>
              <a:rPr lang="en-US" dirty="0"/>
              <a:t>Clicking “Submit” will turn the button gray and give feedback based on the response given.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3340A-060A-459C-8E63-425AE323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21" y="0"/>
            <a:ext cx="5970679" cy="409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F2F73-5922-48E6-B15B-7390AE51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0" y="3162300"/>
            <a:ext cx="3214690" cy="409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CF5B9-3CFF-43AD-AC01-D004014D8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2" y="4093845"/>
            <a:ext cx="325951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215A-01FA-44B8-84A3-B2EF9155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63524"/>
            <a:ext cx="4564380" cy="6167755"/>
          </a:xfrm>
        </p:spPr>
        <p:txBody>
          <a:bodyPr>
            <a:normAutofit/>
          </a:bodyPr>
          <a:lstStyle/>
          <a:p>
            <a:r>
              <a:rPr lang="en-US" dirty="0"/>
              <a:t>After all questions are submitted, participants can then click “Submit”</a:t>
            </a:r>
          </a:p>
          <a:p>
            <a:r>
              <a:rPr lang="en-US" dirty="0"/>
              <a:t>Participants will then get another screen graphically representing how their answers compared to past participants (will discuss more later)</a:t>
            </a:r>
          </a:p>
          <a:p>
            <a:r>
              <a:rPr lang="en-US" dirty="0"/>
              <a:t>“Return to KT” takes them back to the knowledge test</a:t>
            </a:r>
          </a:p>
          <a:p>
            <a:r>
              <a:rPr lang="en-US" dirty="0"/>
              <a:t>“Return to Tool” takes them back to the tool</a:t>
            </a:r>
          </a:p>
          <a:p>
            <a:r>
              <a:rPr lang="en-US" dirty="0"/>
              <a:t>Click “Return to KT”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6AE93-3618-4B55-8DFA-0EE8755C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72" y="521970"/>
            <a:ext cx="6962775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C5057-3DB5-4693-A51D-2B4C5C4E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312670"/>
            <a:ext cx="5484497" cy="29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4D71-D7B9-41E5-A5A3-609D42B8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316864"/>
            <a:ext cx="5814060" cy="5268595"/>
          </a:xfrm>
        </p:spPr>
        <p:txBody>
          <a:bodyPr/>
          <a:lstStyle/>
          <a:p>
            <a:r>
              <a:rPr lang="en-US" dirty="0"/>
              <a:t>Participants will be taken back to the knowledge test page</a:t>
            </a:r>
          </a:p>
          <a:p>
            <a:r>
              <a:rPr lang="en-US" dirty="0"/>
              <a:t>Submit is now grayed out and when clicked will tell participants “You have already submitted the answers to this Knowledge Test.”</a:t>
            </a:r>
          </a:p>
          <a:p>
            <a:endParaRPr lang="en-US" dirty="0"/>
          </a:p>
          <a:p>
            <a:r>
              <a:rPr lang="en-US" dirty="0"/>
              <a:t>“View Results” will take the participant back to the graph</a:t>
            </a:r>
          </a:p>
          <a:p>
            <a:r>
              <a:rPr lang="en-US" dirty="0"/>
              <a:t>Now we click “Return to Tool”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7B5CA-A42A-46FF-8B2B-C9C5C76D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368"/>
            <a:ext cx="608890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FE24-C7CB-4AA2-A802-6C561856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362584"/>
            <a:ext cx="3741420" cy="5862955"/>
          </a:xfrm>
        </p:spPr>
        <p:txBody>
          <a:bodyPr/>
          <a:lstStyle/>
          <a:p>
            <a:r>
              <a:rPr lang="en-US" dirty="0"/>
              <a:t>Scenario 2 is now unlocked</a:t>
            </a:r>
          </a:p>
          <a:p>
            <a:r>
              <a:rPr lang="en-US" dirty="0"/>
              <a:t>Please add a popup saying “Scenario 2 is now available” once the Knowledge test for Scenario 1 is completed.</a:t>
            </a:r>
          </a:p>
          <a:p>
            <a:r>
              <a:rPr lang="en-US" dirty="0"/>
              <a:t>Click Scenario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72696-115F-471E-B2AE-8DD9C591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94" y="0"/>
            <a:ext cx="7512330" cy="37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E017-6DE7-4777-BC2D-1D4BEA2E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86384"/>
            <a:ext cx="3794760" cy="5847715"/>
          </a:xfrm>
        </p:spPr>
        <p:txBody>
          <a:bodyPr/>
          <a:lstStyle/>
          <a:p>
            <a:r>
              <a:rPr lang="en-US" dirty="0"/>
              <a:t>This is the intro page for the Tool. Participants will answer the 4 questions from a drop-down and the data will be used to organize participant results into different categories.</a:t>
            </a:r>
          </a:p>
          <a:p>
            <a:endParaRPr lang="en-US" dirty="0"/>
          </a:p>
          <a:p>
            <a:r>
              <a:rPr lang="en-US" dirty="0"/>
              <a:t>Click “Go to Tool”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4CCAF-8A2C-4CD0-98F2-7732DE67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629684"/>
            <a:ext cx="7498080" cy="38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C674-4D30-4AEB-ADD2-C4628459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92" y="272478"/>
            <a:ext cx="4429968" cy="6440741"/>
          </a:xfrm>
        </p:spPr>
        <p:txBody>
          <a:bodyPr/>
          <a:lstStyle/>
          <a:p>
            <a:r>
              <a:rPr lang="en-US" dirty="0"/>
              <a:t>There will be a different Scenario Explanation once Scenario 2 is clicked.</a:t>
            </a:r>
          </a:p>
          <a:p>
            <a:r>
              <a:rPr lang="en-US" dirty="0"/>
              <a:t>Topics 1 and 2 buttons will appear, but only topic 1 will be blue.</a:t>
            </a:r>
          </a:p>
          <a:p>
            <a:r>
              <a:rPr lang="en-US" dirty="0"/>
              <a:t>Clicking Topic 2 will ask participants to complete the previous topic first.</a:t>
            </a:r>
          </a:p>
          <a:p>
            <a:r>
              <a:rPr lang="en-US" dirty="0"/>
              <a:t>The knowledge test is also gray and unavailable</a:t>
            </a:r>
          </a:p>
          <a:p>
            <a:r>
              <a:rPr lang="en-US" dirty="0"/>
              <a:t>Click Topic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C55C3-D07A-4A67-9F9A-812DF648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81" y="252794"/>
            <a:ext cx="7258127" cy="35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C674-4D30-4AEB-ADD2-C4628459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92" y="272478"/>
            <a:ext cx="4429968" cy="6440741"/>
          </a:xfrm>
        </p:spPr>
        <p:txBody>
          <a:bodyPr/>
          <a:lstStyle/>
          <a:p>
            <a:r>
              <a:rPr lang="en-US" dirty="0"/>
              <a:t>This will look identical to clicking ‘Topic 1’ in Scenario 1. However, the “Application” button will not be available.</a:t>
            </a:r>
          </a:p>
          <a:p>
            <a:r>
              <a:rPr lang="en-US" dirty="0"/>
              <a:t>All other functionality is the same.</a:t>
            </a:r>
          </a:p>
          <a:p>
            <a:r>
              <a:rPr lang="en-US" dirty="0"/>
              <a:t>Click Submit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74552-81DE-4CDA-B0FF-DC3669A4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40" y="0"/>
            <a:ext cx="6264973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37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5"/>
            <a:ext cx="4884420" cy="4351338"/>
          </a:xfrm>
        </p:spPr>
        <p:txBody>
          <a:bodyPr/>
          <a:lstStyle/>
          <a:p>
            <a:r>
              <a:rPr lang="en-US" dirty="0"/>
              <a:t>Participants will be shown the a results page with suggested answers to their questions. However, they will not have the “Application” button. This will be unlocked </a:t>
            </a:r>
            <a:r>
              <a:rPr lang="en-US" b="1" dirty="0"/>
              <a:t>after completing Scenario 2, Topic 2</a:t>
            </a:r>
          </a:p>
          <a:p>
            <a:endParaRPr lang="en-US" b="1" dirty="0"/>
          </a:p>
          <a:p>
            <a:r>
              <a:rPr lang="en-US" dirty="0"/>
              <a:t>Click “Return to Tool”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BF51F-ACE2-4609-A51D-4B224CC4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19" y="0"/>
            <a:ext cx="6313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7D74-D5BA-4467-8C57-17CD65A6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F0A9-3F53-4041-BB0D-40DE732E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3760" cy="4351338"/>
          </a:xfrm>
        </p:spPr>
        <p:txBody>
          <a:bodyPr/>
          <a:lstStyle/>
          <a:p>
            <a:r>
              <a:rPr lang="en-US" dirty="0"/>
              <a:t>Topic 2 will now be unlocked</a:t>
            </a:r>
          </a:p>
          <a:p>
            <a:r>
              <a:rPr lang="en-US" dirty="0"/>
              <a:t>Click Topic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CC915-956E-419E-AC18-D44488ED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86" y="106210"/>
            <a:ext cx="7788194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7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5"/>
            <a:ext cx="4884420" cy="4351338"/>
          </a:xfrm>
        </p:spPr>
        <p:txBody>
          <a:bodyPr/>
          <a:lstStyle/>
          <a:p>
            <a:r>
              <a:rPr lang="en-US" dirty="0"/>
              <a:t>Participants will again have a topic page to answer questions.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Application has returned but it is grayed out</a:t>
            </a:r>
          </a:p>
          <a:p>
            <a:r>
              <a:rPr lang="en-US" dirty="0"/>
              <a:t>Click Submit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C7FB91-8E75-4C12-A03C-029D9E13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04" y="0"/>
            <a:ext cx="5997596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37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5"/>
            <a:ext cx="4884420" cy="4351338"/>
          </a:xfrm>
        </p:spPr>
        <p:txBody>
          <a:bodyPr/>
          <a:lstStyle/>
          <a:p>
            <a:r>
              <a:rPr lang="en-US" dirty="0"/>
              <a:t>Participants will see the suggested answers to their question</a:t>
            </a:r>
            <a:endParaRPr lang="en-US" b="1" dirty="0"/>
          </a:p>
          <a:p>
            <a:r>
              <a:rPr lang="en-US" dirty="0"/>
              <a:t>Application has returned and is now blue</a:t>
            </a:r>
          </a:p>
          <a:p>
            <a:endParaRPr lang="en-US" dirty="0"/>
          </a:p>
          <a:p>
            <a:r>
              <a:rPr lang="en-US" dirty="0"/>
              <a:t>Click Application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49157-D9E3-4A69-AFAA-633D42C5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1" y="0"/>
            <a:ext cx="5584509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5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4"/>
            <a:ext cx="4884420" cy="5512435"/>
          </a:xfrm>
        </p:spPr>
        <p:txBody>
          <a:bodyPr/>
          <a:lstStyle/>
          <a:p>
            <a:r>
              <a:rPr lang="en-US" dirty="0"/>
              <a:t>Participants will now complete the Scenario Application for Scenario 2</a:t>
            </a:r>
          </a:p>
          <a:p>
            <a:endParaRPr lang="en-US" dirty="0"/>
          </a:p>
          <a:p>
            <a:r>
              <a:rPr lang="en-US" dirty="0"/>
              <a:t>These questions types are unfortunately not finalized yet so their format may change. Apologies.</a:t>
            </a:r>
          </a:p>
          <a:p>
            <a:endParaRPr lang="en-US" dirty="0"/>
          </a:p>
          <a:p>
            <a:r>
              <a:rPr lang="en-US" dirty="0"/>
              <a:t>Click Submit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A43CD-9EFB-48AE-994B-A5E00FCA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47" y="0"/>
            <a:ext cx="5366153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0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4"/>
            <a:ext cx="4884420" cy="5512435"/>
          </a:xfrm>
        </p:spPr>
        <p:txBody>
          <a:bodyPr/>
          <a:lstStyle/>
          <a:p>
            <a:r>
              <a:rPr lang="en-US" dirty="0"/>
              <a:t>Participants will see another graph illustrating how their answers compared to peers</a:t>
            </a:r>
          </a:p>
          <a:p>
            <a:r>
              <a:rPr lang="en-US" dirty="0"/>
              <a:t>Click Return to tool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45B46-8E47-4628-AE41-AF6B9DFF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600075"/>
            <a:ext cx="5299710" cy="39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4"/>
            <a:ext cx="4206240" cy="5512435"/>
          </a:xfrm>
        </p:spPr>
        <p:txBody>
          <a:bodyPr/>
          <a:lstStyle/>
          <a:p>
            <a:r>
              <a:rPr lang="en-US" dirty="0"/>
              <a:t>The Knowledge Test for Scenario 2 is now unlocked and ready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Knowledge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4FE6A-C35C-4AC8-B439-02672E82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796" y="332772"/>
            <a:ext cx="7266204" cy="36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0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4"/>
            <a:ext cx="4206240" cy="5512435"/>
          </a:xfrm>
        </p:spPr>
        <p:txBody>
          <a:bodyPr/>
          <a:lstStyle/>
          <a:p>
            <a:r>
              <a:rPr lang="en-US" sz="1800" dirty="0"/>
              <a:t>Participants will now enter the knowledge test for Scenario 2. This functions the same as Scenario 1.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Click Submit</a:t>
            </a:r>
          </a:p>
          <a:p>
            <a:r>
              <a:rPr lang="en-US" sz="1800" dirty="0"/>
              <a:t>Participants will again see the graph displaying their results</a:t>
            </a:r>
          </a:p>
          <a:p>
            <a:r>
              <a:rPr lang="en-US" dirty="0"/>
              <a:t>Click “return to tool”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C86AC-6CAF-42A7-B7EC-D7DDFEFC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16" y="0"/>
            <a:ext cx="709838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29D88-AD88-40BC-AEEA-43846345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" y="5343841"/>
            <a:ext cx="4864478" cy="14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8072-AE91-4159-91FE-15CB3241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" y="0"/>
            <a:ext cx="10515600" cy="1325563"/>
          </a:xfrm>
        </p:spPr>
        <p:txBody>
          <a:bodyPr/>
          <a:lstStyle/>
          <a:p>
            <a:r>
              <a:rPr lang="en-US" dirty="0"/>
              <a:t>Current 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FF10F-42FE-42AB-85EF-4B7D9BEC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523"/>
            <a:ext cx="12192000" cy="48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29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ACE-3DA4-4E08-990D-90B602FD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94004"/>
            <a:ext cx="4206240" cy="5512435"/>
          </a:xfrm>
        </p:spPr>
        <p:txBody>
          <a:bodyPr/>
          <a:lstStyle/>
          <a:p>
            <a:r>
              <a:rPr lang="en-US" sz="1800" dirty="0"/>
              <a:t>Scenario 3 will now be unlocked.</a:t>
            </a:r>
          </a:p>
          <a:p>
            <a:endParaRPr lang="en-US" sz="1800" dirty="0"/>
          </a:p>
          <a:p>
            <a:r>
              <a:rPr lang="en-US" sz="1800" dirty="0"/>
              <a:t>Please add a pop-up saying “Scenario 3 is now available.”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Click Scenario 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AF3B8-0671-48FB-AC04-BE326B95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70" y="298883"/>
            <a:ext cx="6808330" cy="34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06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66E3-88E6-426A-BEB9-DD7C3F33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469265"/>
            <a:ext cx="5494020" cy="4351338"/>
          </a:xfrm>
        </p:spPr>
        <p:txBody>
          <a:bodyPr/>
          <a:lstStyle/>
          <a:p>
            <a:r>
              <a:rPr lang="en-US" dirty="0"/>
              <a:t>Scenario 3 will now display on the left.</a:t>
            </a:r>
          </a:p>
          <a:p>
            <a:r>
              <a:rPr lang="en-US" dirty="0"/>
              <a:t>The Topic, Application, and Knowledge Test for Scenario 3 will function </a:t>
            </a:r>
            <a:r>
              <a:rPr lang="en-US" b="1" dirty="0"/>
              <a:t>the same as Scenario 1, so it will be skipped in this PPT. Please let me know if you would like me to go over it in detail.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C5995-2A8E-4C16-8C9E-279BFE1C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94" y="389033"/>
            <a:ext cx="6325205" cy="3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5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217-2790-4679-BDDB-F5BBC23B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225424"/>
            <a:ext cx="5303520" cy="6175375"/>
          </a:xfrm>
        </p:spPr>
        <p:txBody>
          <a:bodyPr>
            <a:normAutofit/>
          </a:bodyPr>
          <a:lstStyle/>
          <a:p>
            <a:r>
              <a:rPr lang="en-US" sz="1800" dirty="0"/>
              <a:t>Upon clicking Scenario 4 after completing Scenario 3’s knowledge test, I will be taken to this page. </a:t>
            </a:r>
          </a:p>
          <a:p>
            <a:endParaRPr lang="en-US" sz="1800" dirty="0"/>
          </a:p>
          <a:p>
            <a:r>
              <a:rPr lang="en-US" sz="1800" dirty="0"/>
              <a:t>The image from the button is how this page currently exists in the Isomer tool.</a:t>
            </a:r>
          </a:p>
          <a:p>
            <a:r>
              <a:rPr lang="en-US" sz="1800" dirty="0"/>
              <a:t>Please notice the removal of the circled Decisions</a:t>
            </a:r>
          </a:p>
          <a:p>
            <a:endParaRPr lang="en-US" sz="1800" dirty="0"/>
          </a:p>
          <a:p>
            <a:r>
              <a:rPr lang="en-US" sz="1800" dirty="0"/>
              <a:t>Please add the scenario navigation to this page, and remove the buttons at the top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CAF93-A48D-4B8E-9725-1213BEDE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54" y="0"/>
            <a:ext cx="6473461" cy="373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7449F-709A-4825-9FEB-3E9A937B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78" y="4230564"/>
            <a:ext cx="8361362" cy="35723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EB55D84-10B4-442F-8174-8ACB9CBB7884}"/>
              </a:ext>
            </a:extLst>
          </p:cNvPr>
          <p:cNvSpPr/>
          <p:nvPr/>
        </p:nvSpPr>
        <p:spPr>
          <a:xfrm>
            <a:off x="7345680" y="5387340"/>
            <a:ext cx="1226820" cy="502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129B2-542E-4E38-9A11-FF3EB55C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4913505"/>
            <a:ext cx="1186683" cy="198405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4A6F053-2415-4B60-BFC7-F6D8C33F9AB0}"/>
              </a:ext>
            </a:extLst>
          </p:cNvPr>
          <p:cNvSpPr/>
          <p:nvPr/>
        </p:nvSpPr>
        <p:spPr>
          <a:xfrm>
            <a:off x="5806440" y="4419635"/>
            <a:ext cx="193548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1014655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E37-3FDA-4E72-929E-A4755F86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93ED-1373-430E-B175-3C3E05DD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2966-65D9-41D7-A0F5-D75FBC05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24"/>
            <a:ext cx="12192000" cy="670415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E3BD64D-F988-4E32-8A2F-4DBC44190FDF}"/>
              </a:ext>
            </a:extLst>
          </p:cNvPr>
          <p:cNvSpPr/>
          <p:nvPr/>
        </p:nvSpPr>
        <p:spPr>
          <a:xfrm>
            <a:off x="4221480" y="3962400"/>
            <a:ext cx="5753100" cy="271272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Clicking the Topic 1 Button here will begin another sequence of Topic 1 -&gt; Topic 1 Results -&gt; Tool Page -&gt; Topic 2 -&gt; Topic 2 Results -&gt; Application -&gt; Knowledge test that was stated earlier in the walkthrough for Scenario 2.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Please let me know if you would like to go over this in detail.</a:t>
            </a:r>
          </a:p>
        </p:txBody>
      </p:sp>
    </p:spTree>
    <p:extLst>
      <p:ext uri="{BB962C8B-B14F-4D97-AF65-F5344CB8AC3E}">
        <p14:creationId xmlns:p14="http://schemas.microsoft.com/office/powerpoint/2010/main" val="2416420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0F05-C454-40E3-9CCC-818F3179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"/>
            <a:ext cx="10515600" cy="5917883"/>
          </a:xfrm>
        </p:spPr>
        <p:txBody>
          <a:bodyPr/>
          <a:lstStyle/>
          <a:p>
            <a:r>
              <a:rPr lang="en-US" dirty="0"/>
              <a:t>Once participants have completed the Scenario 4 Knowledge Test, they will be taken to a reports tab in the simulation that will outline all of their answers across the simulation.</a:t>
            </a:r>
          </a:p>
          <a:p>
            <a:endParaRPr lang="en-US" dirty="0"/>
          </a:p>
          <a:p>
            <a:r>
              <a:rPr lang="en-US" dirty="0"/>
              <a:t>This is currently still being built. This report will be used to for post-simulation actions and reflection for the participants.</a:t>
            </a:r>
          </a:p>
        </p:txBody>
      </p:sp>
    </p:spTree>
    <p:extLst>
      <p:ext uri="{BB962C8B-B14F-4D97-AF65-F5344CB8AC3E}">
        <p14:creationId xmlns:p14="http://schemas.microsoft.com/office/powerpoint/2010/main" val="17826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53AF-F076-472F-8D2B-F330C417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5" y="18255"/>
            <a:ext cx="10515600" cy="1325563"/>
          </a:xfrm>
        </p:spPr>
        <p:txBody>
          <a:bodyPr/>
          <a:lstStyle/>
          <a:p>
            <a:r>
              <a:rPr lang="en-US" dirty="0"/>
              <a:t>Current Excel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DE291-EAD8-4923-B254-76D3F8BA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10532"/>
            <a:ext cx="10906125" cy="55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C492-5603-4F00-BD31-A69C34F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17" y="38415"/>
            <a:ext cx="10515600" cy="1325563"/>
          </a:xfrm>
        </p:spPr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A5A3-3A6F-41C0-8D98-0A670D03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1964F-5C9E-4836-9562-669CA0F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723"/>
            <a:ext cx="12192000" cy="4831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3046FC-DC61-481C-A658-99582A0F837F}"/>
              </a:ext>
            </a:extLst>
          </p:cNvPr>
          <p:cNvSpPr/>
          <p:nvPr/>
        </p:nvSpPr>
        <p:spPr>
          <a:xfrm>
            <a:off x="3087757" y="1769165"/>
            <a:ext cx="2587422" cy="17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these buttons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3271-52E3-4972-A250-463B116DB7BC}"/>
              </a:ext>
            </a:extLst>
          </p:cNvPr>
          <p:cNvSpPr/>
          <p:nvPr/>
        </p:nvSpPr>
        <p:spPr>
          <a:xfrm>
            <a:off x="3073392" y="2252240"/>
            <a:ext cx="5952449" cy="18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 Dashboard from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6AC73-AD9D-4077-8FA1-8DD18CBEEE49}"/>
              </a:ext>
            </a:extLst>
          </p:cNvPr>
          <p:cNvSpPr txBox="1"/>
          <p:nvPr/>
        </p:nvSpPr>
        <p:spPr>
          <a:xfrm>
            <a:off x="208872" y="1280990"/>
            <a:ext cx="287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Scenario Button, Topic Button, and Explanation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6D001-A4E9-426D-B38F-74C7C2D9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4" y="2127040"/>
            <a:ext cx="2526964" cy="38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C492-5603-4F00-BD31-A69C34F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17" y="38415"/>
            <a:ext cx="10515600" cy="1325563"/>
          </a:xfrm>
        </p:spPr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A5A3-3A6F-41C0-8D98-0A670D03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1964F-5C9E-4836-9562-669CA0F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723"/>
            <a:ext cx="12192000" cy="4831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3046FC-DC61-481C-A658-99582A0F837F}"/>
              </a:ext>
            </a:extLst>
          </p:cNvPr>
          <p:cNvSpPr/>
          <p:nvPr/>
        </p:nvSpPr>
        <p:spPr>
          <a:xfrm>
            <a:off x="3087757" y="1769165"/>
            <a:ext cx="2587422" cy="17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these buttons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3271-52E3-4972-A250-463B116DB7BC}"/>
              </a:ext>
            </a:extLst>
          </p:cNvPr>
          <p:cNvSpPr/>
          <p:nvPr/>
        </p:nvSpPr>
        <p:spPr>
          <a:xfrm>
            <a:off x="3073392" y="2252240"/>
            <a:ext cx="5952449" cy="18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 Dashboard from Tool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6D001-A4E9-426D-B38F-74C7C2D9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4" y="2127040"/>
            <a:ext cx="2526964" cy="384098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3F4872-CA47-405C-8A72-69061319099A}"/>
              </a:ext>
            </a:extLst>
          </p:cNvPr>
          <p:cNvSpPr/>
          <p:nvPr/>
        </p:nvSpPr>
        <p:spPr>
          <a:xfrm>
            <a:off x="563880" y="1941443"/>
            <a:ext cx="1805940" cy="18559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Click Scenario 1 Button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181029E-35F0-4A90-A873-8C709C563D74}"/>
              </a:ext>
            </a:extLst>
          </p:cNvPr>
          <p:cNvSpPr/>
          <p:nvPr/>
        </p:nvSpPr>
        <p:spPr>
          <a:xfrm>
            <a:off x="23895" y="2618857"/>
            <a:ext cx="5651284" cy="319213"/>
          </a:xfrm>
          <a:prstGeom prst="wedgeRectCallout">
            <a:avLst>
              <a:gd name="adj1" fmla="val -19754"/>
              <a:gd name="adj2" fmla="val -61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Clicking Scenario 2, 3, or 4 without completing Scenario 1 will give an error: “Please complete the previous Scenarios first”</a:t>
            </a:r>
          </a:p>
        </p:txBody>
      </p:sp>
    </p:spTree>
    <p:extLst>
      <p:ext uri="{BB962C8B-B14F-4D97-AF65-F5344CB8AC3E}">
        <p14:creationId xmlns:p14="http://schemas.microsoft.com/office/powerpoint/2010/main" val="127074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C492-5603-4F00-BD31-A69C34F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17" y="38415"/>
            <a:ext cx="10515600" cy="1325563"/>
          </a:xfrm>
        </p:spPr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A5A3-3A6F-41C0-8D98-0A670D03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1964F-5C9E-4836-9562-669CA0F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723"/>
            <a:ext cx="12192000" cy="4831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3046FC-DC61-481C-A658-99582A0F837F}"/>
              </a:ext>
            </a:extLst>
          </p:cNvPr>
          <p:cNvSpPr/>
          <p:nvPr/>
        </p:nvSpPr>
        <p:spPr>
          <a:xfrm>
            <a:off x="3087757" y="1769165"/>
            <a:ext cx="2587422" cy="17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these buttons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3271-52E3-4972-A250-463B116DB7BC}"/>
              </a:ext>
            </a:extLst>
          </p:cNvPr>
          <p:cNvSpPr/>
          <p:nvPr/>
        </p:nvSpPr>
        <p:spPr>
          <a:xfrm>
            <a:off x="3073392" y="2252240"/>
            <a:ext cx="5952449" cy="18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 Dashboard from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8E129-2D7E-4701-A1F9-5EFF88B3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2207314"/>
            <a:ext cx="2354599" cy="358796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3F4872-CA47-405C-8A72-69061319099A}"/>
              </a:ext>
            </a:extLst>
          </p:cNvPr>
          <p:cNvSpPr/>
          <p:nvPr/>
        </p:nvSpPr>
        <p:spPr>
          <a:xfrm>
            <a:off x="495319" y="4499231"/>
            <a:ext cx="2423160" cy="50710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Section Populates with information and only topic 1 button appears, and turns blue, Knowledge test still gray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CFD658F-12DD-441B-B3F8-81463F39CCEF}"/>
              </a:ext>
            </a:extLst>
          </p:cNvPr>
          <p:cNvSpPr/>
          <p:nvPr/>
        </p:nvSpPr>
        <p:spPr>
          <a:xfrm>
            <a:off x="332299" y="1572070"/>
            <a:ext cx="2423160" cy="50710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Scenario 1 turns blue, all others remain gray</a:t>
            </a:r>
          </a:p>
        </p:txBody>
      </p:sp>
    </p:spTree>
    <p:extLst>
      <p:ext uri="{BB962C8B-B14F-4D97-AF65-F5344CB8AC3E}">
        <p14:creationId xmlns:p14="http://schemas.microsoft.com/office/powerpoint/2010/main" val="17085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C492-5603-4F00-BD31-A69C34F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17" y="38415"/>
            <a:ext cx="10515600" cy="1325563"/>
          </a:xfrm>
        </p:spPr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A5A3-3A6F-41C0-8D98-0A670D03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1964F-5C9E-4836-9562-669CA0F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723"/>
            <a:ext cx="12192000" cy="4831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3046FC-DC61-481C-A658-99582A0F837F}"/>
              </a:ext>
            </a:extLst>
          </p:cNvPr>
          <p:cNvSpPr/>
          <p:nvPr/>
        </p:nvSpPr>
        <p:spPr>
          <a:xfrm>
            <a:off x="3087757" y="1769165"/>
            <a:ext cx="2587422" cy="17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these buttons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D3271-52E3-4972-A250-463B116DB7BC}"/>
              </a:ext>
            </a:extLst>
          </p:cNvPr>
          <p:cNvSpPr/>
          <p:nvPr/>
        </p:nvSpPr>
        <p:spPr>
          <a:xfrm>
            <a:off x="3073392" y="2252240"/>
            <a:ext cx="5952449" cy="18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 Dashboard from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8E129-2D7E-4701-A1F9-5EFF88B3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2207314"/>
            <a:ext cx="2354599" cy="358796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3F4872-CA47-405C-8A72-69061319099A}"/>
              </a:ext>
            </a:extLst>
          </p:cNvPr>
          <p:cNvSpPr/>
          <p:nvPr/>
        </p:nvSpPr>
        <p:spPr>
          <a:xfrm>
            <a:off x="289560" y="4837043"/>
            <a:ext cx="2423160" cy="18559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Click Topic 1</a:t>
            </a:r>
          </a:p>
        </p:txBody>
      </p:sp>
    </p:spTree>
    <p:extLst>
      <p:ext uri="{BB962C8B-B14F-4D97-AF65-F5344CB8AC3E}">
        <p14:creationId xmlns:p14="http://schemas.microsoft.com/office/powerpoint/2010/main" val="101991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FF73A5-3DAE-4012-8C5A-8E2AAF84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1" y="0"/>
            <a:ext cx="5005681" cy="47701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D19D-A8FB-43DB-8A05-4E4903FE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09245"/>
            <a:ext cx="61569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Participants are taken to a topic form where they fill out the questions</a:t>
            </a:r>
          </a:p>
          <a:p>
            <a:r>
              <a:rPr lang="en-US" sz="1800" dirty="0"/>
              <a:t>“Application” is grayed out as it is NOT available yet</a:t>
            </a:r>
          </a:p>
          <a:p>
            <a:r>
              <a:rPr lang="en-US" sz="1800" dirty="0"/>
              <a:t>“View Answers” is also grayed out and not available yet</a:t>
            </a:r>
          </a:p>
          <a:p>
            <a:r>
              <a:rPr lang="en-US" sz="1800" dirty="0"/>
              <a:t>Clicking Return to tool Returns them to the previous tool</a:t>
            </a:r>
          </a:p>
          <a:p>
            <a:r>
              <a:rPr lang="en-US" sz="1800" dirty="0"/>
              <a:t>There will be a variable number of questions in each topic.</a:t>
            </a:r>
          </a:p>
          <a:p>
            <a:r>
              <a:rPr lang="en-US" sz="1800" dirty="0"/>
              <a:t>Scenario 1 has 1 topic.</a:t>
            </a:r>
          </a:p>
          <a:p>
            <a:r>
              <a:rPr lang="en-US" sz="1800" dirty="0"/>
              <a:t>Scenario 2 has 2 topics</a:t>
            </a:r>
          </a:p>
          <a:p>
            <a:r>
              <a:rPr lang="en-US" sz="1800" dirty="0"/>
              <a:t>Scenario 3 has 1 topic</a:t>
            </a:r>
          </a:p>
          <a:p>
            <a:r>
              <a:rPr lang="en-US" sz="1800" dirty="0"/>
              <a:t>Scenario 4 has 2 topics.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we click submit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24181-8AAC-47BF-AC81-5766ED7A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80" y="1593885"/>
            <a:ext cx="3611880" cy="1431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1B534-7032-415C-8228-29321E747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381" y="1868736"/>
            <a:ext cx="697550" cy="10629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E753CF-D7A3-405B-B7A7-6BD72E04A60D}"/>
              </a:ext>
            </a:extLst>
          </p:cNvPr>
          <p:cNvCxnSpPr>
            <a:cxnSpLocks/>
          </p:cNvCxnSpPr>
          <p:nvPr/>
        </p:nvCxnSpPr>
        <p:spPr>
          <a:xfrm flipV="1">
            <a:off x="2948940" y="175260"/>
            <a:ext cx="8107680" cy="40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5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1211</Words>
  <Application>Microsoft Office PowerPoint</Application>
  <PresentationFormat>Widescreen</PresentationFormat>
  <Paragraphs>160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SFDC Deal Strategy BA2 Mockup</vt:lpstr>
      <vt:lpstr>PowerPoint Presentation</vt:lpstr>
      <vt:lpstr>Current Tool:</vt:lpstr>
      <vt:lpstr>Current Excel Tool</vt:lpstr>
      <vt:lpstr>Mockup</vt:lpstr>
      <vt:lpstr>Mockup</vt:lpstr>
      <vt:lpstr>Mockup</vt:lpstr>
      <vt:lpstr>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SFDC Deal Strategy BA2 Mockup</dc:title>
  <dc:creator>Steven Yu</dc:creator>
  <cp:lastModifiedBy>Steven Yu</cp:lastModifiedBy>
  <cp:revision>15</cp:revision>
  <dcterms:created xsi:type="dcterms:W3CDTF">2020-06-04T19:13:55Z</dcterms:created>
  <dcterms:modified xsi:type="dcterms:W3CDTF">2020-06-04T22:53:25Z</dcterms:modified>
</cp:coreProperties>
</file>