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9"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7202"/>
    <a:srgbClr val="88C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88" d="100"/>
          <a:sy n="88" d="100"/>
        </p:scale>
        <p:origin x="82"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E1D8E-EA42-48B8-AA93-5196C212530F}" type="datetimeFigureOut">
              <a:rPr lang="en-US" smtClean="0"/>
              <a:t>7/11/2017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0E6A70-946C-48D5-A50F-09F3873C1C94}" type="slidenum">
              <a:rPr lang="en-US" smtClean="0"/>
              <a:t>‹#›</a:t>
            </a:fld>
            <a:endParaRPr lang="en-US"/>
          </a:p>
        </p:txBody>
      </p:sp>
    </p:spTree>
    <p:extLst>
      <p:ext uri="{BB962C8B-B14F-4D97-AF65-F5344CB8AC3E}">
        <p14:creationId xmlns:p14="http://schemas.microsoft.com/office/powerpoint/2010/main" val="3308781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59D691-5527-4B4B-B037-B8F9F446D053}"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77595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9D691-5527-4B4B-B037-B8F9F446D053}"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158893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9D691-5527-4B4B-B037-B8F9F446D053}"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126151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Slide Ligh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0633" y="0"/>
            <a:ext cx="12206177" cy="6858000"/>
          </a:xfrm>
          <a:prstGeom prst="rect">
            <a:avLst/>
          </a:prstGeom>
        </p:spPr>
      </p:pic>
      <p:sp>
        <p:nvSpPr>
          <p:cNvPr id="8" name="Subtitle 2"/>
          <p:cNvSpPr>
            <a:spLocks noGrp="1"/>
          </p:cNvSpPr>
          <p:nvPr>
            <p:ph type="subTitle" idx="1" hasCustomPrompt="1"/>
          </p:nvPr>
        </p:nvSpPr>
        <p:spPr>
          <a:xfrm>
            <a:off x="1594747" y="1939962"/>
            <a:ext cx="9468670" cy="3686481"/>
          </a:xfrm>
          <a:prstGeom prst="rect">
            <a:avLst/>
          </a:prstGeom>
        </p:spPr>
        <p:txBody>
          <a:bodyPr lIns="0" rIns="0">
            <a:noAutofit/>
          </a:bodyPr>
          <a:lstStyle>
            <a:lvl1pPr marL="0" indent="0" algn="l">
              <a:buNone/>
              <a:defRPr sz="2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quote here</a:t>
            </a:r>
            <a:endParaRPr lang="en-US" dirty="0"/>
          </a:p>
        </p:txBody>
      </p:sp>
    </p:spTree>
    <p:extLst>
      <p:ext uri="{BB962C8B-B14F-4D97-AF65-F5344CB8AC3E}">
        <p14:creationId xmlns:p14="http://schemas.microsoft.com/office/powerpoint/2010/main" val="203080943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1224">
          <p15:clr>
            <a:srgbClr val="FBAE40"/>
          </p15:clr>
        </p15:guide>
        <p15:guide id="4294967295" pos="6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59D691-5527-4B4B-B037-B8F9F446D053}"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7611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59D691-5527-4B4B-B037-B8F9F446D053}" type="datetimeFigureOut">
              <a:rPr lang="en-US" smtClean="0"/>
              <a:t>7/11/2017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354503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59D691-5527-4B4B-B037-B8F9F446D053}"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1683605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59D691-5527-4B4B-B037-B8F9F446D053}" type="datetimeFigureOut">
              <a:rPr lang="en-US" smtClean="0"/>
              <a:t>7/11/2017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9298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59D691-5527-4B4B-B037-B8F9F446D053}" type="datetimeFigureOut">
              <a:rPr lang="en-US" smtClean="0"/>
              <a:t>7/11/2017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315489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9D691-5527-4B4B-B037-B8F9F446D053}" type="datetimeFigureOut">
              <a:rPr lang="en-US" smtClean="0"/>
              <a:t>7/11/2017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20596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9D691-5527-4B4B-B037-B8F9F446D053}"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183684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59D691-5527-4B4B-B037-B8F9F446D053}" type="datetimeFigureOut">
              <a:rPr lang="en-US" smtClean="0"/>
              <a:t>7/11/2017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AE783-135B-4079-96E5-C0A2DBFB2A64}" type="slidenum">
              <a:rPr lang="en-US" smtClean="0"/>
              <a:t>‹#›</a:t>
            </a:fld>
            <a:endParaRPr lang="en-US"/>
          </a:p>
        </p:txBody>
      </p:sp>
    </p:spTree>
    <p:extLst>
      <p:ext uri="{BB962C8B-B14F-4D97-AF65-F5344CB8AC3E}">
        <p14:creationId xmlns:p14="http://schemas.microsoft.com/office/powerpoint/2010/main" val="202408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9D691-5527-4B4B-B037-B8F9F446D053}" type="datetimeFigureOut">
              <a:rPr lang="en-US" smtClean="0"/>
              <a:t>7/11/2017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AE783-135B-4079-96E5-C0A2DBFB2A64}" type="slidenum">
              <a:rPr lang="en-US" smtClean="0"/>
              <a:t>‹#›</a:t>
            </a:fld>
            <a:endParaRPr lang="en-US"/>
          </a:p>
        </p:txBody>
      </p:sp>
    </p:spTree>
    <p:extLst>
      <p:ext uri="{BB962C8B-B14F-4D97-AF65-F5344CB8AC3E}">
        <p14:creationId xmlns:p14="http://schemas.microsoft.com/office/powerpoint/2010/main" val="217797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895243"/>
            <a:ext cx="12192000" cy="1323439"/>
          </a:xfrm>
          <a:prstGeom prst="rect">
            <a:avLst/>
          </a:prstGeom>
          <a:noFill/>
        </p:spPr>
        <p:txBody>
          <a:bodyPr wrap="square" rtlCol="0">
            <a:spAutoFit/>
          </a:bodyPr>
          <a:lstStyle/>
          <a:p>
            <a:pPr algn="ctr"/>
            <a:r>
              <a:rPr lang="en-US" sz="8000" dirty="0" smtClean="0">
                <a:solidFill>
                  <a:srgbClr val="88C432"/>
                </a:solidFill>
                <a:cs typeface="Arial" panose="020B0604020202020204" pitchFamily="34" charset="0"/>
              </a:rPr>
              <a:t>TUTORIAL</a:t>
            </a:r>
            <a:endParaRPr lang="en-US" sz="8000" dirty="0">
              <a:solidFill>
                <a:srgbClr val="88C432"/>
              </a:solidFill>
              <a:cs typeface="Arial" panose="020B0604020202020204" pitchFamily="34" charset="0"/>
            </a:endParaRPr>
          </a:p>
        </p:txBody>
      </p:sp>
      <p:sp>
        <p:nvSpPr>
          <p:cNvPr id="5" name="TextBox 4"/>
          <p:cNvSpPr txBox="1"/>
          <p:nvPr/>
        </p:nvSpPr>
        <p:spPr>
          <a:xfrm>
            <a:off x="3491349" y="5335383"/>
            <a:ext cx="7924800" cy="1015663"/>
          </a:xfrm>
          <a:prstGeom prst="rect">
            <a:avLst/>
          </a:prstGeom>
          <a:noFill/>
        </p:spPr>
        <p:txBody>
          <a:bodyPr wrap="square" rtlCol="0">
            <a:spAutoFit/>
          </a:bodyPr>
          <a:lstStyle/>
          <a:p>
            <a:pPr algn="ctr"/>
            <a:r>
              <a:rPr lang="en-US" sz="6000" dirty="0" smtClean="0">
                <a:solidFill>
                  <a:srgbClr val="EF7202"/>
                </a:solidFill>
              </a:rPr>
              <a:t>Winning in Business</a:t>
            </a:r>
            <a:endParaRPr lang="en-US" sz="6000" dirty="0">
              <a:solidFill>
                <a:srgbClr val="EF7202"/>
              </a:solidFill>
            </a:endParaRPr>
          </a:p>
        </p:txBody>
      </p:sp>
      <p:sp>
        <p:nvSpPr>
          <p:cNvPr id="7" name="TextBox 6"/>
          <p:cNvSpPr txBox="1"/>
          <p:nvPr/>
        </p:nvSpPr>
        <p:spPr>
          <a:xfrm>
            <a:off x="1350823" y="4559523"/>
            <a:ext cx="6961909" cy="1015663"/>
          </a:xfrm>
          <a:prstGeom prst="rect">
            <a:avLst/>
          </a:prstGeom>
          <a:noFill/>
        </p:spPr>
        <p:txBody>
          <a:bodyPr wrap="square" rtlCol="0">
            <a:spAutoFit/>
          </a:bodyPr>
          <a:lstStyle/>
          <a:p>
            <a:pPr algn="ctr"/>
            <a:r>
              <a:rPr lang="en-US" sz="6000" dirty="0" smtClean="0">
                <a:solidFill>
                  <a:srgbClr val="EF7202"/>
                </a:solidFill>
              </a:rPr>
              <a:t>Guide to</a:t>
            </a:r>
          </a:p>
        </p:txBody>
      </p:sp>
    </p:spTree>
    <p:extLst>
      <p:ext uri="{BB962C8B-B14F-4D97-AF65-F5344CB8AC3E}">
        <p14:creationId xmlns:p14="http://schemas.microsoft.com/office/powerpoint/2010/main" val="1022514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4668"/>
            <a:ext cx="12192000" cy="1200329"/>
          </a:xfrm>
          <a:prstGeom prst="rect">
            <a:avLst/>
          </a:prstGeom>
          <a:noFill/>
        </p:spPr>
        <p:txBody>
          <a:bodyPr wrap="square" rtlCol="0">
            <a:spAutoFit/>
          </a:bodyPr>
          <a:lstStyle/>
          <a:p>
            <a:pPr algn="ctr"/>
            <a:r>
              <a:rPr lang="en-US" sz="7200" dirty="0" smtClean="0">
                <a:solidFill>
                  <a:srgbClr val="88C432"/>
                </a:solidFill>
                <a:cs typeface="Arial" panose="020B0604020202020204" pitchFamily="34" charset="0"/>
              </a:rPr>
              <a:t>TUTORIAL </a:t>
            </a:r>
            <a:r>
              <a:rPr lang="en-US" sz="7200" dirty="0" smtClean="0">
                <a:solidFill>
                  <a:srgbClr val="EF7202"/>
                </a:solidFill>
              </a:rPr>
              <a:t>- Guide</a:t>
            </a:r>
            <a:endParaRPr lang="en-US" sz="7200" dirty="0">
              <a:solidFill>
                <a:srgbClr val="88C432"/>
              </a:solidFill>
              <a:cs typeface="Arial" panose="020B0604020202020204" pitchFamily="34" charset="0"/>
            </a:endParaRPr>
          </a:p>
        </p:txBody>
      </p:sp>
      <p:sp>
        <p:nvSpPr>
          <p:cNvPr id="7" name="TextBox 6"/>
          <p:cNvSpPr txBox="1"/>
          <p:nvPr/>
        </p:nvSpPr>
        <p:spPr>
          <a:xfrm>
            <a:off x="174171" y="1668497"/>
            <a:ext cx="5277395" cy="4770537"/>
          </a:xfrm>
          <a:prstGeom prst="rect">
            <a:avLst/>
          </a:prstGeom>
          <a:noFill/>
        </p:spPr>
        <p:txBody>
          <a:bodyPr wrap="square" rtlCol="0">
            <a:spAutoFit/>
          </a:bodyPr>
          <a:lstStyle/>
          <a:p>
            <a:r>
              <a:rPr lang="en-US" sz="3200" b="1" dirty="0" smtClean="0">
                <a:solidFill>
                  <a:srgbClr val="EF7202"/>
                </a:solidFill>
              </a:rPr>
              <a:t>Homepage</a:t>
            </a:r>
          </a:p>
          <a:p>
            <a:endParaRPr lang="en-US" sz="1000" b="1" dirty="0" smtClean="0">
              <a:solidFill>
                <a:srgbClr val="EF7202"/>
              </a:solidFill>
            </a:endParaRPr>
          </a:p>
          <a:p>
            <a:r>
              <a:rPr lang="en-US" sz="2800" dirty="0" smtClean="0">
                <a:solidFill>
                  <a:srgbClr val="EF7202"/>
                </a:solidFill>
              </a:rPr>
              <a:t>Welcome. This Guide is designed to illustrate the various components of the decision-making process you will follow.</a:t>
            </a:r>
          </a:p>
          <a:p>
            <a:endParaRPr lang="en-US" sz="1000" dirty="0">
              <a:solidFill>
                <a:srgbClr val="EF7202"/>
              </a:solidFill>
            </a:endParaRPr>
          </a:p>
          <a:p>
            <a:r>
              <a:rPr lang="en-US" sz="2800" dirty="0" smtClean="0">
                <a:solidFill>
                  <a:srgbClr val="EF7202"/>
                </a:solidFill>
              </a:rPr>
              <a:t>This page will be your home base. From here, you will interact with colleagues and access information, resources and tools that will help you make important decisions. </a:t>
            </a:r>
          </a:p>
        </p:txBody>
      </p:sp>
      <p:pic>
        <p:nvPicPr>
          <p:cNvPr id="2" name="Picture 1"/>
          <p:cNvPicPr>
            <a:picLocks noChangeAspect="1"/>
          </p:cNvPicPr>
          <p:nvPr/>
        </p:nvPicPr>
        <p:blipFill>
          <a:blip r:embed="rId2"/>
          <a:stretch>
            <a:fillRect/>
          </a:stretch>
        </p:blipFill>
        <p:spPr>
          <a:xfrm>
            <a:off x="5765079" y="1668497"/>
            <a:ext cx="6191794" cy="4643846"/>
          </a:xfrm>
          <a:prstGeom prst="rect">
            <a:avLst/>
          </a:prstGeom>
        </p:spPr>
      </p:pic>
    </p:spTree>
    <p:extLst>
      <p:ext uri="{BB962C8B-B14F-4D97-AF65-F5344CB8AC3E}">
        <p14:creationId xmlns:p14="http://schemas.microsoft.com/office/powerpoint/2010/main" val="91255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4668"/>
            <a:ext cx="12192000" cy="1200329"/>
          </a:xfrm>
          <a:prstGeom prst="rect">
            <a:avLst/>
          </a:prstGeom>
          <a:noFill/>
        </p:spPr>
        <p:txBody>
          <a:bodyPr wrap="square" rtlCol="0">
            <a:spAutoFit/>
          </a:bodyPr>
          <a:lstStyle/>
          <a:p>
            <a:pPr algn="ctr"/>
            <a:r>
              <a:rPr lang="en-US" sz="7200" dirty="0" smtClean="0">
                <a:solidFill>
                  <a:srgbClr val="88C432"/>
                </a:solidFill>
                <a:cs typeface="Arial" panose="020B0604020202020204" pitchFamily="34" charset="0"/>
              </a:rPr>
              <a:t>TUTORIAL </a:t>
            </a:r>
            <a:r>
              <a:rPr lang="en-US" sz="7200" dirty="0" smtClean="0">
                <a:solidFill>
                  <a:srgbClr val="EF7202"/>
                </a:solidFill>
              </a:rPr>
              <a:t>- Guide</a:t>
            </a:r>
            <a:endParaRPr lang="en-US" sz="7200" dirty="0">
              <a:solidFill>
                <a:srgbClr val="88C432"/>
              </a:solidFill>
              <a:cs typeface="Arial" panose="020B0604020202020204" pitchFamily="34" charset="0"/>
            </a:endParaRPr>
          </a:p>
        </p:txBody>
      </p:sp>
      <p:sp>
        <p:nvSpPr>
          <p:cNvPr id="7" name="TextBox 6"/>
          <p:cNvSpPr txBox="1"/>
          <p:nvPr/>
        </p:nvSpPr>
        <p:spPr>
          <a:xfrm>
            <a:off x="174171" y="1668497"/>
            <a:ext cx="5277395" cy="5139869"/>
          </a:xfrm>
          <a:prstGeom prst="rect">
            <a:avLst/>
          </a:prstGeom>
          <a:noFill/>
        </p:spPr>
        <p:txBody>
          <a:bodyPr wrap="square" rtlCol="0">
            <a:spAutoFit/>
          </a:bodyPr>
          <a:lstStyle/>
          <a:p>
            <a:r>
              <a:rPr lang="en-US" sz="3200" b="1" dirty="0" smtClean="0">
                <a:solidFill>
                  <a:srgbClr val="EF7202"/>
                </a:solidFill>
              </a:rPr>
              <a:t>Situations</a:t>
            </a:r>
          </a:p>
          <a:p>
            <a:endParaRPr lang="en-US" sz="1000" b="1" dirty="0" smtClean="0">
              <a:solidFill>
                <a:srgbClr val="EF7202"/>
              </a:solidFill>
            </a:endParaRPr>
          </a:p>
          <a:p>
            <a:r>
              <a:rPr lang="en-US" sz="2600" dirty="0" smtClean="0">
                <a:solidFill>
                  <a:srgbClr val="EF7202"/>
                </a:solidFill>
              </a:rPr>
              <a:t>Your colleagues will contact you seeking your advice on key situations. Using the information, tools and resources at your disposal, you will provide guidance through the decisions you make. As choices for each decision are presented to you, you will choose the one you believe to be the best course of action. You will receive follow-up information about the outcomes of your decision.</a:t>
            </a:r>
          </a:p>
        </p:txBody>
      </p:sp>
      <p:pic>
        <p:nvPicPr>
          <p:cNvPr id="6" name="Picture 5"/>
          <p:cNvPicPr>
            <a:picLocks noChangeAspect="1"/>
          </p:cNvPicPr>
          <p:nvPr/>
        </p:nvPicPr>
        <p:blipFill>
          <a:blip r:embed="rId2"/>
          <a:stretch>
            <a:fillRect/>
          </a:stretch>
        </p:blipFill>
        <p:spPr>
          <a:xfrm>
            <a:off x="5765079" y="1668497"/>
            <a:ext cx="6191794" cy="4643846"/>
          </a:xfrm>
          <a:prstGeom prst="rect">
            <a:avLst/>
          </a:prstGeom>
        </p:spPr>
      </p:pic>
    </p:spTree>
    <p:extLst>
      <p:ext uri="{BB962C8B-B14F-4D97-AF65-F5344CB8AC3E}">
        <p14:creationId xmlns:p14="http://schemas.microsoft.com/office/powerpoint/2010/main" val="356604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4668"/>
            <a:ext cx="12192000" cy="1200329"/>
          </a:xfrm>
          <a:prstGeom prst="rect">
            <a:avLst/>
          </a:prstGeom>
          <a:noFill/>
        </p:spPr>
        <p:txBody>
          <a:bodyPr wrap="square" rtlCol="0">
            <a:spAutoFit/>
          </a:bodyPr>
          <a:lstStyle/>
          <a:p>
            <a:pPr algn="ctr"/>
            <a:r>
              <a:rPr lang="en-US" sz="7200" dirty="0" smtClean="0">
                <a:solidFill>
                  <a:srgbClr val="88C432"/>
                </a:solidFill>
                <a:cs typeface="Arial" panose="020B0604020202020204" pitchFamily="34" charset="0"/>
              </a:rPr>
              <a:t>TUTORIAL </a:t>
            </a:r>
            <a:r>
              <a:rPr lang="en-US" sz="7200" dirty="0" smtClean="0">
                <a:solidFill>
                  <a:srgbClr val="EF7202"/>
                </a:solidFill>
              </a:rPr>
              <a:t>- Guide</a:t>
            </a:r>
            <a:endParaRPr lang="en-US" sz="7200" dirty="0">
              <a:solidFill>
                <a:srgbClr val="88C432"/>
              </a:solidFill>
              <a:cs typeface="Arial" panose="020B0604020202020204" pitchFamily="34" charset="0"/>
            </a:endParaRPr>
          </a:p>
        </p:txBody>
      </p:sp>
      <p:sp>
        <p:nvSpPr>
          <p:cNvPr id="7" name="TextBox 6"/>
          <p:cNvSpPr txBox="1"/>
          <p:nvPr/>
        </p:nvSpPr>
        <p:spPr>
          <a:xfrm>
            <a:off x="174171" y="1668497"/>
            <a:ext cx="5277395" cy="4893647"/>
          </a:xfrm>
          <a:prstGeom prst="rect">
            <a:avLst/>
          </a:prstGeom>
          <a:noFill/>
        </p:spPr>
        <p:txBody>
          <a:bodyPr wrap="square" rtlCol="0">
            <a:spAutoFit/>
          </a:bodyPr>
          <a:lstStyle/>
          <a:p>
            <a:r>
              <a:rPr lang="en-US" sz="3200" b="1" dirty="0" smtClean="0">
                <a:solidFill>
                  <a:srgbClr val="EF7202"/>
                </a:solidFill>
              </a:rPr>
              <a:t>Tutorials</a:t>
            </a:r>
          </a:p>
          <a:p>
            <a:endParaRPr lang="en-US" sz="1000" b="1" dirty="0" smtClean="0">
              <a:solidFill>
                <a:srgbClr val="EF7202"/>
              </a:solidFill>
            </a:endParaRPr>
          </a:p>
          <a:p>
            <a:r>
              <a:rPr lang="en-US" sz="2600" dirty="0" smtClean="0">
                <a:solidFill>
                  <a:srgbClr val="EF7202"/>
                </a:solidFill>
              </a:rPr>
              <a:t>Tutorials are designed to provide you with insight on important business topics. They highlight the trade-offs involved with the choices presented to you and help you make informed decisions.</a:t>
            </a:r>
          </a:p>
          <a:p>
            <a:endParaRPr lang="en-US" sz="1000" dirty="0">
              <a:solidFill>
                <a:srgbClr val="EF7202"/>
              </a:solidFill>
            </a:endParaRPr>
          </a:p>
          <a:p>
            <a:r>
              <a:rPr lang="en-US" sz="2600" dirty="0" smtClean="0">
                <a:solidFill>
                  <a:srgbClr val="EF7202"/>
                </a:solidFill>
              </a:rPr>
              <a:t>Initially, you will access Tutorials through your decision tool app. They are also available to you at anytime from the Homepage.</a:t>
            </a:r>
          </a:p>
        </p:txBody>
      </p:sp>
      <p:pic>
        <p:nvPicPr>
          <p:cNvPr id="8" name="Picture 7"/>
          <p:cNvPicPr>
            <a:picLocks noChangeAspect="1"/>
          </p:cNvPicPr>
          <p:nvPr/>
        </p:nvPicPr>
        <p:blipFill>
          <a:blip r:embed="rId2"/>
          <a:stretch>
            <a:fillRect/>
          </a:stretch>
        </p:blipFill>
        <p:spPr>
          <a:xfrm>
            <a:off x="5765079" y="1668497"/>
            <a:ext cx="6191794" cy="4643846"/>
          </a:xfrm>
          <a:prstGeom prst="rect">
            <a:avLst/>
          </a:prstGeom>
        </p:spPr>
      </p:pic>
    </p:spTree>
    <p:extLst>
      <p:ext uri="{BB962C8B-B14F-4D97-AF65-F5344CB8AC3E}">
        <p14:creationId xmlns:p14="http://schemas.microsoft.com/office/powerpoint/2010/main" val="4126699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4668"/>
            <a:ext cx="12192000" cy="1200329"/>
          </a:xfrm>
          <a:prstGeom prst="rect">
            <a:avLst/>
          </a:prstGeom>
          <a:noFill/>
        </p:spPr>
        <p:txBody>
          <a:bodyPr wrap="square" rtlCol="0">
            <a:spAutoFit/>
          </a:bodyPr>
          <a:lstStyle/>
          <a:p>
            <a:pPr algn="ctr"/>
            <a:r>
              <a:rPr lang="en-US" sz="7200" dirty="0" smtClean="0">
                <a:solidFill>
                  <a:srgbClr val="88C432"/>
                </a:solidFill>
                <a:cs typeface="Arial" panose="020B0604020202020204" pitchFamily="34" charset="0"/>
              </a:rPr>
              <a:t>TUTORIAL </a:t>
            </a:r>
            <a:r>
              <a:rPr lang="en-US" sz="7200" dirty="0" smtClean="0">
                <a:solidFill>
                  <a:srgbClr val="EF7202"/>
                </a:solidFill>
              </a:rPr>
              <a:t>- Guide</a:t>
            </a:r>
            <a:endParaRPr lang="en-US" sz="7200" dirty="0">
              <a:solidFill>
                <a:srgbClr val="88C432"/>
              </a:solidFill>
              <a:cs typeface="Arial" panose="020B0604020202020204" pitchFamily="34" charset="0"/>
            </a:endParaRPr>
          </a:p>
        </p:txBody>
      </p:sp>
      <p:sp>
        <p:nvSpPr>
          <p:cNvPr id="7" name="TextBox 6"/>
          <p:cNvSpPr txBox="1"/>
          <p:nvPr/>
        </p:nvSpPr>
        <p:spPr>
          <a:xfrm>
            <a:off x="174171" y="1450772"/>
            <a:ext cx="5503818" cy="5324535"/>
          </a:xfrm>
          <a:prstGeom prst="rect">
            <a:avLst/>
          </a:prstGeom>
          <a:noFill/>
        </p:spPr>
        <p:txBody>
          <a:bodyPr wrap="square" rtlCol="0">
            <a:spAutoFit/>
          </a:bodyPr>
          <a:lstStyle/>
          <a:p>
            <a:r>
              <a:rPr lang="en-US" sz="3200" b="1" dirty="0" smtClean="0">
                <a:solidFill>
                  <a:srgbClr val="EF7202"/>
                </a:solidFill>
              </a:rPr>
              <a:t>Planning Tool</a:t>
            </a:r>
          </a:p>
          <a:p>
            <a:endParaRPr lang="en-US" sz="1000" b="1" dirty="0" smtClean="0">
              <a:solidFill>
                <a:srgbClr val="EF7202"/>
              </a:solidFill>
            </a:endParaRPr>
          </a:p>
          <a:p>
            <a:r>
              <a:rPr lang="en-US" sz="2000" dirty="0" smtClean="0">
                <a:solidFill>
                  <a:srgbClr val="EF7202"/>
                </a:solidFill>
              </a:rPr>
              <a:t>The Planning Tool helps you create your strategic plan for each period and enables you to make decisions across the business. The impacts of your decisions will be clearly visible on the dashboard at the top of your screen and also in the reports that will be provided to you.</a:t>
            </a:r>
          </a:p>
          <a:p>
            <a:endParaRPr lang="en-US" sz="800" dirty="0" smtClean="0">
              <a:solidFill>
                <a:srgbClr val="EF7202"/>
              </a:solidFill>
            </a:endParaRPr>
          </a:p>
          <a:p>
            <a:r>
              <a:rPr lang="en-US" sz="2000" dirty="0" smtClean="0">
                <a:solidFill>
                  <a:srgbClr val="EF7202"/>
                </a:solidFill>
              </a:rPr>
              <a:t>As you make your decisions in the Planning Tool, be sure to consider competitor information, the impacts of the decisions and choices you’ve made and your overall strategy.</a:t>
            </a:r>
          </a:p>
          <a:p>
            <a:endParaRPr lang="en-US" sz="800" dirty="0">
              <a:solidFill>
                <a:srgbClr val="EF7202"/>
              </a:solidFill>
            </a:endParaRPr>
          </a:p>
          <a:p>
            <a:r>
              <a:rPr lang="en-US" sz="2000" dirty="0" smtClean="0">
                <a:solidFill>
                  <a:srgbClr val="EF7202"/>
                </a:solidFill>
              </a:rPr>
              <a:t>You can access the Planning Tool by clicking the Planning button located on the Homepage. And you can revisit it as many times as you like, until you submit your final decisions to the marketplace.</a:t>
            </a:r>
          </a:p>
        </p:txBody>
      </p:sp>
      <p:pic>
        <p:nvPicPr>
          <p:cNvPr id="6" name="Picture 5"/>
          <p:cNvPicPr>
            <a:picLocks noChangeAspect="1"/>
          </p:cNvPicPr>
          <p:nvPr/>
        </p:nvPicPr>
        <p:blipFill>
          <a:blip r:embed="rId2"/>
          <a:stretch>
            <a:fillRect/>
          </a:stretch>
        </p:blipFill>
        <p:spPr>
          <a:xfrm>
            <a:off x="5765079" y="1668497"/>
            <a:ext cx="6191794" cy="4643846"/>
          </a:xfrm>
          <a:prstGeom prst="rect">
            <a:avLst/>
          </a:prstGeom>
        </p:spPr>
      </p:pic>
    </p:spTree>
    <p:extLst>
      <p:ext uri="{BB962C8B-B14F-4D97-AF65-F5344CB8AC3E}">
        <p14:creationId xmlns:p14="http://schemas.microsoft.com/office/powerpoint/2010/main" val="2075140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4668"/>
            <a:ext cx="12192000" cy="1200329"/>
          </a:xfrm>
          <a:prstGeom prst="rect">
            <a:avLst/>
          </a:prstGeom>
          <a:noFill/>
        </p:spPr>
        <p:txBody>
          <a:bodyPr wrap="square" rtlCol="0">
            <a:spAutoFit/>
          </a:bodyPr>
          <a:lstStyle/>
          <a:p>
            <a:pPr algn="ctr"/>
            <a:r>
              <a:rPr lang="en-US" sz="7200" dirty="0" smtClean="0">
                <a:solidFill>
                  <a:srgbClr val="88C432"/>
                </a:solidFill>
                <a:cs typeface="Arial" panose="020B0604020202020204" pitchFamily="34" charset="0"/>
              </a:rPr>
              <a:t>TUTORIAL </a:t>
            </a:r>
            <a:r>
              <a:rPr lang="en-US" sz="7200" dirty="0" smtClean="0">
                <a:solidFill>
                  <a:srgbClr val="EF7202"/>
                </a:solidFill>
              </a:rPr>
              <a:t>- Guide</a:t>
            </a:r>
            <a:endParaRPr lang="en-US" sz="7200" dirty="0">
              <a:solidFill>
                <a:srgbClr val="88C432"/>
              </a:solidFill>
              <a:cs typeface="Arial" panose="020B0604020202020204" pitchFamily="34" charset="0"/>
            </a:endParaRPr>
          </a:p>
        </p:txBody>
      </p:sp>
      <p:sp>
        <p:nvSpPr>
          <p:cNvPr id="7" name="TextBox 6"/>
          <p:cNvSpPr txBox="1"/>
          <p:nvPr/>
        </p:nvSpPr>
        <p:spPr>
          <a:xfrm>
            <a:off x="174171" y="1668497"/>
            <a:ext cx="5590908" cy="4970591"/>
          </a:xfrm>
          <a:prstGeom prst="rect">
            <a:avLst/>
          </a:prstGeom>
          <a:noFill/>
        </p:spPr>
        <p:txBody>
          <a:bodyPr wrap="square" rtlCol="0">
            <a:spAutoFit/>
          </a:bodyPr>
          <a:lstStyle/>
          <a:p>
            <a:r>
              <a:rPr lang="en-US" sz="3200" b="1" dirty="0" smtClean="0">
                <a:solidFill>
                  <a:srgbClr val="EF7202"/>
                </a:solidFill>
              </a:rPr>
              <a:t>Feedback</a:t>
            </a:r>
          </a:p>
          <a:p>
            <a:endParaRPr lang="en-US" sz="1000" b="1" dirty="0" smtClean="0">
              <a:solidFill>
                <a:srgbClr val="EF7202"/>
              </a:solidFill>
            </a:endParaRPr>
          </a:p>
          <a:p>
            <a:r>
              <a:rPr lang="en-US" sz="2400" dirty="0" smtClean="0">
                <a:solidFill>
                  <a:srgbClr val="EF7202"/>
                </a:solidFill>
              </a:rPr>
              <a:t>At the end of each period, you will receive a feedback presentation on how well the marketplace received your plan. Each presentation gives you an overview of the impacts of your decisions that you’ve made in each situation and in the Planning Tool.</a:t>
            </a:r>
          </a:p>
          <a:p>
            <a:endParaRPr lang="en-US" sz="900" dirty="0">
              <a:solidFill>
                <a:srgbClr val="EF7202"/>
              </a:solidFill>
            </a:endParaRPr>
          </a:p>
          <a:p>
            <a:r>
              <a:rPr lang="en-US" sz="2400" dirty="0" smtClean="0">
                <a:solidFill>
                  <a:srgbClr val="EF7202"/>
                </a:solidFill>
              </a:rPr>
              <a:t>The presentations also give you additional insight into how you can make more effective decisions for better business results. You can access and review previous presentations from the Homepage</a:t>
            </a:r>
            <a:r>
              <a:rPr lang="en-US" sz="2600" dirty="0" smtClean="0">
                <a:solidFill>
                  <a:srgbClr val="EF7202"/>
                </a:solidFill>
              </a:rPr>
              <a:t>.</a:t>
            </a:r>
          </a:p>
        </p:txBody>
      </p:sp>
      <p:pic>
        <p:nvPicPr>
          <p:cNvPr id="8" name="Picture 7"/>
          <p:cNvPicPr>
            <a:picLocks noChangeAspect="1"/>
          </p:cNvPicPr>
          <p:nvPr/>
        </p:nvPicPr>
        <p:blipFill>
          <a:blip r:embed="rId2"/>
          <a:stretch>
            <a:fillRect/>
          </a:stretch>
        </p:blipFill>
        <p:spPr>
          <a:xfrm>
            <a:off x="5765079" y="1668497"/>
            <a:ext cx="6191794" cy="4643846"/>
          </a:xfrm>
          <a:prstGeom prst="rect">
            <a:avLst/>
          </a:prstGeom>
        </p:spPr>
      </p:pic>
    </p:spTree>
    <p:extLst>
      <p:ext uri="{BB962C8B-B14F-4D97-AF65-F5344CB8AC3E}">
        <p14:creationId xmlns:p14="http://schemas.microsoft.com/office/powerpoint/2010/main" val="2277142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400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Pieter Kreyns</dc:creator>
  <cp:lastModifiedBy>Pieter Kreyns</cp:lastModifiedBy>
  <cp:revision>11</cp:revision>
  <dcterms:created xsi:type="dcterms:W3CDTF">2017-07-11T18:48:25Z</dcterms:created>
  <dcterms:modified xsi:type="dcterms:W3CDTF">2017-07-11T20:19:35Z</dcterms:modified>
</cp:coreProperties>
</file>