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59" r:id="rId4"/>
    <p:sldId id="261" r:id="rId5"/>
    <p:sldId id="258" r:id="rId6"/>
    <p:sldId id="262" r:id="rId7"/>
    <p:sldId id="264" r:id="rId8"/>
    <p:sldId id="263" r:id="rId9"/>
    <p:sldId id="265" r:id="rId10"/>
    <p:sldId id="272" r:id="rId11"/>
    <p:sldId id="273" r:id="rId12"/>
    <p:sldId id="266" r:id="rId13"/>
    <p:sldId id="267" r:id="rId14"/>
    <p:sldId id="268" r:id="rId15"/>
    <p:sldId id="269" r:id="rId16"/>
    <p:sldId id="270" r:id="rId17"/>
    <p:sldId id="271" r:id="rId18"/>
    <p:sldId id="274" r:id="rId19"/>
    <p:sldId id="276" r:id="rId20"/>
    <p:sldId id="277" r:id="rId21"/>
    <p:sldId id="278" r:id="rId22"/>
    <p:sldId id="275" r:id="rId23"/>
    <p:sldId id="279" r:id="rId24"/>
    <p:sldId id="280" r:id="rId25"/>
    <p:sldId id="281"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May 19,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77695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May 19,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8421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May 19,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86142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May 19,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54873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May 19,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5033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May 19,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2743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May 19,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3197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May 19,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0409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May 19,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8310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May 19,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8610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May 19,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9302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Sunday, May 19,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946876277"/>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790" r:id="rId4"/>
    <p:sldLayoutId id="2147483791" r:id="rId5"/>
    <p:sldLayoutId id="2147483796" r:id="rId6"/>
    <p:sldLayoutId id="2147483792" r:id="rId7"/>
    <p:sldLayoutId id="2147483793" r:id="rId8"/>
    <p:sldLayoutId id="2147483794" r:id="rId9"/>
    <p:sldLayoutId id="2147483795" r:id="rId10"/>
    <p:sldLayoutId id="2147483797"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oyut bir kavram">
            <a:extLst>
              <a:ext uri="{FF2B5EF4-FFF2-40B4-BE49-F238E27FC236}">
                <a16:creationId xmlns:a16="http://schemas.microsoft.com/office/drawing/2014/main" id="{B38382CD-9C6C-DD3F-8918-896DA14EE56B}"/>
              </a:ext>
            </a:extLst>
          </p:cNvPr>
          <p:cNvPicPr>
            <a:picLocks noChangeAspect="1"/>
          </p:cNvPicPr>
          <p:nvPr/>
        </p:nvPicPr>
        <p:blipFill rotWithShape="1">
          <a:blip r:embed="rId2"/>
          <a:srcRect l="19047" r="14054"/>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733EADD-FAD4-DDEC-6DCC-6A8EDA39E827}"/>
              </a:ext>
            </a:extLst>
          </p:cNvPr>
          <p:cNvSpPr>
            <a:spLocks noGrp="1"/>
          </p:cNvSpPr>
          <p:nvPr>
            <p:ph type="ctrTitle"/>
          </p:nvPr>
        </p:nvSpPr>
        <p:spPr>
          <a:xfrm>
            <a:off x="5275425" y="768485"/>
            <a:ext cx="6133656" cy="3169674"/>
          </a:xfrm>
        </p:spPr>
        <p:txBody>
          <a:bodyPr>
            <a:normAutofit fontScale="90000"/>
          </a:bodyPr>
          <a:lstStyle/>
          <a:p>
            <a:r>
              <a:rPr lang="tr-TR" dirty="0">
                <a:solidFill>
                  <a:schemeClr val="bg1"/>
                </a:solidFill>
              </a:rPr>
              <a:t>Doğal Dil İşleme</a:t>
            </a:r>
            <a:br>
              <a:rPr lang="tr-TR" dirty="0">
                <a:solidFill>
                  <a:schemeClr val="bg1"/>
                </a:solidFill>
              </a:rPr>
            </a:br>
            <a:br>
              <a:rPr lang="tr-TR" dirty="0">
                <a:solidFill>
                  <a:schemeClr val="bg1"/>
                </a:solidFill>
              </a:rPr>
            </a:br>
            <a:r>
              <a:rPr lang="tr-TR" dirty="0">
                <a:solidFill>
                  <a:schemeClr val="bg1"/>
                </a:solidFill>
              </a:rPr>
              <a:t>Haber Sınıflandırma</a:t>
            </a:r>
            <a:br>
              <a:rPr lang="tr-TR" dirty="0">
                <a:solidFill>
                  <a:schemeClr val="bg1"/>
                </a:solidFill>
              </a:rPr>
            </a:br>
            <a:r>
              <a:rPr lang="tr-TR" dirty="0">
                <a:solidFill>
                  <a:schemeClr val="bg1"/>
                </a:solidFill>
              </a:rPr>
              <a:t>Projesi</a:t>
            </a:r>
          </a:p>
        </p:txBody>
      </p:sp>
      <p:sp>
        <p:nvSpPr>
          <p:cNvPr id="3" name="Alt Başlık 2">
            <a:extLst>
              <a:ext uri="{FF2B5EF4-FFF2-40B4-BE49-F238E27FC236}">
                <a16:creationId xmlns:a16="http://schemas.microsoft.com/office/drawing/2014/main" id="{500E5B23-70D6-94F2-98BE-1342E02FBD96}"/>
              </a:ext>
            </a:extLst>
          </p:cNvPr>
          <p:cNvSpPr>
            <a:spLocks noGrp="1"/>
          </p:cNvSpPr>
          <p:nvPr>
            <p:ph type="subTitle" idx="1"/>
          </p:nvPr>
        </p:nvSpPr>
        <p:spPr>
          <a:xfrm>
            <a:off x="5429250" y="4438651"/>
            <a:ext cx="5896162" cy="2257424"/>
          </a:xfrm>
        </p:spPr>
        <p:txBody>
          <a:bodyPr>
            <a:normAutofit/>
          </a:bodyPr>
          <a:lstStyle/>
          <a:p>
            <a:r>
              <a:rPr lang="tr-TR" sz="1400" dirty="0">
                <a:solidFill>
                  <a:schemeClr val="bg1"/>
                </a:solidFill>
              </a:rPr>
              <a:t>Zekeriya </a:t>
            </a:r>
            <a:r>
              <a:rPr lang="tr-TR" sz="1400" dirty="0" err="1">
                <a:solidFill>
                  <a:schemeClr val="bg1"/>
                </a:solidFill>
              </a:rPr>
              <a:t>Ebsa</a:t>
            </a:r>
            <a:r>
              <a:rPr lang="tr-TR" sz="1400" dirty="0">
                <a:solidFill>
                  <a:schemeClr val="bg1"/>
                </a:solidFill>
              </a:rPr>
              <a:t> Yahya</a:t>
            </a:r>
          </a:p>
          <a:p>
            <a:r>
              <a:rPr lang="tr-TR" sz="1400" dirty="0">
                <a:solidFill>
                  <a:schemeClr val="bg1"/>
                </a:solidFill>
              </a:rPr>
              <a:t>Sevilay Sarar</a:t>
            </a:r>
          </a:p>
          <a:p>
            <a:r>
              <a:rPr lang="tr-TR" sz="1400" dirty="0" err="1">
                <a:solidFill>
                  <a:schemeClr val="bg1"/>
                </a:solidFill>
              </a:rPr>
              <a:t>Ataberk</a:t>
            </a:r>
            <a:r>
              <a:rPr lang="tr-TR" sz="1400" dirty="0">
                <a:solidFill>
                  <a:schemeClr val="bg1"/>
                </a:solidFill>
              </a:rPr>
              <a:t> Güç</a:t>
            </a:r>
          </a:p>
          <a:p>
            <a:r>
              <a:rPr lang="tr-TR" sz="1400" dirty="0">
                <a:solidFill>
                  <a:schemeClr val="bg1"/>
                </a:solidFill>
              </a:rPr>
              <a:t>Kadir Demir</a:t>
            </a:r>
          </a:p>
          <a:p>
            <a:r>
              <a:rPr lang="tr-TR" sz="1400" dirty="0">
                <a:solidFill>
                  <a:schemeClr val="bg1"/>
                </a:solidFill>
              </a:rPr>
              <a:t>Mahir Demir</a:t>
            </a:r>
          </a:p>
        </p:txBody>
      </p:sp>
    </p:spTree>
    <p:extLst>
      <p:ext uri="{BB962C8B-B14F-4D97-AF65-F5344CB8AC3E}">
        <p14:creationId xmlns:p14="http://schemas.microsoft.com/office/powerpoint/2010/main" val="16785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B1E80-D759-924B-6066-3A796C24EE89}"/>
              </a:ext>
            </a:extLst>
          </p:cNvPr>
          <p:cNvSpPr>
            <a:spLocks noGrp="1"/>
          </p:cNvSpPr>
          <p:nvPr>
            <p:ph type="title"/>
          </p:nvPr>
        </p:nvSpPr>
        <p:spPr>
          <a:xfrm>
            <a:off x="1371600" y="-5468"/>
            <a:ext cx="10241280" cy="1234440"/>
          </a:xfrm>
        </p:spPr>
        <p:txBody>
          <a:bodyPr/>
          <a:lstStyle/>
          <a:p>
            <a:r>
              <a:rPr lang="tr-TR" dirty="0"/>
              <a:t>2. Veri Ön işleme</a:t>
            </a:r>
          </a:p>
        </p:txBody>
      </p:sp>
      <p:sp>
        <p:nvSpPr>
          <p:cNvPr id="3" name="İçerik Yer Tutucusu 2">
            <a:extLst>
              <a:ext uri="{FF2B5EF4-FFF2-40B4-BE49-F238E27FC236}">
                <a16:creationId xmlns:a16="http://schemas.microsoft.com/office/drawing/2014/main" id="{9887C2E6-A69F-9386-530E-598547DBA117}"/>
              </a:ext>
            </a:extLst>
          </p:cNvPr>
          <p:cNvSpPr>
            <a:spLocks noGrp="1"/>
          </p:cNvSpPr>
          <p:nvPr>
            <p:ph idx="1"/>
          </p:nvPr>
        </p:nvSpPr>
        <p:spPr>
          <a:xfrm>
            <a:off x="1371600" y="1338606"/>
            <a:ext cx="10241280" cy="4733010"/>
          </a:xfrm>
        </p:spPr>
        <p:txBody>
          <a:bodyPr/>
          <a:lstStyle/>
          <a:p>
            <a:r>
              <a:rPr lang="tr-TR" b="1" u="sng" dirty="0" err="1"/>
              <a:t>Label</a:t>
            </a:r>
            <a:r>
              <a:rPr lang="tr-TR" b="1" u="sng" dirty="0"/>
              <a:t> </a:t>
            </a:r>
            <a:r>
              <a:rPr lang="tr-TR" b="1" u="sng" dirty="0" err="1"/>
              <a:t>Encoding</a:t>
            </a:r>
            <a:endParaRPr lang="tr-TR" b="1" u="sng" dirty="0"/>
          </a:p>
          <a:p>
            <a:r>
              <a:rPr lang="tr-TR" dirty="0"/>
              <a:t>Kategorik verileri sayısal değerlere dönüştürmek için kullanılan bir yöntemdir. </a:t>
            </a:r>
          </a:p>
          <a:p>
            <a:r>
              <a:rPr lang="tr-TR" dirty="0"/>
              <a:t>Projede haber kategorilerini sayısal değerlere çevirmek için kullanıldı.</a:t>
            </a:r>
          </a:p>
        </p:txBody>
      </p:sp>
      <p:pic>
        <p:nvPicPr>
          <p:cNvPr id="5" name="Resim 4" descr="metin, makbuz, çizgi, ekran görüntüsü içeren bir resim&#10;&#10;Açıklama otomatik olarak oluşturuldu">
            <a:extLst>
              <a:ext uri="{FF2B5EF4-FFF2-40B4-BE49-F238E27FC236}">
                <a16:creationId xmlns:a16="http://schemas.microsoft.com/office/drawing/2014/main" id="{244A372B-8871-3417-FDDD-B1C3912414F2}"/>
              </a:ext>
            </a:extLst>
          </p:cNvPr>
          <p:cNvPicPr>
            <a:picLocks noChangeAspect="1"/>
          </p:cNvPicPr>
          <p:nvPr/>
        </p:nvPicPr>
        <p:blipFill rotWithShape="1">
          <a:blip r:embed="rId2">
            <a:extLst>
              <a:ext uri="{28A0092B-C50C-407E-A947-70E740481C1C}">
                <a14:useLocalDpi xmlns:a14="http://schemas.microsoft.com/office/drawing/2010/main" val="0"/>
              </a:ext>
            </a:extLst>
          </a:blip>
          <a:srcRect t="34924" b="31131"/>
          <a:stretch/>
        </p:blipFill>
        <p:spPr>
          <a:xfrm>
            <a:off x="1371600" y="2862778"/>
            <a:ext cx="8509738" cy="2274829"/>
          </a:xfrm>
          <a:prstGeom prst="rect">
            <a:avLst/>
          </a:prstGeom>
        </p:spPr>
      </p:pic>
    </p:spTree>
    <p:extLst>
      <p:ext uri="{BB962C8B-B14F-4D97-AF65-F5344CB8AC3E}">
        <p14:creationId xmlns:p14="http://schemas.microsoft.com/office/powerpoint/2010/main" val="3741582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B1E80-D759-924B-6066-3A796C24EE89}"/>
              </a:ext>
            </a:extLst>
          </p:cNvPr>
          <p:cNvSpPr>
            <a:spLocks noGrp="1"/>
          </p:cNvSpPr>
          <p:nvPr>
            <p:ph type="title"/>
          </p:nvPr>
        </p:nvSpPr>
        <p:spPr>
          <a:xfrm>
            <a:off x="1371600" y="-5468"/>
            <a:ext cx="10241280" cy="1234440"/>
          </a:xfrm>
        </p:spPr>
        <p:txBody>
          <a:bodyPr/>
          <a:lstStyle/>
          <a:p>
            <a:r>
              <a:rPr lang="tr-TR" dirty="0"/>
              <a:t>2. Veri Ön işleme</a:t>
            </a:r>
          </a:p>
        </p:txBody>
      </p:sp>
      <p:sp>
        <p:nvSpPr>
          <p:cNvPr id="3" name="İçerik Yer Tutucusu 2">
            <a:extLst>
              <a:ext uri="{FF2B5EF4-FFF2-40B4-BE49-F238E27FC236}">
                <a16:creationId xmlns:a16="http://schemas.microsoft.com/office/drawing/2014/main" id="{9887C2E6-A69F-9386-530E-598547DBA117}"/>
              </a:ext>
            </a:extLst>
          </p:cNvPr>
          <p:cNvSpPr>
            <a:spLocks noGrp="1"/>
          </p:cNvSpPr>
          <p:nvPr>
            <p:ph idx="1"/>
          </p:nvPr>
        </p:nvSpPr>
        <p:spPr>
          <a:xfrm>
            <a:off x="1371600" y="1338606"/>
            <a:ext cx="10241280" cy="4733010"/>
          </a:xfrm>
        </p:spPr>
        <p:txBody>
          <a:bodyPr/>
          <a:lstStyle/>
          <a:p>
            <a:r>
              <a:rPr lang="tr-TR" b="1" u="sng" dirty="0"/>
              <a:t>Veri Setini Bölme</a:t>
            </a:r>
          </a:p>
          <a:p>
            <a:r>
              <a:rPr lang="tr-TR" dirty="0"/>
              <a:t>Veri seti %20 test ve %80 </a:t>
            </a:r>
            <a:r>
              <a:rPr lang="tr-TR" dirty="0" err="1"/>
              <a:t>train</a:t>
            </a:r>
            <a:r>
              <a:rPr lang="tr-TR" dirty="0"/>
              <a:t> olmak üzere iki parçaya bölünmüştür.</a:t>
            </a:r>
          </a:p>
        </p:txBody>
      </p:sp>
    </p:spTree>
    <p:extLst>
      <p:ext uri="{BB962C8B-B14F-4D97-AF65-F5344CB8AC3E}">
        <p14:creationId xmlns:p14="http://schemas.microsoft.com/office/powerpoint/2010/main" val="56429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41503BF-9792-6B7D-321C-F066F2ADA796}"/>
              </a:ext>
            </a:extLst>
          </p:cNvPr>
          <p:cNvSpPr>
            <a:spLocks noGrp="1"/>
          </p:cNvSpPr>
          <p:nvPr>
            <p:ph type="title"/>
          </p:nvPr>
        </p:nvSpPr>
        <p:spPr>
          <a:xfrm>
            <a:off x="1371600" y="457200"/>
            <a:ext cx="4911393" cy="1556724"/>
          </a:xfrm>
        </p:spPr>
        <p:txBody>
          <a:bodyPr anchor="b">
            <a:normAutofit/>
          </a:bodyPr>
          <a:lstStyle/>
          <a:p>
            <a:pPr>
              <a:lnSpc>
                <a:spcPct val="90000"/>
              </a:lnSpc>
            </a:pPr>
            <a:r>
              <a:rPr lang="tr-TR" sz="3100"/>
              <a:t>3. Veri görselleştirme</a:t>
            </a:r>
          </a:p>
        </p:txBody>
      </p:sp>
      <p:sp>
        <p:nvSpPr>
          <p:cNvPr id="3" name="İçerik Yer Tutucusu 2">
            <a:extLst>
              <a:ext uri="{FF2B5EF4-FFF2-40B4-BE49-F238E27FC236}">
                <a16:creationId xmlns:a16="http://schemas.microsoft.com/office/drawing/2014/main" id="{00489B22-AD96-78F2-0780-8B494A130393}"/>
              </a:ext>
            </a:extLst>
          </p:cNvPr>
          <p:cNvSpPr>
            <a:spLocks noGrp="1"/>
          </p:cNvSpPr>
          <p:nvPr>
            <p:ph idx="1"/>
          </p:nvPr>
        </p:nvSpPr>
        <p:spPr>
          <a:xfrm>
            <a:off x="1371601" y="2345635"/>
            <a:ext cx="4911392" cy="3583940"/>
          </a:xfrm>
        </p:spPr>
        <p:txBody>
          <a:bodyPr anchor="t">
            <a:normAutofit/>
          </a:bodyPr>
          <a:lstStyle/>
          <a:p>
            <a:pPr marL="0" indent="0">
              <a:buNone/>
            </a:pPr>
            <a:r>
              <a:rPr lang="tr-TR" sz="1600" b="1" u="sng" dirty="0"/>
              <a:t>Word Cloud ile kelime havuzu görseli </a:t>
            </a:r>
          </a:p>
          <a:p>
            <a:pPr marL="0" indent="0">
              <a:buNone/>
            </a:pPr>
            <a:r>
              <a:rPr lang="tr-TR" sz="1600" dirty="0"/>
              <a:t>Görsel şu kriterlere göre oluşturulmaktadır: </a:t>
            </a:r>
          </a:p>
          <a:p>
            <a:r>
              <a:rPr lang="tr-TR" sz="1600" b="1" u="sng" dirty="0"/>
              <a:t>Kelime boyutu: </a:t>
            </a:r>
            <a:r>
              <a:rPr lang="tr-TR" sz="1600" dirty="0"/>
              <a:t>Kelimenin frekansına bağlı olarak belirlenir. Daha sık kullanılan kelimeler daha büyük boyutta gösterilir.</a:t>
            </a:r>
          </a:p>
          <a:p>
            <a:r>
              <a:rPr lang="tr-TR" sz="1600" b="1" u="sng" dirty="0"/>
              <a:t>Kelime rengi: </a:t>
            </a:r>
            <a:r>
              <a:rPr lang="tr-TR" sz="1600" dirty="0"/>
              <a:t>Genellikle rastgele ya da belirli bir palete göre seçilir.</a:t>
            </a:r>
          </a:p>
          <a:p>
            <a:r>
              <a:rPr lang="tr-TR" sz="1600" b="1" u="sng" dirty="0"/>
              <a:t>Yerleşim: </a:t>
            </a:r>
            <a:r>
              <a:rPr lang="tr-TR" sz="1600" dirty="0"/>
              <a:t>Kelimeler belirli bir alan içerisinde rastgele veya belirli bir düzene göre yerleştirilir.</a:t>
            </a:r>
          </a:p>
        </p:txBody>
      </p:sp>
      <p:pic>
        <p:nvPicPr>
          <p:cNvPr id="4" name="Resim 3" descr="metin, yazı tipi, ekran görüntüsü, sayı, numara içeren bir resim&#10;&#10;Açıklama otomatik olarak oluşturuldu">
            <a:extLst>
              <a:ext uri="{FF2B5EF4-FFF2-40B4-BE49-F238E27FC236}">
                <a16:creationId xmlns:a16="http://schemas.microsoft.com/office/drawing/2014/main" id="{69D7B15C-F4DA-D414-7C0E-8B23EC34E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853" y="1577261"/>
            <a:ext cx="5116948" cy="3249263"/>
          </a:xfrm>
          <a:prstGeom prst="rect">
            <a:avLst/>
          </a:prstGeom>
        </p:spPr>
      </p:pic>
      <p:sp>
        <p:nvSpPr>
          <p:cNvPr id="11" name="Rectangle 10">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88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E6B8F1-1108-DC81-288F-66168374EA3D}"/>
              </a:ext>
            </a:extLst>
          </p:cNvPr>
          <p:cNvSpPr>
            <a:spLocks noGrp="1"/>
          </p:cNvSpPr>
          <p:nvPr>
            <p:ph type="title"/>
          </p:nvPr>
        </p:nvSpPr>
        <p:spPr>
          <a:xfrm>
            <a:off x="1371600" y="48447"/>
            <a:ext cx="10241280" cy="1234440"/>
          </a:xfrm>
        </p:spPr>
        <p:txBody>
          <a:bodyPr/>
          <a:lstStyle/>
          <a:p>
            <a:r>
              <a:rPr lang="tr-TR" dirty="0"/>
              <a:t>3. Veri görselleştirme</a:t>
            </a:r>
          </a:p>
        </p:txBody>
      </p:sp>
      <p:sp>
        <p:nvSpPr>
          <p:cNvPr id="3" name="İçerik Yer Tutucusu 2">
            <a:extLst>
              <a:ext uri="{FF2B5EF4-FFF2-40B4-BE49-F238E27FC236}">
                <a16:creationId xmlns:a16="http://schemas.microsoft.com/office/drawing/2014/main" id="{DFCEA4C1-E878-6DE6-50E7-60D7A08564CB}"/>
              </a:ext>
            </a:extLst>
          </p:cNvPr>
          <p:cNvSpPr>
            <a:spLocks noGrp="1"/>
          </p:cNvSpPr>
          <p:nvPr>
            <p:ph idx="1"/>
          </p:nvPr>
        </p:nvSpPr>
        <p:spPr>
          <a:xfrm>
            <a:off x="637026" y="1572126"/>
            <a:ext cx="5622372" cy="4499490"/>
          </a:xfrm>
        </p:spPr>
        <p:txBody>
          <a:bodyPr/>
          <a:lstStyle/>
          <a:p>
            <a:r>
              <a:rPr lang="tr-TR" u="sng" dirty="0"/>
              <a:t>Bilim-Teknoloji</a:t>
            </a:r>
            <a:r>
              <a:rPr lang="tr-TR" dirty="0"/>
              <a:t>					</a:t>
            </a:r>
          </a:p>
          <a:p>
            <a:r>
              <a:rPr lang="tr-TR" dirty="0"/>
              <a:t>Anahtar Kelimeler:				</a:t>
            </a:r>
          </a:p>
          <a:p>
            <a:r>
              <a:rPr lang="tr-TR" dirty="0"/>
              <a:t>Yapay zeka, sosyal medya, yeni, diğer, bir şekilde…</a:t>
            </a:r>
          </a:p>
        </p:txBody>
      </p:sp>
      <p:pic>
        <p:nvPicPr>
          <p:cNvPr id="5" name="Resim 4" descr="metin, yazı tipi, ekran görüntüsü, sayı, numara içeren bir resim&#10;&#10;Açıklama otomatik olarak oluşturuldu">
            <a:extLst>
              <a:ext uri="{FF2B5EF4-FFF2-40B4-BE49-F238E27FC236}">
                <a16:creationId xmlns:a16="http://schemas.microsoft.com/office/drawing/2014/main" id="{9A48F5A1-74CD-45D3-0EF2-71D65FE31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025" y="2895712"/>
            <a:ext cx="5458975" cy="3465143"/>
          </a:xfrm>
          <a:prstGeom prst="rect">
            <a:avLst/>
          </a:prstGeom>
        </p:spPr>
      </p:pic>
      <p:pic>
        <p:nvPicPr>
          <p:cNvPr id="7" name="Resim 6" descr="metin, yazı tipi, ekran görüntüsü, tipografi içeren bir resim&#10;&#10;Açıklama otomatik olarak oluşturuldu">
            <a:extLst>
              <a:ext uri="{FF2B5EF4-FFF2-40B4-BE49-F238E27FC236}">
                <a16:creationId xmlns:a16="http://schemas.microsoft.com/office/drawing/2014/main" id="{280315B1-E86B-60D5-ADEB-8CF59BAF6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2240" y="2895712"/>
            <a:ext cx="5458975" cy="3465143"/>
          </a:xfrm>
          <a:prstGeom prst="rect">
            <a:avLst/>
          </a:prstGeom>
        </p:spPr>
      </p:pic>
      <p:sp>
        <p:nvSpPr>
          <p:cNvPr id="8" name="İçerik Yer Tutucusu 2">
            <a:extLst>
              <a:ext uri="{FF2B5EF4-FFF2-40B4-BE49-F238E27FC236}">
                <a16:creationId xmlns:a16="http://schemas.microsoft.com/office/drawing/2014/main" id="{52AF26E4-56F3-FF0E-DE38-ED4192518105}"/>
              </a:ext>
            </a:extLst>
          </p:cNvPr>
          <p:cNvSpPr txBox="1">
            <a:spLocks/>
          </p:cNvSpPr>
          <p:nvPr/>
        </p:nvSpPr>
        <p:spPr>
          <a:xfrm>
            <a:off x="6259398" y="1572126"/>
            <a:ext cx="5622372" cy="4499490"/>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u="sng" dirty="0"/>
              <a:t>Çevre</a:t>
            </a:r>
            <a:r>
              <a:rPr lang="tr-TR" dirty="0"/>
              <a:t>					</a:t>
            </a:r>
          </a:p>
          <a:p>
            <a:r>
              <a:rPr lang="tr-TR" dirty="0"/>
              <a:t>Anahtar Kelimeler:</a:t>
            </a:r>
          </a:p>
          <a:p>
            <a:r>
              <a:rPr lang="tr-TR" dirty="0"/>
              <a:t>İklim değişikliği, çevre şehircilik, şehircilik, iklim…				</a:t>
            </a:r>
          </a:p>
        </p:txBody>
      </p:sp>
    </p:spTree>
    <p:extLst>
      <p:ext uri="{BB962C8B-B14F-4D97-AF65-F5344CB8AC3E}">
        <p14:creationId xmlns:p14="http://schemas.microsoft.com/office/powerpoint/2010/main" val="451676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E6B8F1-1108-DC81-288F-66168374EA3D}"/>
              </a:ext>
            </a:extLst>
          </p:cNvPr>
          <p:cNvSpPr>
            <a:spLocks noGrp="1"/>
          </p:cNvSpPr>
          <p:nvPr>
            <p:ph type="title"/>
          </p:nvPr>
        </p:nvSpPr>
        <p:spPr>
          <a:xfrm>
            <a:off x="1371600" y="48447"/>
            <a:ext cx="10241280" cy="1234440"/>
          </a:xfrm>
        </p:spPr>
        <p:txBody>
          <a:bodyPr/>
          <a:lstStyle/>
          <a:p>
            <a:r>
              <a:rPr lang="tr-TR" dirty="0"/>
              <a:t>3. Veri görselleştirme</a:t>
            </a:r>
          </a:p>
        </p:txBody>
      </p:sp>
      <p:sp>
        <p:nvSpPr>
          <p:cNvPr id="3" name="İçerik Yer Tutucusu 2">
            <a:extLst>
              <a:ext uri="{FF2B5EF4-FFF2-40B4-BE49-F238E27FC236}">
                <a16:creationId xmlns:a16="http://schemas.microsoft.com/office/drawing/2014/main" id="{DFCEA4C1-E878-6DE6-50E7-60D7A08564CB}"/>
              </a:ext>
            </a:extLst>
          </p:cNvPr>
          <p:cNvSpPr>
            <a:spLocks noGrp="1"/>
          </p:cNvSpPr>
          <p:nvPr>
            <p:ph idx="1"/>
          </p:nvPr>
        </p:nvSpPr>
        <p:spPr>
          <a:xfrm>
            <a:off x="637026" y="1572126"/>
            <a:ext cx="5622372" cy="4499490"/>
          </a:xfrm>
        </p:spPr>
        <p:txBody>
          <a:bodyPr/>
          <a:lstStyle/>
          <a:p>
            <a:r>
              <a:rPr lang="tr-TR" u="sng" dirty="0"/>
              <a:t>Finans</a:t>
            </a:r>
            <a:r>
              <a:rPr lang="tr-TR" dirty="0"/>
              <a:t>				</a:t>
            </a:r>
          </a:p>
          <a:p>
            <a:r>
              <a:rPr lang="tr-TR" dirty="0"/>
              <a:t>Anahtar Kelimeler:</a:t>
            </a:r>
          </a:p>
          <a:p>
            <a:r>
              <a:rPr lang="tr-TR" dirty="0"/>
              <a:t>Merkez bankası, bono, döviz… 				</a:t>
            </a:r>
          </a:p>
        </p:txBody>
      </p:sp>
      <p:sp>
        <p:nvSpPr>
          <p:cNvPr id="8" name="İçerik Yer Tutucusu 2">
            <a:extLst>
              <a:ext uri="{FF2B5EF4-FFF2-40B4-BE49-F238E27FC236}">
                <a16:creationId xmlns:a16="http://schemas.microsoft.com/office/drawing/2014/main" id="{52AF26E4-56F3-FF0E-DE38-ED4192518105}"/>
              </a:ext>
            </a:extLst>
          </p:cNvPr>
          <p:cNvSpPr txBox="1">
            <a:spLocks/>
          </p:cNvSpPr>
          <p:nvPr/>
        </p:nvSpPr>
        <p:spPr>
          <a:xfrm>
            <a:off x="6259398" y="1572126"/>
            <a:ext cx="5622372" cy="4499490"/>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u="sng" dirty="0"/>
              <a:t>Kültür-Sanat</a:t>
            </a:r>
            <a:r>
              <a:rPr lang="tr-TR" dirty="0"/>
              <a:t>				</a:t>
            </a:r>
          </a:p>
          <a:p>
            <a:r>
              <a:rPr lang="tr-TR" dirty="0"/>
              <a:t>Anahtar Kelimeler:</a:t>
            </a:r>
          </a:p>
          <a:p>
            <a:r>
              <a:rPr lang="tr-TR" dirty="0"/>
              <a:t>Kültür, sanat, yeni, birlikte, olarak…				</a:t>
            </a:r>
          </a:p>
        </p:txBody>
      </p:sp>
      <p:pic>
        <p:nvPicPr>
          <p:cNvPr id="6" name="Resim 5" descr="metin, yazı tipi, ekran görüntüsü, tipografi içeren bir resim&#10;&#10;Açıklama otomatik olarak oluşturuldu">
            <a:extLst>
              <a:ext uri="{FF2B5EF4-FFF2-40B4-BE49-F238E27FC236}">
                <a16:creationId xmlns:a16="http://schemas.microsoft.com/office/drawing/2014/main" id="{000B6CA1-85AE-C46A-DBCC-36D1BF181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581" y="2895711"/>
            <a:ext cx="5458975" cy="3465143"/>
          </a:xfrm>
          <a:prstGeom prst="rect">
            <a:avLst/>
          </a:prstGeom>
        </p:spPr>
      </p:pic>
      <p:pic>
        <p:nvPicPr>
          <p:cNvPr id="10" name="Resim 9" descr="metin, yazı tipi, ekran görüntüsü, grafik içeren bir resim&#10;&#10;Açıklama otomatik olarak oluşturuldu">
            <a:extLst>
              <a:ext uri="{FF2B5EF4-FFF2-40B4-BE49-F238E27FC236}">
                <a16:creationId xmlns:a16="http://schemas.microsoft.com/office/drawing/2014/main" id="{1930B0D6-23E8-F39C-C746-049A9AA43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398" y="2900967"/>
            <a:ext cx="5536363" cy="3514266"/>
          </a:xfrm>
          <a:prstGeom prst="rect">
            <a:avLst/>
          </a:prstGeom>
        </p:spPr>
      </p:pic>
    </p:spTree>
    <p:extLst>
      <p:ext uri="{BB962C8B-B14F-4D97-AF65-F5344CB8AC3E}">
        <p14:creationId xmlns:p14="http://schemas.microsoft.com/office/powerpoint/2010/main" val="1973292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E6B8F1-1108-DC81-288F-66168374EA3D}"/>
              </a:ext>
            </a:extLst>
          </p:cNvPr>
          <p:cNvSpPr>
            <a:spLocks noGrp="1"/>
          </p:cNvSpPr>
          <p:nvPr>
            <p:ph type="title"/>
          </p:nvPr>
        </p:nvSpPr>
        <p:spPr>
          <a:xfrm>
            <a:off x="1371600" y="48447"/>
            <a:ext cx="10241280" cy="1234440"/>
          </a:xfrm>
        </p:spPr>
        <p:txBody>
          <a:bodyPr/>
          <a:lstStyle/>
          <a:p>
            <a:r>
              <a:rPr lang="tr-TR" dirty="0"/>
              <a:t>3. Veri görselleştirme</a:t>
            </a:r>
          </a:p>
        </p:txBody>
      </p:sp>
      <p:sp>
        <p:nvSpPr>
          <p:cNvPr id="3" name="İçerik Yer Tutucusu 2">
            <a:extLst>
              <a:ext uri="{FF2B5EF4-FFF2-40B4-BE49-F238E27FC236}">
                <a16:creationId xmlns:a16="http://schemas.microsoft.com/office/drawing/2014/main" id="{DFCEA4C1-E878-6DE6-50E7-60D7A08564CB}"/>
              </a:ext>
            </a:extLst>
          </p:cNvPr>
          <p:cNvSpPr>
            <a:spLocks noGrp="1"/>
          </p:cNvSpPr>
          <p:nvPr>
            <p:ph idx="1"/>
          </p:nvPr>
        </p:nvSpPr>
        <p:spPr>
          <a:xfrm>
            <a:off x="637026" y="1572126"/>
            <a:ext cx="5622372" cy="4499490"/>
          </a:xfrm>
        </p:spPr>
        <p:txBody>
          <a:bodyPr/>
          <a:lstStyle/>
          <a:p>
            <a:r>
              <a:rPr lang="tr-TR" u="sng" dirty="0"/>
              <a:t>Magazin</a:t>
            </a:r>
            <a:r>
              <a:rPr lang="tr-TR" dirty="0"/>
              <a:t>				</a:t>
            </a:r>
          </a:p>
          <a:p>
            <a:r>
              <a:rPr lang="tr-TR" dirty="0"/>
              <a:t>Anahtar Kelimeler:</a:t>
            </a:r>
          </a:p>
          <a:p>
            <a:r>
              <a:rPr lang="tr-TR" dirty="0"/>
              <a:t>Sosyal medya, ünlü oyuncu, benim, beni, dedi… 				</a:t>
            </a:r>
          </a:p>
        </p:txBody>
      </p:sp>
      <p:sp>
        <p:nvSpPr>
          <p:cNvPr id="8" name="İçerik Yer Tutucusu 2">
            <a:extLst>
              <a:ext uri="{FF2B5EF4-FFF2-40B4-BE49-F238E27FC236}">
                <a16:creationId xmlns:a16="http://schemas.microsoft.com/office/drawing/2014/main" id="{52AF26E4-56F3-FF0E-DE38-ED4192518105}"/>
              </a:ext>
            </a:extLst>
          </p:cNvPr>
          <p:cNvSpPr txBox="1">
            <a:spLocks/>
          </p:cNvSpPr>
          <p:nvPr/>
        </p:nvSpPr>
        <p:spPr>
          <a:xfrm>
            <a:off x="6259398" y="1572126"/>
            <a:ext cx="5622372" cy="4499490"/>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u="sng" dirty="0"/>
              <a:t>Sağlık</a:t>
            </a:r>
            <a:r>
              <a:rPr lang="tr-TR" dirty="0"/>
              <a:t>				</a:t>
            </a:r>
          </a:p>
          <a:p>
            <a:r>
              <a:rPr lang="tr-TR" dirty="0"/>
              <a:t>Anahtar Kelimeler:</a:t>
            </a:r>
          </a:p>
          <a:p>
            <a:r>
              <a:rPr lang="tr-TR" dirty="0" err="1"/>
              <a:t>Prof</a:t>
            </a:r>
            <a:r>
              <a:rPr lang="tr-TR" dirty="0"/>
              <a:t>, </a:t>
            </a:r>
            <a:r>
              <a:rPr lang="tr-TR" dirty="0" err="1"/>
              <a:t>dr</a:t>
            </a:r>
            <a:r>
              <a:rPr lang="tr-TR" dirty="0"/>
              <a:t>, </a:t>
            </a:r>
            <a:r>
              <a:rPr lang="tr-TR" dirty="0" err="1"/>
              <a:t>doç</a:t>
            </a:r>
            <a:r>
              <a:rPr lang="tr-TR" dirty="0"/>
              <a:t>, hasta, op </a:t>
            </a:r>
            <a:r>
              <a:rPr lang="tr-TR" dirty="0" err="1"/>
              <a:t>dr</a:t>
            </a:r>
            <a:r>
              <a:rPr lang="tr-TR" dirty="0"/>
              <a:t>, uzmanı, özellikle…				</a:t>
            </a:r>
          </a:p>
        </p:txBody>
      </p:sp>
      <p:pic>
        <p:nvPicPr>
          <p:cNvPr id="5" name="Resim 4" descr="metin, yazı tipi, ekran görüntüsü, grafik içeren bir resim&#10;&#10;Açıklama otomatik olarak oluşturuldu">
            <a:extLst>
              <a:ext uri="{FF2B5EF4-FFF2-40B4-BE49-F238E27FC236}">
                <a16:creationId xmlns:a16="http://schemas.microsoft.com/office/drawing/2014/main" id="{6FA8AC9C-1605-194F-A8EA-03AA2701F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026" y="2897601"/>
            <a:ext cx="5455999" cy="3463254"/>
          </a:xfrm>
          <a:prstGeom prst="rect">
            <a:avLst/>
          </a:prstGeom>
        </p:spPr>
      </p:pic>
      <p:pic>
        <p:nvPicPr>
          <p:cNvPr id="9" name="Resim 8" descr="metin, yazı tipi, ekran görüntüsü, grafik içeren bir resim&#10;&#10;Açıklama otomatik olarak oluşturuldu">
            <a:extLst>
              <a:ext uri="{FF2B5EF4-FFF2-40B4-BE49-F238E27FC236}">
                <a16:creationId xmlns:a16="http://schemas.microsoft.com/office/drawing/2014/main" id="{BF39599C-B54C-2D49-0057-C23ADA4AB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769" y="2897601"/>
            <a:ext cx="5456000" cy="3463254"/>
          </a:xfrm>
          <a:prstGeom prst="rect">
            <a:avLst/>
          </a:prstGeom>
        </p:spPr>
      </p:pic>
    </p:spTree>
    <p:extLst>
      <p:ext uri="{BB962C8B-B14F-4D97-AF65-F5344CB8AC3E}">
        <p14:creationId xmlns:p14="http://schemas.microsoft.com/office/powerpoint/2010/main" val="347474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E6B8F1-1108-DC81-288F-66168374EA3D}"/>
              </a:ext>
            </a:extLst>
          </p:cNvPr>
          <p:cNvSpPr>
            <a:spLocks noGrp="1"/>
          </p:cNvSpPr>
          <p:nvPr>
            <p:ph type="title"/>
          </p:nvPr>
        </p:nvSpPr>
        <p:spPr>
          <a:xfrm>
            <a:off x="1371600" y="48447"/>
            <a:ext cx="10241280" cy="1234440"/>
          </a:xfrm>
        </p:spPr>
        <p:txBody>
          <a:bodyPr/>
          <a:lstStyle/>
          <a:p>
            <a:r>
              <a:rPr lang="tr-TR" dirty="0"/>
              <a:t>3. Veri görselleştirme</a:t>
            </a:r>
          </a:p>
        </p:txBody>
      </p:sp>
      <p:sp>
        <p:nvSpPr>
          <p:cNvPr id="3" name="İçerik Yer Tutucusu 2">
            <a:extLst>
              <a:ext uri="{FF2B5EF4-FFF2-40B4-BE49-F238E27FC236}">
                <a16:creationId xmlns:a16="http://schemas.microsoft.com/office/drawing/2014/main" id="{DFCEA4C1-E878-6DE6-50E7-60D7A08564CB}"/>
              </a:ext>
            </a:extLst>
          </p:cNvPr>
          <p:cNvSpPr>
            <a:spLocks noGrp="1"/>
          </p:cNvSpPr>
          <p:nvPr>
            <p:ph idx="1"/>
          </p:nvPr>
        </p:nvSpPr>
        <p:spPr>
          <a:xfrm>
            <a:off x="637026" y="1572126"/>
            <a:ext cx="5622372" cy="4499490"/>
          </a:xfrm>
        </p:spPr>
        <p:txBody>
          <a:bodyPr/>
          <a:lstStyle/>
          <a:p>
            <a:r>
              <a:rPr lang="tr-TR" u="sng" dirty="0"/>
              <a:t>Siyaset</a:t>
            </a:r>
            <a:r>
              <a:rPr lang="tr-TR" dirty="0"/>
              <a:t>				</a:t>
            </a:r>
          </a:p>
          <a:p>
            <a:r>
              <a:rPr lang="tr-TR" dirty="0"/>
              <a:t>Anahtar Kelimeler:</a:t>
            </a:r>
          </a:p>
          <a:p>
            <a:r>
              <a:rPr lang="tr-TR" dirty="0"/>
              <a:t>Türkiye, genel başkanı, belediye başkanı, dedi…				</a:t>
            </a:r>
          </a:p>
        </p:txBody>
      </p:sp>
      <p:sp>
        <p:nvSpPr>
          <p:cNvPr id="8" name="İçerik Yer Tutucusu 2">
            <a:extLst>
              <a:ext uri="{FF2B5EF4-FFF2-40B4-BE49-F238E27FC236}">
                <a16:creationId xmlns:a16="http://schemas.microsoft.com/office/drawing/2014/main" id="{52AF26E4-56F3-FF0E-DE38-ED4192518105}"/>
              </a:ext>
            </a:extLst>
          </p:cNvPr>
          <p:cNvSpPr txBox="1">
            <a:spLocks/>
          </p:cNvSpPr>
          <p:nvPr/>
        </p:nvSpPr>
        <p:spPr>
          <a:xfrm>
            <a:off x="6259398" y="1572126"/>
            <a:ext cx="5622372" cy="4499490"/>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u="sng" dirty="0"/>
              <a:t>Spor</a:t>
            </a:r>
            <a:r>
              <a:rPr lang="tr-TR" dirty="0"/>
              <a:t>				</a:t>
            </a:r>
          </a:p>
          <a:p>
            <a:r>
              <a:rPr lang="tr-TR" dirty="0"/>
              <a:t>Anahtar Kelimeler:</a:t>
            </a:r>
          </a:p>
          <a:p>
            <a:r>
              <a:rPr lang="tr-TR" dirty="0"/>
              <a:t>Teknik direktör, süper lig, oynanacak olan… 				</a:t>
            </a:r>
          </a:p>
        </p:txBody>
      </p:sp>
      <p:pic>
        <p:nvPicPr>
          <p:cNvPr id="6" name="Resim 5" descr="metin, yazı tipi, ekran görüntüsü, sayı, numara içeren bir resim&#10;&#10;Açıklama otomatik olarak oluşturuldu">
            <a:extLst>
              <a:ext uri="{FF2B5EF4-FFF2-40B4-BE49-F238E27FC236}">
                <a16:creationId xmlns:a16="http://schemas.microsoft.com/office/drawing/2014/main" id="{3CFD2CF4-E3A3-A0C2-20D2-79CDF1691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026" y="2930039"/>
            <a:ext cx="5404896" cy="3430816"/>
          </a:xfrm>
          <a:prstGeom prst="rect">
            <a:avLst/>
          </a:prstGeom>
        </p:spPr>
      </p:pic>
      <p:pic>
        <p:nvPicPr>
          <p:cNvPr id="10" name="Resim 9" descr="metin, yazı tipi, ekran görüntüsü, renklilik içeren bir resim&#10;&#10;Açıklama otomatik olarak oluşturuldu">
            <a:extLst>
              <a:ext uri="{FF2B5EF4-FFF2-40B4-BE49-F238E27FC236}">
                <a16:creationId xmlns:a16="http://schemas.microsoft.com/office/drawing/2014/main" id="{C6ACD909-6DAA-0D13-AA7D-6765197FF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398" y="2930039"/>
            <a:ext cx="5404897" cy="3430816"/>
          </a:xfrm>
          <a:prstGeom prst="rect">
            <a:avLst/>
          </a:prstGeom>
        </p:spPr>
      </p:pic>
    </p:spTree>
    <p:extLst>
      <p:ext uri="{BB962C8B-B14F-4D97-AF65-F5344CB8AC3E}">
        <p14:creationId xmlns:p14="http://schemas.microsoft.com/office/powerpoint/2010/main" val="2768327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E6B8F1-1108-DC81-288F-66168374EA3D}"/>
              </a:ext>
            </a:extLst>
          </p:cNvPr>
          <p:cNvSpPr>
            <a:spLocks noGrp="1"/>
          </p:cNvSpPr>
          <p:nvPr>
            <p:ph type="title"/>
          </p:nvPr>
        </p:nvSpPr>
        <p:spPr>
          <a:xfrm>
            <a:off x="1371600" y="48447"/>
            <a:ext cx="10241280" cy="1234440"/>
          </a:xfrm>
        </p:spPr>
        <p:txBody>
          <a:bodyPr/>
          <a:lstStyle/>
          <a:p>
            <a:r>
              <a:rPr lang="tr-TR" dirty="0"/>
              <a:t>3. Veri görselleştirme</a:t>
            </a:r>
          </a:p>
        </p:txBody>
      </p:sp>
      <p:sp>
        <p:nvSpPr>
          <p:cNvPr id="3" name="İçerik Yer Tutucusu 2">
            <a:extLst>
              <a:ext uri="{FF2B5EF4-FFF2-40B4-BE49-F238E27FC236}">
                <a16:creationId xmlns:a16="http://schemas.microsoft.com/office/drawing/2014/main" id="{DFCEA4C1-E878-6DE6-50E7-60D7A08564CB}"/>
              </a:ext>
            </a:extLst>
          </p:cNvPr>
          <p:cNvSpPr>
            <a:spLocks noGrp="1"/>
          </p:cNvSpPr>
          <p:nvPr>
            <p:ph idx="1"/>
          </p:nvPr>
        </p:nvSpPr>
        <p:spPr>
          <a:xfrm>
            <a:off x="637026" y="1572126"/>
            <a:ext cx="5622372" cy="4499490"/>
          </a:xfrm>
        </p:spPr>
        <p:txBody>
          <a:bodyPr/>
          <a:lstStyle/>
          <a:p>
            <a:r>
              <a:rPr lang="tr-TR" u="sng" dirty="0"/>
              <a:t>Turizm</a:t>
            </a:r>
            <a:r>
              <a:rPr lang="tr-TR" dirty="0"/>
              <a:t>				</a:t>
            </a:r>
          </a:p>
          <a:p>
            <a:r>
              <a:rPr lang="tr-TR" dirty="0"/>
              <a:t>Anahtar Kelimeler:</a:t>
            </a:r>
          </a:p>
          <a:p>
            <a:r>
              <a:rPr lang="tr-TR" dirty="0"/>
              <a:t>Türkiye, turizm, yeni, olarak, milyon…</a:t>
            </a:r>
          </a:p>
        </p:txBody>
      </p:sp>
      <p:pic>
        <p:nvPicPr>
          <p:cNvPr id="5" name="Resim 4" descr="metin, yazı tipi, ekran görüntüsü, sayı, numara içeren bir resim&#10;&#10;Açıklama otomatik olarak oluşturuldu">
            <a:extLst>
              <a:ext uri="{FF2B5EF4-FFF2-40B4-BE49-F238E27FC236}">
                <a16:creationId xmlns:a16="http://schemas.microsoft.com/office/drawing/2014/main" id="{AF16CB90-D392-6CA6-4428-E4A5D2DCA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07" y="2896780"/>
            <a:ext cx="5457293" cy="3464075"/>
          </a:xfrm>
          <a:prstGeom prst="rect">
            <a:avLst/>
          </a:prstGeom>
        </p:spPr>
      </p:pic>
    </p:spTree>
    <p:extLst>
      <p:ext uri="{BB962C8B-B14F-4D97-AF65-F5344CB8AC3E}">
        <p14:creationId xmlns:p14="http://schemas.microsoft.com/office/powerpoint/2010/main" val="387819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B1E80-D759-924B-6066-3A796C24EE89}"/>
              </a:ext>
            </a:extLst>
          </p:cNvPr>
          <p:cNvSpPr>
            <a:spLocks noGrp="1"/>
          </p:cNvSpPr>
          <p:nvPr>
            <p:ph type="title"/>
          </p:nvPr>
        </p:nvSpPr>
        <p:spPr>
          <a:xfrm>
            <a:off x="1371600" y="-5468"/>
            <a:ext cx="10241280" cy="1234440"/>
          </a:xfrm>
        </p:spPr>
        <p:txBody>
          <a:bodyPr/>
          <a:lstStyle/>
          <a:p>
            <a:r>
              <a:rPr lang="tr-TR" dirty="0"/>
              <a:t>4. Özellik Çıkarımı</a:t>
            </a:r>
          </a:p>
        </p:txBody>
      </p:sp>
      <p:sp>
        <p:nvSpPr>
          <p:cNvPr id="3" name="İçerik Yer Tutucusu 2">
            <a:extLst>
              <a:ext uri="{FF2B5EF4-FFF2-40B4-BE49-F238E27FC236}">
                <a16:creationId xmlns:a16="http://schemas.microsoft.com/office/drawing/2014/main" id="{9887C2E6-A69F-9386-530E-598547DBA117}"/>
              </a:ext>
            </a:extLst>
          </p:cNvPr>
          <p:cNvSpPr>
            <a:spLocks noGrp="1"/>
          </p:cNvSpPr>
          <p:nvPr>
            <p:ph idx="1"/>
          </p:nvPr>
        </p:nvSpPr>
        <p:spPr>
          <a:xfrm>
            <a:off x="1371600" y="1338605"/>
            <a:ext cx="10241280" cy="5279011"/>
          </a:xfrm>
        </p:spPr>
        <p:txBody>
          <a:bodyPr>
            <a:normAutofit/>
          </a:bodyPr>
          <a:lstStyle/>
          <a:p>
            <a:r>
              <a:rPr lang="tr-TR" b="1" u="sng" dirty="0"/>
              <a:t>Projede Kullanılan Metin Sınıflandırma Yöntemleri:</a:t>
            </a:r>
          </a:p>
          <a:p>
            <a:pPr marL="457200" indent="-457200">
              <a:buFont typeface="+mj-lt"/>
              <a:buAutoNum type="arabicPeriod"/>
            </a:pPr>
            <a:r>
              <a:rPr lang="tr-TR" dirty="0"/>
              <a:t>TF-IDF (</a:t>
            </a:r>
            <a:r>
              <a:rPr lang="tr-TR" dirty="0" err="1"/>
              <a:t>Term</a:t>
            </a:r>
            <a:r>
              <a:rPr lang="tr-TR" dirty="0"/>
              <a:t> </a:t>
            </a:r>
            <a:r>
              <a:rPr lang="tr-TR" dirty="0" err="1"/>
              <a:t>Frequency-Inverse</a:t>
            </a:r>
            <a:r>
              <a:rPr lang="tr-TR" dirty="0"/>
              <a:t> </a:t>
            </a:r>
            <a:r>
              <a:rPr lang="tr-TR" dirty="0" err="1"/>
              <a:t>Document</a:t>
            </a:r>
            <a:r>
              <a:rPr lang="tr-TR" dirty="0"/>
              <a:t> </a:t>
            </a:r>
            <a:r>
              <a:rPr lang="tr-TR" dirty="0" err="1"/>
              <a:t>Frequency</a:t>
            </a:r>
            <a:r>
              <a:rPr lang="tr-TR" dirty="0"/>
              <a:t>)</a:t>
            </a:r>
          </a:p>
          <a:p>
            <a:pPr marL="457200" indent="-457200">
              <a:buFont typeface="+mj-lt"/>
              <a:buAutoNum type="arabicPeriod"/>
            </a:pPr>
            <a:r>
              <a:rPr lang="tr-TR" dirty="0"/>
              <a:t>Word2Vec</a:t>
            </a:r>
          </a:p>
          <a:p>
            <a:pPr marL="457200" indent="-457200">
              <a:buFont typeface="+mj-lt"/>
              <a:buAutoNum type="arabicPeriod"/>
            </a:pPr>
            <a:r>
              <a:rPr lang="tr-TR" dirty="0"/>
              <a:t>Doc2Vec</a:t>
            </a:r>
          </a:p>
        </p:txBody>
      </p:sp>
    </p:spTree>
    <p:extLst>
      <p:ext uri="{BB962C8B-B14F-4D97-AF65-F5344CB8AC3E}">
        <p14:creationId xmlns:p14="http://schemas.microsoft.com/office/powerpoint/2010/main" val="3385229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B1E80-D759-924B-6066-3A796C24EE89}"/>
              </a:ext>
            </a:extLst>
          </p:cNvPr>
          <p:cNvSpPr>
            <a:spLocks noGrp="1"/>
          </p:cNvSpPr>
          <p:nvPr>
            <p:ph type="title"/>
          </p:nvPr>
        </p:nvSpPr>
        <p:spPr>
          <a:xfrm>
            <a:off x="1371600" y="-5468"/>
            <a:ext cx="10241280" cy="1234440"/>
          </a:xfrm>
        </p:spPr>
        <p:txBody>
          <a:bodyPr/>
          <a:lstStyle/>
          <a:p>
            <a:r>
              <a:rPr lang="tr-TR" dirty="0"/>
              <a:t>4. Özellik Çıkarımı</a:t>
            </a:r>
          </a:p>
        </p:txBody>
      </p:sp>
      <p:sp>
        <p:nvSpPr>
          <p:cNvPr id="3" name="İçerik Yer Tutucusu 2">
            <a:extLst>
              <a:ext uri="{FF2B5EF4-FFF2-40B4-BE49-F238E27FC236}">
                <a16:creationId xmlns:a16="http://schemas.microsoft.com/office/drawing/2014/main" id="{9887C2E6-A69F-9386-530E-598547DBA117}"/>
              </a:ext>
            </a:extLst>
          </p:cNvPr>
          <p:cNvSpPr>
            <a:spLocks noGrp="1"/>
          </p:cNvSpPr>
          <p:nvPr>
            <p:ph idx="1"/>
          </p:nvPr>
        </p:nvSpPr>
        <p:spPr>
          <a:xfrm>
            <a:off x="1371600" y="1228972"/>
            <a:ext cx="9752030" cy="5184743"/>
          </a:xfrm>
        </p:spPr>
        <p:txBody>
          <a:bodyPr>
            <a:normAutofit/>
          </a:bodyPr>
          <a:lstStyle/>
          <a:p>
            <a:pPr marL="457200" indent="-457200">
              <a:buFont typeface="+mj-lt"/>
              <a:buAutoNum type="arabicPeriod"/>
            </a:pPr>
            <a:r>
              <a:rPr lang="tr-TR" u="sng" dirty="0"/>
              <a:t>TF-IDF (</a:t>
            </a:r>
            <a:r>
              <a:rPr lang="tr-TR" u="sng" dirty="0" err="1"/>
              <a:t>Term</a:t>
            </a:r>
            <a:r>
              <a:rPr lang="tr-TR" u="sng" dirty="0"/>
              <a:t> </a:t>
            </a:r>
            <a:r>
              <a:rPr lang="tr-TR" u="sng" dirty="0" err="1"/>
              <a:t>Frequency-Inverse</a:t>
            </a:r>
            <a:r>
              <a:rPr lang="tr-TR" u="sng" dirty="0"/>
              <a:t> </a:t>
            </a:r>
            <a:r>
              <a:rPr lang="tr-TR" u="sng" dirty="0" err="1"/>
              <a:t>Document</a:t>
            </a:r>
            <a:r>
              <a:rPr lang="tr-TR" u="sng" dirty="0"/>
              <a:t> </a:t>
            </a:r>
            <a:r>
              <a:rPr lang="tr-TR" u="sng" dirty="0" err="1"/>
              <a:t>Frequency</a:t>
            </a:r>
            <a:r>
              <a:rPr lang="tr-TR" u="sng" dirty="0"/>
              <a:t> </a:t>
            </a:r>
          </a:p>
          <a:p>
            <a:r>
              <a:rPr lang="tr-TR" dirty="0"/>
              <a:t>Bir kelimenin bir metindeki önemini ölçmek için kullanılan istatistiksel bir yöntemdir.</a:t>
            </a:r>
          </a:p>
          <a:p>
            <a:pPr lvl="1"/>
            <a:r>
              <a:rPr lang="tr-TR" u="sng" dirty="0" err="1"/>
              <a:t>Term</a:t>
            </a:r>
            <a:r>
              <a:rPr lang="tr-TR" u="sng" dirty="0"/>
              <a:t> </a:t>
            </a:r>
            <a:r>
              <a:rPr lang="tr-TR" u="sng" dirty="0" err="1"/>
              <a:t>Frequency</a:t>
            </a:r>
            <a:r>
              <a:rPr lang="tr-TR" u="sng" dirty="0"/>
              <a:t> (TF)</a:t>
            </a:r>
          </a:p>
          <a:p>
            <a:pPr lvl="2"/>
            <a:r>
              <a:rPr lang="tr-TR" dirty="0"/>
              <a:t>Bir kelimenin metindeki sıklığı arttıkça, TF değeri de artar.</a:t>
            </a:r>
          </a:p>
          <a:p>
            <a:pPr lvl="1"/>
            <a:r>
              <a:rPr lang="tr-TR" u="sng" dirty="0" err="1"/>
              <a:t>Inverse</a:t>
            </a:r>
            <a:r>
              <a:rPr lang="tr-TR" u="sng" dirty="0"/>
              <a:t> </a:t>
            </a:r>
            <a:r>
              <a:rPr lang="tr-TR" u="sng" dirty="0" err="1"/>
              <a:t>Document</a:t>
            </a:r>
            <a:r>
              <a:rPr lang="tr-TR" u="sng" dirty="0"/>
              <a:t> </a:t>
            </a:r>
            <a:r>
              <a:rPr lang="tr-TR" u="sng" dirty="0" err="1"/>
              <a:t>Frequency</a:t>
            </a:r>
            <a:r>
              <a:rPr lang="tr-TR" u="sng" dirty="0"/>
              <a:t> (IDF)</a:t>
            </a:r>
          </a:p>
          <a:p>
            <a:pPr lvl="2"/>
            <a:r>
              <a:rPr lang="tr-TR" dirty="0"/>
              <a:t>Bir kelimenin metinde ne kadar önemli olduğunu belirlemek için kullanılır.</a:t>
            </a:r>
          </a:p>
          <a:p>
            <a:pPr lvl="2"/>
            <a:r>
              <a:rPr lang="tr-TR" dirty="0"/>
              <a:t>Yaygın kelimelerin IDF değeri düşüktür, bu da onların metindeki önemini azaltır.</a:t>
            </a:r>
          </a:p>
          <a:p>
            <a:pPr lvl="2"/>
            <a:r>
              <a:rPr lang="tr-TR" dirty="0"/>
              <a:t>Nadir kelimelerin IDF değeri yüksektir, bu da onların metindeki önemini artırır.</a:t>
            </a:r>
          </a:p>
          <a:p>
            <a:pPr lvl="1"/>
            <a:r>
              <a:rPr lang="tr-TR" u="sng" dirty="0"/>
              <a:t>TF-IDF Skorunun Hesaplanması</a:t>
            </a:r>
          </a:p>
          <a:p>
            <a:pPr lvl="2"/>
            <a:r>
              <a:rPr lang="tr-TR" dirty="0"/>
              <a:t>Bir kelimenin TF-IDF skoru, TF ve IDF değerlerinin çarpımıyla elde edilir.</a:t>
            </a:r>
          </a:p>
          <a:p>
            <a:pPr lvl="2"/>
            <a:r>
              <a:rPr lang="tr-TR" dirty="0"/>
              <a:t>Metindeki her kelimenin TF-IDF skoru, tüm metinlerdeki bu kelimenin TF-IDF skorlarıyla karşılaştırılır. Bu sayede, bir kelimenin metindeki önemi belirlenir.</a:t>
            </a:r>
          </a:p>
          <a:p>
            <a:endParaRPr lang="tr-TR" dirty="0"/>
          </a:p>
          <a:p>
            <a:endParaRPr lang="tr-TR" dirty="0"/>
          </a:p>
          <a:p>
            <a:pPr marL="0" indent="0">
              <a:buNone/>
            </a:pPr>
            <a:endParaRPr lang="tr-TR" dirty="0"/>
          </a:p>
        </p:txBody>
      </p:sp>
    </p:spTree>
    <p:extLst>
      <p:ext uri="{BB962C8B-B14F-4D97-AF65-F5344CB8AC3E}">
        <p14:creationId xmlns:p14="http://schemas.microsoft.com/office/powerpoint/2010/main" val="240432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220714-B236-14D1-F463-D7C37279585F}"/>
              </a:ext>
            </a:extLst>
          </p:cNvPr>
          <p:cNvSpPr>
            <a:spLocks noGrp="1"/>
          </p:cNvSpPr>
          <p:nvPr>
            <p:ph type="title"/>
          </p:nvPr>
        </p:nvSpPr>
        <p:spPr/>
        <p:txBody>
          <a:bodyPr/>
          <a:lstStyle/>
          <a:p>
            <a:r>
              <a:rPr lang="tr-TR" dirty="0"/>
              <a:t>Doğal dil işleme(NLP) Nedir?</a:t>
            </a:r>
          </a:p>
        </p:txBody>
      </p:sp>
      <p:sp>
        <p:nvSpPr>
          <p:cNvPr id="3" name="İçerik Yer Tutucusu 2">
            <a:extLst>
              <a:ext uri="{FF2B5EF4-FFF2-40B4-BE49-F238E27FC236}">
                <a16:creationId xmlns:a16="http://schemas.microsoft.com/office/drawing/2014/main" id="{E781C957-E1EB-AF11-14AD-04CF254BFDE3}"/>
              </a:ext>
            </a:extLst>
          </p:cNvPr>
          <p:cNvSpPr>
            <a:spLocks noGrp="1"/>
          </p:cNvSpPr>
          <p:nvPr>
            <p:ph idx="1"/>
          </p:nvPr>
        </p:nvSpPr>
        <p:spPr/>
        <p:txBody>
          <a:bodyPr/>
          <a:lstStyle/>
          <a:p>
            <a:r>
              <a:rPr lang="tr-TR" dirty="0"/>
              <a:t>Bilgisayarların insan dilini anlama ve işleme yeteneğini kazandığı bir yapay zeka alanıdır.</a:t>
            </a:r>
          </a:p>
          <a:p>
            <a:r>
              <a:rPr lang="tr-TR" dirty="0"/>
              <a:t>Dilin yapısını analiz eder, kelimeleri ve cümleleri anlar ve bu bilgileri kullanarak çeşitli görevleri yerine getirir.</a:t>
            </a:r>
          </a:p>
        </p:txBody>
      </p:sp>
    </p:spTree>
    <p:extLst>
      <p:ext uri="{BB962C8B-B14F-4D97-AF65-F5344CB8AC3E}">
        <p14:creationId xmlns:p14="http://schemas.microsoft.com/office/powerpoint/2010/main" val="4248787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B1E80-D759-924B-6066-3A796C24EE89}"/>
              </a:ext>
            </a:extLst>
          </p:cNvPr>
          <p:cNvSpPr>
            <a:spLocks noGrp="1"/>
          </p:cNvSpPr>
          <p:nvPr>
            <p:ph type="title"/>
          </p:nvPr>
        </p:nvSpPr>
        <p:spPr>
          <a:xfrm>
            <a:off x="1371600" y="-5468"/>
            <a:ext cx="10241280" cy="1234440"/>
          </a:xfrm>
        </p:spPr>
        <p:txBody>
          <a:bodyPr/>
          <a:lstStyle/>
          <a:p>
            <a:r>
              <a:rPr lang="tr-TR" dirty="0"/>
              <a:t>4. Özellik Çıkarımı</a:t>
            </a:r>
          </a:p>
        </p:txBody>
      </p:sp>
      <p:sp>
        <p:nvSpPr>
          <p:cNvPr id="3" name="İçerik Yer Tutucusu 2">
            <a:extLst>
              <a:ext uri="{FF2B5EF4-FFF2-40B4-BE49-F238E27FC236}">
                <a16:creationId xmlns:a16="http://schemas.microsoft.com/office/drawing/2014/main" id="{9887C2E6-A69F-9386-530E-598547DBA117}"/>
              </a:ext>
            </a:extLst>
          </p:cNvPr>
          <p:cNvSpPr>
            <a:spLocks noGrp="1"/>
          </p:cNvSpPr>
          <p:nvPr>
            <p:ph idx="1"/>
          </p:nvPr>
        </p:nvSpPr>
        <p:spPr>
          <a:xfrm>
            <a:off x="1371599" y="1338605"/>
            <a:ext cx="9752030" cy="5090475"/>
          </a:xfrm>
        </p:spPr>
        <p:txBody>
          <a:bodyPr>
            <a:normAutofit/>
          </a:bodyPr>
          <a:lstStyle/>
          <a:p>
            <a:pPr marL="0" indent="0">
              <a:buNone/>
            </a:pPr>
            <a:r>
              <a:rPr lang="tr-TR" dirty="0"/>
              <a:t>2. </a:t>
            </a:r>
            <a:r>
              <a:rPr lang="tr-TR" u="sng" dirty="0"/>
              <a:t>Word2Vec</a:t>
            </a:r>
          </a:p>
          <a:p>
            <a:pPr lvl="1"/>
            <a:r>
              <a:rPr lang="tr-TR" dirty="0"/>
              <a:t>Kelimeleri vektör uzayında temsil etmek için kullanılan bir tekniktir.</a:t>
            </a:r>
          </a:p>
          <a:p>
            <a:pPr lvl="1"/>
            <a:r>
              <a:rPr lang="tr-TR" dirty="0"/>
              <a:t>Bir kelimenin anlamını, çevresindeki diğer kelimelerin bağlamıyla öğrenir.</a:t>
            </a:r>
          </a:p>
          <a:p>
            <a:pPr lvl="1"/>
            <a:r>
              <a:rPr lang="tr-TR" dirty="0"/>
              <a:t>Benzer anlam taşıyan kelimelerin vektör uzayında birbirlerine yakın konumlandırılmasını sağlar.</a:t>
            </a:r>
          </a:p>
          <a:p>
            <a:pPr lvl="1"/>
            <a:r>
              <a:rPr lang="tr-TR" dirty="0"/>
              <a:t>Kelimeler arasındaki semantik ilişkileri doğru bir şekilde temsil eder. </a:t>
            </a:r>
          </a:p>
          <a:p>
            <a:pPr marL="457200" lvl="1" indent="0">
              <a:buNone/>
            </a:pPr>
            <a:endParaRPr lang="tr-TR" dirty="0"/>
          </a:p>
          <a:p>
            <a:pPr marL="457200" lvl="1" indent="0">
              <a:buNone/>
            </a:pPr>
            <a:r>
              <a:rPr lang="tr-TR" dirty="0"/>
              <a:t>Kelimeler arasındaki ilişkileri öğrenen Word2Vec modeli, "futbol" gibi sporla alakalı bir kelime için "maç", "takım", "stadyum", "oyuncu" gibi benzer kelimeleri bulur. Bu benzerlikler, metnin spor kategorisine ait olduğunu tespit etmemizi sağlar.</a:t>
            </a:r>
          </a:p>
        </p:txBody>
      </p:sp>
    </p:spTree>
    <p:extLst>
      <p:ext uri="{BB962C8B-B14F-4D97-AF65-F5344CB8AC3E}">
        <p14:creationId xmlns:p14="http://schemas.microsoft.com/office/powerpoint/2010/main" val="3426300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B1E80-D759-924B-6066-3A796C24EE89}"/>
              </a:ext>
            </a:extLst>
          </p:cNvPr>
          <p:cNvSpPr>
            <a:spLocks noGrp="1"/>
          </p:cNvSpPr>
          <p:nvPr>
            <p:ph type="title"/>
          </p:nvPr>
        </p:nvSpPr>
        <p:spPr>
          <a:xfrm>
            <a:off x="1371600" y="-5468"/>
            <a:ext cx="10241280" cy="1234440"/>
          </a:xfrm>
        </p:spPr>
        <p:txBody>
          <a:bodyPr/>
          <a:lstStyle/>
          <a:p>
            <a:r>
              <a:rPr lang="tr-TR" dirty="0"/>
              <a:t>4. Özellik Çıkarımı</a:t>
            </a:r>
          </a:p>
        </p:txBody>
      </p:sp>
      <p:sp>
        <p:nvSpPr>
          <p:cNvPr id="3" name="İçerik Yer Tutucusu 2">
            <a:extLst>
              <a:ext uri="{FF2B5EF4-FFF2-40B4-BE49-F238E27FC236}">
                <a16:creationId xmlns:a16="http://schemas.microsoft.com/office/drawing/2014/main" id="{9887C2E6-A69F-9386-530E-598547DBA117}"/>
              </a:ext>
            </a:extLst>
          </p:cNvPr>
          <p:cNvSpPr>
            <a:spLocks noGrp="1"/>
          </p:cNvSpPr>
          <p:nvPr>
            <p:ph idx="1"/>
          </p:nvPr>
        </p:nvSpPr>
        <p:spPr>
          <a:xfrm>
            <a:off x="1371599" y="1338605"/>
            <a:ext cx="9752030" cy="5090475"/>
          </a:xfrm>
        </p:spPr>
        <p:txBody>
          <a:bodyPr>
            <a:normAutofit/>
          </a:bodyPr>
          <a:lstStyle/>
          <a:p>
            <a:pPr marL="0" indent="0">
              <a:buNone/>
            </a:pPr>
            <a:r>
              <a:rPr lang="tr-TR" dirty="0"/>
              <a:t>3. </a:t>
            </a:r>
            <a:r>
              <a:rPr lang="tr-TR" u="sng" dirty="0"/>
              <a:t>Doc2Vec</a:t>
            </a:r>
          </a:p>
          <a:p>
            <a:pPr lvl="1"/>
            <a:r>
              <a:rPr lang="tr-TR" dirty="0"/>
              <a:t>Doc2Vec, metinleri vektörlerle temsil ederek, metinler arasındaki semantik ilişkileri öğrenir.</a:t>
            </a:r>
          </a:p>
          <a:p>
            <a:pPr lvl="1"/>
            <a:r>
              <a:rPr lang="tr-TR" dirty="0"/>
              <a:t>Benzer anlamlı metinler, vektör uzayında birbirlerine yakın konumlandırılır, böylece </a:t>
            </a:r>
            <a:r>
              <a:rPr lang="tr-TR" dirty="0" err="1"/>
              <a:t>kategorilendirme</a:t>
            </a:r>
            <a:r>
              <a:rPr lang="tr-TR" dirty="0"/>
              <a:t> için bir referans oluştururlar. </a:t>
            </a:r>
          </a:p>
          <a:p>
            <a:pPr lvl="1"/>
            <a:r>
              <a:rPr lang="tr-TR" dirty="0"/>
              <a:t>B</a:t>
            </a:r>
            <a:r>
              <a:rPr lang="nn-NO" dirty="0"/>
              <a:t>elgeler arasındaki ilişkileri matematiksel olarak öğrenir.</a:t>
            </a:r>
            <a:endParaRPr lang="tr-TR" dirty="0"/>
          </a:p>
          <a:p>
            <a:pPr marL="457200" lvl="1" indent="0">
              <a:buNone/>
            </a:pPr>
            <a:r>
              <a:rPr lang="tr-TR" dirty="0"/>
              <a:t>Örneğin Doc2Vec spor kategorisine ait metinlerin içeriğini temsil etmek için vektörler oluşturur. "futbol maçı", "tenis turnuvası", "basketbol ligi" gibi metinlerin vektörleri birbirlerine benzerdir çünkü içerdikleri kelimeler genellikle sporla ilgilidir. Bu benzerlik, metinlerin spor kategorisine ait olduğunu gösterir ve model, bu temsil edilen metinleri spor kategorisi olarak sınıflandırır.</a:t>
            </a:r>
          </a:p>
        </p:txBody>
      </p:sp>
    </p:spTree>
    <p:extLst>
      <p:ext uri="{BB962C8B-B14F-4D97-AF65-F5344CB8AC3E}">
        <p14:creationId xmlns:p14="http://schemas.microsoft.com/office/powerpoint/2010/main" val="29339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B1E80-D759-924B-6066-3A796C24EE89}"/>
              </a:ext>
            </a:extLst>
          </p:cNvPr>
          <p:cNvSpPr>
            <a:spLocks noGrp="1"/>
          </p:cNvSpPr>
          <p:nvPr>
            <p:ph type="title"/>
          </p:nvPr>
        </p:nvSpPr>
        <p:spPr>
          <a:xfrm>
            <a:off x="1371600" y="-5468"/>
            <a:ext cx="10241280" cy="1234440"/>
          </a:xfrm>
        </p:spPr>
        <p:txBody>
          <a:bodyPr/>
          <a:lstStyle/>
          <a:p>
            <a:r>
              <a:rPr lang="tr-TR" dirty="0"/>
              <a:t>5. Model eğitimi</a:t>
            </a:r>
          </a:p>
        </p:txBody>
      </p:sp>
      <p:pic>
        <p:nvPicPr>
          <p:cNvPr id="7" name="İçerik Yer Tutucusu 6" descr="metin, ekran görüntüsü, diyagram, sayı, numara içeren bir resim&#10;&#10;Açıklama otomatik olarak oluşturuldu">
            <a:extLst>
              <a:ext uri="{FF2B5EF4-FFF2-40B4-BE49-F238E27FC236}">
                <a16:creationId xmlns:a16="http://schemas.microsoft.com/office/drawing/2014/main" id="{04356CE4-2328-730E-D422-EB36A67937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600" y="2227716"/>
            <a:ext cx="4850726" cy="4141178"/>
          </a:xfrm>
        </p:spPr>
      </p:pic>
      <p:pic>
        <p:nvPicPr>
          <p:cNvPr id="9" name="Resim 8" descr="metin, ekran görüntüsü, sayı, numara, diyagram içeren bir resim&#10;&#10;Açıklama otomatik olarak oluşturuldu">
            <a:extLst>
              <a:ext uri="{FF2B5EF4-FFF2-40B4-BE49-F238E27FC236}">
                <a16:creationId xmlns:a16="http://schemas.microsoft.com/office/drawing/2014/main" id="{A3636D67-B57A-40F9-5EBC-911B9CD31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27716"/>
            <a:ext cx="4850726" cy="4141178"/>
          </a:xfrm>
          <a:prstGeom prst="rect">
            <a:avLst/>
          </a:prstGeom>
        </p:spPr>
      </p:pic>
      <p:sp>
        <p:nvSpPr>
          <p:cNvPr id="10" name="Metin kutusu 9">
            <a:extLst>
              <a:ext uri="{FF2B5EF4-FFF2-40B4-BE49-F238E27FC236}">
                <a16:creationId xmlns:a16="http://schemas.microsoft.com/office/drawing/2014/main" id="{93F6BC9C-43D5-6308-E071-CE65277EA4F5}"/>
              </a:ext>
            </a:extLst>
          </p:cNvPr>
          <p:cNvSpPr txBox="1"/>
          <p:nvPr/>
        </p:nvSpPr>
        <p:spPr>
          <a:xfrm>
            <a:off x="1012746" y="1228972"/>
            <a:ext cx="4850726" cy="1138773"/>
          </a:xfrm>
          <a:prstGeom prst="rect">
            <a:avLst/>
          </a:prstGeom>
          <a:noFill/>
        </p:spPr>
        <p:txBody>
          <a:bodyPr wrap="square" rtlCol="0">
            <a:spAutoFit/>
          </a:bodyPr>
          <a:lstStyle/>
          <a:p>
            <a:r>
              <a:rPr lang="tr-TR" b="1" u="sng" dirty="0"/>
              <a:t>TF-IDF </a:t>
            </a:r>
            <a:r>
              <a:rPr lang="tr-TR" b="1" u="sng" dirty="0" err="1"/>
              <a:t>Logistic</a:t>
            </a:r>
            <a:r>
              <a:rPr lang="tr-TR" b="1" u="sng" dirty="0"/>
              <a:t> </a:t>
            </a:r>
            <a:r>
              <a:rPr lang="tr-TR" b="1" u="sng" dirty="0" err="1"/>
              <a:t>Regression</a:t>
            </a:r>
            <a:r>
              <a:rPr lang="tr-TR" b="1" u="sng" dirty="0"/>
              <a:t> Model Eğitimi</a:t>
            </a:r>
          </a:p>
          <a:p>
            <a:r>
              <a:rPr lang="tr-TR" sz="1600" dirty="0"/>
              <a:t>Doğruluk Değeri: </a:t>
            </a:r>
            <a:r>
              <a:rPr lang="tr-TR" sz="1600" u="sng" dirty="0"/>
              <a:t>%78,34</a:t>
            </a:r>
          </a:p>
          <a:p>
            <a:r>
              <a:rPr lang="tr-TR" sz="1600" dirty="0"/>
              <a:t>En başarılı kategori </a:t>
            </a:r>
            <a:r>
              <a:rPr lang="tr-TR" sz="1600" u="sng" dirty="0"/>
              <a:t>Finans-Ekonomi</a:t>
            </a:r>
          </a:p>
          <a:p>
            <a:r>
              <a:rPr lang="tr-TR" sz="1600" dirty="0"/>
              <a:t>En Başarısız kategori </a:t>
            </a:r>
            <a:r>
              <a:rPr lang="tr-TR" sz="1600" u="sng" dirty="0"/>
              <a:t>Turizm</a:t>
            </a:r>
          </a:p>
        </p:txBody>
      </p:sp>
      <p:sp>
        <p:nvSpPr>
          <p:cNvPr id="14" name="Metin kutusu 13">
            <a:extLst>
              <a:ext uri="{FF2B5EF4-FFF2-40B4-BE49-F238E27FC236}">
                <a16:creationId xmlns:a16="http://schemas.microsoft.com/office/drawing/2014/main" id="{9A22160B-6E10-F481-9CDE-4528CA4172B0}"/>
              </a:ext>
            </a:extLst>
          </p:cNvPr>
          <p:cNvSpPr txBox="1"/>
          <p:nvPr/>
        </p:nvSpPr>
        <p:spPr>
          <a:xfrm>
            <a:off x="6096000" y="1228972"/>
            <a:ext cx="4850726" cy="1138773"/>
          </a:xfrm>
          <a:prstGeom prst="rect">
            <a:avLst/>
          </a:prstGeom>
          <a:noFill/>
        </p:spPr>
        <p:txBody>
          <a:bodyPr wrap="square" rtlCol="0">
            <a:spAutoFit/>
          </a:bodyPr>
          <a:lstStyle/>
          <a:p>
            <a:r>
              <a:rPr lang="tr-TR" b="1" u="sng" dirty="0"/>
              <a:t>TF-IDF </a:t>
            </a:r>
            <a:r>
              <a:rPr lang="tr-TR" b="1" u="sng" dirty="0" err="1"/>
              <a:t>Random</a:t>
            </a:r>
            <a:r>
              <a:rPr lang="tr-TR" b="1" u="sng" dirty="0"/>
              <a:t> </a:t>
            </a:r>
            <a:r>
              <a:rPr lang="tr-TR" b="1" u="sng" dirty="0" err="1"/>
              <a:t>Forest</a:t>
            </a:r>
            <a:r>
              <a:rPr lang="tr-TR" b="1" u="sng" dirty="0"/>
              <a:t> Model Eğitimi</a:t>
            </a:r>
          </a:p>
          <a:p>
            <a:r>
              <a:rPr lang="tr-TR" sz="1600" dirty="0"/>
              <a:t>Doğruluk Değeri: </a:t>
            </a:r>
            <a:r>
              <a:rPr lang="tr-TR" sz="1600" u="sng" dirty="0"/>
              <a:t>%79,11</a:t>
            </a:r>
          </a:p>
          <a:p>
            <a:r>
              <a:rPr lang="tr-TR" sz="1600" dirty="0"/>
              <a:t>En başarılı kategori Finans-Ekonomi</a:t>
            </a:r>
          </a:p>
          <a:p>
            <a:r>
              <a:rPr lang="tr-TR" sz="1600" dirty="0"/>
              <a:t>En başarısız kategori </a:t>
            </a:r>
            <a:r>
              <a:rPr lang="tr-TR" sz="1600" u="sng" dirty="0"/>
              <a:t>Turizm</a:t>
            </a:r>
          </a:p>
        </p:txBody>
      </p:sp>
    </p:spTree>
    <p:extLst>
      <p:ext uri="{BB962C8B-B14F-4D97-AF65-F5344CB8AC3E}">
        <p14:creationId xmlns:p14="http://schemas.microsoft.com/office/powerpoint/2010/main" val="1105886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B1E80-D759-924B-6066-3A796C24EE89}"/>
              </a:ext>
            </a:extLst>
          </p:cNvPr>
          <p:cNvSpPr>
            <a:spLocks noGrp="1"/>
          </p:cNvSpPr>
          <p:nvPr>
            <p:ph type="title"/>
          </p:nvPr>
        </p:nvSpPr>
        <p:spPr>
          <a:xfrm>
            <a:off x="1371600" y="-5468"/>
            <a:ext cx="10241280" cy="1234440"/>
          </a:xfrm>
        </p:spPr>
        <p:txBody>
          <a:bodyPr/>
          <a:lstStyle/>
          <a:p>
            <a:r>
              <a:rPr lang="tr-TR" dirty="0"/>
              <a:t>5. Model eğitimi</a:t>
            </a:r>
          </a:p>
        </p:txBody>
      </p:sp>
      <p:sp>
        <p:nvSpPr>
          <p:cNvPr id="10" name="Metin kutusu 9">
            <a:extLst>
              <a:ext uri="{FF2B5EF4-FFF2-40B4-BE49-F238E27FC236}">
                <a16:creationId xmlns:a16="http://schemas.microsoft.com/office/drawing/2014/main" id="{93F6BC9C-43D5-6308-E071-CE65277EA4F5}"/>
              </a:ext>
            </a:extLst>
          </p:cNvPr>
          <p:cNvSpPr txBox="1"/>
          <p:nvPr/>
        </p:nvSpPr>
        <p:spPr>
          <a:xfrm>
            <a:off x="1088160" y="1317217"/>
            <a:ext cx="5124104" cy="923330"/>
          </a:xfrm>
          <a:prstGeom prst="rect">
            <a:avLst/>
          </a:prstGeom>
          <a:noFill/>
        </p:spPr>
        <p:txBody>
          <a:bodyPr wrap="square" rtlCol="0">
            <a:spAutoFit/>
          </a:bodyPr>
          <a:lstStyle/>
          <a:p>
            <a:r>
              <a:rPr lang="tr-TR" b="1" u="sng" dirty="0"/>
              <a:t>Word2Vec </a:t>
            </a:r>
            <a:r>
              <a:rPr lang="tr-TR" b="1" u="sng" dirty="0" err="1"/>
              <a:t>Logistic</a:t>
            </a:r>
            <a:r>
              <a:rPr lang="tr-TR" b="1" u="sng" dirty="0"/>
              <a:t> </a:t>
            </a:r>
            <a:r>
              <a:rPr lang="tr-TR" b="1" u="sng" dirty="0" err="1"/>
              <a:t>Regression</a:t>
            </a:r>
            <a:r>
              <a:rPr lang="tr-TR" b="1" u="sng" dirty="0"/>
              <a:t> Model Eğitimi</a:t>
            </a:r>
          </a:p>
          <a:p>
            <a:r>
              <a:rPr lang="tr-TR" dirty="0"/>
              <a:t>Doğruluk Değeri: %89,88</a:t>
            </a:r>
          </a:p>
          <a:p>
            <a:endParaRPr lang="tr-TR" dirty="0"/>
          </a:p>
        </p:txBody>
      </p:sp>
      <p:pic>
        <p:nvPicPr>
          <p:cNvPr id="14" name="İçerik Yer Tutucusu 13" descr="metin, ekran görüntüsü, diyagram, sayı, numara içeren bir resim&#10;&#10;Açıklama otomatik olarak oluşturuldu">
            <a:extLst>
              <a:ext uri="{FF2B5EF4-FFF2-40B4-BE49-F238E27FC236}">
                <a16:creationId xmlns:a16="http://schemas.microsoft.com/office/drawing/2014/main" id="{23AD86D3-C852-D458-A772-0D07E97A14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76" y="2002043"/>
            <a:ext cx="4983320" cy="4254378"/>
          </a:xfrm>
        </p:spPr>
      </p:pic>
      <p:pic>
        <p:nvPicPr>
          <p:cNvPr id="16" name="Resim 15" descr="metin, ekran görüntüsü, diyagram, sayı, numara içeren bir resim&#10;&#10;Açıklama otomatik olarak oluşturuldu">
            <a:extLst>
              <a:ext uri="{FF2B5EF4-FFF2-40B4-BE49-F238E27FC236}">
                <a16:creationId xmlns:a16="http://schemas.microsoft.com/office/drawing/2014/main" id="{21EB9CFC-0CAB-EE5E-F0B1-0FD707EEB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892" y="2002043"/>
            <a:ext cx="4983321" cy="4254378"/>
          </a:xfrm>
          <a:prstGeom prst="rect">
            <a:avLst/>
          </a:prstGeom>
        </p:spPr>
      </p:pic>
      <p:sp>
        <p:nvSpPr>
          <p:cNvPr id="17" name="Metin kutusu 16">
            <a:extLst>
              <a:ext uri="{FF2B5EF4-FFF2-40B4-BE49-F238E27FC236}">
                <a16:creationId xmlns:a16="http://schemas.microsoft.com/office/drawing/2014/main" id="{167721E5-0552-A76F-2F32-8574EB8769BE}"/>
              </a:ext>
            </a:extLst>
          </p:cNvPr>
          <p:cNvSpPr txBox="1"/>
          <p:nvPr/>
        </p:nvSpPr>
        <p:spPr>
          <a:xfrm>
            <a:off x="6635892" y="1317217"/>
            <a:ext cx="5124104" cy="646331"/>
          </a:xfrm>
          <a:prstGeom prst="rect">
            <a:avLst/>
          </a:prstGeom>
          <a:noFill/>
        </p:spPr>
        <p:txBody>
          <a:bodyPr wrap="square" rtlCol="0">
            <a:spAutoFit/>
          </a:bodyPr>
          <a:lstStyle/>
          <a:p>
            <a:r>
              <a:rPr lang="tr-TR" b="1" u="sng" dirty="0"/>
              <a:t>Word2Vec </a:t>
            </a:r>
            <a:r>
              <a:rPr lang="tr-TR" b="1" u="sng" dirty="0" err="1"/>
              <a:t>Random</a:t>
            </a:r>
            <a:r>
              <a:rPr lang="tr-TR" b="1" u="sng" dirty="0"/>
              <a:t> </a:t>
            </a:r>
            <a:r>
              <a:rPr lang="tr-TR" b="1" u="sng" dirty="0" err="1"/>
              <a:t>ForestModel</a:t>
            </a:r>
            <a:r>
              <a:rPr lang="tr-TR" b="1" u="sng" dirty="0"/>
              <a:t> Eğitimi</a:t>
            </a:r>
          </a:p>
          <a:p>
            <a:r>
              <a:rPr lang="tr-TR" dirty="0"/>
              <a:t>Doğruluk Değeri: %89,65</a:t>
            </a:r>
          </a:p>
        </p:txBody>
      </p:sp>
    </p:spTree>
    <p:extLst>
      <p:ext uri="{BB962C8B-B14F-4D97-AF65-F5344CB8AC3E}">
        <p14:creationId xmlns:p14="http://schemas.microsoft.com/office/powerpoint/2010/main" val="167374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B1E80-D759-924B-6066-3A796C24EE89}"/>
              </a:ext>
            </a:extLst>
          </p:cNvPr>
          <p:cNvSpPr>
            <a:spLocks noGrp="1"/>
          </p:cNvSpPr>
          <p:nvPr>
            <p:ph type="title"/>
          </p:nvPr>
        </p:nvSpPr>
        <p:spPr>
          <a:xfrm>
            <a:off x="1371600" y="-5468"/>
            <a:ext cx="10241280" cy="1234440"/>
          </a:xfrm>
        </p:spPr>
        <p:txBody>
          <a:bodyPr/>
          <a:lstStyle/>
          <a:p>
            <a:r>
              <a:rPr lang="tr-TR" dirty="0"/>
              <a:t>5. Model eğitimi</a:t>
            </a:r>
          </a:p>
        </p:txBody>
      </p:sp>
      <p:sp>
        <p:nvSpPr>
          <p:cNvPr id="10" name="Metin kutusu 9">
            <a:extLst>
              <a:ext uri="{FF2B5EF4-FFF2-40B4-BE49-F238E27FC236}">
                <a16:creationId xmlns:a16="http://schemas.microsoft.com/office/drawing/2014/main" id="{93F6BC9C-43D5-6308-E071-CE65277EA4F5}"/>
              </a:ext>
            </a:extLst>
          </p:cNvPr>
          <p:cNvSpPr txBox="1"/>
          <p:nvPr/>
        </p:nvSpPr>
        <p:spPr>
          <a:xfrm>
            <a:off x="1371600" y="1222181"/>
            <a:ext cx="4926852" cy="646331"/>
          </a:xfrm>
          <a:prstGeom prst="rect">
            <a:avLst/>
          </a:prstGeom>
          <a:noFill/>
        </p:spPr>
        <p:txBody>
          <a:bodyPr wrap="square" rtlCol="0">
            <a:spAutoFit/>
          </a:bodyPr>
          <a:lstStyle/>
          <a:p>
            <a:r>
              <a:rPr lang="tr-TR" b="1" u="sng" dirty="0"/>
              <a:t>Doc2Vec </a:t>
            </a:r>
            <a:r>
              <a:rPr lang="tr-TR" b="1" u="sng" dirty="0" err="1"/>
              <a:t>Logistic</a:t>
            </a:r>
            <a:r>
              <a:rPr lang="tr-TR" b="1" u="sng" dirty="0"/>
              <a:t> </a:t>
            </a:r>
            <a:r>
              <a:rPr lang="tr-TR" b="1" u="sng" dirty="0" err="1"/>
              <a:t>Regression</a:t>
            </a:r>
            <a:r>
              <a:rPr lang="tr-TR" b="1" u="sng" dirty="0"/>
              <a:t> Model Eğitimi</a:t>
            </a:r>
          </a:p>
          <a:p>
            <a:r>
              <a:rPr lang="tr-TR" dirty="0"/>
              <a:t>Doğruluk Değeri: %89,5</a:t>
            </a:r>
          </a:p>
        </p:txBody>
      </p:sp>
      <p:pic>
        <p:nvPicPr>
          <p:cNvPr id="6" name="İçerik Yer Tutucusu 5" descr="metin, ekran görüntüsü, diyagram, sayı, numara içeren bir resim&#10;&#10;Açıklama otomatik olarak oluşturuldu">
            <a:extLst>
              <a:ext uri="{FF2B5EF4-FFF2-40B4-BE49-F238E27FC236}">
                <a16:creationId xmlns:a16="http://schemas.microsoft.com/office/drawing/2014/main" id="{8DA010F2-B767-EDFB-1A1C-2C1C45FED6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600" y="2002043"/>
            <a:ext cx="4637596" cy="3959225"/>
          </a:xfrm>
        </p:spPr>
      </p:pic>
      <p:pic>
        <p:nvPicPr>
          <p:cNvPr id="8" name="Resim 7" descr="metin, ekran görüntüsü, diyagram, sayı, numara içeren bir resim&#10;&#10;Açıklama otomatik olarak oluşturuldu">
            <a:extLst>
              <a:ext uri="{FF2B5EF4-FFF2-40B4-BE49-F238E27FC236}">
                <a16:creationId xmlns:a16="http://schemas.microsoft.com/office/drawing/2014/main" id="{3A4786B8-15B7-F3A2-8BE9-3C3A79B8F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2240" y="1878570"/>
            <a:ext cx="4926852" cy="4206169"/>
          </a:xfrm>
          <a:prstGeom prst="rect">
            <a:avLst/>
          </a:prstGeom>
        </p:spPr>
      </p:pic>
      <p:sp>
        <p:nvSpPr>
          <p:cNvPr id="9" name="Metin kutusu 8">
            <a:extLst>
              <a:ext uri="{FF2B5EF4-FFF2-40B4-BE49-F238E27FC236}">
                <a16:creationId xmlns:a16="http://schemas.microsoft.com/office/drawing/2014/main" id="{9F9B8372-1A12-0A0F-1C45-A2FA3C1468C1}"/>
              </a:ext>
            </a:extLst>
          </p:cNvPr>
          <p:cNvSpPr txBox="1"/>
          <p:nvPr/>
        </p:nvSpPr>
        <p:spPr>
          <a:xfrm>
            <a:off x="6522806" y="1234875"/>
            <a:ext cx="4926852" cy="646331"/>
          </a:xfrm>
          <a:prstGeom prst="rect">
            <a:avLst/>
          </a:prstGeom>
          <a:noFill/>
        </p:spPr>
        <p:txBody>
          <a:bodyPr wrap="square" rtlCol="0">
            <a:spAutoFit/>
          </a:bodyPr>
          <a:lstStyle/>
          <a:p>
            <a:r>
              <a:rPr lang="tr-TR" b="1" u="sng" dirty="0"/>
              <a:t>Doc2Vec </a:t>
            </a:r>
            <a:r>
              <a:rPr lang="tr-TR" b="1" u="sng" dirty="0" err="1"/>
              <a:t>Random</a:t>
            </a:r>
            <a:r>
              <a:rPr lang="tr-TR" b="1" u="sng" dirty="0"/>
              <a:t> </a:t>
            </a:r>
            <a:r>
              <a:rPr lang="tr-TR" b="1" u="sng" dirty="0" err="1"/>
              <a:t>Forest</a:t>
            </a:r>
            <a:r>
              <a:rPr lang="tr-TR" b="1" u="sng" dirty="0"/>
              <a:t> Model Eğitimi</a:t>
            </a:r>
          </a:p>
          <a:p>
            <a:r>
              <a:rPr lang="tr-TR" dirty="0"/>
              <a:t>Doğruluk Değeri: %88,53</a:t>
            </a:r>
          </a:p>
        </p:txBody>
      </p:sp>
    </p:spTree>
    <p:extLst>
      <p:ext uri="{BB962C8B-B14F-4D97-AF65-F5344CB8AC3E}">
        <p14:creationId xmlns:p14="http://schemas.microsoft.com/office/powerpoint/2010/main" val="68197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3734E53E-4F63-44CB-B70A-5DDFEE05E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8" y="-626408"/>
            <a:ext cx="6858002" cy="8110817"/>
          </a:xfrm>
          <a:prstGeom prst="rect">
            <a:avLst/>
          </a:prstGeom>
          <a:gradFill>
            <a:gsLst>
              <a:gs pos="11000">
                <a:schemeClr val="accent2">
                  <a:alpha val="63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7393" y="-1877393"/>
            <a:ext cx="4356024"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174217">
            <a:off x="2279676" y="1277867"/>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7BD0D354-282B-9896-55F2-C1910CB0D542}"/>
              </a:ext>
            </a:extLst>
          </p:cNvPr>
          <p:cNvSpPr>
            <a:spLocks noGrp="1"/>
          </p:cNvSpPr>
          <p:nvPr>
            <p:ph type="title"/>
          </p:nvPr>
        </p:nvSpPr>
        <p:spPr>
          <a:xfrm>
            <a:off x="1371600" y="866124"/>
            <a:ext cx="5724939" cy="3177142"/>
          </a:xfrm>
        </p:spPr>
        <p:txBody>
          <a:bodyPr vert="horz" lIns="0" tIns="0" rIns="0" bIns="0" rtlCol="0" anchor="b">
            <a:normAutofit/>
          </a:bodyPr>
          <a:lstStyle/>
          <a:p>
            <a:r>
              <a:rPr lang="en-US" sz="4000" spc="750" dirty="0" err="1">
                <a:solidFill>
                  <a:schemeClr val="bg1"/>
                </a:solidFill>
              </a:rPr>
              <a:t>Sunum</a:t>
            </a:r>
            <a:r>
              <a:rPr lang="en-US" sz="4000" spc="750" dirty="0">
                <a:solidFill>
                  <a:schemeClr val="bg1"/>
                </a:solidFill>
              </a:rPr>
              <a:t> b</a:t>
            </a:r>
            <a:r>
              <a:rPr lang="tr-TR" sz="4000" spc="750" dirty="0">
                <a:solidFill>
                  <a:schemeClr val="bg1"/>
                </a:solidFill>
              </a:rPr>
              <a:t>i</a:t>
            </a:r>
            <a:r>
              <a:rPr lang="en-US" sz="4000" spc="750" dirty="0">
                <a:solidFill>
                  <a:schemeClr val="bg1"/>
                </a:solidFill>
              </a:rPr>
              <a:t>t</a:t>
            </a:r>
            <a:r>
              <a:rPr lang="tr-TR" sz="4000" spc="750" dirty="0">
                <a:solidFill>
                  <a:schemeClr val="bg1"/>
                </a:solidFill>
              </a:rPr>
              <a:t>ti</a:t>
            </a:r>
            <a:br>
              <a:rPr lang="en-US" sz="4000" spc="750" dirty="0">
                <a:solidFill>
                  <a:schemeClr val="bg1"/>
                </a:solidFill>
              </a:rPr>
            </a:br>
            <a:br>
              <a:rPr lang="en-US" sz="4000" spc="750" dirty="0">
                <a:solidFill>
                  <a:schemeClr val="bg1"/>
                </a:solidFill>
              </a:rPr>
            </a:br>
            <a:r>
              <a:rPr lang="en-US" sz="4000" spc="750" dirty="0" err="1">
                <a:solidFill>
                  <a:schemeClr val="bg1"/>
                </a:solidFill>
              </a:rPr>
              <a:t>teşekkürler</a:t>
            </a:r>
            <a:endParaRPr lang="en-US" sz="4000" spc="750" dirty="0">
              <a:solidFill>
                <a:schemeClr val="bg1"/>
              </a:solidFill>
            </a:endParaRPr>
          </a:p>
        </p:txBody>
      </p:sp>
      <p:pic>
        <p:nvPicPr>
          <p:cNvPr id="25" name="Graphic 24" descr="Smiling Face with No Fill">
            <a:extLst>
              <a:ext uri="{FF2B5EF4-FFF2-40B4-BE49-F238E27FC236}">
                <a16:creationId xmlns:a16="http://schemas.microsoft.com/office/drawing/2014/main" id="{1B8D5017-E5FA-5C0D-8849-9E37DE1DB8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7147" y="1865173"/>
            <a:ext cx="3127653" cy="3127653"/>
          </a:xfrm>
          <a:prstGeom prst="rect">
            <a:avLst/>
          </a:prstGeom>
        </p:spPr>
      </p:pic>
    </p:spTree>
    <p:extLst>
      <p:ext uri="{BB962C8B-B14F-4D97-AF65-F5344CB8AC3E}">
        <p14:creationId xmlns:p14="http://schemas.microsoft.com/office/powerpoint/2010/main" val="399630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36">
            <a:extLst>
              <a:ext uri="{FF2B5EF4-FFF2-40B4-BE49-F238E27FC236}">
                <a16:creationId xmlns:a16="http://schemas.microsoft.com/office/drawing/2014/main" id="{5D512231-91CE-4DD9-98B7-27B615C4D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446F2FD-BE77-C8E5-7A46-CF10B9A9420A}"/>
              </a:ext>
            </a:extLst>
          </p:cNvPr>
          <p:cNvSpPr>
            <a:spLocks noGrp="1"/>
          </p:cNvSpPr>
          <p:nvPr>
            <p:ph type="title"/>
          </p:nvPr>
        </p:nvSpPr>
        <p:spPr>
          <a:xfrm>
            <a:off x="1371601" y="457202"/>
            <a:ext cx="4546314" cy="1573551"/>
          </a:xfrm>
        </p:spPr>
        <p:txBody>
          <a:bodyPr anchor="b">
            <a:normAutofit/>
          </a:bodyPr>
          <a:lstStyle/>
          <a:p>
            <a:r>
              <a:rPr lang="tr-TR" dirty="0"/>
              <a:t>Uygulama Alanları</a:t>
            </a:r>
          </a:p>
        </p:txBody>
      </p:sp>
      <p:sp>
        <p:nvSpPr>
          <p:cNvPr id="3" name="İçerik Yer Tutucusu 2">
            <a:extLst>
              <a:ext uri="{FF2B5EF4-FFF2-40B4-BE49-F238E27FC236}">
                <a16:creationId xmlns:a16="http://schemas.microsoft.com/office/drawing/2014/main" id="{093388F6-1BEB-0B4B-1B9D-358BD8009052}"/>
              </a:ext>
            </a:extLst>
          </p:cNvPr>
          <p:cNvSpPr>
            <a:spLocks noGrp="1"/>
          </p:cNvSpPr>
          <p:nvPr>
            <p:ph idx="1"/>
          </p:nvPr>
        </p:nvSpPr>
        <p:spPr>
          <a:xfrm>
            <a:off x="1371601" y="2356123"/>
            <a:ext cx="4480390" cy="3596212"/>
          </a:xfrm>
        </p:spPr>
        <p:txBody>
          <a:bodyPr>
            <a:normAutofit/>
          </a:bodyPr>
          <a:lstStyle/>
          <a:p>
            <a:r>
              <a:rPr lang="tr-TR" dirty="0"/>
              <a:t>Dil çevirisi (Google </a:t>
            </a:r>
            <a:r>
              <a:rPr lang="tr-TR" dirty="0" err="1"/>
              <a:t>Translate</a:t>
            </a:r>
            <a:r>
              <a:rPr lang="tr-TR" dirty="0"/>
              <a:t>)</a:t>
            </a:r>
          </a:p>
          <a:p>
            <a:r>
              <a:rPr lang="tr-TR" dirty="0"/>
              <a:t>Sesli asistanlar (Siri, Alexa)</a:t>
            </a:r>
          </a:p>
          <a:p>
            <a:r>
              <a:rPr lang="tr-TR" dirty="0"/>
              <a:t>Duygu analizi (sosyal medya yorumları)</a:t>
            </a:r>
          </a:p>
          <a:p>
            <a:r>
              <a:rPr lang="tr-TR" dirty="0"/>
              <a:t>Metin sınıflandırma (haber kategorileri)</a:t>
            </a:r>
          </a:p>
        </p:txBody>
      </p:sp>
      <p:pic>
        <p:nvPicPr>
          <p:cNvPr id="1032" name="Picture 8" descr="Machine Learning NLP Text Classification Algorithms and Models">
            <a:extLst>
              <a:ext uri="{FF2B5EF4-FFF2-40B4-BE49-F238E27FC236}">
                <a16:creationId xmlns:a16="http://schemas.microsoft.com/office/drawing/2014/main" id="{75F098E4-90D9-D189-5EC2-02B9B0AAD5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5360" y="1531497"/>
            <a:ext cx="2502953" cy="150177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ranslation | ML Kit | Google for Developers">
            <a:extLst>
              <a:ext uri="{FF2B5EF4-FFF2-40B4-BE49-F238E27FC236}">
                <a16:creationId xmlns:a16="http://schemas.microsoft.com/office/drawing/2014/main" id="{8CEF546C-8BA5-0FB8-9EA3-A69E888F0B2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26530" y="1982029"/>
            <a:ext cx="2502953" cy="10512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5 Things to Know About Natural Language Processing">
            <a:extLst>
              <a:ext uri="{FF2B5EF4-FFF2-40B4-BE49-F238E27FC236}">
                <a16:creationId xmlns:a16="http://schemas.microsoft.com/office/drawing/2014/main" id="{3CF61FB9-C14B-4394-980E-8AED4452B15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05996" y="3355001"/>
            <a:ext cx="2502953" cy="16707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derstanding Sentiment Analysis: Unlocking Insights through NLP | by  Babangida Sani | Medium">
            <a:extLst>
              <a:ext uri="{FF2B5EF4-FFF2-40B4-BE49-F238E27FC236}">
                <a16:creationId xmlns:a16="http://schemas.microsoft.com/office/drawing/2014/main" id="{88EE940F-ADA7-CA92-F254-BB89A195F55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226529" y="3355001"/>
            <a:ext cx="2502953" cy="2165054"/>
          </a:xfrm>
          <a:prstGeom prst="rect">
            <a:avLst/>
          </a:prstGeom>
          <a:noFill/>
          <a:extLst>
            <a:ext uri="{909E8E84-426E-40DD-AFC4-6F175D3DCCD1}">
              <a14:hiddenFill xmlns:a14="http://schemas.microsoft.com/office/drawing/2010/main">
                <a:solidFill>
                  <a:srgbClr val="FFFFFF"/>
                </a:solidFill>
              </a14:hiddenFill>
            </a:ext>
          </a:extLst>
        </p:spPr>
      </p:pic>
      <p:sp>
        <p:nvSpPr>
          <p:cNvPr id="1044" name="Rectangle 1038">
            <a:extLst>
              <a:ext uri="{FF2B5EF4-FFF2-40B4-BE49-F238E27FC236}">
                <a16:creationId xmlns:a16="http://schemas.microsoft.com/office/drawing/2014/main" id="{D1D0941F-8BA2-4494-BACC-306D0C705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0">
            <a:extLst>
              <a:ext uri="{FF2B5EF4-FFF2-40B4-BE49-F238E27FC236}">
                <a16:creationId xmlns:a16="http://schemas.microsoft.com/office/drawing/2014/main" id="{4799C0D6-C3B2-4A94-A7F3-1B04CA27F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171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9FA8DD-D3E4-5055-2630-FF1F41762AB1}"/>
              </a:ext>
            </a:extLst>
          </p:cNvPr>
          <p:cNvSpPr>
            <a:spLocks noGrp="1"/>
          </p:cNvSpPr>
          <p:nvPr>
            <p:ph type="title"/>
          </p:nvPr>
        </p:nvSpPr>
        <p:spPr>
          <a:xfrm>
            <a:off x="1348033" y="0"/>
            <a:ext cx="10241280" cy="1234440"/>
          </a:xfrm>
        </p:spPr>
        <p:txBody>
          <a:bodyPr/>
          <a:lstStyle/>
          <a:p>
            <a:r>
              <a:rPr lang="tr-TR" dirty="0"/>
              <a:t>Metin Sınıflandırma Yöntemleri</a:t>
            </a:r>
          </a:p>
        </p:txBody>
      </p:sp>
      <p:sp>
        <p:nvSpPr>
          <p:cNvPr id="3" name="İçerik Yer Tutucusu 2">
            <a:extLst>
              <a:ext uri="{FF2B5EF4-FFF2-40B4-BE49-F238E27FC236}">
                <a16:creationId xmlns:a16="http://schemas.microsoft.com/office/drawing/2014/main" id="{CFE9C06A-8F01-6F0A-BD3C-287B93CEFD90}"/>
              </a:ext>
            </a:extLst>
          </p:cNvPr>
          <p:cNvSpPr>
            <a:spLocks noGrp="1"/>
          </p:cNvSpPr>
          <p:nvPr>
            <p:ph idx="1"/>
          </p:nvPr>
        </p:nvSpPr>
        <p:spPr>
          <a:xfrm>
            <a:off x="1348033" y="1233969"/>
            <a:ext cx="10241280" cy="5166360"/>
          </a:xfrm>
        </p:spPr>
        <p:txBody>
          <a:bodyPr>
            <a:noAutofit/>
          </a:bodyPr>
          <a:lstStyle/>
          <a:p>
            <a:r>
              <a:rPr lang="tr-TR" sz="1600" dirty="0"/>
              <a:t>Çeşitli metin sınıflandırma yöntemleri bulunmaktadır. Projede kullanabileceğimiz bazı yöntemler şunlardır:</a:t>
            </a:r>
          </a:p>
          <a:p>
            <a:r>
              <a:rPr lang="tr-TR" sz="1600" b="1" u="sng" dirty="0"/>
              <a:t>TF-IDF (</a:t>
            </a:r>
            <a:r>
              <a:rPr lang="tr-TR" sz="1600" b="1" u="sng" dirty="0" err="1"/>
              <a:t>Term</a:t>
            </a:r>
            <a:r>
              <a:rPr lang="tr-TR" sz="1600" b="1" u="sng" dirty="0"/>
              <a:t> </a:t>
            </a:r>
            <a:r>
              <a:rPr lang="tr-TR" sz="1600" b="1" u="sng" dirty="0" err="1"/>
              <a:t>Frequency-Inverse</a:t>
            </a:r>
            <a:r>
              <a:rPr lang="tr-TR" sz="1600" b="1" u="sng" dirty="0"/>
              <a:t> </a:t>
            </a:r>
            <a:r>
              <a:rPr lang="tr-TR" sz="1600" b="1" u="sng" dirty="0" err="1"/>
              <a:t>Document</a:t>
            </a:r>
            <a:r>
              <a:rPr lang="tr-TR" sz="1600" b="1" u="sng" dirty="0"/>
              <a:t> </a:t>
            </a:r>
            <a:r>
              <a:rPr lang="tr-TR" sz="1600" b="1" u="sng" dirty="0" err="1"/>
              <a:t>Frequency</a:t>
            </a:r>
            <a:r>
              <a:rPr lang="tr-TR" sz="1600" b="1" u="sng" dirty="0"/>
              <a:t>):</a:t>
            </a:r>
          </a:p>
          <a:p>
            <a:pPr lvl="1"/>
            <a:r>
              <a:rPr lang="tr-TR" sz="1400" dirty="0"/>
              <a:t>Her kelimenin bir belgede ne kadar sıklıkla geçtiğini ölçer ve bu sıklığın belgenin tüm koleksiyondaki önemini belirler.</a:t>
            </a:r>
          </a:p>
          <a:p>
            <a:r>
              <a:rPr lang="tr-TR" sz="1600" b="1" u="sng" dirty="0"/>
              <a:t>Word2Vec:</a:t>
            </a:r>
          </a:p>
          <a:p>
            <a:pPr lvl="1"/>
            <a:r>
              <a:rPr lang="tr-TR" sz="1400" dirty="0"/>
              <a:t>Kelimeler arasındaki semantik ilişkileri vektörler aracılığıyla yakalar ve kelime dağarcığını sıralı bir biçimde göz önünde bulundurur.</a:t>
            </a:r>
          </a:p>
          <a:p>
            <a:r>
              <a:rPr lang="tr-TR" sz="1600" b="1" u="sng" dirty="0"/>
              <a:t>Doc2Vec:</a:t>
            </a:r>
          </a:p>
          <a:p>
            <a:pPr lvl="1"/>
            <a:r>
              <a:rPr lang="tr-TR" sz="1400" dirty="0"/>
              <a:t>Word2Vec'e benzer şekilde, belgelerin vektörel değerlerini oluştururken belge içeriği ve ilişkilerini de dikkate alır.</a:t>
            </a:r>
          </a:p>
          <a:p>
            <a:r>
              <a:rPr lang="tr-TR" sz="1600" b="1" u="sng" dirty="0" err="1"/>
              <a:t>Bag</a:t>
            </a:r>
            <a:r>
              <a:rPr lang="tr-TR" sz="1600" b="1" u="sng" dirty="0"/>
              <a:t>-of-</a:t>
            </a:r>
            <a:r>
              <a:rPr lang="tr-TR" sz="1600" b="1" u="sng" dirty="0" err="1"/>
              <a:t>Words</a:t>
            </a:r>
            <a:r>
              <a:rPr lang="tr-TR" sz="1600" b="1" u="sng" dirty="0"/>
              <a:t> (</a:t>
            </a:r>
            <a:r>
              <a:rPr lang="tr-TR" sz="1600" b="1" u="sng" dirty="0" err="1"/>
              <a:t>BoW</a:t>
            </a:r>
            <a:r>
              <a:rPr lang="tr-TR" sz="1600" b="1" u="sng" dirty="0"/>
              <a:t>):</a:t>
            </a:r>
          </a:p>
          <a:p>
            <a:pPr lvl="1"/>
            <a:r>
              <a:rPr lang="tr-TR" sz="1400" dirty="0"/>
              <a:t>Belge içeriğini temsil etmek için kelime sıklıklarına dayalı vektörler kullanır, ancak kelime sırasını ve anlamını göz ardı eder.</a:t>
            </a:r>
          </a:p>
          <a:p>
            <a:r>
              <a:rPr lang="tr-TR" sz="1600" b="1" u="sng" dirty="0" err="1"/>
              <a:t>FastText</a:t>
            </a:r>
            <a:r>
              <a:rPr lang="tr-TR" sz="1600" b="1" u="sng" dirty="0"/>
              <a:t>:</a:t>
            </a:r>
          </a:p>
          <a:p>
            <a:pPr lvl="1"/>
            <a:r>
              <a:rPr lang="tr-TR" sz="1400" dirty="0"/>
              <a:t>Kelimelerin vektör değerlerini oluştururken karakter n-gramlarını da dikkate alır. Böylece nadir veya kökten türetilmiş kelimeleri ele alır.</a:t>
            </a:r>
          </a:p>
          <a:p>
            <a:r>
              <a:rPr lang="tr-TR" sz="1600" b="1" u="sng" dirty="0"/>
              <a:t>LSTM (</a:t>
            </a:r>
            <a:r>
              <a:rPr lang="tr-TR" sz="1600" b="1" u="sng" dirty="0" err="1"/>
              <a:t>Long</a:t>
            </a:r>
            <a:r>
              <a:rPr lang="tr-TR" sz="1600" b="1" u="sng" dirty="0"/>
              <a:t> </a:t>
            </a:r>
            <a:r>
              <a:rPr lang="tr-TR" sz="1600" b="1" u="sng" dirty="0" err="1"/>
              <a:t>Short-Term</a:t>
            </a:r>
            <a:r>
              <a:rPr lang="tr-TR" sz="1600" b="1" u="sng" dirty="0"/>
              <a:t> Memory):</a:t>
            </a:r>
          </a:p>
          <a:p>
            <a:pPr lvl="1"/>
            <a:r>
              <a:rPr lang="tr-TR" sz="1400" dirty="0"/>
              <a:t>Sıralı verilerle çalışmak için özel olarak tasarlanmış bir tür tekrarlı sinir ağıdır ve belge içeriğini analiz etmek için kullanılabilir.</a:t>
            </a:r>
          </a:p>
        </p:txBody>
      </p:sp>
    </p:spTree>
    <p:extLst>
      <p:ext uri="{BB962C8B-B14F-4D97-AF65-F5344CB8AC3E}">
        <p14:creationId xmlns:p14="http://schemas.microsoft.com/office/powerpoint/2010/main" val="65767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C3A347-DC60-E9F0-3B2B-DAEAE7BB572B}"/>
              </a:ext>
            </a:extLst>
          </p:cNvPr>
          <p:cNvSpPr>
            <a:spLocks noGrp="1"/>
          </p:cNvSpPr>
          <p:nvPr>
            <p:ph type="title"/>
          </p:nvPr>
        </p:nvSpPr>
        <p:spPr/>
        <p:txBody>
          <a:bodyPr/>
          <a:lstStyle/>
          <a:p>
            <a:r>
              <a:rPr lang="tr-TR" dirty="0"/>
              <a:t>Proje Amacı</a:t>
            </a:r>
          </a:p>
        </p:txBody>
      </p:sp>
      <p:sp>
        <p:nvSpPr>
          <p:cNvPr id="3" name="İçerik Yer Tutucusu 2">
            <a:extLst>
              <a:ext uri="{FF2B5EF4-FFF2-40B4-BE49-F238E27FC236}">
                <a16:creationId xmlns:a16="http://schemas.microsoft.com/office/drawing/2014/main" id="{75CF02E9-D511-D0F9-2848-88EE5FEE0581}"/>
              </a:ext>
            </a:extLst>
          </p:cNvPr>
          <p:cNvSpPr>
            <a:spLocks noGrp="1"/>
          </p:cNvSpPr>
          <p:nvPr>
            <p:ph idx="1"/>
          </p:nvPr>
        </p:nvSpPr>
        <p:spPr/>
        <p:txBody>
          <a:bodyPr/>
          <a:lstStyle/>
          <a:p>
            <a:r>
              <a:rPr lang="tr-TR" dirty="0"/>
              <a:t>Haber makalelerinin içeriklerine göre belirli kategorilere (Sağlık, Bilim-Teknoloji, Finans-Ekonomi, vb.) otomatik olarak sınıflandırılmasını amaçlamaktadır. </a:t>
            </a:r>
          </a:p>
          <a:p>
            <a:r>
              <a:rPr lang="tr-TR" dirty="0"/>
              <a:t>Projede, metin verilerini temizleyip ön işleme işlemi gerçekleştirilir. Ardından çeşitli özellik çıkarma </a:t>
            </a:r>
            <a:r>
              <a:rPr lang="tr-TR" dirty="0" err="1"/>
              <a:t>metodları</a:t>
            </a:r>
            <a:r>
              <a:rPr lang="tr-TR" dirty="0"/>
              <a:t> ve makine öğrenimi algoritmalarını kullanarak bu kategorileri tahmin etmek için modeller oluşturulur ve değerlendirir. </a:t>
            </a:r>
          </a:p>
          <a:p>
            <a:r>
              <a:rPr lang="tr-TR" dirty="0"/>
              <a:t>Bu sayede, büyük miktarda haber verisinin etkin bir şekilde organize edilmesi ve ilgili kategorilere ayrılması sağlanır.</a:t>
            </a:r>
          </a:p>
        </p:txBody>
      </p:sp>
    </p:spTree>
    <p:extLst>
      <p:ext uri="{BB962C8B-B14F-4D97-AF65-F5344CB8AC3E}">
        <p14:creationId xmlns:p14="http://schemas.microsoft.com/office/powerpoint/2010/main" val="298813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943E4C-255C-E2EF-0F81-AC13F1BD5067}"/>
              </a:ext>
            </a:extLst>
          </p:cNvPr>
          <p:cNvSpPr>
            <a:spLocks noGrp="1"/>
          </p:cNvSpPr>
          <p:nvPr>
            <p:ph type="title"/>
          </p:nvPr>
        </p:nvSpPr>
        <p:spPr/>
        <p:txBody>
          <a:bodyPr/>
          <a:lstStyle/>
          <a:p>
            <a:r>
              <a:rPr lang="tr-TR" dirty="0"/>
              <a:t>Proje Adımları</a:t>
            </a:r>
          </a:p>
        </p:txBody>
      </p:sp>
      <p:sp>
        <p:nvSpPr>
          <p:cNvPr id="3" name="İçerik Yer Tutucusu 2">
            <a:extLst>
              <a:ext uri="{FF2B5EF4-FFF2-40B4-BE49-F238E27FC236}">
                <a16:creationId xmlns:a16="http://schemas.microsoft.com/office/drawing/2014/main" id="{2F34B69A-E49F-2F5F-87AC-9B27B7EE56C2}"/>
              </a:ext>
            </a:extLst>
          </p:cNvPr>
          <p:cNvSpPr>
            <a:spLocks noGrp="1"/>
          </p:cNvSpPr>
          <p:nvPr>
            <p:ph idx="1"/>
          </p:nvPr>
        </p:nvSpPr>
        <p:spPr/>
        <p:txBody>
          <a:bodyPr/>
          <a:lstStyle/>
          <a:p>
            <a:pPr marL="457200" indent="-457200">
              <a:buFont typeface="+mj-lt"/>
              <a:buAutoNum type="arabicPeriod"/>
            </a:pPr>
            <a:r>
              <a:rPr lang="tr-TR" dirty="0"/>
              <a:t>Veri seti oluşturma yükleme</a:t>
            </a:r>
          </a:p>
          <a:p>
            <a:pPr marL="457200" indent="-457200">
              <a:buFont typeface="+mj-lt"/>
              <a:buAutoNum type="arabicPeriod"/>
            </a:pPr>
            <a:r>
              <a:rPr lang="tr-TR" dirty="0"/>
              <a:t>Veri Önişleme</a:t>
            </a:r>
          </a:p>
          <a:p>
            <a:pPr marL="457200" indent="-457200">
              <a:buFont typeface="+mj-lt"/>
              <a:buAutoNum type="arabicPeriod"/>
            </a:pPr>
            <a:r>
              <a:rPr lang="tr-TR" dirty="0"/>
              <a:t>Veri Görselleştirme</a:t>
            </a:r>
          </a:p>
          <a:p>
            <a:pPr marL="457200" indent="-457200">
              <a:buFont typeface="+mj-lt"/>
              <a:buAutoNum type="arabicPeriod"/>
            </a:pPr>
            <a:r>
              <a:rPr lang="tr-TR" dirty="0"/>
              <a:t>Özellik Çıkarımı</a:t>
            </a:r>
          </a:p>
          <a:p>
            <a:pPr marL="457200" indent="-457200">
              <a:buFont typeface="+mj-lt"/>
              <a:buAutoNum type="arabicPeriod"/>
            </a:pPr>
            <a:r>
              <a:rPr lang="tr-TR" dirty="0"/>
              <a:t>Model Eğitimi</a:t>
            </a:r>
          </a:p>
        </p:txBody>
      </p:sp>
    </p:spTree>
    <p:extLst>
      <p:ext uri="{BB962C8B-B14F-4D97-AF65-F5344CB8AC3E}">
        <p14:creationId xmlns:p14="http://schemas.microsoft.com/office/powerpoint/2010/main" val="156081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4FD94F-A25A-F12A-67BB-C12DE66BE994}"/>
              </a:ext>
            </a:extLst>
          </p:cNvPr>
          <p:cNvSpPr>
            <a:spLocks noGrp="1"/>
          </p:cNvSpPr>
          <p:nvPr>
            <p:ph type="title"/>
          </p:nvPr>
        </p:nvSpPr>
        <p:spPr/>
        <p:txBody>
          <a:bodyPr/>
          <a:lstStyle/>
          <a:p>
            <a:pPr marL="742950" indent="-742950">
              <a:buFont typeface="+mj-lt"/>
              <a:buAutoNum type="arabicPeriod"/>
            </a:pPr>
            <a:r>
              <a:rPr lang="tr-TR" dirty="0"/>
              <a:t>Veri seti</a:t>
            </a:r>
          </a:p>
        </p:txBody>
      </p:sp>
      <p:sp>
        <p:nvSpPr>
          <p:cNvPr id="3" name="İçerik Yer Tutucusu 2">
            <a:extLst>
              <a:ext uri="{FF2B5EF4-FFF2-40B4-BE49-F238E27FC236}">
                <a16:creationId xmlns:a16="http://schemas.microsoft.com/office/drawing/2014/main" id="{CEF31CC6-613B-FF4C-D0F2-8FDC7BEC0168}"/>
              </a:ext>
            </a:extLst>
          </p:cNvPr>
          <p:cNvSpPr>
            <a:spLocks noGrp="1"/>
          </p:cNvSpPr>
          <p:nvPr>
            <p:ph idx="1"/>
          </p:nvPr>
        </p:nvSpPr>
        <p:spPr/>
        <p:txBody>
          <a:bodyPr/>
          <a:lstStyle/>
          <a:p>
            <a:r>
              <a:rPr lang="tr-TR" u="sng" dirty="0"/>
              <a:t>Haber Gövdesi </a:t>
            </a:r>
            <a:r>
              <a:rPr lang="tr-TR" dirty="0"/>
              <a:t>ve </a:t>
            </a:r>
            <a:r>
              <a:rPr lang="tr-TR" u="sng" dirty="0"/>
              <a:t>Sınıf</a:t>
            </a:r>
            <a:r>
              <a:rPr lang="tr-TR" dirty="0"/>
              <a:t> özelliklerinde oluşmaktadır.</a:t>
            </a:r>
          </a:p>
          <a:p>
            <a:r>
              <a:rPr lang="tr-TR" dirty="0"/>
              <a:t>Veriler Object tipindedir.</a:t>
            </a:r>
          </a:p>
          <a:p>
            <a:r>
              <a:rPr lang="tr-TR" dirty="0"/>
              <a:t>Boş veri satırı bulunmamaktadır.</a:t>
            </a:r>
          </a:p>
          <a:p>
            <a:r>
              <a:rPr lang="tr-TR" dirty="0"/>
              <a:t>Kaynak veri seti 1,486,009 adet veriden oluşmaktadır.</a:t>
            </a:r>
          </a:p>
        </p:txBody>
      </p:sp>
    </p:spTree>
    <p:extLst>
      <p:ext uri="{BB962C8B-B14F-4D97-AF65-F5344CB8AC3E}">
        <p14:creationId xmlns:p14="http://schemas.microsoft.com/office/powerpoint/2010/main" val="202789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21B528-8F03-B871-486D-336F7B2F4159}"/>
              </a:ext>
            </a:extLst>
          </p:cNvPr>
          <p:cNvSpPr>
            <a:spLocks noGrp="1"/>
          </p:cNvSpPr>
          <p:nvPr>
            <p:ph type="title"/>
          </p:nvPr>
        </p:nvSpPr>
        <p:spPr>
          <a:xfrm>
            <a:off x="1371600" y="786384"/>
            <a:ext cx="10241280" cy="585597"/>
          </a:xfrm>
        </p:spPr>
        <p:txBody>
          <a:bodyPr/>
          <a:lstStyle/>
          <a:p>
            <a:pPr marL="742950" indent="-742950">
              <a:buFont typeface="+mj-lt"/>
              <a:buAutoNum type="arabicPeriod"/>
            </a:pPr>
            <a:r>
              <a:rPr lang="tr-TR" dirty="0"/>
              <a:t>Veri Seti</a:t>
            </a:r>
          </a:p>
        </p:txBody>
      </p:sp>
      <p:sp>
        <p:nvSpPr>
          <p:cNvPr id="3" name="İçerik Yer Tutucusu 2">
            <a:extLst>
              <a:ext uri="{FF2B5EF4-FFF2-40B4-BE49-F238E27FC236}">
                <a16:creationId xmlns:a16="http://schemas.microsoft.com/office/drawing/2014/main" id="{6DE38DC5-0A87-4DB5-1F84-47E214B2C3D2}"/>
              </a:ext>
            </a:extLst>
          </p:cNvPr>
          <p:cNvSpPr>
            <a:spLocks noGrp="1"/>
          </p:cNvSpPr>
          <p:nvPr>
            <p:ph idx="1"/>
          </p:nvPr>
        </p:nvSpPr>
        <p:spPr>
          <a:xfrm>
            <a:off x="1371600" y="1447799"/>
            <a:ext cx="9980796" cy="4962525"/>
          </a:xfrm>
        </p:spPr>
        <p:txBody>
          <a:bodyPr/>
          <a:lstStyle/>
          <a:p>
            <a:r>
              <a:rPr lang="tr-TR" dirty="0"/>
              <a:t>Sınıf özelliği 9 kategoriden oluşmaktadır. 		Haber Gövdesi özelliği ortalama 2016 						karakterden oluşmaktadır.</a:t>
            </a:r>
          </a:p>
          <a:p>
            <a:endParaRPr lang="tr-TR" dirty="0"/>
          </a:p>
          <a:p>
            <a:endParaRPr lang="tr-TR" dirty="0"/>
          </a:p>
          <a:p>
            <a:endParaRPr lang="tr-TR" dirty="0"/>
          </a:p>
          <a:p>
            <a:endParaRPr lang="tr-TR" dirty="0"/>
          </a:p>
          <a:p>
            <a:endParaRPr lang="tr-TR" dirty="0"/>
          </a:p>
          <a:p>
            <a:endParaRPr lang="tr-TR" dirty="0"/>
          </a:p>
          <a:p>
            <a:pPr marL="0" indent="0">
              <a:buNone/>
            </a:pPr>
            <a:r>
              <a:rPr lang="tr-TR" dirty="0"/>
              <a:t>	</a:t>
            </a:r>
          </a:p>
        </p:txBody>
      </p:sp>
      <p:pic>
        <p:nvPicPr>
          <p:cNvPr id="5" name="Resim 4" descr="ekran görüntüsü, renklilik, daire, diyagram içeren bir resim&#10;&#10;Açıklama otomatik olarak oluşturuldu">
            <a:extLst>
              <a:ext uri="{FF2B5EF4-FFF2-40B4-BE49-F238E27FC236}">
                <a16:creationId xmlns:a16="http://schemas.microsoft.com/office/drawing/2014/main" id="{D5D87D72-55C1-4636-24F8-E39F359C65F0}"/>
              </a:ext>
            </a:extLst>
          </p:cNvPr>
          <p:cNvPicPr>
            <a:picLocks noChangeAspect="1"/>
          </p:cNvPicPr>
          <p:nvPr/>
        </p:nvPicPr>
        <p:blipFill rotWithShape="1">
          <a:blip r:embed="rId2">
            <a:extLst>
              <a:ext uri="{28A0092B-C50C-407E-A947-70E740481C1C}">
                <a14:useLocalDpi xmlns:a14="http://schemas.microsoft.com/office/drawing/2010/main" val="0"/>
              </a:ext>
            </a:extLst>
          </a:blip>
          <a:srcRect t="9699" b="6844"/>
          <a:stretch/>
        </p:blipFill>
        <p:spPr>
          <a:xfrm>
            <a:off x="512140" y="1801173"/>
            <a:ext cx="5980100" cy="4270443"/>
          </a:xfrm>
          <a:prstGeom prst="rect">
            <a:avLst/>
          </a:prstGeom>
        </p:spPr>
      </p:pic>
      <p:pic>
        <p:nvPicPr>
          <p:cNvPr id="7" name="Resim 6" descr="metin, ekran görüntüsü, diyagram, öykü gelişim çizgisi; kumpas; grafiğini çıkarma içeren bir resim&#10;&#10;Açıklama otomatik olarak oluşturuldu">
            <a:extLst>
              <a:ext uri="{FF2B5EF4-FFF2-40B4-BE49-F238E27FC236}">
                <a16:creationId xmlns:a16="http://schemas.microsoft.com/office/drawing/2014/main" id="{689D2CBF-EB38-3EB6-A951-FCFB6F718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2240" y="2135603"/>
            <a:ext cx="5611276" cy="4158193"/>
          </a:xfrm>
          <a:prstGeom prst="rect">
            <a:avLst/>
          </a:prstGeom>
        </p:spPr>
      </p:pic>
    </p:spTree>
    <p:extLst>
      <p:ext uri="{BB962C8B-B14F-4D97-AF65-F5344CB8AC3E}">
        <p14:creationId xmlns:p14="http://schemas.microsoft.com/office/powerpoint/2010/main" val="76378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FD499-434F-FCCD-AE43-C943B64FFF13}"/>
              </a:ext>
            </a:extLst>
          </p:cNvPr>
          <p:cNvSpPr>
            <a:spLocks noGrp="1"/>
          </p:cNvSpPr>
          <p:nvPr>
            <p:ph type="title"/>
          </p:nvPr>
        </p:nvSpPr>
        <p:spPr>
          <a:xfrm>
            <a:off x="1371600" y="0"/>
            <a:ext cx="10241280" cy="1234440"/>
          </a:xfrm>
        </p:spPr>
        <p:txBody>
          <a:bodyPr/>
          <a:lstStyle/>
          <a:p>
            <a:r>
              <a:rPr lang="tr-TR" dirty="0"/>
              <a:t>2. Veri Önişleme</a:t>
            </a:r>
          </a:p>
        </p:txBody>
      </p:sp>
      <p:sp>
        <p:nvSpPr>
          <p:cNvPr id="3" name="İçerik Yer Tutucusu 2">
            <a:extLst>
              <a:ext uri="{FF2B5EF4-FFF2-40B4-BE49-F238E27FC236}">
                <a16:creationId xmlns:a16="http://schemas.microsoft.com/office/drawing/2014/main" id="{C052F40E-B8CD-1A6D-008D-62AE5EC78A76}"/>
              </a:ext>
            </a:extLst>
          </p:cNvPr>
          <p:cNvSpPr>
            <a:spLocks noGrp="1"/>
          </p:cNvSpPr>
          <p:nvPr>
            <p:ph idx="1"/>
          </p:nvPr>
        </p:nvSpPr>
        <p:spPr>
          <a:xfrm>
            <a:off x="1371600" y="1449324"/>
            <a:ext cx="10241280" cy="4983560"/>
          </a:xfrm>
        </p:spPr>
        <p:txBody>
          <a:bodyPr/>
          <a:lstStyle/>
          <a:p>
            <a:r>
              <a:rPr lang="tr-TR" b="1" dirty="0"/>
              <a:t>Haber Gövdesi özelliğinin temizleme işlemi 3 adımda gerçekleştirilir.</a:t>
            </a:r>
          </a:p>
          <a:p>
            <a:pPr marL="457200" indent="-457200">
              <a:buFont typeface="+mj-lt"/>
              <a:buAutoNum type="arabicPeriod"/>
            </a:pPr>
            <a:r>
              <a:rPr lang="tr-TR" dirty="0"/>
              <a:t>Küçük harfe dönüştürme, gereksiz boşlukların ve işaretlerin kaldırılması.</a:t>
            </a:r>
          </a:p>
          <a:p>
            <a:pPr marL="457200" indent="-457200">
              <a:buFont typeface="+mj-lt"/>
              <a:buAutoNum type="arabicPeriod"/>
            </a:pPr>
            <a:r>
              <a:rPr lang="tr-TR" dirty="0" err="1"/>
              <a:t>Tokenization</a:t>
            </a:r>
            <a:r>
              <a:rPr lang="tr-TR" dirty="0"/>
              <a:t> işlemi: Metinlerin kelime bazında ayrıştırılması.</a:t>
            </a:r>
          </a:p>
          <a:p>
            <a:pPr marL="457200" indent="-457200">
              <a:buFont typeface="+mj-lt"/>
              <a:buAutoNum type="arabicPeriod"/>
            </a:pPr>
            <a:r>
              <a:rPr lang="tr-TR" dirty="0" err="1"/>
              <a:t>Stopwords</a:t>
            </a:r>
            <a:r>
              <a:rPr lang="tr-TR" dirty="0"/>
              <a:t> Çıkarımı: Türkçe </a:t>
            </a:r>
            <a:r>
              <a:rPr lang="tr-TR" dirty="0" err="1"/>
              <a:t>stopword’lerin</a:t>
            </a:r>
            <a:r>
              <a:rPr lang="tr-TR" dirty="0"/>
              <a:t> metinden çıkarılması.</a:t>
            </a:r>
          </a:p>
          <a:p>
            <a:r>
              <a:rPr lang="tr-TR" u="sng" dirty="0"/>
              <a:t>Öncesi:</a:t>
            </a:r>
          </a:p>
          <a:p>
            <a:endParaRPr lang="tr-TR" u="sng" dirty="0"/>
          </a:p>
          <a:p>
            <a:endParaRPr lang="tr-TR" u="sng" dirty="0"/>
          </a:p>
          <a:p>
            <a:r>
              <a:rPr lang="tr-TR" u="sng" dirty="0"/>
              <a:t>Sonrası:</a:t>
            </a:r>
          </a:p>
        </p:txBody>
      </p:sp>
      <p:pic>
        <p:nvPicPr>
          <p:cNvPr id="5" name="Resim 4" descr="ekran görüntüsü, renklilik, daire, diyagram içeren bir resim&#10;&#10;Açıklama otomatik olarak oluşturuldu">
            <a:extLst>
              <a:ext uri="{FF2B5EF4-FFF2-40B4-BE49-F238E27FC236}">
                <a16:creationId xmlns:a16="http://schemas.microsoft.com/office/drawing/2014/main" id="{042526D9-7F8E-5496-862E-D784708D4846}"/>
              </a:ext>
            </a:extLst>
          </p:cNvPr>
          <p:cNvPicPr>
            <a:picLocks noChangeAspect="1"/>
          </p:cNvPicPr>
          <p:nvPr/>
        </p:nvPicPr>
        <p:blipFill rotWithShape="1">
          <a:blip r:embed="rId2">
            <a:extLst>
              <a:ext uri="{28A0092B-C50C-407E-A947-70E740481C1C}">
                <a14:useLocalDpi xmlns:a14="http://schemas.microsoft.com/office/drawing/2010/main" val="0"/>
              </a:ext>
            </a:extLst>
          </a:blip>
          <a:srcRect l="4456" r="5014" b="5582"/>
          <a:stretch/>
        </p:blipFill>
        <p:spPr>
          <a:xfrm>
            <a:off x="8542707" y="2458041"/>
            <a:ext cx="3583305" cy="3866462"/>
          </a:xfrm>
          <a:prstGeom prst="rect">
            <a:avLst/>
          </a:prstGeom>
        </p:spPr>
      </p:pic>
      <p:pic>
        <p:nvPicPr>
          <p:cNvPr id="7" name="Resim 6">
            <a:extLst>
              <a:ext uri="{FF2B5EF4-FFF2-40B4-BE49-F238E27FC236}">
                <a16:creationId xmlns:a16="http://schemas.microsoft.com/office/drawing/2014/main" id="{234B5B20-778D-3A36-64CE-C09D2831FC20}"/>
              </a:ext>
            </a:extLst>
          </p:cNvPr>
          <p:cNvPicPr>
            <a:picLocks noChangeAspect="1"/>
          </p:cNvPicPr>
          <p:nvPr/>
        </p:nvPicPr>
        <p:blipFill rotWithShape="1">
          <a:blip r:embed="rId3"/>
          <a:srcRect t="8634" r="4227"/>
          <a:stretch/>
        </p:blipFill>
        <p:spPr>
          <a:xfrm>
            <a:off x="1371599" y="3941104"/>
            <a:ext cx="5990735" cy="660919"/>
          </a:xfrm>
          <a:prstGeom prst="rect">
            <a:avLst/>
          </a:prstGeom>
        </p:spPr>
      </p:pic>
      <p:pic>
        <p:nvPicPr>
          <p:cNvPr id="9" name="Resim 8">
            <a:extLst>
              <a:ext uri="{FF2B5EF4-FFF2-40B4-BE49-F238E27FC236}">
                <a16:creationId xmlns:a16="http://schemas.microsoft.com/office/drawing/2014/main" id="{E15623B6-0CCE-F0FC-2BF4-2EBC5463C8E9}"/>
              </a:ext>
            </a:extLst>
          </p:cNvPr>
          <p:cNvPicPr>
            <a:picLocks noChangeAspect="1"/>
          </p:cNvPicPr>
          <p:nvPr/>
        </p:nvPicPr>
        <p:blipFill>
          <a:blip r:embed="rId4"/>
          <a:stretch>
            <a:fillRect/>
          </a:stretch>
        </p:blipFill>
        <p:spPr>
          <a:xfrm>
            <a:off x="1371599" y="5408676"/>
            <a:ext cx="6255126" cy="660919"/>
          </a:xfrm>
          <a:prstGeom prst="rect">
            <a:avLst/>
          </a:prstGeom>
        </p:spPr>
      </p:pic>
    </p:spTree>
    <p:extLst>
      <p:ext uri="{BB962C8B-B14F-4D97-AF65-F5344CB8AC3E}">
        <p14:creationId xmlns:p14="http://schemas.microsoft.com/office/powerpoint/2010/main" val="1324556023"/>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304</TotalTime>
  <Words>1176</Words>
  <Application>Microsoft Office PowerPoint</Application>
  <PresentationFormat>Geniş ekran</PresentationFormat>
  <Paragraphs>158</Paragraphs>
  <Slides>25</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25</vt:i4>
      </vt:variant>
    </vt:vector>
  </HeadingPairs>
  <TitlesOfParts>
    <vt:vector size="28" baseType="lpstr">
      <vt:lpstr>Arial</vt:lpstr>
      <vt:lpstr>Gill Sans Nova</vt:lpstr>
      <vt:lpstr>GradientRiseVTI</vt:lpstr>
      <vt:lpstr>Doğal Dil İşleme  Haber Sınıflandırma Projesi</vt:lpstr>
      <vt:lpstr>Doğal dil işleme(NLP) Nedir?</vt:lpstr>
      <vt:lpstr>Uygulama Alanları</vt:lpstr>
      <vt:lpstr>Metin Sınıflandırma Yöntemleri</vt:lpstr>
      <vt:lpstr>Proje Amacı</vt:lpstr>
      <vt:lpstr>Proje Adımları</vt:lpstr>
      <vt:lpstr>Veri seti</vt:lpstr>
      <vt:lpstr>Veri Seti</vt:lpstr>
      <vt:lpstr>2. Veri Önişleme</vt:lpstr>
      <vt:lpstr>2. Veri Ön işleme</vt:lpstr>
      <vt:lpstr>2. Veri Ön işleme</vt:lpstr>
      <vt:lpstr>3. Veri görselleştirme</vt:lpstr>
      <vt:lpstr>3. Veri görselleştirme</vt:lpstr>
      <vt:lpstr>3. Veri görselleştirme</vt:lpstr>
      <vt:lpstr>3. Veri görselleştirme</vt:lpstr>
      <vt:lpstr>3. Veri görselleştirme</vt:lpstr>
      <vt:lpstr>3. Veri görselleştirme</vt:lpstr>
      <vt:lpstr>4. Özellik Çıkarımı</vt:lpstr>
      <vt:lpstr>4. Özellik Çıkarımı</vt:lpstr>
      <vt:lpstr>4. Özellik Çıkarımı</vt:lpstr>
      <vt:lpstr>4. Özellik Çıkarımı</vt:lpstr>
      <vt:lpstr>5. Model eğitimi</vt:lpstr>
      <vt:lpstr>5. Model eğitimi</vt:lpstr>
      <vt:lpstr>5. Model eğitimi</vt:lpstr>
      <vt:lpstr>Sunum bitti  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Haber Sınıflandırma</dc:title>
  <dc:creator>ads ewsafe</dc:creator>
  <cp:lastModifiedBy>ads ewsafe</cp:lastModifiedBy>
  <cp:revision>287</cp:revision>
  <dcterms:created xsi:type="dcterms:W3CDTF">2024-05-18T07:57:27Z</dcterms:created>
  <dcterms:modified xsi:type="dcterms:W3CDTF">2024-05-19T12:45:32Z</dcterms:modified>
</cp:coreProperties>
</file>