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66" r:id="rId5"/>
    <p:sldId id="458" r:id="rId6"/>
    <p:sldId id="475" r:id="rId7"/>
    <p:sldId id="476" r:id="rId8"/>
    <p:sldId id="477" r:id="rId9"/>
    <p:sldId id="485" r:id="rId10"/>
    <p:sldId id="478" r:id="rId11"/>
    <p:sldId id="479" r:id="rId12"/>
    <p:sldId id="486" r:id="rId13"/>
    <p:sldId id="487" r:id="rId14"/>
    <p:sldId id="481" r:id="rId15"/>
    <p:sldId id="488" r:id="rId16"/>
    <p:sldId id="489" r:id="rId17"/>
    <p:sldId id="490" r:id="rId18"/>
    <p:sldId id="482" r:id="rId19"/>
    <p:sldId id="484" r:id="rId20"/>
    <p:sldId id="329" r:id="rId21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A3FF"/>
    <a:srgbClr val="FC6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68" autoAdjust="0"/>
  </p:normalViewPr>
  <p:slideViewPr>
    <p:cSldViewPr snapToGrid="0">
      <p:cViewPr varScale="1">
        <p:scale>
          <a:sx n="48" d="100"/>
          <a:sy n="48" d="100"/>
        </p:scale>
        <p:origin x="696" y="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9C53-1F47-4EC3-BD04-DCF7D9853FE2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6561-935E-43F2-AA27-F6429D64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753D4-FC42-4AF9-9F67-FF67B8A220EF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5281-AB0E-4AE5-96D1-620E2E6C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31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62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94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125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56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87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718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25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1" y="7950630"/>
            <a:ext cx="3703320" cy="2789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9C7E231E-CA56-4BC7-92DB-F0B5D1EFC190}" type="datetime3">
              <a:rPr lang="en-US" smtClean="0"/>
              <a:t>4 March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50630"/>
            <a:ext cx="5554980" cy="26721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Course Teacher: Prof. Dr. Engr. </a:t>
            </a:r>
            <a:r>
              <a:rPr lang="en-US" dirty="0" err="1"/>
              <a:t>Muhibul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</a:t>
            </a:r>
            <a:r>
              <a:rPr lang="en-US" dirty="0" err="1"/>
              <a:t>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01799" y="7950630"/>
            <a:ext cx="2031381" cy="2789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" y="11981"/>
            <a:ext cx="1415536" cy="133485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426059" y="10898"/>
            <a:ext cx="150071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AMERICAN INTERNATIONAL UNIVERSITY – BANGLADESH (AIUB)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</a:rPr>
              <a:t>Where leaders are created</a:t>
            </a:r>
          </a:p>
        </p:txBody>
      </p:sp>
    </p:spTree>
    <p:extLst>
      <p:ext uri="{BB962C8B-B14F-4D97-AF65-F5344CB8AC3E}">
        <p14:creationId xmlns:p14="http://schemas.microsoft.com/office/powerpoint/2010/main" val="404971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4" y="7919634"/>
            <a:ext cx="2788920" cy="30996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fld id="{CBE03706-832F-4E99-98D6-95C6393A057E}" type="datetime3">
              <a:rPr lang="en-US" smtClean="0"/>
              <a:t>4 March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19634"/>
            <a:ext cx="6636568" cy="32546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1845" y="7919634"/>
            <a:ext cx="1317356" cy="2902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938"/>
            <a:ext cx="1689315" cy="6455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56579" y="-16858"/>
            <a:ext cx="5220222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Microprocessor and Embedded Systems Design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241563" y="7635430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2552B2-E763-405A-8E5A-B8DDC8F7B503}" type="slidenum">
              <a:rPr lang="en-US" sz="2800" smtClean="0">
                <a:solidFill>
                  <a:schemeClr val="bg1"/>
                </a:solidFill>
              </a:rPr>
              <a:t>‹#›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 txBox="1">
            <a:spLocks/>
          </p:cNvSpPr>
          <p:nvPr userDrawn="1"/>
        </p:nvSpPr>
        <p:spPr>
          <a:xfrm>
            <a:off x="16274" y="7919634"/>
            <a:ext cx="2788920" cy="3099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B6A4FC-AAA1-4F41-A17E-7BE1ED99D460}" type="datetime3">
              <a:rPr lang="en-US" smtClean="0"/>
              <a:pPr/>
              <a:t>4 March 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19634"/>
            <a:ext cx="6636568" cy="32546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1845" y="7919634"/>
            <a:ext cx="1317356" cy="2902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938"/>
            <a:ext cx="1689315" cy="64550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1256579" y="-16858"/>
            <a:ext cx="5220222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Microprocessor and Embedded Systems Design</a:t>
            </a:r>
          </a:p>
        </p:txBody>
      </p:sp>
    </p:spTree>
    <p:extLst>
      <p:ext uri="{BB962C8B-B14F-4D97-AF65-F5344CB8AC3E}">
        <p14:creationId xmlns:p14="http://schemas.microsoft.com/office/powerpoint/2010/main" val="39415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950630"/>
            <a:ext cx="5554980" cy="267212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0521" y="7950630"/>
            <a:ext cx="3703320" cy="2789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9C7E231E-CA56-4BC7-92DB-F0B5D1EFC190}" type="datetime3">
              <a:rPr lang="en-US" smtClean="0"/>
              <a:t>4 March 2025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01799" y="7950630"/>
            <a:ext cx="2031381" cy="27897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83542-990E-4AD7-9205-9BAC0D2B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1496293"/>
            <a:ext cx="15893935" cy="1548821"/>
          </a:xfrm>
        </p:spPr>
        <p:txBody>
          <a:bodyPr anchor="t"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 Project Title:</a:t>
            </a:r>
            <a:br>
              <a:rPr lang="en-US" sz="5400" b="1" dirty="0">
                <a:solidFill>
                  <a:srgbClr val="0070C0"/>
                </a:solidFill>
              </a:rPr>
            </a:br>
            <a:r>
              <a:rPr lang="en-US" sz="5400" b="1" dirty="0">
                <a:solidFill>
                  <a:srgbClr val="0070C0"/>
                </a:solidFill>
              </a:rPr>
              <a:t>3-Way Relay Control using  Arduino and GSM module  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787083" y="3045114"/>
            <a:ext cx="8305800" cy="167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00B050"/>
                </a:solidFill>
              </a:rPr>
              <a:t>Course Teacher: Protik Parvez Sheikh</a:t>
            </a:r>
          </a:p>
          <a:p>
            <a:pPr algn="ctr" eaLnBrk="1" hangingPunct="1"/>
            <a:r>
              <a:rPr lang="en-GB" altLang="en-US" sz="2000" dirty="0">
                <a:solidFill>
                  <a:srgbClr val="00B050"/>
                </a:solidFill>
              </a:rPr>
              <a:t>Senior Lecturer</a:t>
            </a:r>
          </a:p>
          <a:p>
            <a:pPr algn="ctr" eaLnBrk="1" hangingPunct="1"/>
            <a:r>
              <a:rPr lang="en-GB" altLang="en-US" sz="2000" dirty="0">
                <a:solidFill>
                  <a:srgbClr val="00B050"/>
                </a:solidFill>
              </a:rPr>
              <a:t>Department of Electrical and Electronic Engineering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18783"/>
              </p:ext>
            </p:extLst>
          </p:nvPr>
        </p:nvGraphicFramePr>
        <p:xfrm>
          <a:off x="365759" y="4206239"/>
          <a:ext cx="1529660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029">
                  <a:extLst>
                    <a:ext uri="{9D8B030D-6E8A-4147-A177-3AD203B41FA5}">
                      <a16:colId xmlns:a16="http://schemas.microsoft.com/office/drawing/2014/main" val="2913403265"/>
                    </a:ext>
                  </a:extLst>
                </a:gridCol>
                <a:gridCol w="2160222">
                  <a:extLst>
                    <a:ext uri="{9D8B030D-6E8A-4147-A177-3AD203B41FA5}">
                      <a16:colId xmlns:a16="http://schemas.microsoft.com/office/drawing/2014/main" val="241213375"/>
                    </a:ext>
                  </a:extLst>
                </a:gridCol>
                <a:gridCol w="6389903">
                  <a:extLst>
                    <a:ext uri="{9D8B030D-6E8A-4147-A177-3AD203B41FA5}">
                      <a16:colId xmlns:a16="http://schemas.microsoft.com/office/drawing/2014/main" val="1138891670"/>
                    </a:ext>
                  </a:extLst>
                </a:gridCol>
                <a:gridCol w="5557453">
                  <a:extLst>
                    <a:ext uri="{9D8B030D-6E8A-4147-A177-3AD203B41FA5}">
                      <a16:colId xmlns:a16="http://schemas.microsoft.com/office/drawing/2014/main" val="1055295908"/>
                    </a:ext>
                  </a:extLst>
                </a:gridCol>
              </a:tblGrid>
              <a:tr h="421178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b="1" i="1" dirty="0">
                          <a:solidFill>
                            <a:schemeClr val="bg1"/>
                          </a:solidFill>
                        </a:rPr>
                        <a:t>SL #</a:t>
                      </a:r>
                      <a:endParaRPr lang="en-GB" altLang="en-US" sz="2400" b="1" i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b="1" i="1" dirty="0">
                          <a:solidFill>
                            <a:schemeClr val="bg1"/>
                          </a:solidFill>
                        </a:rPr>
                        <a:t>Students ID</a:t>
                      </a:r>
                      <a:endParaRPr lang="en-GB" altLang="en-US" sz="2400" b="1" i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b="1" i="1" dirty="0">
                          <a:solidFill>
                            <a:schemeClr val="bg1"/>
                          </a:solidFill>
                        </a:rPr>
                        <a:t>Students Name</a:t>
                      </a:r>
                      <a:endParaRPr lang="en-GB" altLang="en-US" sz="2400" b="1" i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/>
                          </a:solidFill>
                        </a:rPr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669810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22-49485-3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Sajid Hasan Mahir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BSc in CSE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807588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23-50346-1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Dip </a:t>
                      </a:r>
                      <a:r>
                        <a:rPr lang="en-US" sz="2400" i="1" dirty="0" err="1">
                          <a:solidFill>
                            <a:schemeClr val="tx1"/>
                          </a:solidFill>
                        </a:rPr>
                        <a:t>Khastagir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BSc in CSE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70253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22-49222-3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Md. </a:t>
                      </a:r>
                      <a:r>
                        <a:rPr lang="en-US" sz="2400" i="1" dirty="0" err="1">
                          <a:solidFill>
                            <a:schemeClr val="tx1"/>
                          </a:solidFill>
                        </a:rPr>
                        <a:t>Mainul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 Islam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BSc in CSE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224331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22-49298-3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A.K.M. Tamim Rahman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BSc in CSE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590490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22-49228-3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Fahmida Sultana Oishi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BSc in CSE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5709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EC168D-BA2E-CBDF-F2E2-4ED361B08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2348"/>
              </p:ext>
            </p:extLst>
          </p:nvPr>
        </p:nvGraphicFramePr>
        <p:xfrm>
          <a:off x="365758" y="6949439"/>
          <a:ext cx="1529660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029">
                  <a:extLst>
                    <a:ext uri="{9D8B030D-6E8A-4147-A177-3AD203B41FA5}">
                      <a16:colId xmlns:a16="http://schemas.microsoft.com/office/drawing/2014/main" val="144204518"/>
                    </a:ext>
                  </a:extLst>
                </a:gridCol>
                <a:gridCol w="2160222">
                  <a:extLst>
                    <a:ext uri="{9D8B030D-6E8A-4147-A177-3AD203B41FA5}">
                      <a16:colId xmlns:a16="http://schemas.microsoft.com/office/drawing/2014/main" val="554713897"/>
                    </a:ext>
                  </a:extLst>
                </a:gridCol>
                <a:gridCol w="6389903">
                  <a:extLst>
                    <a:ext uri="{9D8B030D-6E8A-4147-A177-3AD203B41FA5}">
                      <a16:colId xmlns:a16="http://schemas.microsoft.com/office/drawing/2014/main" val="4272387192"/>
                    </a:ext>
                  </a:extLst>
                </a:gridCol>
                <a:gridCol w="5557453">
                  <a:extLst>
                    <a:ext uri="{9D8B030D-6E8A-4147-A177-3AD203B41FA5}">
                      <a16:colId xmlns:a16="http://schemas.microsoft.com/office/drawing/2014/main" val="1378557894"/>
                    </a:ext>
                  </a:extLst>
                </a:gridCol>
              </a:tblGrid>
              <a:tr h="421178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22-46705-1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Malek Al </a:t>
                      </a:r>
                      <a:r>
                        <a:rPr lang="en-US" sz="2400" b="0" i="1" dirty="0" err="1">
                          <a:solidFill>
                            <a:schemeClr val="tx1"/>
                          </a:solidFill>
                        </a:rPr>
                        <a:t>Julkar</a:t>
                      </a:r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 Nine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BSc in CSE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722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6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7EADD7-C075-2540-E26A-E6CDC568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CE4A8-A2AD-3E51-D794-7737E95B0243}"/>
              </a:ext>
            </a:extLst>
          </p:cNvPr>
          <p:cNvSpPr txBox="1"/>
          <p:nvPr/>
        </p:nvSpPr>
        <p:spPr>
          <a:xfrm>
            <a:off x="673100" y="1892300"/>
            <a:ext cx="153543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• Remote Control: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- IR remote sends signals to toggle the relay.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• SMS Control: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- SMS command toggles relay state.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- Sends relay status via SMS for user confirmation.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CA366-A219-B2D4-A6EF-6DA606117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3" y="557160"/>
            <a:ext cx="15570533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Oval 3" descr="Parchment"/>
          <p:cNvSpPr>
            <a:spLocks noChangeArrowheads="1"/>
          </p:cNvSpPr>
          <p:nvPr/>
        </p:nvSpPr>
        <p:spPr bwMode="auto">
          <a:xfrm>
            <a:off x="1895302" y="529590"/>
            <a:ext cx="13582996" cy="982587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Results and </a:t>
            </a:r>
            <a:r>
              <a:rPr lang="en-US" altLang="en-US" sz="36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Discussions:Commands</a:t>
            </a:r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6F1F7B-EFA3-ABBC-DBF1-DF9F17ACD6BC}"/>
              </a:ext>
            </a:extLst>
          </p:cNvPr>
          <p:cNvSpPr txBox="1"/>
          <p:nvPr/>
        </p:nvSpPr>
        <p:spPr>
          <a:xfrm>
            <a:off x="774700" y="1828800"/>
            <a:ext cx="151892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• Tested system with various SMS commands:</a:t>
            </a:r>
          </a:p>
          <a:p>
            <a:r>
              <a:rPr lang="en-US" sz="3200" dirty="0"/>
              <a:t>   - Turn ON Relay 1: Successful.</a:t>
            </a:r>
          </a:p>
          <a:p>
            <a:r>
              <a:rPr lang="en-US" sz="3200" dirty="0"/>
              <a:t>   - Turn OFF Relay 2: Successful.</a:t>
            </a:r>
          </a:p>
          <a:p>
            <a:r>
              <a:rPr lang="en-US" sz="3200" dirty="0"/>
              <a:t>   - Unauthorized SMS: Ignored.</a:t>
            </a:r>
          </a:p>
          <a:p>
            <a:r>
              <a:rPr lang="en-US" sz="3200" b="1" dirty="0"/>
              <a:t>• Average response time: 2 seconds.</a:t>
            </a:r>
          </a:p>
          <a:p>
            <a:r>
              <a:rPr lang="en-US" sz="3200" b="1" dirty="0"/>
              <a:t>• Reliability:</a:t>
            </a:r>
          </a:p>
          <a:p>
            <a:r>
              <a:rPr lang="en-US" sz="3200" dirty="0"/>
              <a:t>   - 98% success rate in executing valid commands.</a:t>
            </a:r>
          </a:p>
          <a:p>
            <a:r>
              <a:rPr lang="en-US" sz="3200" b="1" dirty="0"/>
              <a:t>• Security:</a:t>
            </a:r>
          </a:p>
          <a:p>
            <a:r>
              <a:rPr lang="en-US" sz="3200" dirty="0"/>
              <a:t>   - Unauthorized users blocked effectively.</a:t>
            </a:r>
          </a:p>
          <a:p>
            <a:r>
              <a:rPr lang="en-US" sz="3200" b="1" dirty="0"/>
              <a:t>• Efficiency:</a:t>
            </a:r>
          </a:p>
          <a:p>
            <a:r>
              <a:rPr lang="en-US" sz="3200" dirty="0"/>
              <a:t>   - Low power consumption (Arduino + GSM module).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1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B90F2-469B-E9E1-E14F-E1A96E9E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Oval 3" descr="Parchment">
            <a:extLst>
              <a:ext uri="{FF2B5EF4-FFF2-40B4-BE49-F238E27FC236}">
                <a16:creationId xmlns:a16="http://schemas.microsoft.com/office/drawing/2014/main" id="{F2909885-A267-84A7-0828-F71A8E67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302" y="529590"/>
            <a:ext cx="13582996" cy="982587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Results and Discussions : Proteus </a:t>
            </a:r>
            <a:r>
              <a:rPr lang="en-US" altLang="en-US" sz="36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Simualtion</a:t>
            </a:r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6" name="Picture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071AA265-8BCE-148D-9AF1-10EDBB95F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799" y="1542097"/>
            <a:ext cx="11337843" cy="63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7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77E5D0-A7CD-1471-27BC-F53E08CB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Oval 2" descr="Parchment">
            <a:extLst>
              <a:ext uri="{FF2B5EF4-FFF2-40B4-BE49-F238E27FC236}">
                <a16:creationId xmlns:a16="http://schemas.microsoft.com/office/drawing/2014/main" id="{A2D62831-1D7B-7D62-A436-64B2B82B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302" y="529590"/>
            <a:ext cx="13582996" cy="982587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Results and Discussions : Setup Image</a:t>
            </a:r>
          </a:p>
        </p:txBody>
      </p:sp>
      <p:pic>
        <p:nvPicPr>
          <p:cNvPr id="6" name="Picture 5" descr="A close-up of a circuit board&#10;&#10;Description automatically generated">
            <a:extLst>
              <a:ext uri="{FF2B5EF4-FFF2-40B4-BE49-F238E27FC236}">
                <a16:creationId xmlns:a16="http://schemas.microsoft.com/office/drawing/2014/main" id="{B8D9D416-E73A-1A2F-2295-75F0A66DC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1486777"/>
            <a:ext cx="10807699" cy="60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9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37BED1-E007-9702-47A9-01307431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Oval 2" descr="Parchment">
            <a:extLst>
              <a:ext uri="{FF2B5EF4-FFF2-40B4-BE49-F238E27FC236}">
                <a16:creationId xmlns:a16="http://schemas.microsoft.com/office/drawing/2014/main" id="{E8BB6954-54A3-B269-5BCF-1969D537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302" y="529590"/>
            <a:ext cx="13582996" cy="982587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Results and Discussions :Operating Video</a:t>
            </a:r>
          </a:p>
        </p:txBody>
      </p:sp>
    </p:spTree>
    <p:extLst>
      <p:ext uri="{BB962C8B-B14F-4D97-AF65-F5344CB8AC3E}">
        <p14:creationId xmlns:p14="http://schemas.microsoft.com/office/powerpoint/2010/main" val="162610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3" descr="Parchment"/>
          <p:cNvSpPr>
            <a:spLocks noChangeArrowheads="1"/>
          </p:cNvSpPr>
          <p:nvPr/>
        </p:nvSpPr>
        <p:spPr bwMode="auto">
          <a:xfrm>
            <a:off x="1995055" y="529590"/>
            <a:ext cx="11222181" cy="866948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solidFill>
                  <a:srgbClr val="0070C0"/>
                </a:solidFill>
                <a:latin typeface="Comic Sans MS" panose="030F0702030302020204" pitchFamily="66" charset="0"/>
              </a:rPr>
              <a:t>Conclusions</a:t>
            </a:r>
          </a:p>
        </p:txBody>
      </p:sp>
      <p:sp>
        <p:nvSpPr>
          <p:cNvPr id="23555" name="Text Box 6"/>
          <p:cNvSpPr txBox="1">
            <a:spLocks noChangeArrowheads="1"/>
          </p:cNvSpPr>
          <p:nvPr/>
        </p:nvSpPr>
        <p:spPr bwMode="auto">
          <a:xfrm>
            <a:off x="1250373" y="1900325"/>
            <a:ext cx="103251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b="1" dirty="0"/>
              <a:t>• The project successfully demonstrates:</a:t>
            </a:r>
          </a:p>
          <a:p>
            <a:r>
              <a:rPr lang="en-US" sz="3200" dirty="0"/>
              <a:t>  - 3-way relay control (button, remote, SMS).</a:t>
            </a:r>
          </a:p>
          <a:p>
            <a:r>
              <a:rPr lang="en-US" sz="3200" dirty="0"/>
              <a:t>  - Global accessibility through GSM module.</a:t>
            </a:r>
          </a:p>
          <a:p>
            <a:r>
              <a:rPr lang="en-US" sz="3200" dirty="0"/>
              <a:t>  - Real-time feedback of relay status.</a:t>
            </a:r>
          </a:p>
          <a:p>
            <a:r>
              <a:rPr lang="en-US" sz="3200" b="1" dirty="0"/>
              <a:t>• Practical and scalable for smart home or industrial applications and rural farming.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3200" dirty="0">
              <a:solidFill>
                <a:srgbClr val="0000D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9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32755" y="1961803"/>
            <a:ext cx="15943811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b="1" dirty="0"/>
              <a:t>• Enhance security by adding authentication mechanisms.</a:t>
            </a:r>
          </a:p>
          <a:p>
            <a:r>
              <a:rPr lang="en-US" sz="3200" b="1" dirty="0"/>
              <a:t>• Expand to control multiple devices simultaneously.</a:t>
            </a:r>
          </a:p>
          <a:p>
            <a:r>
              <a:rPr lang="en-US" sz="3200" b="1" dirty="0"/>
              <a:t>• Integrate with IoT platforms for advanced monitoring and control.</a:t>
            </a:r>
          </a:p>
          <a:p>
            <a:r>
              <a:rPr lang="en-US" sz="3200" b="1" dirty="0"/>
              <a:t>• Add features like voice control or scheduling.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D6"/>
              </a:solidFill>
            </a:endParaRPr>
          </a:p>
        </p:txBody>
      </p:sp>
      <p:sp>
        <p:nvSpPr>
          <p:cNvPr id="25603" name="Oval 3" descr="Parchment"/>
          <p:cNvSpPr>
            <a:spLocks noChangeArrowheads="1"/>
          </p:cNvSpPr>
          <p:nvPr/>
        </p:nvSpPr>
        <p:spPr bwMode="auto">
          <a:xfrm>
            <a:off x="1363286" y="457200"/>
            <a:ext cx="13948757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solidFill>
                  <a:srgbClr val="0070C0"/>
                </a:solidFill>
                <a:latin typeface="Comic Sans MS" panose="030F0702030302020204" pitchFamily="66" charset="0"/>
              </a:rPr>
              <a:t>Future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652-6805-4BCB-82F2-65ABD02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34" y="459817"/>
            <a:ext cx="13142422" cy="1191665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Thanks for listening our presentation….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398325" y="2015067"/>
            <a:ext cx="6724076" cy="5532886"/>
            <a:chOff x="432" y="1584"/>
            <a:chExt cx="3072" cy="242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296" y="1584"/>
              <a:ext cx="2208" cy="816"/>
            </a:xfrm>
            <a:prstGeom prst="cloudCallout">
              <a:avLst>
                <a:gd name="adj1" fmla="val -41574"/>
                <a:gd name="adj2" fmla="val 140565"/>
              </a:avLst>
            </a:pr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pic>
          <p:nvPicPr>
            <p:cNvPr id="7" name="Picture 4" descr="j03012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024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208" y="1728"/>
              <a:ext cx="421" cy="6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5520" kern="10" dirty="0">
                  <a:ln w="9525">
                    <a:solidFill>
                      <a:schemeClr val="accent5">
                        <a:lumMod val="75000"/>
                      </a:schemeClr>
                    </a:solidFill>
                    <a:round/>
                    <a:headEnd/>
                    <a:tailEnd/>
                  </a:ln>
                  <a:solidFill>
                    <a:srgbClr val="00B050"/>
                  </a:solidFill>
                  <a:latin typeface="Arial Black"/>
                </a:rPr>
                <a:t>?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E484-204C-41CF-AA8E-AE5C26E05CE2}" type="datetime3">
              <a:rPr lang="en-US" smtClean="0"/>
              <a:t>4 March 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5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F17-9A89-45AC-AE70-3CB35AB34A7D}" type="datetime3">
              <a:rPr lang="en-US" smtClean="0"/>
              <a:t>4 March 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359478"/>
            <a:ext cx="15151100" cy="593032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rgbClr val="0000B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(slide no-3)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rgbClr val="0000B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(slide no-4)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rgbClr val="0000B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Method(slide no- 5 ,6) 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rgbClr val="0000B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Work (slide no-7,8,9,10)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rgbClr val="0000B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(slide no- 11,12,13,14)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rgbClr val="0000B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(slide no-15)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rgbClr val="0000B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Works (slide no-16)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4" descr="Parchment"/>
          <p:cNvSpPr>
            <a:spLocks noChangeArrowheads="1"/>
          </p:cNvSpPr>
          <p:nvPr/>
        </p:nvSpPr>
        <p:spPr bwMode="auto">
          <a:xfrm>
            <a:off x="2344189" y="423330"/>
            <a:ext cx="11689311" cy="936149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Comic Sans MS" panose="030F0702030302020204" pitchFamily="66" charset="0"/>
              </a:rPr>
              <a:t>Outline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4891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4" descr="Parchment"/>
          <p:cNvSpPr>
            <a:spLocks noChangeArrowheads="1"/>
          </p:cNvSpPr>
          <p:nvPr/>
        </p:nvSpPr>
        <p:spPr bwMode="auto">
          <a:xfrm>
            <a:off x="1712422" y="529590"/>
            <a:ext cx="10622454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840" b="1">
                <a:solidFill>
                  <a:srgbClr val="0070C0"/>
                </a:solidFill>
                <a:latin typeface="Comic Sans MS" panose="030F0702030302020204" pitchFamily="66" charset="0"/>
              </a:rPr>
              <a:t>Objectives of the Work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98764" y="2285999"/>
            <a:ext cx="15644552" cy="5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Aft>
                <a:spcPts val="1200"/>
              </a:spcAft>
            </a:pPr>
            <a:r>
              <a:rPr lang="en-US" altLang="en-US" sz="3200" b="1" dirty="0"/>
              <a:t>The main objective of the project is to </a:t>
            </a:r>
          </a:p>
          <a:p>
            <a:r>
              <a:rPr lang="en-US" sz="3200" dirty="0"/>
              <a:t>1. Develop a 3-way relay control system using button, remote, and SMS.</a:t>
            </a:r>
          </a:p>
          <a:p>
            <a:r>
              <a:rPr lang="en-US" sz="3200" dirty="0"/>
              <a:t>2. Enable global relay control via GSM module.</a:t>
            </a:r>
          </a:p>
          <a:p>
            <a:r>
              <a:rPr lang="en-US" sz="3200" dirty="0"/>
              <a:t>3. Implement toggle logic for seamless control.</a:t>
            </a:r>
          </a:p>
          <a:p>
            <a:r>
              <a:rPr lang="en-US" sz="3200" dirty="0"/>
              <a:t>4. Provide real-time relay status feedback via SMS.</a:t>
            </a:r>
          </a:p>
          <a:p>
            <a:r>
              <a:rPr lang="en-US" sz="3200" dirty="0"/>
              <a:t>5.Simulate in Proteus Software</a:t>
            </a:r>
          </a:p>
          <a:p>
            <a:r>
              <a:rPr lang="en-US" sz="3200" dirty="0"/>
              <a:t>6.Successfully build and observe the results.</a:t>
            </a:r>
          </a:p>
          <a:p>
            <a:pPr marL="0" indent="0" eaLnBrk="1" hangingPunct="1">
              <a:spcAft>
                <a:spcPts val="1200"/>
              </a:spcAft>
            </a:pPr>
            <a:endParaRPr lang="en-US" alt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2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3" descr="Parchment"/>
          <p:cNvSpPr>
            <a:spLocks noChangeArrowheads="1"/>
          </p:cNvSpPr>
          <p:nvPr/>
        </p:nvSpPr>
        <p:spPr bwMode="auto">
          <a:xfrm>
            <a:off x="1512916" y="529590"/>
            <a:ext cx="12818226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840" b="1" dirty="0">
                <a:solidFill>
                  <a:srgbClr val="0070C0"/>
                </a:solidFill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32261" y="2133600"/>
            <a:ext cx="15677803" cy="556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b="1" dirty="0"/>
              <a:t>• Motivation:</a:t>
            </a:r>
          </a:p>
          <a:p>
            <a:r>
              <a:rPr lang="en-US" sz="3200" dirty="0"/>
              <a:t>  - Increase convenience and accessibility for controlling appliances.</a:t>
            </a:r>
          </a:p>
          <a:p>
            <a:r>
              <a:rPr lang="en-US" sz="3200" dirty="0"/>
              <a:t>  - Enable global control of devices using SMS commands.</a:t>
            </a:r>
          </a:p>
          <a:p>
            <a:r>
              <a:rPr lang="en-US" sz="3200" dirty="0"/>
              <a:t>  -Need for remote control in rural and urban areas.</a:t>
            </a:r>
          </a:p>
          <a:p>
            <a:r>
              <a:rPr lang="en-US" sz="3200" b="1" dirty="0"/>
              <a:t>• Significance:</a:t>
            </a:r>
          </a:p>
          <a:p>
            <a:r>
              <a:rPr lang="en-US" sz="3200" dirty="0"/>
              <a:t>  - Demonstrates IoT integration through GSM module and Arduino.</a:t>
            </a:r>
          </a:p>
          <a:p>
            <a:r>
              <a:rPr lang="en-US" sz="3200" dirty="0"/>
              <a:t>  - Provides a practical and scalable solution for smart systems.</a:t>
            </a:r>
          </a:p>
          <a:p>
            <a:r>
              <a:rPr lang="en-US" sz="3200" b="1" dirty="0"/>
              <a:t>• Features of the Project:</a:t>
            </a:r>
          </a:p>
          <a:p>
            <a:r>
              <a:rPr lang="en-US" sz="3200" dirty="0"/>
              <a:t>  - 3 control methods: Button, Remote, SMS.</a:t>
            </a:r>
          </a:p>
          <a:p>
            <a:r>
              <a:rPr lang="en-US" sz="3200" dirty="0"/>
              <a:t>  - Status feedback via SMS for global accessibility.</a:t>
            </a:r>
          </a:p>
          <a:p>
            <a:r>
              <a:rPr lang="en-US" sz="3200" dirty="0"/>
              <a:t>  - Uses toggle logic for intuitive control.</a:t>
            </a:r>
          </a:p>
          <a:p>
            <a:endParaRPr lang="en-US" sz="3200" dirty="0"/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3" descr="Parchment"/>
          <p:cNvSpPr>
            <a:spLocks noChangeArrowheads="1"/>
          </p:cNvSpPr>
          <p:nvPr/>
        </p:nvSpPr>
        <p:spPr bwMode="auto">
          <a:xfrm>
            <a:off x="1762298" y="529590"/>
            <a:ext cx="11953702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Working Method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81000" y="1841500"/>
            <a:ext cx="15824199" cy="585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b="1" dirty="0"/>
              <a:t>• System includes:</a:t>
            </a:r>
          </a:p>
          <a:p>
            <a:r>
              <a:rPr lang="en-US" sz="3200" dirty="0"/>
              <a:t>   - GSM Module: Sends/Receives SMS.</a:t>
            </a:r>
          </a:p>
          <a:p>
            <a:r>
              <a:rPr lang="en-US" sz="3200" dirty="0"/>
              <a:t>   - Arduino: Controls relays based on SMS commands.</a:t>
            </a:r>
          </a:p>
          <a:p>
            <a:r>
              <a:rPr lang="en-US" sz="3200" dirty="0"/>
              <a:t>   - Relay Module: Switches devices on/off.</a:t>
            </a:r>
          </a:p>
          <a:p>
            <a:r>
              <a:rPr lang="en-US" sz="3200" b="1" dirty="0"/>
              <a:t>• Flow:</a:t>
            </a:r>
          </a:p>
          <a:p>
            <a:r>
              <a:rPr lang="en-US" sz="3200" dirty="0"/>
              <a:t>   SMS Command → GSM Module → Arduino → Relay Module</a:t>
            </a:r>
          </a:p>
          <a:p>
            <a:r>
              <a:rPr lang="en-US" sz="3200" b="1" dirty="0"/>
              <a:t>• Toggle Logic:</a:t>
            </a:r>
          </a:p>
          <a:p>
            <a:r>
              <a:rPr lang="en-US" sz="3200" dirty="0"/>
              <a:t>  - Each signal triggers a state change (ON to OFF, or OFF to ON).</a:t>
            </a:r>
          </a:p>
          <a:p>
            <a:r>
              <a:rPr lang="en-US" sz="3200" b="1" dirty="0"/>
              <a:t>• GSM Module:</a:t>
            </a:r>
          </a:p>
          <a:p>
            <a:r>
              <a:rPr lang="en-US" sz="3200" dirty="0"/>
              <a:t>  - Processes incoming SMS commands.</a:t>
            </a:r>
          </a:p>
          <a:p>
            <a:r>
              <a:rPr lang="en-US" sz="3200" dirty="0"/>
              <a:t>  - Sends back relay status as SMS.</a:t>
            </a:r>
          </a:p>
          <a:p>
            <a:endParaRPr lang="en-US" sz="3200" dirty="0"/>
          </a:p>
          <a:p>
            <a:pPr marL="0" indent="0" eaLnBrk="1" hangingPunct="1">
              <a:spcBef>
                <a:spcPct val="20000"/>
              </a:spcBef>
            </a:pPr>
            <a:endParaRPr lang="en-US" altLang="en-US" sz="32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4047E5-F3CC-FA46-7B29-A7AE9943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5CB74-D385-68CA-682B-1D9EF4891358}"/>
              </a:ext>
            </a:extLst>
          </p:cNvPr>
          <p:cNvSpPr txBox="1"/>
          <p:nvPr/>
        </p:nvSpPr>
        <p:spPr>
          <a:xfrm>
            <a:off x="839923" y="1887697"/>
            <a:ext cx="1496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• Control Methods:</a:t>
            </a:r>
          </a:p>
          <a:p>
            <a:r>
              <a:rPr lang="en-US" sz="3200" dirty="0"/>
              <a:t>  - </a:t>
            </a:r>
            <a:r>
              <a:rPr lang="en-US" sz="3200" b="1" dirty="0"/>
              <a:t>Button: </a:t>
            </a:r>
            <a:r>
              <a:rPr lang="en-US" sz="3200" dirty="0"/>
              <a:t>Local hardware-based control.</a:t>
            </a:r>
          </a:p>
          <a:p>
            <a:r>
              <a:rPr lang="en-US" sz="3200" dirty="0"/>
              <a:t>  - </a:t>
            </a:r>
            <a:r>
              <a:rPr lang="en-US" sz="3200" b="1" dirty="0"/>
              <a:t>Remote: </a:t>
            </a:r>
            <a:r>
              <a:rPr lang="en-US" sz="3200" dirty="0"/>
              <a:t>IR-based control.</a:t>
            </a:r>
          </a:p>
          <a:p>
            <a:r>
              <a:rPr lang="en-US" sz="3200" dirty="0"/>
              <a:t>  - </a:t>
            </a:r>
            <a:r>
              <a:rPr lang="en-US" sz="3200" b="1" dirty="0"/>
              <a:t>SMS: </a:t>
            </a:r>
            <a:r>
              <a:rPr lang="en-US" sz="3200" dirty="0"/>
              <a:t>Global control via GSM.</a:t>
            </a:r>
          </a:p>
          <a:p>
            <a:r>
              <a:rPr lang="en-US" sz="3200" b="1" dirty="0"/>
              <a:t>• GSM module communicates with Arduino via UART protocol</a:t>
            </a:r>
            <a:r>
              <a:rPr lang="en-US" sz="3200" dirty="0"/>
              <a:t>.</a:t>
            </a:r>
          </a:p>
          <a:p>
            <a:r>
              <a:rPr lang="en-US" sz="3200" b="1" dirty="0"/>
              <a:t>• SMS commands are sent to control relays.</a:t>
            </a:r>
          </a:p>
          <a:p>
            <a:r>
              <a:rPr lang="en-US" sz="3200" b="1" dirty="0"/>
              <a:t>• SMS parsing and execution logic ensure reliable operations.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7FFA6F-B748-0CF8-2FE9-8C59ABB7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57" y="396695"/>
            <a:ext cx="1196748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4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32509" y="2667000"/>
            <a:ext cx="15810807" cy="483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rIns="54864"/>
          <a:lstStyle>
            <a:lvl1pPr marL="182563" indent="-1825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ts val="720"/>
              </a:spcBef>
            </a:pP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19459" name="Oval 3" descr="Parchment"/>
          <p:cNvSpPr>
            <a:spLocks noChangeArrowheads="1"/>
          </p:cNvSpPr>
          <p:nvPr/>
        </p:nvSpPr>
        <p:spPr bwMode="auto">
          <a:xfrm>
            <a:off x="1130531" y="529590"/>
            <a:ext cx="14214764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320" b="1" dirty="0">
                <a:solidFill>
                  <a:srgbClr val="0070C0"/>
                </a:solidFill>
                <a:latin typeface="Comic Sans MS" panose="030F0702030302020204" pitchFamily="66" charset="0"/>
              </a:rPr>
              <a:t>Description of the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9D0E0-3559-FF69-0169-3D3E1A69838C}"/>
              </a:ext>
            </a:extLst>
          </p:cNvPr>
          <p:cNvSpPr txBox="1"/>
          <p:nvPr/>
        </p:nvSpPr>
        <p:spPr>
          <a:xfrm>
            <a:off x="3492500" y="1718310"/>
            <a:ext cx="985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Circuit Diagram</a:t>
            </a:r>
          </a:p>
        </p:txBody>
      </p:sp>
      <p:pic>
        <p:nvPicPr>
          <p:cNvPr id="4" name="Picture 3" descr="A circuit board with wires connected to it&#10;&#10;Description automatically generated">
            <a:extLst>
              <a:ext uri="{FF2B5EF4-FFF2-40B4-BE49-F238E27FC236}">
                <a16:creationId xmlns:a16="http://schemas.microsoft.com/office/drawing/2014/main" id="{0DBF00CA-D229-722B-89C0-9A69323F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812" y="2270575"/>
            <a:ext cx="9982200" cy="56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15883" y="2004060"/>
            <a:ext cx="15877309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rIns="54864"/>
          <a:lstStyle>
            <a:lvl1pPr marL="182563" indent="-1825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b="1" dirty="0"/>
              <a:t>• Components Used:</a:t>
            </a:r>
          </a:p>
          <a:p>
            <a:r>
              <a:rPr lang="en-US" sz="3200" dirty="0"/>
              <a:t>   - GSM Module SIM900A</a:t>
            </a:r>
          </a:p>
          <a:p>
            <a:r>
              <a:rPr lang="en-US" sz="3200" dirty="0"/>
              <a:t>   - Arduino Uno</a:t>
            </a:r>
          </a:p>
          <a:p>
            <a:r>
              <a:rPr lang="en-US" sz="3200" dirty="0"/>
              <a:t>   - 4-Channel Relay Module, Push button, IR receiver, IR remote</a:t>
            </a:r>
          </a:p>
          <a:p>
            <a:r>
              <a:rPr lang="en-US" sz="3200" b="1" dirty="0"/>
              <a:t>• Connections:</a:t>
            </a:r>
          </a:p>
          <a:p>
            <a:r>
              <a:rPr lang="en-US" sz="3200" dirty="0"/>
              <a:t>   - GSM TX/RX to Arduino RX/TX.</a:t>
            </a:r>
          </a:p>
          <a:p>
            <a:r>
              <a:rPr lang="en-US" sz="3200" dirty="0"/>
              <a:t>   - Relay control pins to Arduino digital pins.</a:t>
            </a:r>
          </a:p>
          <a:p>
            <a:r>
              <a:rPr lang="en-US" sz="3200" b="1" dirty="0"/>
              <a:t>• Arduino Code:</a:t>
            </a:r>
          </a:p>
          <a:p>
            <a:r>
              <a:rPr lang="en-US" sz="3200" dirty="0"/>
              <a:t>   - Initializes GSM module communication at 9600 baud rate.</a:t>
            </a:r>
          </a:p>
          <a:p>
            <a:r>
              <a:rPr lang="en-US" sz="3200" dirty="0"/>
              <a:t>   - Reads and parses incoming SMS commands.</a:t>
            </a:r>
          </a:p>
          <a:p>
            <a:r>
              <a:rPr lang="en-US" sz="3200" dirty="0"/>
              <a:t>   - Executes relay control commands.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 eaLnBrk="1" hangingPunct="1">
              <a:spcBef>
                <a:spcPts val="720"/>
              </a:spcBef>
            </a:pP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20483" name="Oval 3" descr="Parchment"/>
          <p:cNvSpPr>
            <a:spLocks noChangeArrowheads="1"/>
          </p:cNvSpPr>
          <p:nvPr/>
        </p:nvSpPr>
        <p:spPr bwMode="auto">
          <a:xfrm>
            <a:off x="631767" y="529590"/>
            <a:ext cx="15561425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Description Of the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9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C35ABF-0834-D131-0A86-4459A490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Oval 3" descr="Parchment">
            <a:extLst>
              <a:ext uri="{FF2B5EF4-FFF2-40B4-BE49-F238E27FC236}">
                <a16:creationId xmlns:a16="http://schemas.microsoft.com/office/drawing/2014/main" id="{7C852F87-0786-B33F-CCE9-D0F49DD76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67" y="529590"/>
            <a:ext cx="15561425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Description Of the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76771-52EE-0B4E-DD0C-1A798DB14CC6}"/>
              </a:ext>
            </a:extLst>
          </p:cNvPr>
          <p:cNvSpPr txBox="1"/>
          <p:nvPr/>
        </p:nvSpPr>
        <p:spPr>
          <a:xfrm>
            <a:off x="660400" y="2019300"/>
            <a:ext cx="15519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• Access Control:</a:t>
            </a:r>
          </a:p>
          <a:p>
            <a:r>
              <a:rPr lang="en-US" sz="3200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- Verifies authorized phone numbers.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- Provides feedback via SMS.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• Only pre-registered phone numbers can send commands.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• Unauthorized commands are ignored.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• Status updates sent to the registered number upon command execution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• Button Control: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- Local hardware buttons toggle relay state.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241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0EE5ADE8C2BE438A459BF9FBF95133" ma:contentTypeVersion="4" ma:contentTypeDescription="Create a new document." ma:contentTypeScope="" ma:versionID="9241f98e2b869fa3ef7f083a49484139">
  <xsd:schema xmlns:xsd="http://www.w3.org/2001/XMLSchema" xmlns:xs="http://www.w3.org/2001/XMLSchema" xmlns:p="http://schemas.microsoft.com/office/2006/metadata/properties" xmlns:ns2="8c1f3b88-b1db-4ab0-a3e9-8b184eabfc6c" targetNamespace="http://schemas.microsoft.com/office/2006/metadata/properties" ma:root="true" ma:fieldsID="2cbae530bee86709baf7c330e237c18d" ns2:_="">
    <xsd:import namespace="8c1f3b88-b1db-4ab0-a3e9-8b184eabfc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f3b88-b1db-4ab0-a3e9-8b184eabf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7A8F8D-E875-464E-AF9F-A0B835C36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1f3b88-b1db-4ab0-a3e9-8b184eabfc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58E20A-3CCF-4936-A030-6C75490658A6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f05aa4fc-6785-42fa-879e-4fefad1725f6"/>
    <ds:schemaRef ds:uri="http://schemas.microsoft.com/office/2006/metadata/properties"/>
    <ds:schemaRef ds:uri="b8d4537a-75fc-4c95-93ca-a321653b0576"/>
  </ds:schemaRefs>
</ds:datastoreItem>
</file>

<file path=customXml/itemProps3.xml><?xml version="1.0" encoding="utf-8"?>
<ds:datastoreItem xmlns:ds="http://schemas.openxmlformats.org/officeDocument/2006/customXml" ds:itemID="{96A4027F-3D24-4D53-BFC9-3C8233FBA0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8006</TotalTime>
  <Words>868</Words>
  <Application>Microsoft Office PowerPoint</Application>
  <PresentationFormat>Custom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Comic Sans MS</vt:lpstr>
      <vt:lpstr>Times New Roman</vt:lpstr>
      <vt:lpstr>Office Theme</vt:lpstr>
      <vt:lpstr> Project Title: 3-Way Relay Control using  Arduino and GSM module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 our presentation….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SAJID HASAN MAHIR</cp:lastModifiedBy>
  <cp:revision>435</cp:revision>
  <dcterms:created xsi:type="dcterms:W3CDTF">2017-01-20T15:00:05Z</dcterms:created>
  <dcterms:modified xsi:type="dcterms:W3CDTF">2025-03-03T19:18:30Z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0x0101008D0EE5ADE8C2BE438A459BF9FBF95133</vt:lpwstr>
  </property>
</Properties>
</file>