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83AEA5-319B-4BC4-AC3E-F4259322F82B}">
  <a:tblStyle styleId="{5B83AEA5-319B-4BC4-AC3E-F4259322F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900958b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900958b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900958b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900958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8f5965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8f5965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771e5ca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771e5c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900958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900958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8f5965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8f5965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900958b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900958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900958b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900958b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771e5ca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771e5ca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8a3293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8a3293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71e5c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71e5c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8771e5ca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8771e5ca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771e5c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771e5c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771e5ca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771e5ca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771e5ca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771e5ca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8f5965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8f5965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8f59653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8f59653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771e5c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771e5c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900958b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900958b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Predicting Racial Bias Tendencies in Police Stops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Team(0) - Mahir Bathija, Taylor Merry, Hyewon Kim, Christopher Painton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(EDA)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48500" y="2167213"/>
            <a:ext cx="23601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Searches are conducted on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white offenders with a rate of ~2.4%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Searches conducted on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black offenders at a rate of ~5.2%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Hispanics at a rate of ~4.1%.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936825" y="44629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2"/>
          <p:cNvGraphicFramePr/>
          <p:nvPr/>
        </p:nvGraphicFramePr>
        <p:xfrm>
          <a:off x="2931725" y="209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{5B83AEA5-319B-4BC4-AC3E-F4259322F82B}</a:tableStyleId>
              </a:tblPr>
              <a:tblGrid>
                <a:gridCol w="1057275"/>
                <a:gridCol w="1581150"/>
                <a:gridCol w="1819275"/>
                <a:gridCol w="14859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Race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Conducted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Not Conducted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Stops with Search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6,838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333,620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2.0084 %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12,840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235,789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5.1643 %</a:t>
                      </a:r>
                      <a:endParaRPr b="1" sz="12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18,970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446,694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4.0738 %</a:t>
                      </a:r>
                      <a:endParaRPr b="1" sz="12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97,471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4,007,539 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2.3744 %</a:t>
                      </a:r>
                      <a:endParaRPr b="1" sz="12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4,346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72,799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5.6335 %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2" name="Google Shape;152;p22"/>
          <p:cNvSpPr txBox="1"/>
          <p:nvPr/>
        </p:nvSpPr>
        <p:spPr>
          <a:xfrm>
            <a:off x="3971675" y="4274900"/>
            <a:ext cx="3863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Race Breakdown of Searches Conducted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(ANOVA)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7650" y="2109807"/>
            <a:ext cx="20832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Hispanics, on average, were being pulled over in more Republican counties than any other race (republican to democrat ratio of over .15 higher than any other race).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50428" l="0" r="0" t="0"/>
          <a:stretch/>
        </p:blipFill>
        <p:spPr>
          <a:xfrm>
            <a:off x="3087800" y="2024975"/>
            <a:ext cx="2289876" cy="1607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3"/>
          <p:cNvGraphicFramePr/>
          <p:nvPr/>
        </p:nvGraphicFramePr>
        <p:xfrm>
          <a:off x="5810250" y="180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{5B83AEA5-319B-4BC4-AC3E-F4259322F82B}</a:tableStyleId>
              </a:tblPr>
              <a:tblGrid>
                <a:gridCol w="1304925"/>
                <a:gridCol w="15144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Race 1 vs Race 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Difference of Means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 vs 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 vs Black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Other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White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4166650" y="346707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Tukey Test Table for Republican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to Democrat Voting Ratio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(ANOVA)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456987" y="4234425"/>
            <a:ext cx="37593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Tukey Test Table for Driver Age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4941213" y="17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{5B83AEA5-319B-4BC4-AC3E-F4259322F82B}</a:tableStyleId>
              </a:tblPr>
              <a:tblGrid>
                <a:gridCol w="1343025"/>
                <a:gridCol w="14478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Race 1 vs Race 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Difference of Means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Hispanic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vs Asian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Hispanic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1.989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vs Black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 vs Hispanic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vs Hispanic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 vs Other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3.181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9" name="Google Shape;169;p24"/>
          <p:cNvSpPr txBox="1"/>
          <p:nvPr/>
        </p:nvSpPr>
        <p:spPr>
          <a:xfrm>
            <a:off x="729450" y="2342275"/>
            <a:ext cx="29976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Hispanic drivers were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 almost 2 years younger than every other race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on average.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White drivers were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2 years older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than drivers of any other race.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(Chi2 Independence Test)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67625" y="2210600"/>
            <a:ext cx="30753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chi squared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independence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tests came up with low p-values, indicating categorical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variables are not independent of one another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Comparison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between expected and observed counts for arrests or citations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Whites only race that had their counts decrease from expected to observed.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050638" y="4202900"/>
            <a:ext cx="4554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Expected vs Observed Counts for Arrests/Citations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3797600" y="23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{5B83AEA5-319B-4BC4-AC3E-F4259322F82B}</a:tableStyleId>
              </a:tblPr>
              <a:tblGrid>
                <a:gridCol w="642100"/>
                <a:gridCol w="1640825"/>
                <a:gridCol w="1388875"/>
                <a:gridCol w="1388875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Arrest/Citation Expected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Arrest/Citation Observed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Change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176,229.54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198,652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12.72 %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128,696.56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139,903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8.70 %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241,039.29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249,637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3.57 %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39,932.17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46,152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15.58 %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2,124,855.43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2,076,409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2.33 %</a:t>
                      </a:r>
                      <a:endParaRPr b="1"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 (Chi2 Independence 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42075" y="1915600"/>
            <a:ext cx="33750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Displays the violations the had greater than a 25 percent increase of expected violations count to observed violations count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Whites were the only racial group to not have a large increase from expected to observed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counts for violations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transparency,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is worth noting that there was a higher total count for whites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3936825" y="44629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4491075" y="19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{5B83AEA5-319B-4BC4-AC3E-F4259322F82B}</a:tableStyleId>
              </a:tblPr>
              <a:tblGrid>
                <a:gridCol w="617700"/>
                <a:gridCol w="3757500"/>
              </a:tblGrid>
              <a:tr h="29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(Percentage Increase from Expected to Observed)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Asian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Moving (45.63%)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DUI (63.43%),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License (179.87%)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Lights (35.7%),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Moving (116.84%)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Hispanic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DUI (51.61%), License (59.26%), Paperwork (34.63%), Stopping (26.12%), Truck (27.90%)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DUI (81.65%)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License (137.63%)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4576875" y="4168675"/>
            <a:ext cx="4203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Violations with Percentage Increase from Expected to Observed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XGBoost is a gradient boosting framework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Gradient boosting is an ensemble method. Ensemble methods combine the predictions of several models in order to improve performance.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Boosting is when the model starts with weak learners (simple decision trees) and then iteratively combines them while reducing bias/error to create a strong learner.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Used 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Binary Classification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predict the Minority Race variable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chose to prioritize accuracy over implementation time and explainability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because we don’t plan on implementing our model to make real time predictions and we aren’t trying to explain our algorithm to non-technical shareholders. Therefore, we chose a model praised for its accuracy and spent a lot of time optimizing the hyperparameters.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XGBoost Design and Hyperparameters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7650" y="1777650"/>
            <a:ext cx="7688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adjust for the unbalanced dataset (~80/20 split of whites to minorities), we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undersampled the white population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the training set (within KFold loop)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 Fold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Cross Validation (k = 5):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scale_pos_weight, learning rate, and n_estimators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Other Hyperparameter Tuning: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Grid Search (with the Grid Search CV function) to iterate through different parameter combinations and return the best combination (after 3 cv folds) based on the highest mean auroc </a:t>
            </a: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(receiver operating characteristic)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max depth (maximum depth of a tree)                                                                                                   min_child_weight (min sum of weights of all observations)                                                                        subsample (fraction of observations to be randomly sampled for each tree)                                                           colsampe_bytree(fraction of observations to be randomly sampled for each tree)                                                 gamma and alpha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XGBoost Results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82875" y="2089138"/>
            <a:ext cx="30108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62.89%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0.442</a:t>
            </a:r>
            <a:endParaRPr b="1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186" y="726600"/>
            <a:ext cx="5056965" cy="43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39106" l="0" r="0" t="0"/>
          <a:stretch/>
        </p:blipFill>
        <p:spPr>
          <a:xfrm>
            <a:off x="758825" y="3244825"/>
            <a:ext cx="3058900" cy="1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Limitations &amp; Future Directions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1853850"/>
            <a:ext cx="73224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Shortcomings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Undersampling issue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time and resources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Only able to use k=3 k-fold due to the large number of rows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Therefore, even if predicted correct, we still can't attribute it completely to racial bias.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Engineer more features/variables starting with search conducted.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only scoped one of the 50 states. </a:t>
            </a: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371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Although model was unsuccessful, perhaps it is good that we couldn’t predict the driver race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Massive issue that continues to grow and so will the data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hope that our research, although on a smaller scale, will motivate others and add valuable information to this ongoing topic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050" y="1923925"/>
            <a:ext cx="3887849" cy="257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14025" y="1966300"/>
            <a:ext cx="46593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wanted to  research the belief that police forces within the United States have adopted policies of discriminatory behavior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These racial injustice claims are highly relevant in our current society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nvestigate police practices within our own home state of Washington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Our hope is that we can provide some clarity into an ongoing and evolving issues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875" y="2077325"/>
            <a:ext cx="2968325" cy="22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7650" y="2191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Questions?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702725" y="9069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73500" y="1507150"/>
            <a:ext cx="8117700" cy="346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Stanford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Open Policing Project (Our Primary Data Source) 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After stops, officers are more like to ticket, search, and arrest black and Hispanics over white drivers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 Traffic Stops Prone to Racial Bias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Explains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Stanford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Open Policing Project data collection strategies                                                                   Washington State Patrol collect and interprets their data internally twice a year to fight racial discrepancy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Fast Threshold Tests for Detecting Discrimination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Stop thresholds for whites are lower than blacks and hispanics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Precinct or Prejudice? Understanding Racial Disparities in New York City’s Stop and Frisk Policy</a:t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Lower thresholds to stop minorities compared to whites, despite stimulating situations of whites within these high-crime rate areas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75975" y="147725"/>
            <a:ext cx="76887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Research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 we predict the race of an offender from a traffic/pedestrian stop given the stop reasoning along with county information, demographics, and voting history? 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9075"/>
            <a:ext cx="464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Stanford Open Policing Project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Provides traffic stop data for 31 states containing over 130 million traffic stop records.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Dedicated to the goal “to help researchers, journalists, and policymakers investigate and improve interactions between police and the public”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675" y="2140849"/>
            <a:ext cx="3742001" cy="20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5394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Presidential Election Voting History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From the Secretary of State for Washington website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Provides csv files for 2008, 2012, and 2016 presidential elections by county and candidate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Used 2008 election data for stops within 2009-2010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Used 2012 election data for stops within 2011-2014</a:t>
            </a:r>
            <a:endParaRPr sz="12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Used 2016 election data for stops within 2015-2016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925" y="1445750"/>
            <a:ext cx="2289876" cy="32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46134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U.S Census Quick Facts (County Demographics)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Provides information on a national, statewide, and county-wide level.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Scraped data from each URL into csv file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This file contains the county name, population of county, race, and the percentage breakdown of the races made up from that county.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844" y="2169599"/>
            <a:ext cx="3176679" cy="22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Analysis Process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tested each of our predictor variables to see their effects on driver race: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numerical variables,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 used analysis of variance (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ANOVA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to determine if the means for each race were statistically different, and then we used 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Tukey tests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determine which races had different means and by how much.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categorical variables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 used 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contingency tables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chi square independence tests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test whether or not each categorical predictor was independent of driver race.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Lastly, we fit an </a:t>
            </a: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XGBoost model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predict if the driver was a minority based on all of the predictor variables.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(EDA)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2105725"/>
            <a:ext cx="334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10AM to 8PM -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White drivers stopped more than all other races.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8PM to 4AM -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other races are stopped significantly more than white drivers.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Black drivers are stopped almost twice as often during this period.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936825" y="4462925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5303" l="0" r="0" t="10916"/>
          <a:stretch/>
        </p:blipFill>
        <p:spPr>
          <a:xfrm>
            <a:off x="4483400" y="1569250"/>
            <a:ext cx="4168300" cy="349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483400" y="1244350"/>
            <a:ext cx="44529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Proportions of Drivers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Stopped During Stop Times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