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Baloo" panose="020B0604020202020204" charset="-94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verpass" panose="020B0604020202020204" charset="-94"/>
      <p:regular r:id="rId27"/>
    </p:embeddedFont>
    <p:embeddedFont>
      <p:font typeface="Overpass Bold" panose="020B0604020202020204" charset="-9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/Using_Fetch" TargetMode="External"/><Relationship Id="rId7" Type="http://schemas.openxmlformats.org/officeDocument/2006/relationships/image" Target="../media/image10.svg"/><Relationship Id="rId2" Type="http://schemas.openxmlformats.org/officeDocument/2006/relationships/hyperlink" Target="https://www.chartjs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www.w3schools.com/ai/ai_chartjs.asp" TargetMode="External"/><Relationship Id="rId4" Type="http://schemas.openxmlformats.org/officeDocument/2006/relationships/hyperlink" Target="https://app.patika.dev/courses/javascript/fetch-api-ile-calisma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77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2859" y="2291873"/>
            <a:ext cx="15555091" cy="5145826"/>
            <a:chOff x="0" y="0"/>
            <a:chExt cx="20740121" cy="686110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0740121" cy="5080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2500">
                  <a:solidFill>
                    <a:srgbClr val="FFFAEF"/>
                  </a:solidFill>
                  <a:latin typeface="Baloo"/>
                </a:rPr>
                <a:t>Fetch Api ve Chart.js ile Grafik Tabloları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853912"/>
              <a:ext cx="20740121" cy="1007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40"/>
                </a:lnSpc>
              </a:pPr>
              <a:r>
                <a:rPr lang="en-US" sz="4100">
                  <a:solidFill>
                    <a:srgbClr val="FFFAEF"/>
                  </a:solidFill>
                  <a:latin typeface="Overpass"/>
                </a:rPr>
                <a:t>Sunan: Mahire Zühal Özdemir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56600" y="9076225"/>
            <a:ext cx="902700" cy="182075"/>
            <a:chOff x="0" y="0"/>
            <a:chExt cx="2128209" cy="429260"/>
          </a:xfrm>
        </p:grpSpPr>
        <p:sp>
          <p:nvSpPr>
            <p:cNvPr id="6" name="Freeform 6"/>
            <p:cNvSpPr/>
            <p:nvPr/>
          </p:nvSpPr>
          <p:spPr>
            <a:xfrm>
              <a:off x="0" y="-5080"/>
              <a:ext cx="2128209" cy="434340"/>
            </a:xfrm>
            <a:custGeom>
              <a:avLst/>
              <a:gdLst/>
              <a:ahLst/>
              <a:cxnLst/>
              <a:rect l="l" t="t" r="r" b="b"/>
              <a:pathLst>
                <a:path w="2128209" h="434340">
                  <a:moveTo>
                    <a:pt x="2110429" y="187960"/>
                  </a:moveTo>
                  <a:lnTo>
                    <a:pt x="1848809" y="11430"/>
                  </a:lnTo>
                  <a:cubicBezTo>
                    <a:pt x="1831029" y="0"/>
                    <a:pt x="1808169" y="3810"/>
                    <a:pt x="1795469" y="21590"/>
                  </a:cubicBezTo>
                  <a:cubicBezTo>
                    <a:pt x="1784039" y="39370"/>
                    <a:pt x="1787849" y="62230"/>
                    <a:pt x="1805629" y="74930"/>
                  </a:cubicBezTo>
                  <a:lnTo>
                    <a:pt x="196437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964379" y="257810"/>
                  </a:lnTo>
                  <a:lnTo>
                    <a:pt x="1805629" y="364490"/>
                  </a:lnTo>
                  <a:cubicBezTo>
                    <a:pt x="1787849" y="375920"/>
                    <a:pt x="1784039" y="400050"/>
                    <a:pt x="1795469" y="417830"/>
                  </a:cubicBezTo>
                  <a:cubicBezTo>
                    <a:pt x="1803089" y="429260"/>
                    <a:pt x="1814519" y="434340"/>
                    <a:pt x="1827219" y="434340"/>
                  </a:cubicBezTo>
                  <a:cubicBezTo>
                    <a:pt x="1834839" y="434340"/>
                    <a:pt x="1842459" y="431800"/>
                    <a:pt x="1848809" y="427990"/>
                  </a:cubicBezTo>
                  <a:lnTo>
                    <a:pt x="2111699" y="251460"/>
                  </a:lnTo>
                  <a:cubicBezTo>
                    <a:pt x="2121859" y="243840"/>
                    <a:pt x="2128209" y="232410"/>
                    <a:pt x="2128209" y="219710"/>
                  </a:cubicBezTo>
                  <a:cubicBezTo>
                    <a:pt x="2128209" y="207010"/>
                    <a:pt x="2121859" y="195580"/>
                    <a:pt x="2110429" y="187960"/>
                  </a:cubicBezTo>
                  <a:close/>
                </a:path>
              </a:pathLst>
            </a:custGeom>
            <a:solidFill>
              <a:srgbClr val="FFFAE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1" b="31339"/>
          <a:stretch/>
        </p:blipFill>
        <p:spPr>
          <a:xfrm>
            <a:off x="-1" y="6166991"/>
            <a:ext cx="4794551" cy="412001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869"/>
          <a:stretch/>
        </p:blipFill>
        <p:spPr>
          <a:xfrm flipV="1">
            <a:off x="13820699" y="0"/>
            <a:ext cx="446730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932458"/>
            <a:ext cx="16230600" cy="67001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1096" y="1025825"/>
            <a:ext cx="17025809" cy="12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151">
                <a:solidFill>
                  <a:srgbClr val="000000"/>
                </a:solidFill>
                <a:latin typeface="Baloo"/>
              </a:rPr>
              <a:t>Line Chart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0818" b="66732"/>
          <a:stretch/>
        </p:blipFill>
        <p:spPr>
          <a:xfrm>
            <a:off x="16520864" y="8300820"/>
            <a:ext cx="1767136" cy="199623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186421" y="9595087"/>
            <a:ext cx="940966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10/20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7108" y="1911310"/>
            <a:ext cx="10800092" cy="784501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914400"/>
            <a:ext cx="16318297" cy="99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Verileri elde ettikten farklı grafikler ile gösterebiliriz. Bar grafiği oluşturmak için;</a:t>
            </a:r>
          </a:p>
          <a:p>
            <a:pPr>
              <a:lnSpc>
                <a:spcPts val="32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3619" b="70535"/>
          <a:stretch/>
        </p:blipFill>
        <p:spPr>
          <a:xfrm>
            <a:off x="16084921" y="8507319"/>
            <a:ext cx="2203079" cy="176805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226977" y="9595087"/>
            <a:ext cx="859854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11/20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91804" y="2543449"/>
            <a:ext cx="13704391" cy="708810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1096" y="1025825"/>
            <a:ext cx="17025809" cy="12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151">
                <a:solidFill>
                  <a:srgbClr val="000000"/>
                </a:solidFill>
                <a:latin typeface="Baloo"/>
              </a:rPr>
              <a:t>Bar Chart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7787" b="66900"/>
          <a:stretch/>
        </p:blipFill>
        <p:spPr>
          <a:xfrm>
            <a:off x="16337309" y="8300819"/>
            <a:ext cx="1950691" cy="198618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202420" y="9595087"/>
            <a:ext cx="908968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12/20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0768" b="77989"/>
          <a:stretch/>
        </p:blipFill>
        <p:spPr>
          <a:xfrm>
            <a:off x="15260202" y="8966207"/>
            <a:ext cx="2981303" cy="132079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15339" y="2268035"/>
            <a:ext cx="13214613" cy="710479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31096" y="1025825"/>
            <a:ext cx="17025809" cy="12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151">
                <a:solidFill>
                  <a:srgbClr val="000000"/>
                </a:solidFill>
                <a:latin typeface="Baloo"/>
              </a:rPr>
              <a:t>Pie Chart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03227" y="9595087"/>
            <a:ext cx="907355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13/20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12678" y="2919566"/>
            <a:ext cx="12862644" cy="633873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1096" y="1025825"/>
            <a:ext cx="17025809" cy="12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151">
                <a:solidFill>
                  <a:srgbClr val="000000"/>
                </a:solidFill>
                <a:latin typeface="Baloo"/>
              </a:rPr>
              <a:t>Scatter Plot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0967" b="73018"/>
          <a:stretch/>
        </p:blipFill>
        <p:spPr>
          <a:xfrm>
            <a:off x="15924310" y="8667929"/>
            <a:ext cx="2363690" cy="161907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186421" y="9595087"/>
            <a:ext cx="940966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14/20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45151" y="2268035"/>
            <a:ext cx="8597698" cy="77246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1096" y="1025825"/>
            <a:ext cx="17025809" cy="12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151">
                <a:solidFill>
                  <a:srgbClr val="000000"/>
                </a:solidFill>
                <a:latin typeface="Baloo"/>
              </a:rPr>
              <a:t>Doughnut Chart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3075" b="72709"/>
          <a:stretch/>
        </p:blipFill>
        <p:spPr>
          <a:xfrm>
            <a:off x="16051989" y="8649379"/>
            <a:ext cx="2236011" cy="163762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202420" y="9595087"/>
            <a:ext cx="908968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15/20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57573" y="2747434"/>
            <a:ext cx="11016237" cy="605893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1096" y="1025825"/>
            <a:ext cx="17025809" cy="12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151">
                <a:solidFill>
                  <a:srgbClr val="000000"/>
                </a:solidFill>
                <a:latin typeface="Baloo"/>
              </a:rPr>
              <a:t>Bubble Chart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7557" b="75325"/>
          <a:stretch/>
        </p:blipFill>
        <p:spPr>
          <a:xfrm>
            <a:off x="15717810" y="8806365"/>
            <a:ext cx="2570190" cy="148063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195599" y="9595087"/>
            <a:ext cx="922610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16/20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41016" y="2268035"/>
            <a:ext cx="9209214" cy="775763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1096" y="1025825"/>
            <a:ext cx="17025809" cy="12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151">
                <a:solidFill>
                  <a:srgbClr val="000000"/>
                </a:solidFill>
                <a:latin typeface="Baloo"/>
              </a:rPr>
              <a:t>Radar Chart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6041" b="74930"/>
          <a:stretch/>
        </p:blipFill>
        <p:spPr>
          <a:xfrm>
            <a:off x="15626033" y="8782651"/>
            <a:ext cx="2661967" cy="150434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210048" y="9595087"/>
            <a:ext cx="893713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17/20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565" b="65753"/>
          <a:stretch/>
        </p:blipFill>
        <p:spPr>
          <a:xfrm>
            <a:off x="16384392" y="8231987"/>
            <a:ext cx="1903608" cy="20550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03608" y="2648129"/>
            <a:ext cx="14480784" cy="684256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31096" y="1025825"/>
            <a:ext cx="17025809" cy="124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151">
                <a:solidFill>
                  <a:srgbClr val="000000"/>
                </a:solidFill>
                <a:latin typeface="Baloo"/>
              </a:rPr>
              <a:t>Mixed Chart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95227" y="9595087"/>
            <a:ext cx="923354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18/20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7598" y="4457700"/>
            <a:ext cx="707442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Baloo"/>
              </a:rPr>
              <a:t>Referanslar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144000" y="1028700"/>
            <a:ext cx="7519469" cy="817457"/>
            <a:chOff x="0" y="0"/>
            <a:chExt cx="10025959" cy="1089942"/>
          </a:xfrm>
        </p:grpSpPr>
        <p:sp>
          <p:nvSpPr>
            <p:cNvPr id="4" name="TextBox 4"/>
            <p:cNvSpPr txBox="1"/>
            <p:nvPr/>
          </p:nvSpPr>
          <p:spPr>
            <a:xfrm>
              <a:off x="1211311" y="-90241"/>
              <a:ext cx="8814647" cy="1184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verpass"/>
                  <a:hlinkClick r:id="rId2" tooltip="https://www.chartjs.org/"/>
                </a:rPr>
                <a:t>Chart.js | Open source HTML5 Charts for your website (chartjs.org)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6689"/>
              <a:ext cx="998212" cy="769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aloo"/>
                </a:rPr>
                <a:t>01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2838120"/>
            <a:ext cx="7519469" cy="817457"/>
            <a:chOff x="0" y="0"/>
            <a:chExt cx="10025959" cy="1089942"/>
          </a:xfrm>
        </p:grpSpPr>
        <p:sp>
          <p:nvSpPr>
            <p:cNvPr id="7" name="TextBox 7"/>
            <p:cNvSpPr txBox="1"/>
            <p:nvPr/>
          </p:nvSpPr>
          <p:spPr>
            <a:xfrm>
              <a:off x="1211311" y="-90241"/>
              <a:ext cx="8814647" cy="1184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verpass"/>
                  <a:hlinkClick r:id="rId3" tooltip="https://developer.mozilla.org/en-US/docs/Web/API/Fetch_API/Using_Fetch"/>
                </a:rPr>
                <a:t>Using the Fetch API - Web APIs | MDN (mozilla.org)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4099"/>
              <a:ext cx="998212" cy="764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aloo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4647541"/>
            <a:ext cx="7519469" cy="596757"/>
            <a:chOff x="0" y="0"/>
            <a:chExt cx="10025959" cy="795676"/>
          </a:xfrm>
        </p:grpSpPr>
        <p:sp>
          <p:nvSpPr>
            <p:cNvPr id="10" name="TextBox 10"/>
            <p:cNvSpPr txBox="1"/>
            <p:nvPr/>
          </p:nvSpPr>
          <p:spPr>
            <a:xfrm>
              <a:off x="1211311" y="186993"/>
              <a:ext cx="8814647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verpass"/>
                  <a:hlinkClick r:id="rId4" tooltip="https://app.patika.dev/courses/javascript/fetch-api-ile-calismak"/>
                </a:rPr>
                <a:t>Fetch API ile Çalışmak Dersi | Patika.dev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2616"/>
              <a:ext cx="998212" cy="764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aloo"/>
                </a:rPr>
                <a:t>03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44000" y="6234898"/>
            <a:ext cx="7519469" cy="596757"/>
            <a:chOff x="0" y="0"/>
            <a:chExt cx="10025959" cy="795676"/>
          </a:xfrm>
        </p:grpSpPr>
        <p:sp>
          <p:nvSpPr>
            <p:cNvPr id="13" name="TextBox 13"/>
            <p:cNvSpPr txBox="1"/>
            <p:nvPr/>
          </p:nvSpPr>
          <p:spPr>
            <a:xfrm>
              <a:off x="1211311" y="186993"/>
              <a:ext cx="8814647" cy="61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verpass"/>
                  <a:hlinkClick r:id="rId5" tooltip="https://www.w3schools.com/ai/ai_chartjs.asp"/>
                </a:rPr>
                <a:t>Chart.js (w3schools.com)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2616"/>
              <a:ext cx="998212" cy="764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aloo"/>
                </a:rPr>
                <a:t>04</a:t>
              </a:r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4" r="50000" b="80283"/>
          <a:stretch/>
        </p:blipFill>
        <p:spPr>
          <a:xfrm>
            <a:off x="15260202" y="9105900"/>
            <a:ext cx="3027798" cy="11811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7195599" y="9595087"/>
            <a:ext cx="922610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19/20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905" b="63459"/>
          <a:stretch/>
        </p:blipFill>
        <p:spPr>
          <a:xfrm>
            <a:off x="15557200" y="8094319"/>
            <a:ext cx="2730800" cy="219268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31096" y="1004275"/>
            <a:ext cx="17025809" cy="8254025"/>
            <a:chOff x="0" y="0"/>
            <a:chExt cx="22701078" cy="11005366"/>
          </a:xfrm>
        </p:grpSpPr>
        <p:sp>
          <p:nvSpPr>
            <p:cNvPr id="4" name="TextBox 4"/>
            <p:cNvSpPr txBox="1"/>
            <p:nvPr/>
          </p:nvSpPr>
          <p:spPr>
            <a:xfrm>
              <a:off x="0" y="2495118"/>
              <a:ext cx="21205665" cy="8524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71"/>
                </a:lnSpc>
              </a:pPr>
              <a:r>
                <a:rPr lang="en-US" sz="3054">
                  <a:solidFill>
                    <a:srgbClr val="000000"/>
                  </a:solidFill>
                  <a:latin typeface="Overpass"/>
                </a:rPr>
                <a:t>           FetchApi,ağ istekleri oluşturmak için kullanılan bir Js apisidir.İlk olarak ES6 (EcmaScrippt 2015 ) ile tanıtılmıştır. Asenkron olarak veri alıp işlememizi sağlar.Daha önceleri kullanılan callback yapısı yerine promise yapısını kullanır.Sunucu bağlantısında hata olmadığı sürece hata döndürmez.</a:t>
              </a:r>
            </a:p>
            <a:p>
              <a:pPr>
                <a:lnSpc>
                  <a:spcPts val="3971"/>
                </a:lnSpc>
              </a:pPr>
              <a:endParaRPr lang="en-US" sz="3054">
                <a:solidFill>
                  <a:srgbClr val="000000"/>
                </a:solidFill>
                <a:latin typeface="Overpass"/>
              </a:endParaRPr>
            </a:p>
            <a:p>
              <a:pPr>
                <a:lnSpc>
                  <a:spcPts val="3971"/>
                </a:lnSpc>
              </a:pPr>
              <a:r>
                <a:rPr lang="en-US" sz="3054">
                  <a:solidFill>
                    <a:srgbClr val="000000"/>
                  </a:solidFill>
                  <a:latin typeface="Overpass Bold"/>
                </a:rPr>
                <a:t>Fetch Api Yapısı: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>
                  <a:solidFill>
                    <a:srgbClr val="000000"/>
                  </a:solidFill>
                  <a:latin typeface="Overpass"/>
                </a:rPr>
                <a:t>fetch: Veri çekmek istediğimiz kaynak adresi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>
                  <a:solidFill>
                    <a:srgbClr val="000000"/>
                  </a:solidFill>
                  <a:latin typeface="Overpass"/>
                </a:rPr>
                <a:t>method:Fetch metodudur.Varsayılan olarak GET kullanılır. POST,PUT,DELETE değerlerinide alabilir.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>
                  <a:solidFill>
                    <a:srgbClr val="000000"/>
                  </a:solidFill>
                  <a:latin typeface="Overpass"/>
                </a:rPr>
                <a:t>body:İstek gönderirken,bulunması gereken verileri tutar.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>
                  <a:solidFill>
                    <a:srgbClr val="000000"/>
                  </a:solidFill>
                  <a:latin typeface="Overpass"/>
                </a:rPr>
                <a:t>Authorization:Sunucuya geçerli kimlik bilgilerini gönderir.Genellikle token kullanılır.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>
                  <a:solidFill>
                    <a:srgbClr val="000000"/>
                  </a:solidFill>
                  <a:latin typeface="Overpass"/>
                </a:rPr>
                <a:t>Headers:İstek başlıklarını oluşturur. İçerik türü, kimlik doğrulama bilgilerini içerebilir.</a:t>
              </a:r>
            </a:p>
            <a:p>
              <a:pPr>
                <a:lnSpc>
                  <a:spcPts val="3191"/>
                </a:lnSpc>
              </a:pPr>
              <a:endParaRPr lang="en-US" sz="3054">
                <a:solidFill>
                  <a:srgbClr val="000000"/>
                </a:solidFill>
                <a:latin typeface="Overpas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34"/>
              <a:ext cx="22701078" cy="165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781"/>
                </a:lnSpc>
              </a:pPr>
              <a:r>
                <a:rPr lang="en-US" sz="8151">
                  <a:solidFill>
                    <a:srgbClr val="000000"/>
                  </a:solidFill>
                  <a:latin typeface="Baloo"/>
                </a:rPr>
                <a:t>Fetch Api Nedir,Ne İşe Yarar?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277269" y="9595087"/>
            <a:ext cx="759271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2/20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08" b="32335"/>
          <a:stretch/>
        </p:blipFill>
        <p:spPr>
          <a:xfrm>
            <a:off x="-1" y="6226713"/>
            <a:ext cx="4983305" cy="40602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2661" r="35676"/>
          <a:stretch/>
        </p:blipFill>
        <p:spPr>
          <a:xfrm>
            <a:off x="14392777" y="0"/>
            <a:ext cx="3895223" cy="464074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288101" y="1277290"/>
            <a:ext cx="8193295" cy="798101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421807" y="4060287"/>
            <a:ext cx="9444385" cy="2166426"/>
            <a:chOff x="0" y="0"/>
            <a:chExt cx="12592514" cy="2888569"/>
          </a:xfrm>
        </p:grpSpPr>
        <p:sp>
          <p:nvSpPr>
            <p:cNvPr id="6" name="TextBox 6"/>
            <p:cNvSpPr txBox="1"/>
            <p:nvPr/>
          </p:nvSpPr>
          <p:spPr>
            <a:xfrm>
              <a:off x="0" y="-4233"/>
              <a:ext cx="12592514" cy="182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dirty="0" err="1">
                  <a:solidFill>
                    <a:srgbClr val="000000"/>
                  </a:solidFill>
                  <a:latin typeface="Baloo"/>
                </a:rPr>
                <a:t>Teşekkürler</a:t>
              </a:r>
              <a:endParaRPr lang="en-US" sz="9000" dirty="0">
                <a:solidFill>
                  <a:srgbClr val="000000"/>
                </a:solidFill>
                <a:latin typeface="Baloo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62010"/>
              <a:ext cx="12592514" cy="826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Overpass"/>
                </a:rPr>
                <a:t>Bana sorunuz var mı?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3706" y="641690"/>
            <a:ext cx="16154368" cy="861661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6041" b="71106"/>
          <a:stretch/>
        </p:blipFill>
        <p:spPr>
          <a:xfrm>
            <a:off x="15626033" y="8553207"/>
            <a:ext cx="2661967" cy="173379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278075" y="9595087"/>
            <a:ext cx="757659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3/20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1328" y="3943783"/>
            <a:ext cx="6591776" cy="600883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41003" y="914400"/>
            <a:ext cx="16318297" cy="302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 Fetch işlemi sonucunda yanıt bir çok türde gelebilir. Bizim örneğimizde verile json formatında gelip işleniyordu.Bu yüzden response.json() fonksiyonu kullanıldı.Bunun yerine kullanabileceğimiz fonksiyonlar aşağıdaki gibidir.</a:t>
            </a:r>
          </a:p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.blob() ,.formData() , .arrayBuffer() , .text()</a:t>
            </a:r>
          </a:p>
          <a:p>
            <a:pPr>
              <a:lnSpc>
                <a:spcPts val="40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  <a:p>
            <a:pPr>
              <a:lnSpc>
                <a:spcPts val="32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7557" b="75695"/>
          <a:stretch/>
        </p:blipFill>
        <p:spPr>
          <a:xfrm>
            <a:off x="15717810" y="8828541"/>
            <a:ext cx="2570190" cy="145846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261270" y="9595087"/>
            <a:ext cx="791270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4/20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1096" y="1028700"/>
            <a:ext cx="17025809" cy="6273122"/>
            <a:chOff x="0" y="0"/>
            <a:chExt cx="22701078" cy="8364163"/>
          </a:xfrm>
        </p:grpSpPr>
        <p:sp>
          <p:nvSpPr>
            <p:cNvPr id="3" name="TextBox 3"/>
            <p:cNvSpPr txBox="1"/>
            <p:nvPr/>
          </p:nvSpPr>
          <p:spPr>
            <a:xfrm>
              <a:off x="0" y="2495118"/>
              <a:ext cx="21205665" cy="5883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ChartJS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grafik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oluşturmak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ve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veri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görselleştirmek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için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yaygın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olarak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kullanılan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bir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JS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kütüphanesidir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.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Matematik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ve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geometride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de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çokça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gördüğümüz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çizgi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grafiği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,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yuvarlak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diagram,dağılım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grafiği,halka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grafiği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gibi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birçok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grafiği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oluşturmayı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sağlar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.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Html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elementi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olan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canvas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içine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yerleştirilir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. 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Responsive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yapıyı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destekler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.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Özelleştirilebilir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seçenekler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içerir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.(options)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Olay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etkinliğini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 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destekler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. (</a:t>
              </a:r>
              <a:r>
                <a:rPr lang="en-US" sz="3054" dirty="0" err="1">
                  <a:solidFill>
                    <a:srgbClr val="000000"/>
                  </a:solidFill>
                  <a:latin typeface="Overpass"/>
                </a:rPr>
                <a:t>onclick,onHover,mouseout</a:t>
              </a:r>
              <a:r>
                <a:rPr lang="en-US" sz="3054" dirty="0">
                  <a:solidFill>
                    <a:srgbClr val="000000"/>
                  </a:solidFill>
                  <a:latin typeface="Overpass"/>
                </a:rPr>
                <a:t>…)</a:t>
              </a:r>
            </a:p>
            <a:p>
              <a:pPr>
                <a:lnSpc>
                  <a:spcPts val="3971"/>
                </a:lnSpc>
              </a:pPr>
              <a:endParaRPr lang="en-US" sz="3054" dirty="0">
                <a:solidFill>
                  <a:srgbClr val="000000"/>
                </a:solidFill>
                <a:latin typeface="Overpass"/>
              </a:endParaRPr>
            </a:p>
            <a:p>
              <a:pPr>
                <a:lnSpc>
                  <a:spcPts val="3191"/>
                </a:lnSpc>
              </a:pPr>
              <a:endParaRPr lang="en-US" sz="3054" dirty="0">
                <a:solidFill>
                  <a:srgbClr val="000000"/>
                </a:solidFill>
                <a:latin typeface="Overpas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34"/>
              <a:ext cx="22701078" cy="165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781"/>
                </a:lnSpc>
              </a:pPr>
              <a:r>
                <a:rPr lang="en-US" sz="8151">
                  <a:solidFill>
                    <a:srgbClr val="000000"/>
                  </a:solidFill>
                  <a:latin typeface="Baloo"/>
                </a:rPr>
                <a:t>ChartJSNedir,Ne İşe Yarar?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8687" b="79126"/>
          <a:stretch/>
        </p:blipFill>
        <p:spPr>
          <a:xfrm>
            <a:off x="15786225" y="9034435"/>
            <a:ext cx="2501775" cy="125256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694130" y="5728656"/>
            <a:ext cx="3565170" cy="411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277269" y="9595087"/>
            <a:ext cx="759271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5/20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505444"/>
            <a:ext cx="14676574" cy="137188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577"/>
          <a:stretch>
            <a:fillRect/>
          </a:stretch>
        </p:blipFill>
        <p:spPr>
          <a:xfrm>
            <a:off x="1764410" y="6703381"/>
            <a:ext cx="12318838" cy="318823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31096" y="1028700"/>
            <a:ext cx="17025809" cy="3796995"/>
            <a:chOff x="0" y="0"/>
            <a:chExt cx="22701078" cy="5062659"/>
          </a:xfrm>
        </p:grpSpPr>
        <p:sp>
          <p:nvSpPr>
            <p:cNvPr id="5" name="TextBox 5"/>
            <p:cNvSpPr txBox="1"/>
            <p:nvPr/>
          </p:nvSpPr>
          <p:spPr>
            <a:xfrm>
              <a:off x="0" y="2495118"/>
              <a:ext cx="21205665" cy="25818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>
                  <a:solidFill>
                    <a:srgbClr val="000000"/>
                  </a:solidFill>
                  <a:latin typeface="Overpass"/>
                </a:rPr>
                <a:t> Öncelikle .html ve .js uzantılı dosyamızı oluşturalım.</a:t>
              </a:r>
            </a:p>
            <a:p>
              <a:pPr marL="659524" lvl="1" indent="-329762">
                <a:lnSpc>
                  <a:spcPts val="3971"/>
                </a:lnSpc>
                <a:buFont typeface="Arial"/>
                <a:buChar char="•"/>
              </a:pPr>
              <a:r>
                <a:rPr lang="en-US" sz="3054">
                  <a:solidFill>
                    <a:srgbClr val="000000"/>
                  </a:solidFill>
                  <a:latin typeface="Overpass"/>
                </a:rPr>
                <a:t>Html içinde, grafiğin yerleşeceği canvas elementini oluşturalım.</a:t>
              </a:r>
            </a:p>
            <a:p>
              <a:pPr>
                <a:lnSpc>
                  <a:spcPts val="3971"/>
                </a:lnSpc>
              </a:pPr>
              <a:endParaRPr lang="en-US" sz="3054">
                <a:solidFill>
                  <a:srgbClr val="000000"/>
                </a:solidFill>
                <a:latin typeface="Overpass"/>
              </a:endParaRPr>
            </a:p>
            <a:p>
              <a:pPr>
                <a:lnSpc>
                  <a:spcPts val="3191"/>
                </a:lnSpc>
              </a:pPr>
              <a:endParaRPr lang="en-US" sz="3054">
                <a:solidFill>
                  <a:srgbClr val="000000"/>
                </a:solidFill>
                <a:latin typeface="Overpas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34"/>
              <a:ext cx="22701078" cy="16562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781"/>
                </a:lnSpc>
              </a:pPr>
              <a:r>
                <a:rPr lang="en-US" sz="8151">
                  <a:solidFill>
                    <a:srgbClr val="000000"/>
                  </a:solidFill>
                  <a:latin typeface="Baloo"/>
                </a:rPr>
                <a:t>HTML5 ve JS ile Chartjs Grafikleri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6009378"/>
            <a:ext cx="15692537" cy="9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744" lvl="1" indent="-325372">
              <a:lnSpc>
                <a:spcPts val="3918"/>
              </a:lnSpc>
              <a:buFont typeface="Arial"/>
              <a:buChar char="•"/>
            </a:pPr>
            <a:r>
              <a:rPr lang="en-US" sz="3014">
                <a:solidFill>
                  <a:srgbClr val="000000"/>
                </a:solidFill>
                <a:latin typeface="Overpass"/>
              </a:rPr>
              <a:t> ChartJs’ikullanabilmek için import edelim.</a:t>
            </a:r>
          </a:p>
          <a:p>
            <a:pPr>
              <a:lnSpc>
                <a:spcPts val="3148"/>
              </a:lnSpc>
            </a:pPr>
            <a:endParaRPr lang="en-US" sz="3014">
              <a:solidFill>
                <a:srgbClr val="000000"/>
              </a:solidFill>
              <a:latin typeface="Overpass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7350" b="74930"/>
          <a:stretch/>
        </p:blipFill>
        <p:spPr>
          <a:xfrm>
            <a:off x="15705274" y="8782651"/>
            <a:ext cx="2582726" cy="150434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7270447" y="9595087"/>
            <a:ext cx="772914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6/20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96991" y="3591401"/>
            <a:ext cx="7794891" cy="64832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57872" y="151421"/>
            <a:ext cx="16318297" cy="460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 Oluşturmak istediğimiz grafik türünü belirleyelim.</a:t>
            </a:r>
          </a:p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ChartJS’in sağladığı grafik türleri:</a:t>
            </a:r>
          </a:p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ScatterPlot,LineChart,BarChart,Pie Chart,Donut Chart, Bubble Chart, Area Chart,Radar Chart, Mixed Chart</a:t>
            </a:r>
          </a:p>
          <a:p>
            <a:pPr>
              <a:lnSpc>
                <a:spcPts val="40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Linechart oluşturmak için JS dosyamızı açarız.Aşağıdaki kod örnek bir Chart oluşturma bloğudur.</a:t>
            </a:r>
          </a:p>
          <a:p>
            <a:pPr>
              <a:lnSpc>
                <a:spcPts val="40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  <a:p>
            <a:pPr>
              <a:lnSpc>
                <a:spcPts val="32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0060" b="64223"/>
          <a:stretch/>
        </p:blipFill>
        <p:spPr>
          <a:xfrm>
            <a:off x="16474976" y="8140209"/>
            <a:ext cx="1813024" cy="214679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284896" y="9595087"/>
            <a:ext cx="744017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7/20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267818"/>
            <a:ext cx="8817568" cy="658277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97149" y="3801790"/>
            <a:ext cx="6049848" cy="55148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914400"/>
            <a:ext cx="16318297" cy="1505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Grafiğimizdeki x ve y ekseni değerlerini Fetch api ile çekeceğimiz için öncelikle ‘getData’ adında asenkron bir fonksiyon oluşturalım.</a:t>
            </a:r>
          </a:p>
          <a:p>
            <a:pPr>
              <a:lnSpc>
                <a:spcPts val="32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3240" b="73400"/>
          <a:stretch/>
        </p:blipFill>
        <p:spPr>
          <a:xfrm>
            <a:off x="16061976" y="8690875"/>
            <a:ext cx="2226024" cy="15961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0075" y="9595087"/>
            <a:ext cx="773658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8/20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52948" y="3181606"/>
            <a:ext cx="12904073" cy="468444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676577"/>
            <a:ext cx="16318297" cy="1505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694" lvl="1" indent="-338347">
              <a:lnSpc>
                <a:spcPts val="4074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Overpass"/>
              </a:rPr>
              <a:t>Grafikte göstermek istediğimiz verileri çektikten sonra line chart’a ekliyoruz.</a:t>
            </a:r>
          </a:p>
          <a:p>
            <a:pPr>
              <a:lnSpc>
                <a:spcPts val="40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  <a:p>
            <a:pPr>
              <a:lnSpc>
                <a:spcPts val="3274"/>
              </a:lnSpc>
            </a:pPr>
            <a:endParaRPr lang="en-US" sz="3134">
              <a:solidFill>
                <a:srgbClr val="000000"/>
              </a:solidFill>
              <a:latin typeface="Overpas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2482" b="72636"/>
          <a:stretch/>
        </p:blipFill>
        <p:spPr>
          <a:xfrm>
            <a:off x="16016088" y="8644985"/>
            <a:ext cx="2271912" cy="164201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7270447" y="9595087"/>
            <a:ext cx="772914" cy="44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loo"/>
              </a:rPr>
              <a:t>9/20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472</Words>
  <Application>Microsoft Office PowerPoint</Application>
  <PresentationFormat>Özel</PresentationFormat>
  <Paragraphs>68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Baloo</vt:lpstr>
      <vt:lpstr>Calibri</vt:lpstr>
      <vt:lpstr>Overpass</vt:lpstr>
      <vt:lpstr>Overpass Bold</vt:lpstr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 ve Yeşil Hareketli Soyut Desen Grup Projesi Eğitim Sunumu</dc:title>
  <cp:lastModifiedBy>zuhal özdemir</cp:lastModifiedBy>
  <cp:revision>4</cp:revision>
  <dcterms:created xsi:type="dcterms:W3CDTF">2006-08-16T00:00:00Z</dcterms:created>
  <dcterms:modified xsi:type="dcterms:W3CDTF">2023-04-03T23:16:20Z</dcterms:modified>
  <dc:identifier>DAFeqwpVKxQ</dc:identifier>
</cp:coreProperties>
</file>