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Canda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4Za41FWNNWdfQrzHLibHVUkAR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ndara-bold.fntdata"/><Relationship Id="rId27" Type="http://schemas.openxmlformats.org/officeDocument/2006/relationships/font" Target="fonts/Canda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nda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andar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4b0fcef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94b0fcef4c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8.jpg"/><Relationship Id="rId6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89" name="Google Shape;89;p1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"/>
          <p:cNvSpPr txBox="1"/>
          <p:nvPr>
            <p:ph type="title"/>
          </p:nvPr>
        </p:nvSpPr>
        <p:spPr>
          <a:xfrm>
            <a:off x="457200" y="457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ndara"/>
              <a:buNone/>
            </a:pPr>
            <a: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Welcome</a:t>
            </a:r>
            <a:b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to </a:t>
            </a:r>
            <a:b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Level-3 :)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Compiler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84899" y="840750"/>
            <a:ext cx="39537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1"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emantic analyzer</a:t>
            </a:r>
            <a:r>
              <a:rPr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uses the syntax tree and the information in the symbol table to check the source program for semantic consistency with the language definition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Check semantic errors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Type checking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Variable declared as void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Undeclared variable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Error in no./type of function argument during call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6" name="Google Shape;176;p9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77" name="Google Shape;177;p9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apture.JPG" id="179" name="Google Shape;17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143000"/>
            <a:ext cx="50292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What will we do in this course?</a:t>
            </a:r>
            <a:endParaRPr/>
          </a:p>
        </p:txBody>
      </p:sp>
      <p:sp>
        <p:nvSpPr>
          <p:cNvPr id="185" name="Google Shape;185;p10"/>
          <p:cNvSpPr txBox="1"/>
          <p:nvPr>
            <p:ph idx="1" type="body"/>
          </p:nvPr>
        </p:nvSpPr>
        <p:spPr>
          <a:xfrm>
            <a:off x="457200" y="1600200"/>
            <a:ext cx="79068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Construct and manage 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symbol table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Perform 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lexical analysis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using </a:t>
            </a:r>
            <a:r>
              <a:rPr lang="en-US">
                <a:solidFill>
                  <a:srgbClr val="0000FF"/>
                </a:solidFill>
                <a:latin typeface="Candara"/>
                <a:ea typeface="Candara"/>
                <a:cs typeface="Candara"/>
                <a:sym typeface="Candara"/>
              </a:rPr>
              <a:t>flex</a:t>
            </a:r>
            <a:endParaRPr>
              <a:solidFill>
                <a:srgbClr val="0000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Perform 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syntax analysis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semantic analysis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and 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intermediate code generation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using </a:t>
            </a:r>
            <a:r>
              <a:rPr lang="en-US">
                <a:solidFill>
                  <a:srgbClr val="0000FF"/>
                </a:solidFill>
                <a:latin typeface="Candara"/>
                <a:ea typeface="Candara"/>
                <a:cs typeface="Candara"/>
                <a:sym typeface="Candara"/>
              </a:rPr>
              <a:t>bison</a:t>
            </a:r>
            <a:endParaRPr>
              <a:solidFill>
                <a:srgbClr val="0000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Some code 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optimization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too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So… We are going to build a 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COMPILER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!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6" name="Google Shape;186;p10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87" name="Google Shape;187;p10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188" name="Google Shape;188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Some Info</a:t>
            </a:r>
            <a:endParaRPr/>
          </a:p>
        </p:txBody>
      </p:sp>
      <p:sp>
        <p:nvSpPr>
          <p:cNvPr id="194" name="Google Shape;194;p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Linux Platform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ndara"/>
              <a:buChar char="•"/>
            </a:pP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No Plagiarism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5" name="Google Shape;195;p11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96" name="Google Shape;196;p11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197" name="Google Shape;197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Symbol Table</a:t>
            </a:r>
            <a:endParaRPr/>
          </a:p>
        </p:txBody>
      </p:sp>
      <p:sp>
        <p:nvSpPr>
          <p:cNvPr id="203" name="Google Shape;20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table storing information of occurrence of various entities in the source program 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Function names, return type, no. parameters; variable name, type etc.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Information are: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Char char="–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Symbol Name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ndara"/>
              <a:buChar char="–"/>
            </a:pP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 Type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ndara"/>
              <a:buChar char="–"/>
            </a:pP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 Scope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ndara"/>
              <a:buChar char="–"/>
            </a:pP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 Value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Used in almost all phases of a compilation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04" name="Google Shape;204;p12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05" name="Google Shape;205;p12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206" name="Google Shape;206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Offline 1: Symbol Table Management</a:t>
            </a:r>
            <a:endParaRPr/>
          </a:p>
        </p:txBody>
      </p:sp>
      <p:sp>
        <p:nvSpPr>
          <p:cNvPr id="212" name="Google Shape;212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Implement a simple symbol table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Hash based (Chaining)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Each entry is a two tuple</a:t>
            </a:r>
            <a:br>
              <a:rPr lang="en-US">
                <a:latin typeface="Candara"/>
                <a:ea typeface="Candara"/>
                <a:cs typeface="Candara"/>
                <a:sym typeface="Candara"/>
              </a:rPr>
            </a:br>
            <a:r>
              <a:rPr lang="en-US">
                <a:latin typeface="Candara"/>
                <a:ea typeface="Candara"/>
                <a:cs typeface="Candara"/>
                <a:sym typeface="Candara"/>
              </a:rPr>
              <a:t>&lt;Symbol Name, Symbol Type&gt;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Use Symbol Name as key of hash table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3" name="Google Shape;213;p13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14" name="Google Shape;214;p13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215" name="Google Shape;21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Offline 1: Symbol Table Management</a:t>
            </a:r>
            <a:endParaRPr/>
          </a:p>
        </p:txBody>
      </p:sp>
      <p:pic>
        <p:nvPicPr>
          <p:cNvPr descr="symboltable.JPG" id="221" name="Google Shape;22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1512176"/>
            <a:ext cx="75438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23" name="Google Shape;223;p14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224" name="Google Shape;224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How Symbol Table Helps?</a:t>
            </a:r>
            <a:endParaRPr/>
          </a:p>
        </p:txBody>
      </p:sp>
      <p:sp>
        <p:nvSpPr>
          <p:cNvPr id="230" name="Google Shape;230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How can this type of Symbol Table help?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ndara"/>
              <a:buChar char="–"/>
            </a:pPr>
            <a:r>
              <a:rPr lang="en-US">
                <a:solidFill>
                  <a:srgbClr val="953734"/>
                </a:solidFill>
                <a:latin typeface="Candara"/>
                <a:ea typeface="Candara"/>
                <a:cs typeface="Candara"/>
                <a:sym typeface="Candara"/>
              </a:rPr>
              <a:t>Detect undeclared variable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ndara"/>
              <a:buChar char="–"/>
            </a:pPr>
            <a:r>
              <a:rPr lang="en-US">
                <a:solidFill>
                  <a:srgbClr val="953734"/>
                </a:solidFill>
                <a:latin typeface="Candara"/>
                <a:ea typeface="Candara"/>
                <a:cs typeface="Candara"/>
                <a:sym typeface="Candara"/>
              </a:rPr>
              <a:t>Type checking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Add an extra field for each symbol named </a:t>
            </a:r>
            <a:r>
              <a:rPr b="1" lang="en-US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datatype</a:t>
            </a:r>
            <a:endParaRPr b="1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ndara"/>
              <a:buChar char="•"/>
            </a:pP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During an assignment operation, check datatype field of RHS and LHS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3208268" y="2743200"/>
            <a:ext cx="1287532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a=1;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>
            <a:off x="5410200" y="2819400"/>
            <a:ext cx="259064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symbol table</a:t>
            </a:r>
            <a:endParaRPr/>
          </a:p>
        </p:txBody>
      </p:sp>
      <p:cxnSp>
        <p:nvCxnSpPr>
          <p:cNvPr id="233" name="Google Shape;233;p15"/>
          <p:cNvCxnSpPr>
            <a:stCxn id="232" idx="1"/>
          </p:cNvCxnSpPr>
          <p:nvPr/>
        </p:nvCxnSpPr>
        <p:spPr>
          <a:xfrm flipH="1">
            <a:off x="4419600" y="3004066"/>
            <a:ext cx="990600" cy="19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4" name="Google Shape;234;p15"/>
          <p:cNvSpPr txBox="1"/>
          <p:nvPr/>
        </p:nvSpPr>
        <p:spPr>
          <a:xfrm>
            <a:off x="5410200" y="3288268"/>
            <a:ext cx="36846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symbol table. </a:t>
            </a:r>
            <a:r>
              <a:rPr b="1"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SUCCESS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  <p:sp>
        <p:nvSpPr>
          <p:cNvPr id="235" name="Google Shape;235;p15"/>
          <p:cNvSpPr txBox="1"/>
          <p:nvPr/>
        </p:nvSpPr>
        <p:spPr>
          <a:xfrm>
            <a:off x="5410200" y="3733800"/>
            <a:ext cx="362413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symbol table.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FAILURE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  <p:cxnSp>
        <p:nvCxnSpPr>
          <p:cNvPr id="236" name="Google Shape;236;p15"/>
          <p:cNvCxnSpPr>
            <a:stCxn id="234" idx="1"/>
          </p:cNvCxnSpPr>
          <p:nvPr/>
        </p:nvCxnSpPr>
        <p:spPr>
          <a:xfrm rot="10800000">
            <a:off x="4267200" y="3429134"/>
            <a:ext cx="1143000" cy="4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7" name="Google Shape;237;p15"/>
          <p:cNvCxnSpPr>
            <a:stCxn id="235" idx="1"/>
          </p:cNvCxnSpPr>
          <p:nvPr/>
        </p:nvCxnSpPr>
        <p:spPr>
          <a:xfrm rot="10800000">
            <a:off x="4267200" y="3733666"/>
            <a:ext cx="1143000" cy="18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8" name="Google Shape;238;p15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39" name="Google Shape;239;p15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240" name="Google Shape;24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How Symbol Table Helps?</a:t>
            </a:r>
            <a:endParaRPr/>
          </a:p>
        </p:txBody>
      </p:sp>
      <p:sp>
        <p:nvSpPr>
          <p:cNvPr id="246" name="Google Shape;246;p16"/>
          <p:cNvSpPr txBox="1"/>
          <p:nvPr>
            <p:ph idx="1" type="body"/>
          </p:nvPr>
        </p:nvSpPr>
        <p:spPr>
          <a:xfrm>
            <a:off x="457200" y="15197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How can this type of Symbol Table help?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ndara"/>
              <a:buChar char="–"/>
            </a:pPr>
            <a:r>
              <a:rPr lang="en-US">
                <a:solidFill>
                  <a:srgbClr val="953734"/>
                </a:solidFill>
                <a:latin typeface="Candara"/>
                <a:ea typeface="Candara"/>
                <a:cs typeface="Candara"/>
                <a:sym typeface="Candara"/>
              </a:rPr>
              <a:t>Scope Management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0" lvl="0" marL="11430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ndara"/>
              <a:buChar char="•"/>
            </a:pP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Need to allow duplicate entry in symbol table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ndara"/>
              <a:buChar char="•"/>
            </a:pP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Also delete some entries when a block ends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ndara"/>
              <a:buChar char="•"/>
            </a:pP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How to accommodate this??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3124200" y="2693075"/>
            <a:ext cx="1976823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int a,b;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48" name="Google Shape;248;p16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49" name="Google Shape;249;p16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250" name="Google Shape;25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Symbol Table for Scope Management </a:t>
            </a:r>
            <a:endParaRPr/>
          </a:p>
        </p:txBody>
      </p:sp>
      <p:sp>
        <p:nvSpPr>
          <p:cNvPr id="256" name="Google Shape;256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List of Hash Tables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914400" y="2819400"/>
            <a:ext cx="1976823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int a,b;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258" name="Google Shape;258;p17"/>
          <p:cNvCxnSpPr/>
          <p:nvPr/>
        </p:nvCxnSpPr>
        <p:spPr>
          <a:xfrm>
            <a:off x="533400" y="3276600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9" name="Google Shape;259;p17"/>
          <p:cNvCxnSpPr/>
          <p:nvPr/>
        </p:nvCxnSpPr>
        <p:spPr>
          <a:xfrm>
            <a:off x="533400" y="3579812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0" name="Google Shape;260;p17"/>
          <p:cNvCxnSpPr/>
          <p:nvPr/>
        </p:nvCxnSpPr>
        <p:spPr>
          <a:xfrm>
            <a:off x="533400" y="3810000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1" name="Google Shape;261;p17"/>
          <p:cNvCxnSpPr/>
          <p:nvPr/>
        </p:nvCxnSpPr>
        <p:spPr>
          <a:xfrm>
            <a:off x="533400" y="4114800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2" name="Google Shape;262;p17"/>
          <p:cNvCxnSpPr/>
          <p:nvPr/>
        </p:nvCxnSpPr>
        <p:spPr>
          <a:xfrm>
            <a:off x="533400" y="4418012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3" name="Google Shape;263;p17"/>
          <p:cNvSpPr/>
          <p:nvPr/>
        </p:nvSpPr>
        <p:spPr>
          <a:xfrm>
            <a:off x="3886200" y="3581400"/>
            <a:ext cx="1600200" cy="12192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93B3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Table#1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&lt;a, var&gt;</a:t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6248400" y="3581400"/>
            <a:ext cx="1600200" cy="12192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93B3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Table#2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&lt;a, var&gt;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&lt;b, var&gt;</a:t>
            </a:r>
            <a:endParaRPr/>
          </a:p>
        </p:txBody>
      </p:sp>
      <p:cxnSp>
        <p:nvCxnSpPr>
          <p:cNvPr id="265" name="Google Shape;265;p17"/>
          <p:cNvCxnSpPr>
            <a:stCxn id="264" idx="1"/>
            <a:endCxn id="263" idx="3"/>
          </p:cNvCxnSpPr>
          <p:nvPr/>
        </p:nvCxnSpPr>
        <p:spPr>
          <a:xfrm rot="10800000">
            <a:off x="5486400" y="41910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6" name="Google Shape;266;p17"/>
          <p:cNvSpPr txBox="1"/>
          <p:nvPr/>
        </p:nvSpPr>
        <p:spPr>
          <a:xfrm>
            <a:off x="5453656" y="4334470"/>
            <a:ext cx="8709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3973485" y="2831068"/>
            <a:ext cx="15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Scope</a:t>
            </a:r>
            <a:endParaRPr/>
          </a:p>
        </p:txBody>
      </p:sp>
      <p:cxnSp>
        <p:nvCxnSpPr>
          <p:cNvPr id="268" name="Google Shape;268;p17"/>
          <p:cNvCxnSpPr>
            <a:stCxn id="267" idx="2"/>
            <a:endCxn id="263" idx="0"/>
          </p:cNvCxnSpPr>
          <p:nvPr/>
        </p:nvCxnSpPr>
        <p:spPr>
          <a:xfrm flipH="1">
            <a:off x="4686435" y="3200368"/>
            <a:ext cx="435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9" name="Google Shape;269;p17"/>
          <p:cNvSpPr txBox="1"/>
          <p:nvPr/>
        </p:nvSpPr>
        <p:spPr>
          <a:xfrm>
            <a:off x="6335685" y="2754868"/>
            <a:ext cx="15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Scope</a:t>
            </a:r>
            <a:endParaRPr/>
          </a:p>
        </p:txBody>
      </p:sp>
      <p:cxnSp>
        <p:nvCxnSpPr>
          <p:cNvPr id="270" name="Google Shape;270;p17"/>
          <p:cNvCxnSpPr>
            <a:stCxn id="269" idx="2"/>
            <a:endCxn id="264" idx="0"/>
          </p:cNvCxnSpPr>
          <p:nvPr/>
        </p:nvCxnSpPr>
        <p:spPr>
          <a:xfrm flipH="1">
            <a:off x="7048635" y="3124168"/>
            <a:ext cx="435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1" name="Google Shape;271;p17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72" name="Google Shape;272;p17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273" name="Google Shape;27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Offline 1: Symbol Table Management</a:t>
            </a:r>
            <a:endParaRPr/>
          </a:p>
        </p:txBody>
      </p:sp>
      <p:sp>
        <p:nvSpPr>
          <p:cNvPr id="279" name="Google Shape;279;p18"/>
          <p:cNvSpPr txBox="1"/>
          <p:nvPr>
            <p:ph idx="1" type="body"/>
          </p:nvPr>
        </p:nvSpPr>
        <p:spPr>
          <a:xfrm>
            <a:off x="457200" y="1600200"/>
            <a:ext cx="8229600" cy="4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Three Classes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514350" lvl="1" marL="9715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1. SymbolInfo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Each entry of symbol table is an instance of SymbolInfo (Remember two tuples!!!)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0" name="Google Shape;280;p18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81" name="Google Shape;281;p18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282" name="Google Shape;282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97" name="Google Shape;97;p2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A Typical Day in Level-3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763" y="1457712"/>
            <a:ext cx="5782474" cy="39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Offline 1: Symbol Table Management</a:t>
            </a:r>
            <a:endParaRPr/>
          </a:p>
        </p:txBody>
      </p:sp>
      <p:sp>
        <p:nvSpPr>
          <p:cNvPr id="288" name="Google Shape;288;p19"/>
          <p:cNvSpPr txBox="1"/>
          <p:nvPr>
            <p:ph idx="1" type="body"/>
          </p:nvPr>
        </p:nvSpPr>
        <p:spPr>
          <a:xfrm>
            <a:off x="457200" y="1600200"/>
            <a:ext cx="8229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Three Classes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514350" lvl="1" marL="9715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2.  ScopeTable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This class is the implementation of a hash table. 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Represents each scope 	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Implement four operations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Insert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Lookup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Delete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Print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9" name="Google Shape;289;p19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90" name="Google Shape;290;p19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291" name="Google Shape;29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Offline 1: Symbol Table Management</a:t>
            </a:r>
            <a:endParaRPr/>
          </a:p>
        </p:txBody>
      </p:sp>
      <p:sp>
        <p:nvSpPr>
          <p:cNvPr id="297" name="Google Shape;297;p20"/>
          <p:cNvSpPr txBox="1"/>
          <p:nvPr>
            <p:ph idx="1" type="body"/>
          </p:nvPr>
        </p:nvSpPr>
        <p:spPr>
          <a:xfrm>
            <a:off x="457200" y="1600200"/>
            <a:ext cx="8229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Three Classes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514350" lvl="1" marL="9715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3.  SymbolTable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Maintains a list of Scope Tables	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Implement six operations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Enter Scope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Exit Scope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Insert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Delete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Print All Scope Tables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Print Current Scope Table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8" name="Google Shape;298;p20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99" name="Google Shape;299;p20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300" name="Google Shape;300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4b0fcef4c_0_65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06" name="Google Shape;106;g194b0fcef4c_0_65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107" name="Google Shape;107;g194b0fcef4c_0_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g194b0fcef4c_0_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Things to Do</a:t>
            </a:r>
            <a:endParaRPr/>
          </a:p>
        </p:txBody>
      </p:sp>
      <p:pic>
        <p:nvPicPr>
          <p:cNvPr id="109" name="Google Shape;109;g194b0fcef4c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525" y="3887012"/>
            <a:ext cx="2639452" cy="217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94b0fcef4c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925" y="3887012"/>
            <a:ext cx="2639452" cy="217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94b0fcef4c_0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925" y="1417650"/>
            <a:ext cx="2639452" cy="217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94b0fcef4c_0_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1525" y="1417650"/>
            <a:ext cx="2639447" cy="217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18" name="Google Shape;118;p3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Things NOT to Do</a:t>
            </a:r>
            <a:endParaRPr/>
          </a:p>
        </p:txBody>
      </p:sp>
      <p:pic>
        <p:nvPicPr>
          <p:cNvPr id="121" name="Google Shape;1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338" y="1987645"/>
            <a:ext cx="2882725" cy="28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338" y="1987636"/>
            <a:ext cx="4014325" cy="271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457200" y="457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ndara"/>
              <a:buNone/>
            </a:pPr>
            <a: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Welcome</a:t>
            </a:r>
            <a:b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to </a:t>
            </a:r>
            <a:b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CSE 310</a:t>
            </a:r>
            <a:endParaRPr/>
          </a:p>
        </p:txBody>
      </p:sp>
      <p:sp>
        <p:nvSpPr>
          <p:cNvPr id="128" name="Google Shape;128;p4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29" name="Google Shape;129;p4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Convert a source program to a target program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The compilation process usually divided into several phases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compiler.JPG"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886200"/>
            <a:ext cx="650557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38" name="Google Shape;138;p5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Compiler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Compiler</a:t>
            </a:r>
            <a:endParaRPr/>
          </a:p>
        </p:txBody>
      </p:sp>
      <p:pic>
        <p:nvPicPr>
          <p:cNvPr descr="Capture.JPG" id="146" name="Google Shape;14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400" y="1143000"/>
            <a:ext cx="5077200" cy="50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48" name="Google Shape;148;p6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149" name="Google Shape;149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Compiler</a:t>
            </a:r>
            <a:endParaRPr/>
          </a:p>
        </p:txBody>
      </p:sp>
      <p:pic>
        <p:nvPicPr>
          <p:cNvPr descr="Capture.JPG" id="155" name="Google Shape;15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143000"/>
            <a:ext cx="50292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114300" y="1143000"/>
            <a:ext cx="39243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Lexical Analyzer</a:t>
            </a:r>
            <a:r>
              <a:rPr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takes the source program as input and converts it into a stream of tokens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To be used by the syntax analyzer later on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Also detects some lexical errors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Ill formed number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Improper variable declaration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Unfinished string/comment etc.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7" name="Google Shape;157;p7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58" name="Google Shape;158;p7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159" name="Google Shape;15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Compiler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114300" y="1143000"/>
            <a:ext cx="3467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Syntax analyzer</a:t>
            </a:r>
            <a:r>
              <a:rPr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uses the tokens produced by the lexical analyzer to depict the grammatical structure of the token stream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Builds implicit syntax tree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Detects syntax errors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6" name="Google Shape;166;p8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67" name="Google Shape;167;p8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CSE310, July 2022 (2022/11/23)</a:t>
            </a:r>
            <a:endParaRPr/>
          </a:p>
        </p:txBody>
      </p:sp>
      <p:sp>
        <p:nvSpPr>
          <p:cNvPr id="168" name="Google Shape;168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apture.JPG" id="169" name="Google Shape;16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143000"/>
            <a:ext cx="50292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2016-08-27T16:48:28Z</dcterms:created>
  <dc:creator>TAMAL</dc:creator>
</cp:coreProperties>
</file>