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anda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m/acFhvPNLx4ohwiqdQWn+SD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44B33-F110-47F5-A2D4-D48CF5FB9085}">
  <a:tblStyle styleId="{7C244B33-F110-47F5-A2D4-D48CF5FB90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5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4.xml"/><Relationship Id="rId32" Type="http://schemas.openxmlformats.org/officeDocument/2006/relationships/font" Target="fonts/Candar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2d3e6b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a2d3e6bb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2d3e6bb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a2d3e6bb6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Lexical Analysis using FLEX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flex Installation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Run the following commands in the terminal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838200" y="2743200"/>
            <a:ext cx="7391400" cy="95410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sudo apt-get update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sudo apt-get install flex</a:t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2" name="Google Shape;202;p8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3" name="Google Shape;203;p8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flex Program Structure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838200" y="1524000"/>
            <a:ext cx="7543800" cy="4248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/**** Definition Section *****/</a:t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/**** Rules Section ********/</a:t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/**** User Subroutines 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9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i. Definition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Definition Section typically includes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–"/>
            </a:pPr>
            <a:r>
              <a:rPr lang="en-US" sz="32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Options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C code to be copied in lex.yy.c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Definitions</a:t>
            </a:r>
            <a:endParaRPr/>
          </a:p>
        </p:txBody>
      </p:sp>
      <p:sp>
        <p:nvSpPr>
          <p:cNvPr id="220" name="Google Shape;220;p10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10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i. Definition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800100" y="1417651"/>
            <a:ext cx="7543800" cy="489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%option noyywrap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#include&lt;stdio.h&gt;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#include&lt;stdlib.h&gt;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line_count=0;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whitespace [ \t\v\f\r]+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newline [\n]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/>
          </a:p>
        </p:txBody>
      </p:sp>
      <p:cxnSp>
        <p:nvCxnSpPr>
          <p:cNvPr id="229" name="Google Shape;229;p11"/>
          <p:cNvCxnSpPr/>
          <p:nvPr/>
        </p:nvCxnSpPr>
        <p:spPr>
          <a:xfrm rot="10800000">
            <a:off x="3657600" y="1828800"/>
            <a:ext cx="17526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11"/>
          <p:cNvCxnSpPr/>
          <p:nvPr/>
        </p:nvCxnSpPr>
        <p:spPr>
          <a:xfrm rot="10800000">
            <a:off x="3581400" y="3352800"/>
            <a:ext cx="1828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1" name="Google Shape;231;p11"/>
          <p:cNvCxnSpPr/>
          <p:nvPr/>
        </p:nvCxnSpPr>
        <p:spPr>
          <a:xfrm flipH="1">
            <a:off x="3886200" y="5029200"/>
            <a:ext cx="15240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11"/>
          <p:cNvSpPr/>
          <p:nvPr/>
        </p:nvSpPr>
        <p:spPr>
          <a:xfrm>
            <a:off x="5791200" y="1828800"/>
            <a:ext cx="1905000" cy="6858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Options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5791200" y="3048000"/>
            <a:ext cx="1905000" cy="6858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 Code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5791200" y="4648200"/>
            <a:ext cx="1905000" cy="6858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Definitions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5" name="Google Shape;235;p11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6" name="Google Shape;236;p11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ii. Rules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3" name="Google Shape;243;p12"/>
          <p:cNvSpPr txBox="1"/>
          <p:nvPr>
            <p:ph idx="1" type="body"/>
          </p:nvPr>
        </p:nvSpPr>
        <p:spPr>
          <a:xfrm>
            <a:off x="457200" y="1588600"/>
            <a:ext cx="82296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ndara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Rules Section may include</a:t>
            </a:r>
            <a:endParaRPr/>
          </a:p>
          <a:p>
            <a:pPr indent="-416560" lvl="1" marL="9144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ndara"/>
              <a:buChar char="–"/>
            </a:pPr>
            <a:r>
              <a:rPr lang="en-US" sz="32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Pattern Lines</a:t>
            </a:r>
            <a:endParaRPr>
              <a:solidFill>
                <a:srgbClr val="C00000"/>
              </a:solidFill>
            </a:endParaRPr>
          </a:p>
          <a:p>
            <a:pPr indent="-4165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ndara"/>
              <a:buChar char="–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C code to be copied in lex.yy.c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indent="-4165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ndara"/>
              <a:buChar char="–"/>
            </a:pPr>
            <a:r>
              <a:t/>
            </a:r>
            <a:endParaRPr sz="3200">
              <a:latin typeface="Candara"/>
              <a:ea typeface="Candara"/>
              <a:cs typeface="Candara"/>
              <a:sym typeface="Candara"/>
            </a:endParaRPr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ndara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Usually it only contains some pattern lines with corresponding </a:t>
            </a:r>
            <a:r>
              <a:rPr lang="en-US" sz="36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actions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indent="-440055" lvl="0" marL="457200" rtl="0" algn="l">
              <a:spcBef>
                <a:spcPts val="720"/>
              </a:spcBef>
              <a:spcAft>
                <a:spcPts val="0"/>
              </a:spcAft>
              <a:buSzPct val="100000"/>
              <a:buFont typeface="Candara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Remember that lexical patterns are matched starting from the </a:t>
            </a:r>
            <a:r>
              <a:rPr lang="en-US" sz="36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topmost</a:t>
            </a: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 rule</a:t>
            </a:r>
            <a:endParaRPr sz="3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4" name="Google Shape;244;p12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5" name="Google Shape;245;p12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ii. Rules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914400" y="1455003"/>
            <a:ext cx="7543800" cy="304698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[0-9]+ 		  {printf("%s is a number",yytext);}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{whitespace}    {printf("whitespace encountered");}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{newline}           {line_count++;}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		  {printf("Mysterious character found");}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304800" y="4724400"/>
            <a:ext cx="1905000" cy="533400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Pattern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4495800" y="4731603"/>
            <a:ext cx="1905000" cy="526197"/>
          </a:xfrm>
          <a:prstGeom prst="rect">
            <a:avLst/>
          </a:prstGeom>
          <a:solidFill>
            <a:srgbClr val="C4BD97"/>
          </a:solidFill>
          <a:ln cap="flat" cmpd="sng" w="25400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Action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-5400000">
            <a:off x="114300" y="4007703"/>
            <a:ext cx="1219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13"/>
          <p:cNvCxnSpPr>
            <a:stCxn id="254" idx="0"/>
          </p:cNvCxnSpPr>
          <p:nvPr/>
        </p:nvCxnSpPr>
        <p:spPr>
          <a:xfrm rot="10800000">
            <a:off x="4495800" y="3741003"/>
            <a:ext cx="952500" cy="99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7" name="Google Shape;257;p13"/>
          <p:cNvSpPr txBox="1"/>
          <p:nvPr/>
        </p:nvSpPr>
        <p:spPr>
          <a:xfrm>
            <a:off x="457200" y="565160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Do not</a:t>
            </a:r>
            <a:r>
              <a:rPr lang="en-US" sz="24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place any whitespace at the beginning of a pattern line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8" name="Google Shape;258;p13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9" name="Google Shape;259;p13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0" name="Google Shape;2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iii. Subroutine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Subroutine section usually includes  C code to be copied in lex.yy.c file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Candara"/>
                <a:ea typeface="Candara"/>
                <a:cs typeface="Candara"/>
                <a:sym typeface="Candara"/>
              </a:rPr>
              <a:t>If you want yywrap() or main(), then you should write it here</a:t>
            </a:r>
            <a:endParaRPr/>
          </a:p>
        </p:txBody>
      </p:sp>
      <p:sp>
        <p:nvSpPr>
          <p:cNvPr id="267" name="Google Shape;267;p14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8" name="Google Shape;268;p14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iii. Subroutine Section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914400" y="2122944"/>
            <a:ext cx="7543800" cy="3047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%%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main(int argc, char** argv)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yyin = fopen(argv[1], "r");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yylex();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fclose(yyin);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}</a:t>
            </a:r>
            <a:endParaRPr/>
          </a:p>
        </p:txBody>
      </p:sp>
      <p:cxnSp>
        <p:nvCxnSpPr>
          <p:cNvPr id="276" name="Google Shape;276;p15"/>
          <p:cNvCxnSpPr/>
          <p:nvPr/>
        </p:nvCxnSpPr>
        <p:spPr>
          <a:xfrm rot="10800000">
            <a:off x="2490525" y="3892263"/>
            <a:ext cx="30489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7" name="Google Shape;277;p15"/>
          <p:cNvSpPr txBox="1"/>
          <p:nvPr/>
        </p:nvSpPr>
        <p:spPr>
          <a:xfrm>
            <a:off x="5715000" y="3733800"/>
            <a:ext cx="24384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function matches patterns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8" name="Google Shape;278;p15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9" name="Google Shape;279;p15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0" name="Google Shape;28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Regular Expressions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86" name="Google Shape;286;p17"/>
          <p:cNvGraphicFramePr/>
          <p:nvPr/>
        </p:nvGraphicFramePr>
        <p:xfrm>
          <a:off x="609600" y="181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{7C244B33-F110-47F5-A2D4-D48CF5FB9085}</a:tableStyleId>
              </a:tblPr>
              <a:tblGrid>
                <a:gridCol w="2133600"/>
                <a:gridCol w="3657600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Metacharacter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Meaning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[]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Match any character within this bracket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[abc]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[a-z]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[A-z]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[-aZ]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{-} and {+}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Set Difference or Union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[a-z]{-}[aeiou]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*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Zero or more occurrence of preceding expression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a*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12*3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One or more occurrence of preceding expression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a+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12+3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7" name="Google Shape;287;p17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8" name="Google Shape;288;p17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457200" y="11430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Metacharacters</a:t>
            </a:r>
            <a:r>
              <a:rPr lang="en-US" sz="3000"/>
              <a:t> (Characters with special meaning)</a:t>
            </a:r>
            <a:endParaRPr sz="3000"/>
          </a:p>
        </p:txBody>
      </p:sp>
      <p:sp>
        <p:nvSpPr>
          <p:cNvPr id="290" name="Google Shape;29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18"/>
          <p:cNvGraphicFramePr/>
          <p:nvPr/>
        </p:nvGraphicFramePr>
        <p:xfrm>
          <a:off x="609600" y="1878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{7C244B33-F110-47F5-A2D4-D48CF5FB9085}</a:tableStyleId>
              </a:tblPr>
              <a:tblGrid>
                <a:gridCol w="2133600"/>
                <a:gridCol w="3657600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Metacharacter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Meaning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?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Zero or one occurrence of preceding expression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-?[0-9]+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{} 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ndara"/>
                        <a:buChar char="●"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To specify already defined names</a:t>
                      </a:r>
                      <a:endParaRPr/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ndara"/>
                        <a:buChar char="●"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To specify number of occurr</a:t>
                      </a:r>
                      <a:r>
                        <a:rPr lang="en-US" sz="24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</a:t>
                      </a: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nce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{whitespace}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1{2}3{4}5{6}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|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Or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a|b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()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Group series of regular expressions together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(ab|cd)+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6" name="Google Shape;296;p18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18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8" name="Google Shape;298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Regular Expressions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457200" y="11430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Metacharacters (Characters with special meaning)</a:t>
            </a:r>
            <a:endParaRPr sz="3000"/>
          </a:p>
        </p:txBody>
      </p:sp>
      <p:sp>
        <p:nvSpPr>
          <p:cNvPr id="300" name="Google Shape;30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Compiler Overview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Lexical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Analyzer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209800" y="2895600"/>
            <a:ext cx="1143000" cy="17526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Syntax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Analyzer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810000" y="2895600"/>
            <a:ext cx="1219200" cy="17526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Semantic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Analyzer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486400" y="2895600"/>
            <a:ext cx="1295400" cy="1752600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4F6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Optimizer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239000" y="2895600"/>
            <a:ext cx="1371600" cy="175260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Generator</a:t>
            </a:r>
            <a:endParaRPr b="0" i="0" sz="20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1828800" y="37338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p2"/>
          <p:cNvCxnSpPr/>
          <p:nvPr/>
        </p:nvCxnSpPr>
        <p:spPr>
          <a:xfrm>
            <a:off x="3429000" y="37338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2"/>
          <p:cNvCxnSpPr/>
          <p:nvPr/>
        </p:nvCxnSpPr>
        <p:spPr>
          <a:xfrm>
            <a:off x="5105400" y="37338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2"/>
          <p:cNvCxnSpPr/>
          <p:nvPr/>
        </p:nvCxnSpPr>
        <p:spPr>
          <a:xfrm>
            <a:off x="6858000" y="3733800"/>
            <a:ext cx="3048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" name="Google Shape;102;p2"/>
          <p:cNvSpPr/>
          <p:nvPr/>
        </p:nvSpPr>
        <p:spPr>
          <a:xfrm>
            <a:off x="304800" y="2362200"/>
            <a:ext cx="1752600" cy="28194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4" name="Google Shape;104;p2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609600" y="1984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{7C244B33-F110-47F5-A2D4-D48CF5FB9085}</a:tableStyleId>
              </a:tblPr>
              <a:tblGrid>
                <a:gridCol w="2133600"/>
                <a:gridCol w="3810000"/>
                <a:gridCol w="213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Metacharacter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Meaning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^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ndara"/>
                        <a:buChar char="●"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If within [], then means except following characters</a:t>
                      </a:r>
                      <a:endParaRPr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ndara"/>
                        <a:buChar char="●"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Otherwise means start of line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[^ab]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^ab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$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End of line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124$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“”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Match anything literally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“^124$”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&lt;&lt;EOF&gt;&gt;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u="none" cap="none" strike="noStrike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End of file</a:t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6" name="Google Shape;306;p19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19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Regular Expressions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457200" y="11430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Metacharacters (Characters with special meaning)</a:t>
            </a:r>
            <a:endParaRPr sz="3000"/>
          </a:p>
        </p:txBody>
      </p:sp>
      <p:sp>
        <p:nvSpPr>
          <p:cNvPr id="310" name="Google Shape;31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Frequent Encounters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457200" y="14478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yyin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yylex()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yywrap()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yylineno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yyout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8" name="Google Shape;318;p20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Start States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457200" y="24384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3217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827"/>
              <a:t>One can declare start state in lex file</a:t>
            </a:r>
            <a:endParaRPr sz="582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27"/>
          </a:p>
          <a:p>
            <a:pPr indent="-343217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827"/>
              <a:t>By default, the start state is INITIAL</a:t>
            </a:r>
            <a:endParaRPr sz="5827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7" name="Google Shape;327;p22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8" name="Google Shape;32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ctrTitle"/>
          </p:nvPr>
        </p:nvSpPr>
        <p:spPr>
          <a:xfrm>
            <a:off x="685800" y="22860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8800"/>
              <a:buFont typeface="Candara"/>
              <a:buNone/>
            </a:pPr>
            <a:r>
              <a:rPr lang="en-US" sz="8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Thank You!</a:t>
            </a:r>
            <a:endParaRPr sz="8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4" name="Google Shape;334;p24"/>
          <p:cNvSpPr txBox="1"/>
          <p:nvPr>
            <p:ph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5" name="Google Shape;335;p24"/>
          <p:cNvSpPr txBox="1"/>
          <p:nvPr>
            <p:ph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Lexical Analysis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First phase of compilation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Process of converting sequence of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characters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into sequence of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tokens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62000" y="4343400"/>
            <a:ext cx="2514600" cy="6858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x= 2 + 3;</a:t>
            </a:r>
            <a:endParaRPr b="0" i="0" sz="2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343400" y="4191000"/>
            <a:ext cx="4343400" cy="990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ID ASSIGNOP NUM ADDOP NUM SEMICOLON</a:t>
            </a:r>
            <a:endParaRPr b="0" i="0" sz="2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505200" y="4572000"/>
            <a:ext cx="533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6" name="Google Shape;116;p3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Candara"/>
              <a:buNone/>
            </a:pPr>
            <a:r>
              <a:rPr lang="en-US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Role of Lexical Analyzer</a:t>
            </a:r>
            <a:endParaRPr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Identify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Tokens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Insert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L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exemes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into 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Remove all white spaces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Return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Tokens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to Parser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p4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" name="Google Shape;125;p4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2d3e6bb6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Candara"/>
              <a:buNone/>
            </a:pPr>
            <a:r>
              <a:rPr lang="en-US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Token and Lexeme</a:t>
            </a:r>
            <a:endParaRPr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" name="Google Shape;132;g1a2d3e6bb6c_0_0"/>
          <p:cNvSpPr txBox="1"/>
          <p:nvPr>
            <p:ph idx="1" type="body"/>
          </p:nvPr>
        </p:nvSpPr>
        <p:spPr>
          <a:xfrm>
            <a:off x="381000" y="1716050"/>
            <a:ext cx="83820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Candara"/>
              <a:buChar char="•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30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Token</a:t>
            </a: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 is a group of characters having collective meaning, typically a word or a punctuation mark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Candara"/>
              <a:buChar char="•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30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Lexeme</a:t>
            </a: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 is an actual character sequence forming a certain instance of a token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dara"/>
              <a:ea typeface="Candara"/>
              <a:cs typeface="Candara"/>
              <a:sym typeface="Candara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Candara"/>
              <a:buChar char="•"/>
            </a:pPr>
            <a:r>
              <a:rPr lang="en-US" sz="3000">
                <a:latin typeface="Candara"/>
                <a:ea typeface="Candara"/>
                <a:cs typeface="Candara"/>
                <a:sym typeface="Candara"/>
              </a:rPr>
              <a:t>For example, the number 23 in a source code is a lexeme and its corresponding token is INTEGER</a:t>
            </a:r>
            <a:endParaRPr sz="3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3" name="Google Shape;133;g1a2d3e6bb6c_0_0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4" name="Google Shape;134;g1a2d3e6bb6c_0_0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g1a2d3e6bb6c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How to build Lexer?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 From Scratch?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No!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There are tools that generate lexer. </a:t>
            </a:r>
            <a:endParaRPr/>
          </a:p>
        </p:txBody>
      </p:sp>
      <p:sp>
        <p:nvSpPr>
          <p:cNvPr id="142" name="Google Shape;142;p5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p5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Meet the </a:t>
            </a: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Life Savers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lex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Lexical Analyzer Generator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Not used anymore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flex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Free, open source alternative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We will use this</a:t>
            </a:r>
            <a:endParaRPr/>
          </a:p>
        </p:txBody>
      </p:sp>
      <p:sp>
        <p:nvSpPr>
          <p:cNvPr id="151" name="Google Shape;151;p6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2" name="Google Shape;152;p6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2d3e6bb6c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flex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9" name="Google Shape;159;g1a2d3e6bb6c_0_58"/>
          <p:cNvSpPr txBox="1"/>
          <p:nvPr>
            <p:ph idx="1" type="body"/>
          </p:nvPr>
        </p:nvSpPr>
        <p:spPr>
          <a:xfrm>
            <a:off x="381000" y="1982475"/>
            <a:ext cx="83820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Candara"/>
              <a:buChar char="•"/>
            </a:pP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flex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stands for Fast Lexical Analyzer Generator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It is a tool for generating scanners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flex reads the input file and tries to recognize lexical patterns in it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You have to provide the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rules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to detect patterns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0" name="Google Shape;160;g1a2d3e6bb6c_0_58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1" name="Google Shape;161;g1a2d3e6bb6c_0_58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2" name="Google Shape;162;g1a2d3e6bb6c_0_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lang="en-US" sz="4800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flex/lex</a:t>
            </a:r>
            <a:endParaRPr sz="4800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3813175" y="2209800"/>
            <a:ext cx="14478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813175" y="3429000"/>
            <a:ext cx="14478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813175" y="4724400"/>
            <a:ext cx="14478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524000" y="2417109"/>
            <a:ext cx="1156385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scanner.l</a:t>
            </a:r>
            <a:endParaRPr sz="20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>
            <a:off x="5260975" y="2514600"/>
            <a:ext cx="12192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3" name="Google Shape;173;p7"/>
          <p:cNvSpPr txBox="1"/>
          <p:nvPr/>
        </p:nvSpPr>
        <p:spPr>
          <a:xfrm>
            <a:off x="6564313" y="2322513"/>
            <a:ext cx="98325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lex.yy.c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1665288" y="3657600"/>
            <a:ext cx="98325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lex.yy.c</a:t>
            </a:r>
            <a:endParaRPr sz="20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2746375" y="38100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7"/>
          <p:cNvCxnSpPr/>
          <p:nvPr/>
        </p:nvCxnSpPr>
        <p:spPr>
          <a:xfrm>
            <a:off x="5260975" y="38100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7" name="Google Shape;177;p7"/>
          <p:cNvSpPr txBox="1"/>
          <p:nvPr/>
        </p:nvSpPr>
        <p:spPr>
          <a:xfrm>
            <a:off x="6592888" y="3595688"/>
            <a:ext cx="744412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a.out</a:t>
            </a:r>
            <a:endParaRPr sz="20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618876" y="4800600"/>
            <a:ext cx="1124324" cy="71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program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3968750" y="2209800"/>
            <a:ext cx="1156384" cy="71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Lex</a:t>
            </a:r>
            <a:endParaRPr sz="20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872313" y="3441800"/>
            <a:ext cx="1156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4078363" y="4905050"/>
            <a:ext cx="744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a.out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6477000" y="4876800"/>
            <a:ext cx="94247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ndara"/>
              <a:buNone/>
            </a:pPr>
            <a:r>
              <a:rPr lang="en-US" sz="2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Tokens</a:t>
            </a:r>
            <a:endParaRPr/>
          </a:p>
        </p:txBody>
      </p:sp>
      <p:cxnSp>
        <p:nvCxnSpPr>
          <p:cNvPr id="183" name="Google Shape;183;p7"/>
          <p:cNvCxnSpPr/>
          <p:nvPr/>
        </p:nvCxnSpPr>
        <p:spPr>
          <a:xfrm>
            <a:off x="2743200" y="25908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" name="Google Shape;184;p7"/>
          <p:cNvCxnSpPr/>
          <p:nvPr/>
        </p:nvCxnSpPr>
        <p:spPr>
          <a:xfrm>
            <a:off x="2743200" y="51054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5" name="Google Shape;185;p7"/>
          <p:cNvCxnSpPr/>
          <p:nvPr/>
        </p:nvCxnSpPr>
        <p:spPr>
          <a:xfrm>
            <a:off x="5257800" y="51054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" name="Google Shape;186;p7"/>
          <p:cNvSpPr txBox="1"/>
          <p:nvPr/>
        </p:nvSpPr>
        <p:spPr>
          <a:xfrm>
            <a:off x="457200" y="1600200"/>
            <a:ext cx="3639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Scanner Generator Source Code</a:t>
            </a:r>
            <a:endParaRPr sz="2000">
              <a:solidFill>
                <a:srgbClr val="C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6477000" y="1676400"/>
            <a:ext cx="24785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Scanner Source Code</a:t>
            </a:r>
            <a:endParaRPr sz="2000">
              <a:solidFill>
                <a:srgbClr val="C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620000" y="3124200"/>
            <a:ext cx="1059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Scanner</a:t>
            </a:r>
            <a:endParaRPr sz="2000">
              <a:solidFill>
                <a:srgbClr val="C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 flipH="1" rot="-5400000">
            <a:off x="1524000" y="2057400"/>
            <a:ext cx="4572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7"/>
          <p:cNvCxnSpPr>
            <a:stCxn id="187" idx="2"/>
          </p:cNvCxnSpPr>
          <p:nvPr/>
        </p:nvCxnSpPr>
        <p:spPr>
          <a:xfrm flipH="1">
            <a:off x="7391382" y="2076510"/>
            <a:ext cx="324900" cy="28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1" name="Google Shape;191;p7"/>
          <p:cNvCxnSpPr/>
          <p:nvPr/>
        </p:nvCxnSpPr>
        <p:spPr>
          <a:xfrm flipH="1">
            <a:off x="7162800" y="3428999"/>
            <a:ext cx="457200" cy="2094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2" name="Google Shape;192;p7"/>
          <p:cNvSpPr txBox="1"/>
          <p:nvPr>
            <p:ph idx="4294967295" type="ctrTitle"/>
          </p:nvPr>
        </p:nvSpPr>
        <p:spPr>
          <a:xfrm>
            <a:off x="351650" y="6298600"/>
            <a:ext cx="242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CSE310, July 2022 (2022/12/3)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3" name="Google Shape;193;p7"/>
          <p:cNvSpPr txBox="1"/>
          <p:nvPr>
            <p:ph idx="4294967295" type="ctrTitle"/>
          </p:nvPr>
        </p:nvSpPr>
        <p:spPr>
          <a:xfrm>
            <a:off x="4065300" y="6298600"/>
            <a:ext cx="1013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800"/>
              <a:buFont typeface="Candara"/>
              <a:buNone/>
            </a:pPr>
            <a:r>
              <a:rPr b="1" lang="en-US" sz="1400">
                <a:solidFill>
                  <a:srgbClr val="999999"/>
                </a:solidFill>
                <a:latin typeface="Candara"/>
                <a:ea typeface="Candara"/>
                <a:cs typeface="Candara"/>
                <a:sym typeface="Candara"/>
              </a:rPr>
              <a:t>CSE, BUET</a:t>
            </a:r>
            <a:endParaRPr b="1" sz="1400">
              <a:solidFill>
                <a:srgbClr val="9999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2016-09-24T18:35:38Z</dcterms:created>
  <dc:creator>TAMAL</dc:creator>
</cp:coreProperties>
</file>