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55"/>
  </p:notesMasterIdLst>
  <p:sldIdLst>
    <p:sldId id="256" r:id="rId2"/>
    <p:sldId id="401" r:id="rId3"/>
    <p:sldId id="348" r:id="rId4"/>
    <p:sldId id="402" r:id="rId5"/>
    <p:sldId id="349" r:id="rId6"/>
    <p:sldId id="350" r:id="rId7"/>
    <p:sldId id="351" r:id="rId8"/>
    <p:sldId id="352" r:id="rId9"/>
    <p:sldId id="353" r:id="rId10"/>
    <p:sldId id="403" r:id="rId11"/>
    <p:sldId id="355" r:id="rId12"/>
    <p:sldId id="356" r:id="rId13"/>
    <p:sldId id="357" r:id="rId14"/>
    <p:sldId id="358" r:id="rId15"/>
    <p:sldId id="359" r:id="rId16"/>
    <p:sldId id="404" r:id="rId17"/>
    <p:sldId id="361" r:id="rId18"/>
    <p:sldId id="362" r:id="rId19"/>
    <p:sldId id="408" r:id="rId20"/>
    <p:sldId id="364" r:id="rId21"/>
    <p:sldId id="365" r:id="rId22"/>
    <p:sldId id="367" r:id="rId23"/>
    <p:sldId id="368" r:id="rId24"/>
    <p:sldId id="369" r:id="rId25"/>
    <p:sldId id="370" r:id="rId26"/>
    <p:sldId id="371" r:id="rId27"/>
    <p:sldId id="405" r:id="rId28"/>
    <p:sldId id="373" r:id="rId29"/>
    <p:sldId id="374" r:id="rId30"/>
    <p:sldId id="375" r:id="rId31"/>
    <p:sldId id="376" r:id="rId32"/>
    <p:sldId id="377" r:id="rId33"/>
    <p:sldId id="378" r:id="rId34"/>
    <p:sldId id="406" r:id="rId35"/>
    <p:sldId id="380" r:id="rId36"/>
    <p:sldId id="381" r:id="rId37"/>
    <p:sldId id="382" r:id="rId38"/>
    <p:sldId id="383" r:id="rId39"/>
    <p:sldId id="384" r:id="rId40"/>
    <p:sldId id="385" r:id="rId41"/>
    <p:sldId id="407" r:id="rId42"/>
    <p:sldId id="387" r:id="rId43"/>
    <p:sldId id="388" r:id="rId44"/>
    <p:sldId id="389" r:id="rId45"/>
    <p:sldId id="390" r:id="rId46"/>
    <p:sldId id="391" r:id="rId47"/>
    <p:sldId id="409" r:id="rId48"/>
    <p:sldId id="393" r:id="rId49"/>
    <p:sldId id="394" r:id="rId50"/>
    <p:sldId id="395" r:id="rId51"/>
    <p:sldId id="396" r:id="rId52"/>
    <p:sldId id="397" r:id="rId53"/>
    <p:sldId id="28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893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482323-461E-4089-B489-3C972DE9FC3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3EE0D41-DE53-4B13-9D10-B0A22B27D310}">
      <dgm:prSet phldrT="[Text]"/>
      <dgm:spPr/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Don’t wait: write</a:t>
          </a:r>
          <a:endParaRPr lang="en-US" dirty="0">
            <a:solidFill>
              <a:schemeClr val="tx1"/>
            </a:solidFill>
          </a:endParaRPr>
        </a:p>
      </dgm:t>
    </dgm:pt>
    <dgm:pt modelId="{95F48B7A-E5B7-408D-AF96-A13B92037EAC}" type="parTrans" cxnId="{278B9068-817E-4457-87A2-E346FEA22D08}">
      <dgm:prSet/>
      <dgm:spPr/>
      <dgm:t>
        <a:bodyPr/>
        <a:lstStyle/>
        <a:p>
          <a:endParaRPr lang="en-US"/>
        </a:p>
      </dgm:t>
    </dgm:pt>
    <dgm:pt modelId="{7A8FA902-2B1D-48A5-8950-553E8D619322}" type="sibTrans" cxnId="{278B9068-817E-4457-87A2-E346FEA22D08}">
      <dgm:prSet/>
      <dgm:spPr/>
      <dgm:t>
        <a:bodyPr/>
        <a:lstStyle/>
        <a:p>
          <a:endParaRPr lang="en-US"/>
        </a:p>
      </dgm:t>
    </dgm:pt>
    <dgm:pt modelId="{34BE6274-1136-4825-8358-D4C815CA185B}" type="pres">
      <dgm:prSet presAssocID="{1B482323-461E-4089-B489-3C972DE9FC38}" presName="linearFlow" presStyleCnt="0">
        <dgm:presLayoutVars>
          <dgm:dir/>
          <dgm:resizeHandles val="exact"/>
        </dgm:presLayoutVars>
      </dgm:prSet>
      <dgm:spPr/>
    </dgm:pt>
    <dgm:pt modelId="{9F008849-2D05-4830-9030-55ED1E5E6385}" type="pres">
      <dgm:prSet presAssocID="{13EE0D41-DE53-4B13-9D10-B0A22B27D310}" presName="composite" presStyleCnt="0"/>
      <dgm:spPr/>
    </dgm:pt>
    <dgm:pt modelId="{D4F1208C-52D8-474F-BBA4-CAC804129B0B}" type="pres">
      <dgm:prSet presAssocID="{13EE0D41-DE53-4B13-9D10-B0A22B27D310}" presName="imgShp" presStyleLbl="fgImgPlace1" presStyleIdx="0" presStyleCn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EC26F85-EBF4-4F6A-834F-32D6330B19B3}" type="pres">
      <dgm:prSet presAssocID="{13EE0D41-DE53-4B13-9D10-B0A22B27D310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1DED78-226E-4E0A-AFAA-F1652D28D6D0}" type="presOf" srcId="{1B482323-461E-4089-B489-3C972DE9FC38}" destId="{34BE6274-1136-4825-8358-D4C815CA185B}" srcOrd="0" destOrd="0" presId="urn:microsoft.com/office/officeart/2005/8/layout/vList3"/>
    <dgm:cxn modelId="{278B9068-817E-4457-87A2-E346FEA22D08}" srcId="{1B482323-461E-4089-B489-3C972DE9FC38}" destId="{13EE0D41-DE53-4B13-9D10-B0A22B27D310}" srcOrd="0" destOrd="0" parTransId="{95F48B7A-E5B7-408D-AF96-A13B92037EAC}" sibTransId="{7A8FA902-2B1D-48A5-8950-553E8D619322}"/>
    <dgm:cxn modelId="{8C222DF8-7A4B-4FD2-A9FA-B4FD7BB2C96C}" type="presOf" srcId="{13EE0D41-DE53-4B13-9D10-B0A22B27D310}" destId="{EEC26F85-EBF4-4F6A-834F-32D6330B19B3}" srcOrd="0" destOrd="0" presId="urn:microsoft.com/office/officeart/2005/8/layout/vList3"/>
    <dgm:cxn modelId="{99575780-5FCF-4FD2-8575-1B6103CC10B9}" type="presParOf" srcId="{34BE6274-1136-4825-8358-D4C815CA185B}" destId="{9F008849-2D05-4830-9030-55ED1E5E6385}" srcOrd="0" destOrd="0" presId="urn:microsoft.com/office/officeart/2005/8/layout/vList3"/>
    <dgm:cxn modelId="{2FF1D3CB-ABD3-4436-BECB-3B92D5EC5E19}" type="presParOf" srcId="{9F008849-2D05-4830-9030-55ED1E5E6385}" destId="{D4F1208C-52D8-474F-BBA4-CAC804129B0B}" srcOrd="0" destOrd="0" presId="urn:microsoft.com/office/officeart/2005/8/layout/vList3"/>
    <dgm:cxn modelId="{2F8364CC-D23F-4A46-8967-EAAF1BDF681D}" type="presParOf" srcId="{9F008849-2D05-4830-9030-55ED1E5E6385}" destId="{EEC26F85-EBF4-4F6A-834F-32D6330B19B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2F5F0D6-BC82-4595-8EBF-78D1DEF02F9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EDDF3CB-1AE5-4117-8A9E-6875B277B3EC}">
      <dgm:prSet phldrT="[Text]"/>
      <dgm:spPr/>
      <dgm:t>
        <a:bodyPr/>
        <a:lstStyle/>
        <a:p>
          <a:r>
            <a:rPr lang="en-GB" dirty="0" smtClean="0"/>
            <a:t>1. Don’t wait: write</a:t>
          </a:r>
          <a:endParaRPr lang="en-US" dirty="0"/>
        </a:p>
      </dgm:t>
    </dgm:pt>
    <dgm:pt modelId="{72787CF9-B658-4EC1-B401-BC5840E0E075}" type="parTrans" cxnId="{9E9F78BD-9150-4F5A-8E33-C3663A65B9B7}">
      <dgm:prSet/>
      <dgm:spPr/>
      <dgm:t>
        <a:bodyPr/>
        <a:lstStyle/>
        <a:p>
          <a:endParaRPr lang="en-US"/>
        </a:p>
      </dgm:t>
    </dgm:pt>
    <dgm:pt modelId="{7F511F65-769B-465B-AC97-DA663A31E799}" type="sibTrans" cxnId="{9E9F78BD-9150-4F5A-8E33-C3663A65B9B7}">
      <dgm:prSet/>
      <dgm:spPr/>
      <dgm:t>
        <a:bodyPr/>
        <a:lstStyle/>
        <a:p>
          <a:endParaRPr lang="en-US"/>
        </a:p>
      </dgm:t>
    </dgm:pt>
    <dgm:pt modelId="{27B9DA17-DF32-4E85-BE03-FD647BE76E01}">
      <dgm:prSet/>
      <dgm:spPr/>
      <dgm:t>
        <a:bodyPr/>
        <a:lstStyle/>
        <a:p>
          <a:r>
            <a:rPr lang="en-GB" dirty="0" smtClean="0"/>
            <a:t>3. Tell a story</a:t>
          </a:r>
          <a:endParaRPr lang="en-GB" dirty="0"/>
        </a:p>
      </dgm:t>
    </dgm:pt>
    <dgm:pt modelId="{AA4C55C3-634B-4EE4-A868-B2ECA9C5BCB2}" type="parTrans" cxnId="{F8D4011C-8314-4FC4-8BD0-F31992564A90}">
      <dgm:prSet/>
      <dgm:spPr/>
      <dgm:t>
        <a:bodyPr/>
        <a:lstStyle/>
        <a:p>
          <a:endParaRPr lang="en-US"/>
        </a:p>
      </dgm:t>
    </dgm:pt>
    <dgm:pt modelId="{703E0206-22B9-4C3E-8C84-DF01CFDD62AA}" type="sibTrans" cxnId="{F8D4011C-8314-4FC4-8BD0-F31992564A90}">
      <dgm:prSet/>
      <dgm:spPr/>
      <dgm:t>
        <a:bodyPr/>
        <a:lstStyle/>
        <a:p>
          <a:endParaRPr lang="en-US"/>
        </a:p>
      </dgm:t>
    </dgm:pt>
    <dgm:pt modelId="{3EAE2C73-2A84-4E08-9C9B-2231120CDD78}">
      <dgm:prSet/>
      <dgm:spPr/>
      <dgm:t>
        <a:bodyPr/>
        <a:lstStyle/>
        <a:p>
          <a:r>
            <a:rPr lang="en-GB" dirty="0" smtClean="0"/>
            <a:t>4. Nail your contributions</a:t>
          </a:r>
          <a:endParaRPr lang="en-GB" dirty="0"/>
        </a:p>
      </dgm:t>
    </dgm:pt>
    <dgm:pt modelId="{49D4D80A-0441-4FF3-B9A1-0B0F1452B12F}" type="parTrans" cxnId="{D4493B30-2B71-4CDD-8F56-CEDED66A5983}">
      <dgm:prSet/>
      <dgm:spPr/>
      <dgm:t>
        <a:bodyPr/>
        <a:lstStyle/>
        <a:p>
          <a:endParaRPr lang="en-US"/>
        </a:p>
      </dgm:t>
    </dgm:pt>
    <dgm:pt modelId="{65A05840-AB9A-48EE-A75C-8C974065306F}" type="sibTrans" cxnId="{D4493B30-2B71-4CDD-8F56-CEDED66A5983}">
      <dgm:prSet/>
      <dgm:spPr/>
      <dgm:t>
        <a:bodyPr/>
        <a:lstStyle/>
        <a:p>
          <a:endParaRPr lang="en-US"/>
        </a:p>
      </dgm:t>
    </dgm:pt>
    <dgm:pt modelId="{3AD903A8-8FD1-468F-AD50-5B8B5E87667F}">
      <dgm:prSet/>
      <dgm:spPr/>
      <dgm:t>
        <a:bodyPr/>
        <a:lstStyle/>
        <a:p>
          <a:r>
            <a:rPr lang="en-GB" dirty="0" smtClean="0"/>
            <a:t>5. Related work: later</a:t>
          </a:r>
          <a:endParaRPr lang="en-GB" dirty="0"/>
        </a:p>
      </dgm:t>
    </dgm:pt>
    <dgm:pt modelId="{91AE2CF4-2AB4-4B8C-8CB8-66020064E5DB}" type="parTrans" cxnId="{DB9A8A4B-BAF3-4070-AAFE-3DC2DE695B56}">
      <dgm:prSet/>
      <dgm:spPr/>
      <dgm:t>
        <a:bodyPr/>
        <a:lstStyle/>
        <a:p>
          <a:endParaRPr lang="en-US"/>
        </a:p>
      </dgm:t>
    </dgm:pt>
    <dgm:pt modelId="{98BC7E11-8CFD-40CA-AB81-EA9BCA348B74}" type="sibTrans" cxnId="{DB9A8A4B-BAF3-4070-AAFE-3DC2DE695B56}">
      <dgm:prSet/>
      <dgm:spPr/>
      <dgm:t>
        <a:bodyPr/>
        <a:lstStyle/>
        <a:p>
          <a:endParaRPr lang="en-US"/>
        </a:p>
      </dgm:t>
    </dgm:pt>
    <dgm:pt modelId="{91179DA5-A3F1-494E-9B71-CBCA8C4CBE25}">
      <dgm:prSet/>
      <dgm:spPr/>
      <dgm:t>
        <a:bodyPr/>
        <a:lstStyle/>
        <a:p>
          <a:r>
            <a:rPr lang="en-GB" dirty="0" smtClean="0"/>
            <a:t>6. Put your readers first (examples)</a:t>
          </a:r>
          <a:endParaRPr lang="en-GB" dirty="0"/>
        </a:p>
      </dgm:t>
    </dgm:pt>
    <dgm:pt modelId="{8FC9F328-79BD-4564-8678-8C47734838C1}" type="parTrans" cxnId="{B00AA7EC-A574-4332-9DAC-9EB11E9792CC}">
      <dgm:prSet/>
      <dgm:spPr/>
      <dgm:t>
        <a:bodyPr/>
        <a:lstStyle/>
        <a:p>
          <a:endParaRPr lang="en-US"/>
        </a:p>
      </dgm:t>
    </dgm:pt>
    <dgm:pt modelId="{15AC08E7-3EFB-4142-897A-CCE0C2236DD1}" type="sibTrans" cxnId="{B00AA7EC-A574-4332-9DAC-9EB11E9792CC}">
      <dgm:prSet/>
      <dgm:spPr/>
      <dgm:t>
        <a:bodyPr/>
        <a:lstStyle/>
        <a:p>
          <a:endParaRPr lang="en-US"/>
        </a:p>
      </dgm:t>
    </dgm:pt>
    <dgm:pt modelId="{C8789802-0665-489A-B1FA-A015D51C0BE8}">
      <dgm:prSet/>
      <dgm:spPr/>
      <dgm:t>
        <a:bodyPr/>
        <a:lstStyle/>
        <a:p>
          <a:r>
            <a:rPr lang="en-GB" dirty="0" smtClean="0"/>
            <a:t>7. Listen to your readers</a:t>
          </a:r>
          <a:endParaRPr lang="en-GB" dirty="0"/>
        </a:p>
      </dgm:t>
    </dgm:pt>
    <dgm:pt modelId="{E253B8E5-B9D8-435C-BD55-AC79C4136E14}" type="parTrans" cxnId="{1F4822C4-7A39-49E2-BE0A-F65BACFD2F1F}">
      <dgm:prSet/>
      <dgm:spPr/>
      <dgm:t>
        <a:bodyPr/>
        <a:lstStyle/>
        <a:p>
          <a:endParaRPr lang="en-US"/>
        </a:p>
      </dgm:t>
    </dgm:pt>
    <dgm:pt modelId="{AFF9C804-5ED8-4168-8989-A42D082A19CF}" type="sibTrans" cxnId="{1F4822C4-7A39-49E2-BE0A-F65BACFD2F1F}">
      <dgm:prSet/>
      <dgm:spPr/>
      <dgm:t>
        <a:bodyPr/>
        <a:lstStyle/>
        <a:p>
          <a:endParaRPr lang="en-US"/>
        </a:p>
      </dgm:t>
    </dgm:pt>
    <dgm:pt modelId="{E3DB12D8-6FF8-4307-A021-0853504A8B86}">
      <dgm:prSet phldrT="[Text]"/>
      <dgm:spPr/>
      <dgm:t>
        <a:bodyPr/>
        <a:lstStyle/>
        <a:p>
          <a:r>
            <a:rPr lang="en-GB" dirty="0" smtClean="0"/>
            <a:t>2. Identify your key idea</a:t>
          </a:r>
          <a:endParaRPr lang="en-US" dirty="0"/>
        </a:p>
      </dgm:t>
    </dgm:pt>
    <dgm:pt modelId="{B286168F-866A-48E7-B7F6-A8523D7EEBCC}" type="parTrans" cxnId="{3431B7FF-3794-45E8-9E27-B53ED50504E2}">
      <dgm:prSet/>
      <dgm:spPr/>
      <dgm:t>
        <a:bodyPr/>
        <a:lstStyle/>
        <a:p>
          <a:endParaRPr lang="en-US"/>
        </a:p>
      </dgm:t>
    </dgm:pt>
    <dgm:pt modelId="{8CD68F47-A0DF-441C-AA3B-93FDA68549A1}" type="sibTrans" cxnId="{3431B7FF-3794-45E8-9E27-B53ED50504E2}">
      <dgm:prSet/>
      <dgm:spPr/>
      <dgm:t>
        <a:bodyPr/>
        <a:lstStyle/>
        <a:p>
          <a:endParaRPr lang="en-US"/>
        </a:p>
      </dgm:t>
    </dgm:pt>
    <dgm:pt modelId="{46FE31F7-CF5D-4304-9F6E-62F3E994FE06}" type="pres">
      <dgm:prSet presAssocID="{22F5F0D6-BC82-4595-8EBF-78D1DEF02F9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167E7B-0550-4AF7-90DA-6F62E7E54B76}" type="pres">
      <dgm:prSet presAssocID="{5EDDF3CB-1AE5-4117-8A9E-6875B277B3EC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F202B6-4325-4F21-A313-4A089A849282}" type="pres">
      <dgm:prSet presAssocID="{7F511F65-769B-465B-AC97-DA663A31E799}" presName="sibTrans" presStyleCnt="0"/>
      <dgm:spPr/>
    </dgm:pt>
    <dgm:pt modelId="{A8E98E55-410B-4BE6-B870-E8AE33AEC801}" type="pres">
      <dgm:prSet presAssocID="{E3DB12D8-6FF8-4307-A021-0853504A8B86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D2FF4A-C2DF-4F77-A32C-9E2126E7CBE3}" type="pres">
      <dgm:prSet presAssocID="{8CD68F47-A0DF-441C-AA3B-93FDA68549A1}" presName="sibTrans" presStyleCnt="0"/>
      <dgm:spPr/>
    </dgm:pt>
    <dgm:pt modelId="{697A436A-2D5D-42A1-94F7-D3AEA2C349BF}" type="pres">
      <dgm:prSet presAssocID="{27B9DA17-DF32-4E85-BE03-FD647BE76E0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A6BCEA-1144-4B87-8A45-EEED1AF186DE}" type="pres">
      <dgm:prSet presAssocID="{703E0206-22B9-4C3E-8C84-DF01CFDD62AA}" presName="sibTrans" presStyleCnt="0"/>
      <dgm:spPr/>
    </dgm:pt>
    <dgm:pt modelId="{9C1A352D-706C-4875-BDF0-90713189F610}" type="pres">
      <dgm:prSet presAssocID="{3EAE2C73-2A84-4E08-9C9B-2231120CDD78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1415A-FF91-44B4-B07B-8AF2A3B759F4}" type="pres">
      <dgm:prSet presAssocID="{65A05840-AB9A-48EE-A75C-8C974065306F}" presName="sibTrans" presStyleCnt="0"/>
      <dgm:spPr/>
    </dgm:pt>
    <dgm:pt modelId="{A61043A2-DAB2-4615-9336-A9CB8118C2C7}" type="pres">
      <dgm:prSet presAssocID="{3AD903A8-8FD1-468F-AD50-5B8B5E87667F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A928F-20B0-44A9-A92B-7C93BE6FE8B2}" type="pres">
      <dgm:prSet presAssocID="{98BC7E11-8CFD-40CA-AB81-EA9BCA348B74}" presName="sibTrans" presStyleCnt="0"/>
      <dgm:spPr/>
    </dgm:pt>
    <dgm:pt modelId="{1C976F34-8238-431E-8122-ABF22C32ED6B}" type="pres">
      <dgm:prSet presAssocID="{91179DA5-A3F1-494E-9B71-CBCA8C4CBE25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3DFEC9-090B-4B17-8B63-6E1E77B0D6CA}" type="pres">
      <dgm:prSet presAssocID="{15AC08E7-3EFB-4142-897A-CCE0C2236DD1}" presName="sibTrans" presStyleCnt="0"/>
      <dgm:spPr/>
    </dgm:pt>
    <dgm:pt modelId="{F3C5A712-02D8-4B83-BEE3-5D6A2888108E}" type="pres">
      <dgm:prSet presAssocID="{C8789802-0665-489A-B1FA-A015D51C0BE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9A8A4B-BAF3-4070-AAFE-3DC2DE695B56}" srcId="{22F5F0D6-BC82-4595-8EBF-78D1DEF02F93}" destId="{3AD903A8-8FD1-468F-AD50-5B8B5E87667F}" srcOrd="4" destOrd="0" parTransId="{91AE2CF4-2AB4-4B8C-8CB8-66020064E5DB}" sibTransId="{98BC7E11-8CFD-40CA-AB81-EA9BCA348B74}"/>
    <dgm:cxn modelId="{2D175B14-8D7E-4D78-9DC4-339467384899}" type="presOf" srcId="{E3DB12D8-6FF8-4307-A021-0853504A8B86}" destId="{A8E98E55-410B-4BE6-B870-E8AE33AEC801}" srcOrd="0" destOrd="0" presId="urn:microsoft.com/office/officeart/2005/8/layout/default"/>
    <dgm:cxn modelId="{F8D4011C-8314-4FC4-8BD0-F31992564A90}" srcId="{22F5F0D6-BC82-4595-8EBF-78D1DEF02F93}" destId="{27B9DA17-DF32-4E85-BE03-FD647BE76E01}" srcOrd="2" destOrd="0" parTransId="{AA4C55C3-634B-4EE4-A868-B2ECA9C5BCB2}" sibTransId="{703E0206-22B9-4C3E-8C84-DF01CFDD62AA}"/>
    <dgm:cxn modelId="{8D5ABF55-9D24-43CD-B04F-003B209DD654}" type="presOf" srcId="{3EAE2C73-2A84-4E08-9C9B-2231120CDD78}" destId="{9C1A352D-706C-4875-BDF0-90713189F610}" srcOrd="0" destOrd="0" presId="urn:microsoft.com/office/officeart/2005/8/layout/default"/>
    <dgm:cxn modelId="{3431B7FF-3794-45E8-9E27-B53ED50504E2}" srcId="{22F5F0D6-BC82-4595-8EBF-78D1DEF02F93}" destId="{E3DB12D8-6FF8-4307-A021-0853504A8B86}" srcOrd="1" destOrd="0" parTransId="{B286168F-866A-48E7-B7F6-A8523D7EEBCC}" sibTransId="{8CD68F47-A0DF-441C-AA3B-93FDA68549A1}"/>
    <dgm:cxn modelId="{8C8C2791-A349-4E61-84A8-96089906B816}" type="presOf" srcId="{C8789802-0665-489A-B1FA-A015D51C0BE8}" destId="{F3C5A712-02D8-4B83-BEE3-5D6A2888108E}" srcOrd="0" destOrd="0" presId="urn:microsoft.com/office/officeart/2005/8/layout/default"/>
    <dgm:cxn modelId="{8B1976DC-6B2B-449D-99FC-235789CA6267}" type="presOf" srcId="{3AD903A8-8FD1-468F-AD50-5B8B5E87667F}" destId="{A61043A2-DAB2-4615-9336-A9CB8118C2C7}" srcOrd="0" destOrd="0" presId="urn:microsoft.com/office/officeart/2005/8/layout/default"/>
    <dgm:cxn modelId="{D4493B30-2B71-4CDD-8F56-CEDED66A5983}" srcId="{22F5F0D6-BC82-4595-8EBF-78D1DEF02F93}" destId="{3EAE2C73-2A84-4E08-9C9B-2231120CDD78}" srcOrd="3" destOrd="0" parTransId="{49D4D80A-0441-4FF3-B9A1-0B0F1452B12F}" sibTransId="{65A05840-AB9A-48EE-A75C-8C974065306F}"/>
    <dgm:cxn modelId="{85F4303B-33D2-456B-8B49-F23CBDAE504D}" type="presOf" srcId="{22F5F0D6-BC82-4595-8EBF-78D1DEF02F93}" destId="{46FE31F7-CF5D-4304-9F6E-62F3E994FE06}" srcOrd="0" destOrd="0" presId="urn:microsoft.com/office/officeart/2005/8/layout/default"/>
    <dgm:cxn modelId="{B00AA7EC-A574-4332-9DAC-9EB11E9792CC}" srcId="{22F5F0D6-BC82-4595-8EBF-78D1DEF02F93}" destId="{91179DA5-A3F1-494E-9B71-CBCA8C4CBE25}" srcOrd="5" destOrd="0" parTransId="{8FC9F328-79BD-4564-8678-8C47734838C1}" sibTransId="{15AC08E7-3EFB-4142-897A-CCE0C2236DD1}"/>
    <dgm:cxn modelId="{1F4822C4-7A39-49E2-BE0A-F65BACFD2F1F}" srcId="{22F5F0D6-BC82-4595-8EBF-78D1DEF02F93}" destId="{C8789802-0665-489A-B1FA-A015D51C0BE8}" srcOrd="6" destOrd="0" parTransId="{E253B8E5-B9D8-435C-BD55-AC79C4136E14}" sibTransId="{AFF9C804-5ED8-4168-8989-A42D082A19CF}"/>
    <dgm:cxn modelId="{7C0C5DC3-6760-4BB3-851E-E406DF3CE829}" type="presOf" srcId="{91179DA5-A3F1-494E-9B71-CBCA8C4CBE25}" destId="{1C976F34-8238-431E-8122-ABF22C32ED6B}" srcOrd="0" destOrd="0" presId="urn:microsoft.com/office/officeart/2005/8/layout/default"/>
    <dgm:cxn modelId="{B134140B-D4BE-4090-9974-2AEAD5AA7888}" type="presOf" srcId="{5EDDF3CB-1AE5-4117-8A9E-6875B277B3EC}" destId="{B2167E7B-0550-4AF7-90DA-6F62E7E54B76}" srcOrd="0" destOrd="0" presId="urn:microsoft.com/office/officeart/2005/8/layout/default"/>
    <dgm:cxn modelId="{5DC47896-A89D-4727-8281-42301D3A80ED}" type="presOf" srcId="{27B9DA17-DF32-4E85-BE03-FD647BE76E01}" destId="{697A436A-2D5D-42A1-94F7-D3AEA2C349BF}" srcOrd="0" destOrd="0" presId="urn:microsoft.com/office/officeart/2005/8/layout/default"/>
    <dgm:cxn modelId="{9E9F78BD-9150-4F5A-8E33-C3663A65B9B7}" srcId="{22F5F0D6-BC82-4595-8EBF-78D1DEF02F93}" destId="{5EDDF3CB-1AE5-4117-8A9E-6875B277B3EC}" srcOrd="0" destOrd="0" parTransId="{72787CF9-B658-4EC1-B401-BC5840E0E075}" sibTransId="{7F511F65-769B-465B-AC97-DA663A31E799}"/>
    <dgm:cxn modelId="{7AF243DD-3DE7-4F31-8383-181AB331D5C0}" type="presParOf" srcId="{46FE31F7-CF5D-4304-9F6E-62F3E994FE06}" destId="{B2167E7B-0550-4AF7-90DA-6F62E7E54B76}" srcOrd="0" destOrd="0" presId="urn:microsoft.com/office/officeart/2005/8/layout/default"/>
    <dgm:cxn modelId="{943901B4-2538-4A8F-9207-D4A5AF64FBBC}" type="presParOf" srcId="{46FE31F7-CF5D-4304-9F6E-62F3E994FE06}" destId="{92F202B6-4325-4F21-A313-4A089A849282}" srcOrd="1" destOrd="0" presId="urn:microsoft.com/office/officeart/2005/8/layout/default"/>
    <dgm:cxn modelId="{35F16BC6-FA64-44DE-9B93-8136F5E76CAC}" type="presParOf" srcId="{46FE31F7-CF5D-4304-9F6E-62F3E994FE06}" destId="{A8E98E55-410B-4BE6-B870-E8AE33AEC801}" srcOrd="2" destOrd="0" presId="urn:microsoft.com/office/officeart/2005/8/layout/default"/>
    <dgm:cxn modelId="{8C215ABA-D880-49EA-B589-DD7D9DBB3A47}" type="presParOf" srcId="{46FE31F7-CF5D-4304-9F6E-62F3E994FE06}" destId="{86D2FF4A-C2DF-4F77-A32C-9E2126E7CBE3}" srcOrd="3" destOrd="0" presId="urn:microsoft.com/office/officeart/2005/8/layout/default"/>
    <dgm:cxn modelId="{E2AD7159-5814-482F-912D-F96BACB04AA5}" type="presParOf" srcId="{46FE31F7-CF5D-4304-9F6E-62F3E994FE06}" destId="{697A436A-2D5D-42A1-94F7-D3AEA2C349BF}" srcOrd="4" destOrd="0" presId="urn:microsoft.com/office/officeart/2005/8/layout/default"/>
    <dgm:cxn modelId="{06F68FAB-0511-4788-972F-F255EE7B6860}" type="presParOf" srcId="{46FE31F7-CF5D-4304-9F6E-62F3E994FE06}" destId="{76A6BCEA-1144-4B87-8A45-EEED1AF186DE}" srcOrd="5" destOrd="0" presId="urn:microsoft.com/office/officeart/2005/8/layout/default"/>
    <dgm:cxn modelId="{02091980-F849-4102-8CB3-2CBEA897634F}" type="presParOf" srcId="{46FE31F7-CF5D-4304-9F6E-62F3E994FE06}" destId="{9C1A352D-706C-4875-BDF0-90713189F610}" srcOrd="6" destOrd="0" presId="urn:microsoft.com/office/officeart/2005/8/layout/default"/>
    <dgm:cxn modelId="{727E2D3F-2472-4BD9-BD12-71D167D6B67C}" type="presParOf" srcId="{46FE31F7-CF5D-4304-9F6E-62F3E994FE06}" destId="{27C1415A-FF91-44B4-B07B-8AF2A3B759F4}" srcOrd="7" destOrd="0" presId="urn:microsoft.com/office/officeart/2005/8/layout/default"/>
    <dgm:cxn modelId="{AF9EB4F3-A27B-4B75-89E1-FAF0B12C0640}" type="presParOf" srcId="{46FE31F7-CF5D-4304-9F6E-62F3E994FE06}" destId="{A61043A2-DAB2-4615-9336-A9CB8118C2C7}" srcOrd="8" destOrd="0" presId="urn:microsoft.com/office/officeart/2005/8/layout/default"/>
    <dgm:cxn modelId="{1F61E5A2-6CAA-419D-B3B3-08F5A5CE857E}" type="presParOf" srcId="{46FE31F7-CF5D-4304-9F6E-62F3E994FE06}" destId="{981A928F-20B0-44A9-A92B-7C93BE6FE8B2}" srcOrd="9" destOrd="0" presId="urn:microsoft.com/office/officeart/2005/8/layout/default"/>
    <dgm:cxn modelId="{E90F6AB8-ED3C-49C5-BB4C-BB027E58F4E7}" type="presParOf" srcId="{46FE31F7-CF5D-4304-9F6E-62F3E994FE06}" destId="{1C976F34-8238-431E-8122-ABF22C32ED6B}" srcOrd="10" destOrd="0" presId="urn:microsoft.com/office/officeart/2005/8/layout/default"/>
    <dgm:cxn modelId="{23478A21-B86E-48C0-AF17-57608CE05B3F}" type="presParOf" srcId="{46FE31F7-CF5D-4304-9F6E-62F3E994FE06}" destId="{BD3DFEC9-090B-4B17-8B63-6E1E77B0D6CA}" srcOrd="11" destOrd="0" presId="urn:microsoft.com/office/officeart/2005/8/layout/default"/>
    <dgm:cxn modelId="{3158082A-9267-430D-8493-931F422686C8}" type="presParOf" srcId="{46FE31F7-CF5D-4304-9F6E-62F3E994FE06}" destId="{F3C5A712-02D8-4B83-BEE3-5D6A2888108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BF488-9381-4710-9617-11B00D651C1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329AB0B-1382-416D-953C-2E12EF507C4A}">
      <dgm:prSet phldrT="[Text]"/>
      <dgm:spPr/>
      <dgm:t>
        <a:bodyPr/>
        <a:lstStyle/>
        <a:p>
          <a:r>
            <a:rPr lang="en-GB" smtClean="0"/>
            <a:t>Forces us to be clear, focused</a:t>
          </a:r>
          <a:endParaRPr lang="en-US"/>
        </a:p>
      </dgm:t>
    </dgm:pt>
    <dgm:pt modelId="{DA68266D-147F-422E-9846-3B21C3DC26E5}" type="parTrans" cxnId="{24A9441F-0A56-4C0C-97B8-78DA327125EA}">
      <dgm:prSet/>
      <dgm:spPr/>
      <dgm:t>
        <a:bodyPr/>
        <a:lstStyle/>
        <a:p>
          <a:endParaRPr lang="en-US"/>
        </a:p>
      </dgm:t>
    </dgm:pt>
    <dgm:pt modelId="{79E76A0F-C88A-44B3-AF08-3BC2C2F9A314}" type="sibTrans" cxnId="{24A9441F-0A56-4C0C-97B8-78DA327125EA}">
      <dgm:prSet/>
      <dgm:spPr/>
      <dgm:t>
        <a:bodyPr/>
        <a:lstStyle/>
        <a:p>
          <a:endParaRPr lang="en-US"/>
        </a:p>
      </dgm:t>
    </dgm:pt>
    <dgm:pt modelId="{F7F65E5F-5786-4BC4-BEE3-8527EDF0494B}">
      <dgm:prSet/>
      <dgm:spPr/>
      <dgm:t>
        <a:bodyPr/>
        <a:lstStyle/>
        <a:p>
          <a:r>
            <a:rPr lang="en-GB" smtClean="0"/>
            <a:t>Crystallises what we don’t understand</a:t>
          </a:r>
          <a:endParaRPr lang="en-GB" dirty="0"/>
        </a:p>
      </dgm:t>
    </dgm:pt>
    <dgm:pt modelId="{2F3F90C6-575C-47E4-8E45-DC24C9B8CEF6}" type="parTrans" cxnId="{613F97E4-C005-4860-91AE-9CD8C08DAFBF}">
      <dgm:prSet/>
      <dgm:spPr/>
      <dgm:t>
        <a:bodyPr/>
        <a:lstStyle/>
        <a:p>
          <a:endParaRPr lang="en-US"/>
        </a:p>
      </dgm:t>
    </dgm:pt>
    <dgm:pt modelId="{E1081A45-E5B0-40CB-A1B7-908A26127849}" type="sibTrans" cxnId="{613F97E4-C005-4860-91AE-9CD8C08DAFBF}">
      <dgm:prSet/>
      <dgm:spPr/>
      <dgm:t>
        <a:bodyPr/>
        <a:lstStyle/>
        <a:p>
          <a:endParaRPr lang="en-US"/>
        </a:p>
      </dgm:t>
    </dgm:pt>
    <dgm:pt modelId="{4C54D4EE-A0D6-4D0C-A677-36F6E3D05A25}">
      <dgm:prSet/>
      <dgm:spPr/>
      <dgm:t>
        <a:bodyPr/>
        <a:lstStyle/>
        <a:p>
          <a:r>
            <a:rPr lang="en-GB" dirty="0" smtClean="0"/>
            <a:t>Opens the way to dialogue with others: reality check, critique, and collaboration</a:t>
          </a:r>
          <a:endParaRPr lang="en-GB" dirty="0"/>
        </a:p>
      </dgm:t>
    </dgm:pt>
    <dgm:pt modelId="{8887C019-FFAB-4D7A-A850-E740C1FDCBEE}" type="parTrans" cxnId="{F0558FA3-4112-4E81-ADAE-75B591875B8D}">
      <dgm:prSet/>
      <dgm:spPr/>
      <dgm:t>
        <a:bodyPr/>
        <a:lstStyle/>
        <a:p>
          <a:endParaRPr lang="en-US"/>
        </a:p>
      </dgm:t>
    </dgm:pt>
    <dgm:pt modelId="{0EBE00F6-D8E8-49B6-8D27-EB6F9C441B43}" type="sibTrans" cxnId="{F0558FA3-4112-4E81-ADAE-75B591875B8D}">
      <dgm:prSet/>
      <dgm:spPr/>
      <dgm:t>
        <a:bodyPr/>
        <a:lstStyle/>
        <a:p>
          <a:endParaRPr lang="en-US"/>
        </a:p>
      </dgm:t>
    </dgm:pt>
    <dgm:pt modelId="{19B968B2-70F3-4272-A281-25C58F3BF505}" type="pres">
      <dgm:prSet presAssocID="{55CBF488-9381-4710-9617-11B00D651C1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52C4E6-2C90-4989-AF6E-1E17BB0449FA}" type="pres">
      <dgm:prSet presAssocID="{9329AB0B-1382-416D-953C-2E12EF507C4A}" presName="parentLin" presStyleCnt="0"/>
      <dgm:spPr/>
    </dgm:pt>
    <dgm:pt modelId="{5F3499FA-649B-43AC-9B85-7D09503D73AC}" type="pres">
      <dgm:prSet presAssocID="{9329AB0B-1382-416D-953C-2E12EF507C4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99825C7-A825-449F-9CED-F2EC3EBD07F2}" type="pres">
      <dgm:prSet presAssocID="{9329AB0B-1382-416D-953C-2E12EF507C4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4ABAA-2D11-4300-B798-516C5F16ED03}" type="pres">
      <dgm:prSet presAssocID="{9329AB0B-1382-416D-953C-2E12EF507C4A}" presName="negativeSpace" presStyleCnt="0"/>
      <dgm:spPr/>
    </dgm:pt>
    <dgm:pt modelId="{950D431B-0B98-4A1F-9DE0-E9EE0DC2E00F}" type="pres">
      <dgm:prSet presAssocID="{9329AB0B-1382-416D-953C-2E12EF507C4A}" presName="childText" presStyleLbl="conFgAcc1" presStyleIdx="0" presStyleCnt="3">
        <dgm:presLayoutVars>
          <dgm:bulletEnabled val="1"/>
        </dgm:presLayoutVars>
      </dgm:prSet>
      <dgm:spPr/>
    </dgm:pt>
    <dgm:pt modelId="{1EB62993-84DD-48DB-89DF-990BD63B23B1}" type="pres">
      <dgm:prSet presAssocID="{79E76A0F-C88A-44B3-AF08-3BC2C2F9A314}" presName="spaceBetweenRectangles" presStyleCnt="0"/>
      <dgm:spPr/>
    </dgm:pt>
    <dgm:pt modelId="{8D6A5A60-6CE8-4126-A40D-0DB638543E0A}" type="pres">
      <dgm:prSet presAssocID="{F7F65E5F-5786-4BC4-BEE3-8527EDF0494B}" presName="parentLin" presStyleCnt="0"/>
      <dgm:spPr/>
    </dgm:pt>
    <dgm:pt modelId="{D0F4D4AF-9471-473A-AAB4-239D396A388E}" type="pres">
      <dgm:prSet presAssocID="{F7F65E5F-5786-4BC4-BEE3-8527EDF0494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9E8B26D-795F-4C0C-91D4-CDA8A039D1F3}" type="pres">
      <dgm:prSet presAssocID="{F7F65E5F-5786-4BC4-BEE3-8527EDF0494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43A1C3-06AA-4370-B685-2A24FA18179F}" type="pres">
      <dgm:prSet presAssocID="{F7F65E5F-5786-4BC4-BEE3-8527EDF0494B}" presName="negativeSpace" presStyleCnt="0"/>
      <dgm:spPr/>
    </dgm:pt>
    <dgm:pt modelId="{17D82248-B8EB-4802-B102-B334BEE45C58}" type="pres">
      <dgm:prSet presAssocID="{F7F65E5F-5786-4BC4-BEE3-8527EDF0494B}" presName="childText" presStyleLbl="conFgAcc1" presStyleIdx="1" presStyleCnt="3">
        <dgm:presLayoutVars>
          <dgm:bulletEnabled val="1"/>
        </dgm:presLayoutVars>
      </dgm:prSet>
      <dgm:spPr/>
    </dgm:pt>
    <dgm:pt modelId="{286747C5-8257-43F1-8D0F-57766C4508F0}" type="pres">
      <dgm:prSet presAssocID="{E1081A45-E5B0-40CB-A1B7-908A26127849}" presName="spaceBetweenRectangles" presStyleCnt="0"/>
      <dgm:spPr/>
    </dgm:pt>
    <dgm:pt modelId="{7B425062-5786-4083-81E4-CFFB6DD26F40}" type="pres">
      <dgm:prSet presAssocID="{4C54D4EE-A0D6-4D0C-A677-36F6E3D05A25}" presName="parentLin" presStyleCnt="0"/>
      <dgm:spPr/>
    </dgm:pt>
    <dgm:pt modelId="{439C860E-7962-4220-A581-41C5CCD3450D}" type="pres">
      <dgm:prSet presAssocID="{4C54D4EE-A0D6-4D0C-A677-36F6E3D05A2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2A2843C-BAD0-48F9-8490-B4E727CB8E5A}" type="pres">
      <dgm:prSet presAssocID="{4C54D4EE-A0D6-4D0C-A677-36F6E3D05A2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31D3B-8D5A-4940-B08C-6E271182A3FB}" type="pres">
      <dgm:prSet presAssocID="{4C54D4EE-A0D6-4D0C-A677-36F6E3D05A25}" presName="negativeSpace" presStyleCnt="0"/>
      <dgm:spPr/>
    </dgm:pt>
    <dgm:pt modelId="{4186808F-922F-49E5-873D-7E5170199920}" type="pres">
      <dgm:prSet presAssocID="{4C54D4EE-A0D6-4D0C-A677-36F6E3D05A2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13F97E4-C005-4860-91AE-9CD8C08DAFBF}" srcId="{55CBF488-9381-4710-9617-11B00D651C18}" destId="{F7F65E5F-5786-4BC4-BEE3-8527EDF0494B}" srcOrd="1" destOrd="0" parTransId="{2F3F90C6-575C-47E4-8E45-DC24C9B8CEF6}" sibTransId="{E1081A45-E5B0-40CB-A1B7-908A26127849}"/>
    <dgm:cxn modelId="{025716C0-BCFC-465B-B9D7-B159C202C224}" type="presOf" srcId="{F7F65E5F-5786-4BC4-BEE3-8527EDF0494B}" destId="{D0F4D4AF-9471-473A-AAB4-239D396A388E}" srcOrd="0" destOrd="0" presId="urn:microsoft.com/office/officeart/2005/8/layout/list1"/>
    <dgm:cxn modelId="{B581025B-904C-4C39-AAE1-820242504BA5}" type="presOf" srcId="{9329AB0B-1382-416D-953C-2E12EF507C4A}" destId="{E99825C7-A825-449F-9CED-F2EC3EBD07F2}" srcOrd="1" destOrd="0" presId="urn:microsoft.com/office/officeart/2005/8/layout/list1"/>
    <dgm:cxn modelId="{F0558FA3-4112-4E81-ADAE-75B591875B8D}" srcId="{55CBF488-9381-4710-9617-11B00D651C18}" destId="{4C54D4EE-A0D6-4D0C-A677-36F6E3D05A25}" srcOrd="2" destOrd="0" parTransId="{8887C019-FFAB-4D7A-A850-E740C1FDCBEE}" sibTransId="{0EBE00F6-D8E8-49B6-8D27-EB6F9C441B43}"/>
    <dgm:cxn modelId="{2F86EC1E-A25F-4E26-BF31-4248ABF0A8BA}" type="presOf" srcId="{4C54D4EE-A0D6-4D0C-A677-36F6E3D05A25}" destId="{439C860E-7962-4220-A581-41C5CCD3450D}" srcOrd="0" destOrd="0" presId="urn:microsoft.com/office/officeart/2005/8/layout/list1"/>
    <dgm:cxn modelId="{41B09182-9A63-49C4-A49F-6EF3A392FE67}" type="presOf" srcId="{4C54D4EE-A0D6-4D0C-A677-36F6E3D05A25}" destId="{12A2843C-BAD0-48F9-8490-B4E727CB8E5A}" srcOrd="1" destOrd="0" presId="urn:microsoft.com/office/officeart/2005/8/layout/list1"/>
    <dgm:cxn modelId="{447436AA-F917-4109-9B80-54BE1477779A}" type="presOf" srcId="{9329AB0B-1382-416D-953C-2E12EF507C4A}" destId="{5F3499FA-649B-43AC-9B85-7D09503D73AC}" srcOrd="0" destOrd="0" presId="urn:microsoft.com/office/officeart/2005/8/layout/list1"/>
    <dgm:cxn modelId="{24A9441F-0A56-4C0C-97B8-78DA327125EA}" srcId="{55CBF488-9381-4710-9617-11B00D651C18}" destId="{9329AB0B-1382-416D-953C-2E12EF507C4A}" srcOrd="0" destOrd="0" parTransId="{DA68266D-147F-422E-9846-3B21C3DC26E5}" sibTransId="{79E76A0F-C88A-44B3-AF08-3BC2C2F9A314}"/>
    <dgm:cxn modelId="{C9BABD97-154A-41BD-9E1E-4E89163FD036}" type="presOf" srcId="{F7F65E5F-5786-4BC4-BEE3-8527EDF0494B}" destId="{69E8B26D-795F-4C0C-91D4-CDA8A039D1F3}" srcOrd="1" destOrd="0" presId="urn:microsoft.com/office/officeart/2005/8/layout/list1"/>
    <dgm:cxn modelId="{BA68CE62-E224-4603-A39E-0D197DC3DDE2}" type="presOf" srcId="{55CBF488-9381-4710-9617-11B00D651C18}" destId="{19B968B2-70F3-4272-A281-25C58F3BF505}" srcOrd="0" destOrd="0" presId="urn:microsoft.com/office/officeart/2005/8/layout/list1"/>
    <dgm:cxn modelId="{0D400F53-5380-4DB1-AF93-3334DA8180CD}" type="presParOf" srcId="{19B968B2-70F3-4272-A281-25C58F3BF505}" destId="{8952C4E6-2C90-4989-AF6E-1E17BB0449FA}" srcOrd="0" destOrd="0" presId="urn:microsoft.com/office/officeart/2005/8/layout/list1"/>
    <dgm:cxn modelId="{7BEC796E-9E8E-486C-8CED-A933EB5DE6B2}" type="presParOf" srcId="{8952C4E6-2C90-4989-AF6E-1E17BB0449FA}" destId="{5F3499FA-649B-43AC-9B85-7D09503D73AC}" srcOrd="0" destOrd="0" presId="urn:microsoft.com/office/officeart/2005/8/layout/list1"/>
    <dgm:cxn modelId="{49641266-F862-480F-829A-C192D1A8302E}" type="presParOf" srcId="{8952C4E6-2C90-4989-AF6E-1E17BB0449FA}" destId="{E99825C7-A825-449F-9CED-F2EC3EBD07F2}" srcOrd="1" destOrd="0" presId="urn:microsoft.com/office/officeart/2005/8/layout/list1"/>
    <dgm:cxn modelId="{215CE094-2E5D-4972-B50A-3355DD592733}" type="presParOf" srcId="{19B968B2-70F3-4272-A281-25C58F3BF505}" destId="{3844ABAA-2D11-4300-B798-516C5F16ED03}" srcOrd="1" destOrd="0" presId="urn:microsoft.com/office/officeart/2005/8/layout/list1"/>
    <dgm:cxn modelId="{CE779E50-E074-4158-B19C-43ED25F3D863}" type="presParOf" srcId="{19B968B2-70F3-4272-A281-25C58F3BF505}" destId="{950D431B-0B98-4A1F-9DE0-E9EE0DC2E00F}" srcOrd="2" destOrd="0" presId="urn:microsoft.com/office/officeart/2005/8/layout/list1"/>
    <dgm:cxn modelId="{0FFA310B-B8F6-4CF3-BE19-A6F5256D6E99}" type="presParOf" srcId="{19B968B2-70F3-4272-A281-25C58F3BF505}" destId="{1EB62993-84DD-48DB-89DF-990BD63B23B1}" srcOrd="3" destOrd="0" presId="urn:microsoft.com/office/officeart/2005/8/layout/list1"/>
    <dgm:cxn modelId="{BFCE05AD-C7DA-4B08-99C9-8B506E1E6702}" type="presParOf" srcId="{19B968B2-70F3-4272-A281-25C58F3BF505}" destId="{8D6A5A60-6CE8-4126-A40D-0DB638543E0A}" srcOrd="4" destOrd="0" presId="urn:microsoft.com/office/officeart/2005/8/layout/list1"/>
    <dgm:cxn modelId="{A2F72C14-395F-40BF-8F99-2BB4CDA48C8A}" type="presParOf" srcId="{8D6A5A60-6CE8-4126-A40D-0DB638543E0A}" destId="{D0F4D4AF-9471-473A-AAB4-239D396A388E}" srcOrd="0" destOrd="0" presId="urn:microsoft.com/office/officeart/2005/8/layout/list1"/>
    <dgm:cxn modelId="{BF63C174-D9A8-46CE-AE8E-090CD973CCD9}" type="presParOf" srcId="{8D6A5A60-6CE8-4126-A40D-0DB638543E0A}" destId="{69E8B26D-795F-4C0C-91D4-CDA8A039D1F3}" srcOrd="1" destOrd="0" presId="urn:microsoft.com/office/officeart/2005/8/layout/list1"/>
    <dgm:cxn modelId="{D44D1085-631F-4B2D-BF98-2CD80325BCD9}" type="presParOf" srcId="{19B968B2-70F3-4272-A281-25C58F3BF505}" destId="{E343A1C3-06AA-4370-B685-2A24FA18179F}" srcOrd="5" destOrd="0" presId="urn:microsoft.com/office/officeart/2005/8/layout/list1"/>
    <dgm:cxn modelId="{05DBF3F7-0C9F-4D7D-9BF9-A33EC416D906}" type="presParOf" srcId="{19B968B2-70F3-4272-A281-25C58F3BF505}" destId="{17D82248-B8EB-4802-B102-B334BEE45C58}" srcOrd="6" destOrd="0" presId="urn:microsoft.com/office/officeart/2005/8/layout/list1"/>
    <dgm:cxn modelId="{0D38E995-12F7-42D8-92F8-41E733C34570}" type="presParOf" srcId="{19B968B2-70F3-4272-A281-25C58F3BF505}" destId="{286747C5-8257-43F1-8D0F-57766C4508F0}" srcOrd="7" destOrd="0" presId="urn:microsoft.com/office/officeart/2005/8/layout/list1"/>
    <dgm:cxn modelId="{18534C0F-922A-4620-B7BD-94FC0ECE3F69}" type="presParOf" srcId="{19B968B2-70F3-4272-A281-25C58F3BF505}" destId="{7B425062-5786-4083-81E4-CFFB6DD26F40}" srcOrd="8" destOrd="0" presId="urn:microsoft.com/office/officeart/2005/8/layout/list1"/>
    <dgm:cxn modelId="{B2ECB7CF-8E87-4126-BC63-324476397692}" type="presParOf" srcId="{7B425062-5786-4083-81E4-CFFB6DD26F40}" destId="{439C860E-7962-4220-A581-41C5CCD3450D}" srcOrd="0" destOrd="0" presId="urn:microsoft.com/office/officeart/2005/8/layout/list1"/>
    <dgm:cxn modelId="{A316F09F-5F3C-4D2B-956F-902B71983BB7}" type="presParOf" srcId="{7B425062-5786-4083-81E4-CFFB6DD26F40}" destId="{12A2843C-BAD0-48F9-8490-B4E727CB8E5A}" srcOrd="1" destOrd="0" presId="urn:microsoft.com/office/officeart/2005/8/layout/list1"/>
    <dgm:cxn modelId="{2DACEF60-91F8-4B20-89F7-0127CD33AA58}" type="presParOf" srcId="{19B968B2-70F3-4272-A281-25C58F3BF505}" destId="{87331D3B-8D5A-4940-B08C-6E271182A3FB}" srcOrd="9" destOrd="0" presId="urn:microsoft.com/office/officeart/2005/8/layout/list1"/>
    <dgm:cxn modelId="{F892A00D-97DA-4C1B-9BF5-C870D1DA9A1D}" type="presParOf" srcId="{19B968B2-70F3-4272-A281-25C58F3BF505}" destId="{4186808F-922F-49E5-873D-7E517019992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482323-461E-4089-B489-3C972DE9FC3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3EE0D41-DE53-4B13-9D10-B0A22B27D31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Identify your key idea</a:t>
          </a:r>
          <a:endParaRPr lang="en-US" dirty="0">
            <a:solidFill>
              <a:schemeClr val="tx1"/>
            </a:solidFill>
          </a:endParaRPr>
        </a:p>
      </dgm:t>
    </dgm:pt>
    <dgm:pt modelId="{95F48B7A-E5B7-408D-AF96-A13B92037EAC}" type="parTrans" cxnId="{278B9068-817E-4457-87A2-E346FEA22D08}">
      <dgm:prSet/>
      <dgm:spPr/>
      <dgm:t>
        <a:bodyPr/>
        <a:lstStyle/>
        <a:p>
          <a:endParaRPr lang="en-US"/>
        </a:p>
      </dgm:t>
    </dgm:pt>
    <dgm:pt modelId="{7A8FA902-2B1D-48A5-8950-553E8D619322}" type="sibTrans" cxnId="{278B9068-817E-4457-87A2-E346FEA22D08}">
      <dgm:prSet/>
      <dgm:spPr/>
      <dgm:t>
        <a:bodyPr/>
        <a:lstStyle/>
        <a:p>
          <a:endParaRPr lang="en-US"/>
        </a:p>
      </dgm:t>
    </dgm:pt>
    <dgm:pt modelId="{34BE6274-1136-4825-8358-D4C815CA185B}" type="pres">
      <dgm:prSet presAssocID="{1B482323-461E-4089-B489-3C972DE9FC38}" presName="linearFlow" presStyleCnt="0">
        <dgm:presLayoutVars>
          <dgm:dir/>
          <dgm:resizeHandles val="exact"/>
        </dgm:presLayoutVars>
      </dgm:prSet>
      <dgm:spPr/>
    </dgm:pt>
    <dgm:pt modelId="{9F008849-2D05-4830-9030-55ED1E5E6385}" type="pres">
      <dgm:prSet presAssocID="{13EE0D41-DE53-4B13-9D10-B0A22B27D310}" presName="composite" presStyleCnt="0"/>
      <dgm:spPr/>
    </dgm:pt>
    <dgm:pt modelId="{D4F1208C-52D8-474F-BBA4-CAC804129B0B}" type="pres">
      <dgm:prSet presAssocID="{13EE0D41-DE53-4B13-9D10-B0A22B27D310}" presName="imgShp" presStyleLbl="fgImgPlace1" presStyleIdx="0" presStyleCn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EC26F85-EBF4-4F6A-834F-32D6330B19B3}" type="pres">
      <dgm:prSet presAssocID="{13EE0D41-DE53-4B13-9D10-B0A22B27D310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1DED78-226E-4E0A-AFAA-F1652D28D6D0}" type="presOf" srcId="{1B482323-461E-4089-B489-3C972DE9FC38}" destId="{34BE6274-1136-4825-8358-D4C815CA185B}" srcOrd="0" destOrd="0" presId="urn:microsoft.com/office/officeart/2005/8/layout/vList3"/>
    <dgm:cxn modelId="{278B9068-817E-4457-87A2-E346FEA22D08}" srcId="{1B482323-461E-4089-B489-3C972DE9FC38}" destId="{13EE0D41-DE53-4B13-9D10-B0A22B27D310}" srcOrd="0" destOrd="0" parTransId="{95F48B7A-E5B7-408D-AF96-A13B92037EAC}" sibTransId="{7A8FA902-2B1D-48A5-8950-553E8D619322}"/>
    <dgm:cxn modelId="{8C222DF8-7A4B-4FD2-A9FA-B4FD7BB2C96C}" type="presOf" srcId="{13EE0D41-DE53-4B13-9D10-B0A22B27D310}" destId="{EEC26F85-EBF4-4F6A-834F-32D6330B19B3}" srcOrd="0" destOrd="0" presId="urn:microsoft.com/office/officeart/2005/8/layout/vList3"/>
    <dgm:cxn modelId="{99575780-5FCF-4FD2-8575-1B6103CC10B9}" type="presParOf" srcId="{34BE6274-1136-4825-8358-D4C815CA185B}" destId="{9F008849-2D05-4830-9030-55ED1E5E6385}" srcOrd="0" destOrd="0" presId="urn:microsoft.com/office/officeart/2005/8/layout/vList3"/>
    <dgm:cxn modelId="{2FF1D3CB-ABD3-4436-BECB-3B92D5EC5E19}" type="presParOf" srcId="{9F008849-2D05-4830-9030-55ED1E5E6385}" destId="{D4F1208C-52D8-474F-BBA4-CAC804129B0B}" srcOrd="0" destOrd="0" presId="urn:microsoft.com/office/officeart/2005/8/layout/vList3"/>
    <dgm:cxn modelId="{2F8364CC-D23F-4A46-8967-EAAF1BDF681D}" type="presParOf" srcId="{9F008849-2D05-4830-9030-55ED1E5E6385}" destId="{EEC26F85-EBF4-4F6A-834F-32D6330B19B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482323-461E-4089-B489-3C972DE9FC3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3EE0D41-DE53-4B13-9D10-B0A22B27D310}">
      <dgm:prSet phldrT="[Text]"/>
      <dgm:spPr/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Tell a Story</a:t>
          </a:r>
          <a:endParaRPr lang="en-US" dirty="0">
            <a:solidFill>
              <a:schemeClr val="tx1"/>
            </a:solidFill>
          </a:endParaRPr>
        </a:p>
      </dgm:t>
    </dgm:pt>
    <dgm:pt modelId="{95F48B7A-E5B7-408D-AF96-A13B92037EAC}" type="parTrans" cxnId="{278B9068-817E-4457-87A2-E346FEA22D08}">
      <dgm:prSet/>
      <dgm:spPr/>
      <dgm:t>
        <a:bodyPr/>
        <a:lstStyle/>
        <a:p>
          <a:endParaRPr lang="en-US"/>
        </a:p>
      </dgm:t>
    </dgm:pt>
    <dgm:pt modelId="{7A8FA902-2B1D-48A5-8950-553E8D619322}" type="sibTrans" cxnId="{278B9068-817E-4457-87A2-E346FEA22D08}">
      <dgm:prSet/>
      <dgm:spPr/>
      <dgm:t>
        <a:bodyPr/>
        <a:lstStyle/>
        <a:p>
          <a:endParaRPr lang="en-US"/>
        </a:p>
      </dgm:t>
    </dgm:pt>
    <dgm:pt modelId="{34BE6274-1136-4825-8358-D4C815CA185B}" type="pres">
      <dgm:prSet presAssocID="{1B482323-461E-4089-B489-3C972DE9FC38}" presName="linearFlow" presStyleCnt="0">
        <dgm:presLayoutVars>
          <dgm:dir/>
          <dgm:resizeHandles val="exact"/>
        </dgm:presLayoutVars>
      </dgm:prSet>
      <dgm:spPr/>
    </dgm:pt>
    <dgm:pt modelId="{9F008849-2D05-4830-9030-55ED1E5E6385}" type="pres">
      <dgm:prSet presAssocID="{13EE0D41-DE53-4B13-9D10-B0A22B27D310}" presName="composite" presStyleCnt="0"/>
      <dgm:spPr/>
    </dgm:pt>
    <dgm:pt modelId="{D4F1208C-52D8-474F-BBA4-CAC804129B0B}" type="pres">
      <dgm:prSet presAssocID="{13EE0D41-DE53-4B13-9D10-B0A22B27D310}" presName="imgShp" presStyleLbl="fgImgPlace1" presStyleIdx="0" presStyleCn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EC26F85-EBF4-4F6A-834F-32D6330B19B3}" type="pres">
      <dgm:prSet presAssocID="{13EE0D41-DE53-4B13-9D10-B0A22B27D310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1DED78-226E-4E0A-AFAA-F1652D28D6D0}" type="presOf" srcId="{1B482323-461E-4089-B489-3C972DE9FC38}" destId="{34BE6274-1136-4825-8358-D4C815CA185B}" srcOrd="0" destOrd="0" presId="urn:microsoft.com/office/officeart/2005/8/layout/vList3"/>
    <dgm:cxn modelId="{278B9068-817E-4457-87A2-E346FEA22D08}" srcId="{1B482323-461E-4089-B489-3C972DE9FC38}" destId="{13EE0D41-DE53-4B13-9D10-B0A22B27D310}" srcOrd="0" destOrd="0" parTransId="{95F48B7A-E5B7-408D-AF96-A13B92037EAC}" sibTransId="{7A8FA902-2B1D-48A5-8950-553E8D619322}"/>
    <dgm:cxn modelId="{8C222DF8-7A4B-4FD2-A9FA-B4FD7BB2C96C}" type="presOf" srcId="{13EE0D41-DE53-4B13-9D10-B0A22B27D310}" destId="{EEC26F85-EBF4-4F6A-834F-32D6330B19B3}" srcOrd="0" destOrd="0" presId="urn:microsoft.com/office/officeart/2005/8/layout/vList3"/>
    <dgm:cxn modelId="{99575780-5FCF-4FD2-8575-1B6103CC10B9}" type="presParOf" srcId="{34BE6274-1136-4825-8358-D4C815CA185B}" destId="{9F008849-2D05-4830-9030-55ED1E5E6385}" srcOrd="0" destOrd="0" presId="urn:microsoft.com/office/officeart/2005/8/layout/vList3"/>
    <dgm:cxn modelId="{2FF1D3CB-ABD3-4436-BECB-3B92D5EC5E19}" type="presParOf" srcId="{9F008849-2D05-4830-9030-55ED1E5E6385}" destId="{D4F1208C-52D8-474F-BBA4-CAC804129B0B}" srcOrd="0" destOrd="0" presId="urn:microsoft.com/office/officeart/2005/8/layout/vList3"/>
    <dgm:cxn modelId="{2F8364CC-D23F-4A46-8967-EAAF1BDF681D}" type="presParOf" srcId="{9F008849-2D05-4830-9030-55ED1E5E6385}" destId="{EEC26F85-EBF4-4F6A-834F-32D6330B19B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482323-461E-4089-B489-3C972DE9FC3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3EE0D41-DE53-4B13-9D10-B0A22B27D310}">
      <dgm:prSet phldrT="[Text]"/>
      <dgm:spPr/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Nail your contributions </a:t>
          </a:r>
          <a:br>
            <a:rPr lang="en-GB" dirty="0" smtClean="0">
              <a:solidFill>
                <a:schemeClr val="tx1"/>
              </a:solidFill>
            </a:rPr>
          </a:br>
          <a:r>
            <a:rPr lang="en-GB" dirty="0" smtClean="0">
              <a:solidFill>
                <a:schemeClr val="tx1"/>
              </a:solidFill>
            </a:rPr>
            <a:t>to the mast</a:t>
          </a:r>
          <a:endParaRPr lang="en-US" dirty="0">
            <a:solidFill>
              <a:schemeClr val="tx1"/>
            </a:solidFill>
          </a:endParaRPr>
        </a:p>
      </dgm:t>
    </dgm:pt>
    <dgm:pt modelId="{95F48B7A-E5B7-408D-AF96-A13B92037EAC}" type="parTrans" cxnId="{278B9068-817E-4457-87A2-E346FEA22D08}">
      <dgm:prSet/>
      <dgm:spPr/>
      <dgm:t>
        <a:bodyPr/>
        <a:lstStyle/>
        <a:p>
          <a:endParaRPr lang="en-US"/>
        </a:p>
      </dgm:t>
    </dgm:pt>
    <dgm:pt modelId="{7A8FA902-2B1D-48A5-8950-553E8D619322}" type="sibTrans" cxnId="{278B9068-817E-4457-87A2-E346FEA22D08}">
      <dgm:prSet/>
      <dgm:spPr/>
      <dgm:t>
        <a:bodyPr/>
        <a:lstStyle/>
        <a:p>
          <a:endParaRPr lang="en-US"/>
        </a:p>
      </dgm:t>
    </dgm:pt>
    <dgm:pt modelId="{34BE6274-1136-4825-8358-D4C815CA185B}" type="pres">
      <dgm:prSet presAssocID="{1B482323-461E-4089-B489-3C972DE9FC38}" presName="linearFlow" presStyleCnt="0">
        <dgm:presLayoutVars>
          <dgm:dir/>
          <dgm:resizeHandles val="exact"/>
        </dgm:presLayoutVars>
      </dgm:prSet>
      <dgm:spPr/>
    </dgm:pt>
    <dgm:pt modelId="{9F008849-2D05-4830-9030-55ED1E5E6385}" type="pres">
      <dgm:prSet presAssocID="{13EE0D41-DE53-4B13-9D10-B0A22B27D310}" presName="composite" presStyleCnt="0"/>
      <dgm:spPr/>
    </dgm:pt>
    <dgm:pt modelId="{D4F1208C-52D8-474F-BBA4-CAC804129B0B}" type="pres">
      <dgm:prSet presAssocID="{13EE0D41-DE53-4B13-9D10-B0A22B27D310}" presName="imgShp" presStyleLbl="fgImgPlace1" presStyleIdx="0" presStyleCn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EC26F85-EBF4-4F6A-834F-32D6330B19B3}" type="pres">
      <dgm:prSet presAssocID="{13EE0D41-DE53-4B13-9D10-B0A22B27D310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1DED78-226E-4E0A-AFAA-F1652D28D6D0}" type="presOf" srcId="{1B482323-461E-4089-B489-3C972DE9FC38}" destId="{34BE6274-1136-4825-8358-D4C815CA185B}" srcOrd="0" destOrd="0" presId="urn:microsoft.com/office/officeart/2005/8/layout/vList3"/>
    <dgm:cxn modelId="{278B9068-817E-4457-87A2-E346FEA22D08}" srcId="{1B482323-461E-4089-B489-3C972DE9FC38}" destId="{13EE0D41-DE53-4B13-9D10-B0A22B27D310}" srcOrd="0" destOrd="0" parTransId="{95F48B7A-E5B7-408D-AF96-A13B92037EAC}" sibTransId="{7A8FA902-2B1D-48A5-8950-553E8D619322}"/>
    <dgm:cxn modelId="{8C222DF8-7A4B-4FD2-A9FA-B4FD7BB2C96C}" type="presOf" srcId="{13EE0D41-DE53-4B13-9D10-B0A22B27D310}" destId="{EEC26F85-EBF4-4F6A-834F-32D6330B19B3}" srcOrd="0" destOrd="0" presId="urn:microsoft.com/office/officeart/2005/8/layout/vList3"/>
    <dgm:cxn modelId="{99575780-5FCF-4FD2-8575-1B6103CC10B9}" type="presParOf" srcId="{34BE6274-1136-4825-8358-D4C815CA185B}" destId="{9F008849-2D05-4830-9030-55ED1E5E6385}" srcOrd="0" destOrd="0" presId="urn:microsoft.com/office/officeart/2005/8/layout/vList3"/>
    <dgm:cxn modelId="{2FF1D3CB-ABD3-4436-BECB-3B92D5EC5E19}" type="presParOf" srcId="{9F008849-2D05-4830-9030-55ED1E5E6385}" destId="{D4F1208C-52D8-474F-BBA4-CAC804129B0B}" srcOrd="0" destOrd="0" presId="urn:microsoft.com/office/officeart/2005/8/layout/vList3"/>
    <dgm:cxn modelId="{2F8364CC-D23F-4A46-8967-EAAF1BDF681D}" type="presParOf" srcId="{9F008849-2D05-4830-9030-55ED1E5E6385}" destId="{EEC26F85-EBF4-4F6A-834F-32D6330B19B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4181A3-A2EC-49BC-AC26-92FF3B7F9D6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AC52CA-ED0B-46A6-A58F-803F0CA03455}">
      <dgm:prSet phldrT="[Text]"/>
      <dgm:spPr/>
      <dgm:t>
        <a:bodyPr/>
        <a:lstStyle/>
        <a:p>
          <a:r>
            <a:rPr lang="en-US" dirty="0" smtClean="0"/>
            <a:t>5Qs</a:t>
          </a:r>
        </a:p>
        <a:p>
          <a:r>
            <a:rPr lang="en-US" dirty="0" smtClean="0"/>
            <a:t>(CS)</a:t>
          </a:r>
          <a:endParaRPr lang="en-US" dirty="0"/>
        </a:p>
      </dgm:t>
    </dgm:pt>
    <dgm:pt modelId="{0D88BBA7-7B6F-48D3-9C6B-4945AEBF2244}" type="parTrans" cxnId="{FC7120D5-CF8B-4174-8091-0CDC645B5DCA}">
      <dgm:prSet/>
      <dgm:spPr/>
      <dgm:t>
        <a:bodyPr/>
        <a:lstStyle/>
        <a:p>
          <a:endParaRPr lang="en-US"/>
        </a:p>
      </dgm:t>
    </dgm:pt>
    <dgm:pt modelId="{32108307-5C9B-46F8-BAFF-2FAF67934297}" type="sibTrans" cxnId="{FC7120D5-CF8B-4174-8091-0CDC645B5DCA}">
      <dgm:prSet/>
      <dgm:spPr/>
      <dgm:t>
        <a:bodyPr/>
        <a:lstStyle/>
        <a:p>
          <a:endParaRPr lang="en-US"/>
        </a:p>
      </dgm:t>
    </dgm:pt>
    <dgm:pt modelId="{1EE5F987-E18D-4C6D-96E5-A021FE1FEA63}">
      <dgm:prSet phldrT="[Text]"/>
      <dgm:spPr/>
      <dgm:t>
        <a:bodyPr/>
        <a:lstStyle/>
        <a:p>
          <a:r>
            <a:rPr lang="en-US" b="0" i="1" dirty="0" smtClean="0"/>
            <a:t>What is the problem</a:t>
          </a:r>
          <a:endParaRPr lang="en-US" dirty="0"/>
        </a:p>
      </dgm:t>
    </dgm:pt>
    <dgm:pt modelId="{CADB110E-4871-4CD8-B988-A94368CD1D0E}" type="parTrans" cxnId="{014789A2-07DB-49CF-B509-B8CF595E9A91}">
      <dgm:prSet/>
      <dgm:spPr/>
      <dgm:t>
        <a:bodyPr/>
        <a:lstStyle/>
        <a:p>
          <a:endParaRPr lang="en-US"/>
        </a:p>
      </dgm:t>
    </dgm:pt>
    <dgm:pt modelId="{53BC1707-B727-4606-99AC-33DFB6FB39C7}" type="sibTrans" cxnId="{014789A2-07DB-49CF-B509-B8CF595E9A91}">
      <dgm:prSet/>
      <dgm:spPr/>
      <dgm:t>
        <a:bodyPr/>
        <a:lstStyle/>
        <a:p>
          <a:endParaRPr lang="en-US"/>
        </a:p>
      </dgm:t>
    </dgm:pt>
    <dgm:pt modelId="{CBCCBF17-8107-4773-B915-816E931A76CC}">
      <dgm:prSet phldrT="[Text]"/>
      <dgm:spPr/>
      <dgm:t>
        <a:bodyPr/>
        <a:lstStyle/>
        <a:p>
          <a:r>
            <a:rPr lang="en-US" b="0" i="1" dirty="0" smtClean="0"/>
            <a:t>Why is it interesting and important?</a:t>
          </a:r>
          <a:endParaRPr lang="en-US" dirty="0"/>
        </a:p>
      </dgm:t>
    </dgm:pt>
    <dgm:pt modelId="{3FDEB526-5CDD-4C56-9612-FF5023E6104E}" type="parTrans" cxnId="{6D29D168-8DC7-4EE3-BD5E-AB15BE7EC295}">
      <dgm:prSet/>
      <dgm:spPr/>
      <dgm:t>
        <a:bodyPr/>
        <a:lstStyle/>
        <a:p>
          <a:endParaRPr lang="en-US"/>
        </a:p>
      </dgm:t>
    </dgm:pt>
    <dgm:pt modelId="{1D317F10-53C5-4F61-BEC7-F7EA228390C6}" type="sibTrans" cxnId="{6D29D168-8DC7-4EE3-BD5E-AB15BE7EC295}">
      <dgm:prSet/>
      <dgm:spPr/>
      <dgm:t>
        <a:bodyPr/>
        <a:lstStyle/>
        <a:p>
          <a:endParaRPr lang="en-US"/>
        </a:p>
      </dgm:t>
    </dgm:pt>
    <dgm:pt modelId="{8745DE09-2C22-4651-884F-A6C317BC0849}">
      <dgm:prSet phldrT="[Text]"/>
      <dgm:spPr/>
      <dgm:t>
        <a:bodyPr/>
        <a:lstStyle/>
        <a:p>
          <a:r>
            <a:rPr lang="en-US" b="0" i="1" dirty="0" smtClean="0"/>
            <a:t>Why is it hard? </a:t>
          </a:r>
          <a:endParaRPr lang="en-US" dirty="0"/>
        </a:p>
      </dgm:t>
    </dgm:pt>
    <dgm:pt modelId="{7E9EA73D-C47B-484A-951A-87A8B341457F}" type="parTrans" cxnId="{BCDF0F7D-D097-467B-9433-74D3B07FA208}">
      <dgm:prSet/>
      <dgm:spPr/>
      <dgm:t>
        <a:bodyPr/>
        <a:lstStyle/>
        <a:p>
          <a:endParaRPr lang="en-US"/>
        </a:p>
      </dgm:t>
    </dgm:pt>
    <dgm:pt modelId="{E9D6BCB9-4DF6-4EEE-9755-38F7361CE948}" type="sibTrans" cxnId="{BCDF0F7D-D097-467B-9433-74D3B07FA208}">
      <dgm:prSet/>
      <dgm:spPr/>
      <dgm:t>
        <a:bodyPr/>
        <a:lstStyle/>
        <a:p>
          <a:endParaRPr lang="en-US"/>
        </a:p>
      </dgm:t>
    </dgm:pt>
    <dgm:pt modelId="{733A20CB-AD37-4837-9F90-8A619AA533AE}">
      <dgm:prSet phldrT="[Text]"/>
      <dgm:spPr/>
      <dgm:t>
        <a:bodyPr/>
        <a:lstStyle/>
        <a:p>
          <a:r>
            <a:rPr lang="en-US" b="0" i="1" dirty="0" smtClean="0"/>
            <a:t>Why hasn't it been solved before? </a:t>
          </a:r>
          <a:endParaRPr lang="en-US" dirty="0"/>
        </a:p>
      </dgm:t>
    </dgm:pt>
    <dgm:pt modelId="{336B3A71-5D85-45E4-8F2A-39EC986D6DE6}" type="parTrans" cxnId="{B45D17EC-5CAB-4C1B-83D5-102DE493B43C}">
      <dgm:prSet/>
      <dgm:spPr/>
      <dgm:t>
        <a:bodyPr/>
        <a:lstStyle/>
        <a:p>
          <a:endParaRPr lang="en-US"/>
        </a:p>
      </dgm:t>
    </dgm:pt>
    <dgm:pt modelId="{D0D02193-5944-42AC-AA72-CB2098616D0E}" type="sibTrans" cxnId="{B45D17EC-5CAB-4C1B-83D5-102DE493B43C}">
      <dgm:prSet/>
      <dgm:spPr/>
      <dgm:t>
        <a:bodyPr/>
        <a:lstStyle/>
        <a:p>
          <a:endParaRPr lang="en-US"/>
        </a:p>
      </dgm:t>
    </dgm:pt>
    <dgm:pt modelId="{39CD1D65-1E7D-4062-8F67-6009A82797C7}">
      <dgm:prSet phldrT="[Text]"/>
      <dgm:spPr/>
      <dgm:t>
        <a:bodyPr/>
        <a:lstStyle/>
        <a:p>
          <a:r>
            <a:rPr lang="en-US" b="0" i="1" dirty="0" smtClean="0"/>
            <a:t>What are the key components of my approach and results? </a:t>
          </a:r>
          <a:endParaRPr lang="en-US"/>
        </a:p>
      </dgm:t>
    </dgm:pt>
    <dgm:pt modelId="{E649EE8B-A120-4C6B-99FF-A933FF0AA60B}" type="parTrans" cxnId="{F9A5B88A-040C-4BFB-8FF8-4BE3BC53C8BF}">
      <dgm:prSet/>
      <dgm:spPr/>
      <dgm:t>
        <a:bodyPr/>
        <a:lstStyle/>
        <a:p>
          <a:endParaRPr lang="en-US"/>
        </a:p>
      </dgm:t>
    </dgm:pt>
    <dgm:pt modelId="{06A5BF7A-BE99-4E3B-88DD-E32099DFAF54}" type="sibTrans" cxnId="{F9A5B88A-040C-4BFB-8FF8-4BE3BC53C8BF}">
      <dgm:prSet/>
      <dgm:spPr/>
      <dgm:t>
        <a:bodyPr/>
        <a:lstStyle/>
        <a:p>
          <a:endParaRPr lang="en-US"/>
        </a:p>
      </dgm:t>
    </dgm:pt>
    <dgm:pt modelId="{CA2C6F72-3C7F-44E3-8F0E-85EACBC735FA}" type="pres">
      <dgm:prSet presAssocID="{F04181A3-A2EC-49BC-AC26-92FF3B7F9D6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C1800C5-DCB7-48AE-9831-DD6E1161EEDF}" type="pres">
      <dgm:prSet presAssocID="{44AC52CA-ED0B-46A6-A58F-803F0CA03455}" presName="thickLine" presStyleLbl="alignNode1" presStyleIdx="0" presStyleCnt="1"/>
      <dgm:spPr/>
    </dgm:pt>
    <dgm:pt modelId="{C76BB268-D323-469B-B33D-7D8374E12DFB}" type="pres">
      <dgm:prSet presAssocID="{44AC52CA-ED0B-46A6-A58F-803F0CA03455}" presName="horz1" presStyleCnt="0"/>
      <dgm:spPr/>
    </dgm:pt>
    <dgm:pt modelId="{C9F1937F-0197-4849-9FA7-0C0108464D59}" type="pres">
      <dgm:prSet presAssocID="{44AC52CA-ED0B-46A6-A58F-803F0CA03455}" presName="tx1" presStyleLbl="revTx" presStyleIdx="0" presStyleCnt="6"/>
      <dgm:spPr/>
      <dgm:t>
        <a:bodyPr/>
        <a:lstStyle/>
        <a:p>
          <a:endParaRPr lang="en-US"/>
        </a:p>
      </dgm:t>
    </dgm:pt>
    <dgm:pt modelId="{A82E1804-B0A9-4AF1-8534-D2AAA9D19E13}" type="pres">
      <dgm:prSet presAssocID="{44AC52CA-ED0B-46A6-A58F-803F0CA03455}" presName="vert1" presStyleCnt="0"/>
      <dgm:spPr/>
    </dgm:pt>
    <dgm:pt modelId="{63E191C6-2A36-4F3E-8E8B-EFBA8C87240A}" type="pres">
      <dgm:prSet presAssocID="{1EE5F987-E18D-4C6D-96E5-A021FE1FEA63}" presName="vertSpace2a" presStyleCnt="0"/>
      <dgm:spPr/>
    </dgm:pt>
    <dgm:pt modelId="{910511A4-3F1E-480F-978C-96C5F2A9A722}" type="pres">
      <dgm:prSet presAssocID="{1EE5F987-E18D-4C6D-96E5-A021FE1FEA63}" presName="horz2" presStyleCnt="0"/>
      <dgm:spPr/>
    </dgm:pt>
    <dgm:pt modelId="{4F2B967D-79DD-4952-8CC7-57A4F2D204CF}" type="pres">
      <dgm:prSet presAssocID="{1EE5F987-E18D-4C6D-96E5-A021FE1FEA63}" presName="horzSpace2" presStyleCnt="0"/>
      <dgm:spPr/>
    </dgm:pt>
    <dgm:pt modelId="{943F77EE-31C0-454C-817F-E27F51123586}" type="pres">
      <dgm:prSet presAssocID="{1EE5F987-E18D-4C6D-96E5-A021FE1FEA63}" presName="tx2" presStyleLbl="revTx" presStyleIdx="1" presStyleCnt="6"/>
      <dgm:spPr/>
      <dgm:t>
        <a:bodyPr/>
        <a:lstStyle/>
        <a:p>
          <a:endParaRPr lang="en-US"/>
        </a:p>
      </dgm:t>
    </dgm:pt>
    <dgm:pt modelId="{FD347D24-BA68-47CB-B3F9-62403DB0AEBA}" type="pres">
      <dgm:prSet presAssocID="{1EE5F987-E18D-4C6D-96E5-A021FE1FEA63}" presName="vert2" presStyleCnt="0"/>
      <dgm:spPr/>
    </dgm:pt>
    <dgm:pt modelId="{A977E90C-9E0A-4E0E-B7A6-E195D3EBA34C}" type="pres">
      <dgm:prSet presAssocID="{1EE5F987-E18D-4C6D-96E5-A021FE1FEA63}" presName="thinLine2b" presStyleLbl="callout" presStyleIdx="0" presStyleCnt="5"/>
      <dgm:spPr/>
    </dgm:pt>
    <dgm:pt modelId="{0958342B-0161-40F7-AF98-28CAD2A1F23B}" type="pres">
      <dgm:prSet presAssocID="{1EE5F987-E18D-4C6D-96E5-A021FE1FEA63}" presName="vertSpace2b" presStyleCnt="0"/>
      <dgm:spPr/>
    </dgm:pt>
    <dgm:pt modelId="{52D7621C-EBD7-436C-AC3E-7B0D13447BC2}" type="pres">
      <dgm:prSet presAssocID="{CBCCBF17-8107-4773-B915-816E931A76CC}" presName="horz2" presStyleCnt="0"/>
      <dgm:spPr/>
    </dgm:pt>
    <dgm:pt modelId="{963E9AB8-3ACD-4F0A-A0F5-F5B94E93714E}" type="pres">
      <dgm:prSet presAssocID="{CBCCBF17-8107-4773-B915-816E931A76CC}" presName="horzSpace2" presStyleCnt="0"/>
      <dgm:spPr/>
    </dgm:pt>
    <dgm:pt modelId="{6AB7104E-E01F-4B05-8D57-15713798DE75}" type="pres">
      <dgm:prSet presAssocID="{CBCCBF17-8107-4773-B915-816E931A76CC}" presName="tx2" presStyleLbl="revTx" presStyleIdx="2" presStyleCnt="6"/>
      <dgm:spPr/>
      <dgm:t>
        <a:bodyPr/>
        <a:lstStyle/>
        <a:p>
          <a:endParaRPr lang="en-US"/>
        </a:p>
      </dgm:t>
    </dgm:pt>
    <dgm:pt modelId="{C4E9A672-D509-46AD-B8C3-5D5E726CE408}" type="pres">
      <dgm:prSet presAssocID="{CBCCBF17-8107-4773-B915-816E931A76CC}" presName="vert2" presStyleCnt="0"/>
      <dgm:spPr/>
    </dgm:pt>
    <dgm:pt modelId="{C6BF154D-D093-4CEE-B908-6C33F2C8432A}" type="pres">
      <dgm:prSet presAssocID="{CBCCBF17-8107-4773-B915-816E931A76CC}" presName="thinLine2b" presStyleLbl="callout" presStyleIdx="1" presStyleCnt="5"/>
      <dgm:spPr/>
    </dgm:pt>
    <dgm:pt modelId="{FC0689B8-0802-453A-94A5-A8716B8097E6}" type="pres">
      <dgm:prSet presAssocID="{CBCCBF17-8107-4773-B915-816E931A76CC}" presName="vertSpace2b" presStyleCnt="0"/>
      <dgm:spPr/>
    </dgm:pt>
    <dgm:pt modelId="{6F029CC1-8816-4D55-AAB3-5449FCD7ED2F}" type="pres">
      <dgm:prSet presAssocID="{8745DE09-2C22-4651-884F-A6C317BC0849}" presName="horz2" presStyleCnt="0"/>
      <dgm:spPr/>
    </dgm:pt>
    <dgm:pt modelId="{DB1C9501-098E-4DF9-B3ED-9D2CC489449A}" type="pres">
      <dgm:prSet presAssocID="{8745DE09-2C22-4651-884F-A6C317BC0849}" presName="horzSpace2" presStyleCnt="0"/>
      <dgm:spPr/>
    </dgm:pt>
    <dgm:pt modelId="{64157802-2FEC-4A64-9F3C-A352E74EEF70}" type="pres">
      <dgm:prSet presAssocID="{8745DE09-2C22-4651-884F-A6C317BC0849}" presName="tx2" presStyleLbl="revTx" presStyleIdx="3" presStyleCnt="6"/>
      <dgm:spPr/>
      <dgm:t>
        <a:bodyPr/>
        <a:lstStyle/>
        <a:p>
          <a:endParaRPr lang="en-US"/>
        </a:p>
      </dgm:t>
    </dgm:pt>
    <dgm:pt modelId="{9F58DD96-B670-444F-9437-F5F245132262}" type="pres">
      <dgm:prSet presAssocID="{8745DE09-2C22-4651-884F-A6C317BC0849}" presName="vert2" presStyleCnt="0"/>
      <dgm:spPr/>
    </dgm:pt>
    <dgm:pt modelId="{8F951FB6-4F64-495B-9F19-225F8A9AD31A}" type="pres">
      <dgm:prSet presAssocID="{8745DE09-2C22-4651-884F-A6C317BC0849}" presName="thinLine2b" presStyleLbl="callout" presStyleIdx="2" presStyleCnt="5"/>
      <dgm:spPr/>
    </dgm:pt>
    <dgm:pt modelId="{E8E2A7C6-EDA0-4A36-8EB8-374D94B0C1D4}" type="pres">
      <dgm:prSet presAssocID="{8745DE09-2C22-4651-884F-A6C317BC0849}" presName="vertSpace2b" presStyleCnt="0"/>
      <dgm:spPr/>
    </dgm:pt>
    <dgm:pt modelId="{3750D630-B26D-4C4E-87D4-5EFFD0DA7391}" type="pres">
      <dgm:prSet presAssocID="{733A20CB-AD37-4837-9F90-8A619AA533AE}" presName="horz2" presStyleCnt="0"/>
      <dgm:spPr/>
    </dgm:pt>
    <dgm:pt modelId="{03E5E2F6-4C02-4888-953C-F1984621CB8E}" type="pres">
      <dgm:prSet presAssocID="{733A20CB-AD37-4837-9F90-8A619AA533AE}" presName="horzSpace2" presStyleCnt="0"/>
      <dgm:spPr/>
    </dgm:pt>
    <dgm:pt modelId="{7EC4B2E1-513A-4986-A571-9053EA0DB3A1}" type="pres">
      <dgm:prSet presAssocID="{733A20CB-AD37-4837-9F90-8A619AA533AE}" presName="tx2" presStyleLbl="revTx" presStyleIdx="4" presStyleCnt="6"/>
      <dgm:spPr/>
      <dgm:t>
        <a:bodyPr/>
        <a:lstStyle/>
        <a:p>
          <a:endParaRPr lang="en-US"/>
        </a:p>
      </dgm:t>
    </dgm:pt>
    <dgm:pt modelId="{A7A0ED7D-9F08-4E2E-B8A5-088FF463DB34}" type="pres">
      <dgm:prSet presAssocID="{733A20CB-AD37-4837-9F90-8A619AA533AE}" presName="vert2" presStyleCnt="0"/>
      <dgm:spPr/>
    </dgm:pt>
    <dgm:pt modelId="{1512B1F0-40DA-4620-8A95-5B7A4A5C59DF}" type="pres">
      <dgm:prSet presAssocID="{733A20CB-AD37-4837-9F90-8A619AA533AE}" presName="thinLine2b" presStyleLbl="callout" presStyleIdx="3" presStyleCnt="5"/>
      <dgm:spPr/>
    </dgm:pt>
    <dgm:pt modelId="{3F280F8A-22D0-42A8-B01E-DBC97A733857}" type="pres">
      <dgm:prSet presAssocID="{733A20CB-AD37-4837-9F90-8A619AA533AE}" presName="vertSpace2b" presStyleCnt="0"/>
      <dgm:spPr/>
    </dgm:pt>
    <dgm:pt modelId="{F1DC9446-B50C-45CA-AE04-13703E81258E}" type="pres">
      <dgm:prSet presAssocID="{39CD1D65-1E7D-4062-8F67-6009A82797C7}" presName="horz2" presStyleCnt="0"/>
      <dgm:spPr/>
    </dgm:pt>
    <dgm:pt modelId="{987057E7-7737-44BE-9BF2-B654F632042E}" type="pres">
      <dgm:prSet presAssocID="{39CD1D65-1E7D-4062-8F67-6009A82797C7}" presName="horzSpace2" presStyleCnt="0"/>
      <dgm:spPr/>
    </dgm:pt>
    <dgm:pt modelId="{3406B9F9-DBBA-4BCC-8318-78AE80ADE21F}" type="pres">
      <dgm:prSet presAssocID="{39CD1D65-1E7D-4062-8F67-6009A82797C7}" presName="tx2" presStyleLbl="revTx" presStyleIdx="5" presStyleCnt="6"/>
      <dgm:spPr/>
      <dgm:t>
        <a:bodyPr/>
        <a:lstStyle/>
        <a:p>
          <a:endParaRPr lang="en-US"/>
        </a:p>
      </dgm:t>
    </dgm:pt>
    <dgm:pt modelId="{7097DD06-7662-4486-AC5A-5A76FE78A633}" type="pres">
      <dgm:prSet presAssocID="{39CD1D65-1E7D-4062-8F67-6009A82797C7}" presName="vert2" presStyleCnt="0"/>
      <dgm:spPr/>
    </dgm:pt>
    <dgm:pt modelId="{5055612F-EFF9-4657-AD76-1D454AB6F0ED}" type="pres">
      <dgm:prSet presAssocID="{39CD1D65-1E7D-4062-8F67-6009A82797C7}" presName="thinLine2b" presStyleLbl="callout" presStyleIdx="4" presStyleCnt="5"/>
      <dgm:spPr/>
    </dgm:pt>
    <dgm:pt modelId="{2399B35F-E79C-4AE3-978F-8FFF8D837A0B}" type="pres">
      <dgm:prSet presAssocID="{39CD1D65-1E7D-4062-8F67-6009A82797C7}" presName="vertSpace2b" presStyleCnt="0"/>
      <dgm:spPr/>
    </dgm:pt>
  </dgm:ptLst>
  <dgm:cxnLst>
    <dgm:cxn modelId="{FC7120D5-CF8B-4174-8091-0CDC645B5DCA}" srcId="{F04181A3-A2EC-49BC-AC26-92FF3B7F9D6C}" destId="{44AC52CA-ED0B-46A6-A58F-803F0CA03455}" srcOrd="0" destOrd="0" parTransId="{0D88BBA7-7B6F-48D3-9C6B-4945AEBF2244}" sibTransId="{32108307-5C9B-46F8-BAFF-2FAF67934297}"/>
    <dgm:cxn modelId="{014789A2-07DB-49CF-B509-B8CF595E9A91}" srcId="{44AC52CA-ED0B-46A6-A58F-803F0CA03455}" destId="{1EE5F987-E18D-4C6D-96E5-A021FE1FEA63}" srcOrd="0" destOrd="0" parTransId="{CADB110E-4871-4CD8-B988-A94368CD1D0E}" sibTransId="{53BC1707-B727-4606-99AC-33DFB6FB39C7}"/>
    <dgm:cxn modelId="{9574344B-C9E8-413D-9424-98BE7556BE74}" type="presOf" srcId="{39CD1D65-1E7D-4062-8F67-6009A82797C7}" destId="{3406B9F9-DBBA-4BCC-8318-78AE80ADE21F}" srcOrd="0" destOrd="0" presId="urn:microsoft.com/office/officeart/2008/layout/LinedList"/>
    <dgm:cxn modelId="{B45D17EC-5CAB-4C1B-83D5-102DE493B43C}" srcId="{44AC52CA-ED0B-46A6-A58F-803F0CA03455}" destId="{733A20CB-AD37-4837-9F90-8A619AA533AE}" srcOrd="3" destOrd="0" parTransId="{336B3A71-5D85-45E4-8F2A-39EC986D6DE6}" sibTransId="{D0D02193-5944-42AC-AA72-CB2098616D0E}"/>
    <dgm:cxn modelId="{08221B40-A343-4A1F-939E-D5AB472E0FC1}" type="presOf" srcId="{733A20CB-AD37-4837-9F90-8A619AA533AE}" destId="{7EC4B2E1-513A-4986-A571-9053EA0DB3A1}" srcOrd="0" destOrd="0" presId="urn:microsoft.com/office/officeart/2008/layout/LinedList"/>
    <dgm:cxn modelId="{77875FDB-D1CA-4CCA-80EE-6BDCFA84FDA8}" type="presOf" srcId="{44AC52CA-ED0B-46A6-A58F-803F0CA03455}" destId="{C9F1937F-0197-4849-9FA7-0C0108464D59}" srcOrd="0" destOrd="0" presId="urn:microsoft.com/office/officeart/2008/layout/LinedList"/>
    <dgm:cxn modelId="{FDAA6A22-C42C-4C2C-B5E8-231A4484C31B}" type="presOf" srcId="{1EE5F987-E18D-4C6D-96E5-A021FE1FEA63}" destId="{943F77EE-31C0-454C-817F-E27F51123586}" srcOrd="0" destOrd="0" presId="urn:microsoft.com/office/officeart/2008/layout/LinedList"/>
    <dgm:cxn modelId="{F9A5B88A-040C-4BFB-8FF8-4BE3BC53C8BF}" srcId="{44AC52CA-ED0B-46A6-A58F-803F0CA03455}" destId="{39CD1D65-1E7D-4062-8F67-6009A82797C7}" srcOrd="4" destOrd="0" parTransId="{E649EE8B-A120-4C6B-99FF-A933FF0AA60B}" sibTransId="{06A5BF7A-BE99-4E3B-88DD-E32099DFAF54}"/>
    <dgm:cxn modelId="{6D29D168-8DC7-4EE3-BD5E-AB15BE7EC295}" srcId="{44AC52CA-ED0B-46A6-A58F-803F0CA03455}" destId="{CBCCBF17-8107-4773-B915-816E931A76CC}" srcOrd="1" destOrd="0" parTransId="{3FDEB526-5CDD-4C56-9612-FF5023E6104E}" sibTransId="{1D317F10-53C5-4F61-BEC7-F7EA228390C6}"/>
    <dgm:cxn modelId="{594A660F-678E-44E7-A2FD-6004AEBA9E3C}" type="presOf" srcId="{8745DE09-2C22-4651-884F-A6C317BC0849}" destId="{64157802-2FEC-4A64-9F3C-A352E74EEF70}" srcOrd="0" destOrd="0" presId="urn:microsoft.com/office/officeart/2008/layout/LinedList"/>
    <dgm:cxn modelId="{BCDF0F7D-D097-467B-9433-74D3B07FA208}" srcId="{44AC52CA-ED0B-46A6-A58F-803F0CA03455}" destId="{8745DE09-2C22-4651-884F-A6C317BC0849}" srcOrd="2" destOrd="0" parTransId="{7E9EA73D-C47B-484A-951A-87A8B341457F}" sibTransId="{E9D6BCB9-4DF6-4EEE-9755-38F7361CE948}"/>
    <dgm:cxn modelId="{621D1B14-91F4-4DE3-A35F-71B65C4F4A80}" type="presOf" srcId="{F04181A3-A2EC-49BC-AC26-92FF3B7F9D6C}" destId="{CA2C6F72-3C7F-44E3-8F0E-85EACBC735FA}" srcOrd="0" destOrd="0" presId="urn:microsoft.com/office/officeart/2008/layout/LinedList"/>
    <dgm:cxn modelId="{7BE45519-907B-4FAD-9F9A-57B0C7498BFB}" type="presOf" srcId="{CBCCBF17-8107-4773-B915-816E931A76CC}" destId="{6AB7104E-E01F-4B05-8D57-15713798DE75}" srcOrd="0" destOrd="0" presId="urn:microsoft.com/office/officeart/2008/layout/LinedList"/>
    <dgm:cxn modelId="{1D2F144B-415A-498D-BA46-664A561ECFE2}" type="presParOf" srcId="{CA2C6F72-3C7F-44E3-8F0E-85EACBC735FA}" destId="{6C1800C5-DCB7-48AE-9831-DD6E1161EEDF}" srcOrd="0" destOrd="0" presId="urn:microsoft.com/office/officeart/2008/layout/LinedList"/>
    <dgm:cxn modelId="{1DABFE6C-61A2-49FD-8840-C3207C8A4133}" type="presParOf" srcId="{CA2C6F72-3C7F-44E3-8F0E-85EACBC735FA}" destId="{C76BB268-D323-469B-B33D-7D8374E12DFB}" srcOrd="1" destOrd="0" presId="urn:microsoft.com/office/officeart/2008/layout/LinedList"/>
    <dgm:cxn modelId="{9107CB3A-D1A1-4708-A6BE-A109E0144FF7}" type="presParOf" srcId="{C76BB268-D323-469B-B33D-7D8374E12DFB}" destId="{C9F1937F-0197-4849-9FA7-0C0108464D59}" srcOrd="0" destOrd="0" presId="urn:microsoft.com/office/officeart/2008/layout/LinedList"/>
    <dgm:cxn modelId="{6213927F-524F-443D-B0D4-F0152E3F3C88}" type="presParOf" srcId="{C76BB268-D323-469B-B33D-7D8374E12DFB}" destId="{A82E1804-B0A9-4AF1-8534-D2AAA9D19E13}" srcOrd="1" destOrd="0" presId="urn:microsoft.com/office/officeart/2008/layout/LinedList"/>
    <dgm:cxn modelId="{F9F1DDEA-AA52-43EB-B098-AFF1E133CE70}" type="presParOf" srcId="{A82E1804-B0A9-4AF1-8534-D2AAA9D19E13}" destId="{63E191C6-2A36-4F3E-8E8B-EFBA8C87240A}" srcOrd="0" destOrd="0" presId="urn:microsoft.com/office/officeart/2008/layout/LinedList"/>
    <dgm:cxn modelId="{F2B75E1F-6720-4EFB-BC5D-03E70DB2ECCA}" type="presParOf" srcId="{A82E1804-B0A9-4AF1-8534-D2AAA9D19E13}" destId="{910511A4-3F1E-480F-978C-96C5F2A9A722}" srcOrd="1" destOrd="0" presId="urn:microsoft.com/office/officeart/2008/layout/LinedList"/>
    <dgm:cxn modelId="{4036C8B0-7C28-477C-B5EF-3B464D40300E}" type="presParOf" srcId="{910511A4-3F1E-480F-978C-96C5F2A9A722}" destId="{4F2B967D-79DD-4952-8CC7-57A4F2D204CF}" srcOrd="0" destOrd="0" presId="urn:microsoft.com/office/officeart/2008/layout/LinedList"/>
    <dgm:cxn modelId="{67E53766-8A91-495F-832C-D5FF77CA5432}" type="presParOf" srcId="{910511A4-3F1E-480F-978C-96C5F2A9A722}" destId="{943F77EE-31C0-454C-817F-E27F51123586}" srcOrd="1" destOrd="0" presId="urn:microsoft.com/office/officeart/2008/layout/LinedList"/>
    <dgm:cxn modelId="{26BD59CB-7B37-4BC4-9620-D47017C11557}" type="presParOf" srcId="{910511A4-3F1E-480F-978C-96C5F2A9A722}" destId="{FD347D24-BA68-47CB-B3F9-62403DB0AEBA}" srcOrd="2" destOrd="0" presId="urn:microsoft.com/office/officeart/2008/layout/LinedList"/>
    <dgm:cxn modelId="{B3CBE281-A98A-4AC3-B0DD-D32E91EBCF25}" type="presParOf" srcId="{A82E1804-B0A9-4AF1-8534-D2AAA9D19E13}" destId="{A977E90C-9E0A-4E0E-B7A6-E195D3EBA34C}" srcOrd="2" destOrd="0" presId="urn:microsoft.com/office/officeart/2008/layout/LinedList"/>
    <dgm:cxn modelId="{36BFECA3-F314-4E6A-AA83-71A8792EEFAD}" type="presParOf" srcId="{A82E1804-B0A9-4AF1-8534-D2AAA9D19E13}" destId="{0958342B-0161-40F7-AF98-28CAD2A1F23B}" srcOrd="3" destOrd="0" presId="urn:microsoft.com/office/officeart/2008/layout/LinedList"/>
    <dgm:cxn modelId="{0BBCA17D-8620-4827-BEB8-C5B8882E207B}" type="presParOf" srcId="{A82E1804-B0A9-4AF1-8534-D2AAA9D19E13}" destId="{52D7621C-EBD7-436C-AC3E-7B0D13447BC2}" srcOrd="4" destOrd="0" presId="urn:microsoft.com/office/officeart/2008/layout/LinedList"/>
    <dgm:cxn modelId="{8CD501A8-7913-406F-941E-CF4F7C4B0940}" type="presParOf" srcId="{52D7621C-EBD7-436C-AC3E-7B0D13447BC2}" destId="{963E9AB8-3ACD-4F0A-A0F5-F5B94E93714E}" srcOrd="0" destOrd="0" presId="urn:microsoft.com/office/officeart/2008/layout/LinedList"/>
    <dgm:cxn modelId="{A991B086-7601-4011-9B24-766165F774D5}" type="presParOf" srcId="{52D7621C-EBD7-436C-AC3E-7B0D13447BC2}" destId="{6AB7104E-E01F-4B05-8D57-15713798DE75}" srcOrd="1" destOrd="0" presId="urn:microsoft.com/office/officeart/2008/layout/LinedList"/>
    <dgm:cxn modelId="{ADB00F86-CB23-4636-9C49-9C980036D89D}" type="presParOf" srcId="{52D7621C-EBD7-436C-AC3E-7B0D13447BC2}" destId="{C4E9A672-D509-46AD-B8C3-5D5E726CE408}" srcOrd="2" destOrd="0" presId="urn:microsoft.com/office/officeart/2008/layout/LinedList"/>
    <dgm:cxn modelId="{6F1772BB-92C0-4AD9-99C9-DDC71D6EE37A}" type="presParOf" srcId="{A82E1804-B0A9-4AF1-8534-D2AAA9D19E13}" destId="{C6BF154D-D093-4CEE-B908-6C33F2C8432A}" srcOrd="5" destOrd="0" presId="urn:microsoft.com/office/officeart/2008/layout/LinedList"/>
    <dgm:cxn modelId="{450055DF-BA1B-496D-803B-9C63980E4C47}" type="presParOf" srcId="{A82E1804-B0A9-4AF1-8534-D2AAA9D19E13}" destId="{FC0689B8-0802-453A-94A5-A8716B8097E6}" srcOrd="6" destOrd="0" presId="urn:microsoft.com/office/officeart/2008/layout/LinedList"/>
    <dgm:cxn modelId="{7F32A3FF-E3D6-4B5F-ABED-6DA9F0FC1189}" type="presParOf" srcId="{A82E1804-B0A9-4AF1-8534-D2AAA9D19E13}" destId="{6F029CC1-8816-4D55-AAB3-5449FCD7ED2F}" srcOrd="7" destOrd="0" presId="urn:microsoft.com/office/officeart/2008/layout/LinedList"/>
    <dgm:cxn modelId="{C11F9473-59FB-4986-B482-30F50DAF28AB}" type="presParOf" srcId="{6F029CC1-8816-4D55-AAB3-5449FCD7ED2F}" destId="{DB1C9501-098E-4DF9-B3ED-9D2CC489449A}" srcOrd="0" destOrd="0" presId="urn:microsoft.com/office/officeart/2008/layout/LinedList"/>
    <dgm:cxn modelId="{D3BEC7D1-BE72-4FDF-A708-6FF06013A312}" type="presParOf" srcId="{6F029CC1-8816-4D55-AAB3-5449FCD7ED2F}" destId="{64157802-2FEC-4A64-9F3C-A352E74EEF70}" srcOrd="1" destOrd="0" presId="urn:microsoft.com/office/officeart/2008/layout/LinedList"/>
    <dgm:cxn modelId="{F9CD8F1E-A5E2-4E94-912E-7101D30E331D}" type="presParOf" srcId="{6F029CC1-8816-4D55-AAB3-5449FCD7ED2F}" destId="{9F58DD96-B670-444F-9437-F5F245132262}" srcOrd="2" destOrd="0" presId="urn:microsoft.com/office/officeart/2008/layout/LinedList"/>
    <dgm:cxn modelId="{83CB613D-6E50-4BB5-8337-7D81BCAAD30B}" type="presParOf" srcId="{A82E1804-B0A9-4AF1-8534-D2AAA9D19E13}" destId="{8F951FB6-4F64-495B-9F19-225F8A9AD31A}" srcOrd="8" destOrd="0" presId="urn:microsoft.com/office/officeart/2008/layout/LinedList"/>
    <dgm:cxn modelId="{715256BA-4296-4962-9383-2E5B88EF0DEC}" type="presParOf" srcId="{A82E1804-B0A9-4AF1-8534-D2AAA9D19E13}" destId="{E8E2A7C6-EDA0-4A36-8EB8-374D94B0C1D4}" srcOrd="9" destOrd="0" presId="urn:microsoft.com/office/officeart/2008/layout/LinedList"/>
    <dgm:cxn modelId="{4D75D95C-A744-41D5-8029-BAE4C12229F0}" type="presParOf" srcId="{A82E1804-B0A9-4AF1-8534-D2AAA9D19E13}" destId="{3750D630-B26D-4C4E-87D4-5EFFD0DA7391}" srcOrd="10" destOrd="0" presId="urn:microsoft.com/office/officeart/2008/layout/LinedList"/>
    <dgm:cxn modelId="{78629937-9AC6-495C-A290-92D5ED201D6B}" type="presParOf" srcId="{3750D630-B26D-4C4E-87D4-5EFFD0DA7391}" destId="{03E5E2F6-4C02-4888-953C-F1984621CB8E}" srcOrd="0" destOrd="0" presId="urn:microsoft.com/office/officeart/2008/layout/LinedList"/>
    <dgm:cxn modelId="{B3A9A82E-581B-44CB-BF08-2410032E9815}" type="presParOf" srcId="{3750D630-B26D-4C4E-87D4-5EFFD0DA7391}" destId="{7EC4B2E1-513A-4986-A571-9053EA0DB3A1}" srcOrd="1" destOrd="0" presId="urn:microsoft.com/office/officeart/2008/layout/LinedList"/>
    <dgm:cxn modelId="{A619B759-F3ED-4CE6-8613-973DFD4AA82D}" type="presParOf" srcId="{3750D630-B26D-4C4E-87D4-5EFFD0DA7391}" destId="{A7A0ED7D-9F08-4E2E-B8A5-088FF463DB34}" srcOrd="2" destOrd="0" presId="urn:microsoft.com/office/officeart/2008/layout/LinedList"/>
    <dgm:cxn modelId="{45ABE6DA-DEE7-459A-BD76-69311525E5DD}" type="presParOf" srcId="{A82E1804-B0A9-4AF1-8534-D2AAA9D19E13}" destId="{1512B1F0-40DA-4620-8A95-5B7A4A5C59DF}" srcOrd="11" destOrd="0" presId="urn:microsoft.com/office/officeart/2008/layout/LinedList"/>
    <dgm:cxn modelId="{F7CF3BB7-DD27-4768-9FC0-C91F02B91C2E}" type="presParOf" srcId="{A82E1804-B0A9-4AF1-8534-D2AAA9D19E13}" destId="{3F280F8A-22D0-42A8-B01E-DBC97A733857}" srcOrd="12" destOrd="0" presId="urn:microsoft.com/office/officeart/2008/layout/LinedList"/>
    <dgm:cxn modelId="{9C512170-3286-4086-86A7-C2C2F3674E93}" type="presParOf" srcId="{A82E1804-B0A9-4AF1-8534-D2AAA9D19E13}" destId="{F1DC9446-B50C-45CA-AE04-13703E81258E}" srcOrd="13" destOrd="0" presId="urn:microsoft.com/office/officeart/2008/layout/LinedList"/>
    <dgm:cxn modelId="{D3D8FD7B-6C63-4EC6-8457-8C157621B52E}" type="presParOf" srcId="{F1DC9446-B50C-45CA-AE04-13703E81258E}" destId="{987057E7-7737-44BE-9BF2-B654F632042E}" srcOrd="0" destOrd="0" presId="urn:microsoft.com/office/officeart/2008/layout/LinedList"/>
    <dgm:cxn modelId="{D9AA5693-C6B4-46E7-8399-BC5DA2695EE2}" type="presParOf" srcId="{F1DC9446-B50C-45CA-AE04-13703E81258E}" destId="{3406B9F9-DBBA-4BCC-8318-78AE80ADE21F}" srcOrd="1" destOrd="0" presId="urn:microsoft.com/office/officeart/2008/layout/LinedList"/>
    <dgm:cxn modelId="{3B7DE73A-9E77-4681-A007-8160E1EF24A1}" type="presParOf" srcId="{F1DC9446-B50C-45CA-AE04-13703E81258E}" destId="{7097DD06-7662-4486-AC5A-5A76FE78A633}" srcOrd="2" destOrd="0" presId="urn:microsoft.com/office/officeart/2008/layout/LinedList"/>
    <dgm:cxn modelId="{40A2793D-1FEE-445B-BAB4-279447F1E246}" type="presParOf" srcId="{A82E1804-B0A9-4AF1-8534-D2AAA9D19E13}" destId="{5055612F-EFF9-4657-AD76-1D454AB6F0ED}" srcOrd="14" destOrd="0" presId="urn:microsoft.com/office/officeart/2008/layout/LinedList"/>
    <dgm:cxn modelId="{EC69FE92-8FE0-4852-9C11-0CC72BD439BA}" type="presParOf" srcId="{A82E1804-B0A9-4AF1-8534-D2AAA9D19E13}" destId="{2399B35F-E79C-4AE3-978F-8FFF8D837A0B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B482323-461E-4089-B489-3C972DE9FC3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3EE0D41-DE53-4B13-9D10-B0A22B27D310}">
      <dgm:prSet phldrT="[Text]"/>
      <dgm:spPr/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Related work: later</a:t>
          </a:r>
          <a:endParaRPr lang="en-US" dirty="0">
            <a:solidFill>
              <a:schemeClr val="tx1"/>
            </a:solidFill>
          </a:endParaRPr>
        </a:p>
      </dgm:t>
    </dgm:pt>
    <dgm:pt modelId="{95F48B7A-E5B7-408D-AF96-A13B92037EAC}" type="parTrans" cxnId="{278B9068-817E-4457-87A2-E346FEA22D08}">
      <dgm:prSet/>
      <dgm:spPr/>
      <dgm:t>
        <a:bodyPr/>
        <a:lstStyle/>
        <a:p>
          <a:endParaRPr lang="en-US"/>
        </a:p>
      </dgm:t>
    </dgm:pt>
    <dgm:pt modelId="{7A8FA902-2B1D-48A5-8950-553E8D619322}" type="sibTrans" cxnId="{278B9068-817E-4457-87A2-E346FEA22D08}">
      <dgm:prSet/>
      <dgm:spPr/>
      <dgm:t>
        <a:bodyPr/>
        <a:lstStyle/>
        <a:p>
          <a:endParaRPr lang="en-US"/>
        </a:p>
      </dgm:t>
    </dgm:pt>
    <dgm:pt modelId="{34BE6274-1136-4825-8358-D4C815CA185B}" type="pres">
      <dgm:prSet presAssocID="{1B482323-461E-4089-B489-3C972DE9FC38}" presName="linearFlow" presStyleCnt="0">
        <dgm:presLayoutVars>
          <dgm:dir/>
          <dgm:resizeHandles val="exact"/>
        </dgm:presLayoutVars>
      </dgm:prSet>
      <dgm:spPr/>
    </dgm:pt>
    <dgm:pt modelId="{9F008849-2D05-4830-9030-55ED1E5E6385}" type="pres">
      <dgm:prSet presAssocID="{13EE0D41-DE53-4B13-9D10-B0A22B27D310}" presName="composite" presStyleCnt="0"/>
      <dgm:spPr/>
    </dgm:pt>
    <dgm:pt modelId="{D4F1208C-52D8-474F-BBA4-CAC804129B0B}" type="pres">
      <dgm:prSet presAssocID="{13EE0D41-DE53-4B13-9D10-B0A22B27D310}" presName="imgShp" presStyleLbl="fgImgPlace1" presStyleIdx="0" presStyleCn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EC26F85-EBF4-4F6A-834F-32D6330B19B3}" type="pres">
      <dgm:prSet presAssocID="{13EE0D41-DE53-4B13-9D10-B0A22B27D310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1DED78-226E-4E0A-AFAA-F1652D28D6D0}" type="presOf" srcId="{1B482323-461E-4089-B489-3C972DE9FC38}" destId="{34BE6274-1136-4825-8358-D4C815CA185B}" srcOrd="0" destOrd="0" presId="urn:microsoft.com/office/officeart/2005/8/layout/vList3"/>
    <dgm:cxn modelId="{278B9068-817E-4457-87A2-E346FEA22D08}" srcId="{1B482323-461E-4089-B489-3C972DE9FC38}" destId="{13EE0D41-DE53-4B13-9D10-B0A22B27D310}" srcOrd="0" destOrd="0" parTransId="{95F48B7A-E5B7-408D-AF96-A13B92037EAC}" sibTransId="{7A8FA902-2B1D-48A5-8950-553E8D619322}"/>
    <dgm:cxn modelId="{8C222DF8-7A4B-4FD2-A9FA-B4FD7BB2C96C}" type="presOf" srcId="{13EE0D41-DE53-4B13-9D10-B0A22B27D310}" destId="{EEC26F85-EBF4-4F6A-834F-32D6330B19B3}" srcOrd="0" destOrd="0" presId="urn:microsoft.com/office/officeart/2005/8/layout/vList3"/>
    <dgm:cxn modelId="{99575780-5FCF-4FD2-8575-1B6103CC10B9}" type="presParOf" srcId="{34BE6274-1136-4825-8358-D4C815CA185B}" destId="{9F008849-2D05-4830-9030-55ED1E5E6385}" srcOrd="0" destOrd="0" presId="urn:microsoft.com/office/officeart/2005/8/layout/vList3"/>
    <dgm:cxn modelId="{2FF1D3CB-ABD3-4436-BECB-3B92D5EC5E19}" type="presParOf" srcId="{9F008849-2D05-4830-9030-55ED1E5E6385}" destId="{D4F1208C-52D8-474F-BBA4-CAC804129B0B}" srcOrd="0" destOrd="0" presId="urn:microsoft.com/office/officeart/2005/8/layout/vList3"/>
    <dgm:cxn modelId="{2F8364CC-D23F-4A46-8967-EAAF1BDF681D}" type="presParOf" srcId="{9F008849-2D05-4830-9030-55ED1E5E6385}" destId="{EEC26F85-EBF4-4F6A-834F-32D6330B19B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B482323-461E-4089-B489-3C972DE9FC3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3EE0D41-DE53-4B13-9D10-B0A22B27D310}">
      <dgm:prSet phldrT="[Text]"/>
      <dgm:spPr/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Put your readers first</a:t>
          </a:r>
          <a:endParaRPr lang="en-US" dirty="0">
            <a:solidFill>
              <a:schemeClr val="tx1"/>
            </a:solidFill>
          </a:endParaRPr>
        </a:p>
      </dgm:t>
    </dgm:pt>
    <dgm:pt modelId="{95F48B7A-E5B7-408D-AF96-A13B92037EAC}" type="parTrans" cxnId="{278B9068-817E-4457-87A2-E346FEA22D08}">
      <dgm:prSet/>
      <dgm:spPr/>
      <dgm:t>
        <a:bodyPr/>
        <a:lstStyle/>
        <a:p>
          <a:endParaRPr lang="en-US"/>
        </a:p>
      </dgm:t>
    </dgm:pt>
    <dgm:pt modelId="{7A8FA902-2B1D-48A5-8950-553E8D619322}" type="sibTrans" cxnId="{278B9068-817E-4457-87A2-E346FEA22D08}">
      <dgm:prSet/>
      <dgm:spPr/>
      <dgm:t>
        <a:bodyPr/>
        <a:lstStyle/>
        <a:p>
          <a:endParaRPr lang="en-US"/>
        </a:p>
      </dgm:t>
    </dgm:pt>
    <dgm:pt modelId="{34BE6274-1136-4825-8358-D4C815CA185B}" type="pres">
      <dgm:prSet presAssocID="{1B482323-461E-4089-B489-3C972DE9FC38}" presName="linearFlow" presStyleCnt="0">
        <dgm:presLayoutVars>
          <dgm:dir/>
          <dgm:resizeHandles val="exact"/>
        </dgm:presLayoutVars>
      </dgm:prSet>
      <dgm:spPr/>
    </dgm:pt>
    <dgm:pt modelId="{9F008849-2D05-4830-9030-55ED1E5E6385}" type="pres">
      <dgm:prSet presAssocID="{13EE0D41-DE53-4B13-9D10-B0A22B27D310}" presName="composite" presStyleCnt="0"/>
      <dgm:spPr/>
    </dgm:pt>
    <dgm:pt modelId="{D4F1208C-52D8-474F-BBA4-CAC804129B0B}" type="pres">
      <dgm:prSet presAssocID="{13EE0D41-DE53-4B13-9D10-B0A22B27D310}" presName="imgShp" presStyleLbl="fgImgPlace1" presStyleIdx="0" presStyleCn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EC26F85-EBF4-4F6A-834F-32D6330B19B3}" type="pres">
      <dgm:prSet presAssocID="{13EE0D41-DE53-4B13-9D10-B0A22B27D310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1DED78-226E-4E0A-AFAA-F1652D28D6D0}" type="presOf" srcId="{1B482323-461E-4089-B489-3C972DE9FC38}" destId="{34BE6274-1136-4825-8358-D4C815CA185B}" srcOrd="0" destOrd="0" presId="urn:microsoft.com/office/officeart/2005/8/layout/vList3"/>
    <dgm:cxn modelId="{278B9068-817E-4457-87A2-E346FEA22D08}" srcId="{1B482323-461E-4089-B489-3C972DE9FC38}" destId="{13EE0D41-DE53-4B13-9D10-B0A22B27D310}" srcOrd="0" destOrd="0" parTransId="{95F48B7A-E5B7-408D-AF96-A13B92037EAC}" sibTransId="{7A8FA902-2B1D-48A5-8950-553E8D619322}"/>
    <dgm:cxn modelId="{8C222DF8-7A4B-4FD2-A9FA-B4FD7BB2C96C}" type="presOf" srcId="{13EE0D41-DE53-4B13-9D10-B0A22B27D310}" destId="{EEC26F85-EBF4-4F6A-834F-32D6330B19B3}" srcOrd="0" destOrd="0" presId="urn:microsoft.com/office/officeart/2005/8/layout/vList3"/>
    <dgm:cxn modelId="{99575780-5FCF-4FD2-8575-1B6103CC10B9}" type="presParOf" srcId="{34BE6274-1136-4825-8358-D4C815CA185B}" destId="{9F008849-2D05-4830-9030-55ED1E5E6385}" srcOrd="0" destOrd="0" presId="urn:microsoft.com/office/officeart/2005/8/layout/vList3"/>
    <dgm:cxn modelId="{2FF1D3CB-ABD3-4436-BECB-3B92D5EC5E19}" type="presParOf" srcId="{9F008849-2D05-4830-9030-55ED1E5E6385}" destId="{D4F1208C-52D8-474F-BBA4-CAC804129B0B}" srcOrd="0" destOrd="0" presId="urn:microsoft.com/office/officeart/2005/8/layout/vList3"/>
    <dgm:cxn modelId="{2F8364CC-D23F-4A46-8967-EAAF1BDF681D}" type="presParOf" srcId="{9F008849-2D05-4830-9030-55ED1E5E6385}" destId="{EEC26F85-EBF4-4F6A-834F-32D6330B19B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B482323-461E-4089-B489-3C972DE9FC3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3EE0D41-DE53-4B13-9D10-B0A22B27D310}">
      <dgm:prSet phldrT="[Text]"/>
      <dgm:spPr/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Listen to your readers</a:t>
          </a:r>
          <a:endParaRPr lang="en-US" dirty="0">
            <a:solidFill>
              <a:schemeClr val="tx1"/>
            </a:solidFill>
          </a:endParaRPr>
        </a:p>
      </dgm:t>
    </dgm:pt>
    <dgm:pt modelId="{95F48B7A-E5B7-408D-AF96-A13B92037EAC}" type="parTrans" cxnId="{278B9068-817E-4457-87A2-E346FEA22D08}">
      <dgm:prSet/>
      <dgm:spPr/>
      <dgm:t>
        <a:bodyPr/>
        <a:lstStyle/>
        <a:p>
          <a:endParaRPr lang="en-US"/>
        </a:p>
      </dgm:t>
    </dgm:pt>
    <dgm:pt modelId="{7A8FA902-2B1D-48A5-8950-553E8D619322}" type="sibTrans" cxnId="{278B9068-817E-4457-87A2-E346FEA22D08}">
      <dgm:prSet/>
      <dgm:spPr/>
      <dgm:t>
        <a:bodyPr/>
        <a:lstStyle/>
        <a:p>
          <a:endParaRPr lang="en-US"/>
        </a:p>
      </dgm:t>
    </dgm:pt>
    <dgm:pt modelId="{34BE6274-1136-4825-8358-D4C815CA185B}" type="pres">
      <dgm:prSet presAssocID="{1B482323-461E-4089-B489-3C972DE9FC38}" presName="linearFlow" presStyleCnt="0">
        <dgm:presLayoutVars>
          <dgm:dir/>
          <dgm:resizeHandles val="exact"/>
        </dgm:presLayoutVars>
      </dgm:prSet>
      <dgm:spPr/>
    </dgm:pt>
    <dgm:pt modelId="{9F008849-2D05-4830-9030-55ED1E5E6385}" type="pres">
      <dgm:prSet presAssocID="{13EE0D41-DE53-4B13-9D10-B0A22B27D310}" presName="composite" presStyleCnt="0"/>
      <dgm:spPr/>
    </dgm:pt>
    <dgm:pt modelId="{D4F1208C-52D8-474F-BBA4-CAC804129B0B}" type="pres">
      <dgm:prSet presAssocID="{13EE0D41-DE53-4B13-9D10-B0A22B27D310}" presName="imgShp" presStyleLbl="fgImgPlace1" presStyleIdx="0" presStyleCn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EC26F85-EBF4-4F6A-834F-32D6330B19B3}" type="pres">
      <dgm:prSet presAssocID="{13EE0D41-DE53-4B13-9D10-B0A22B27D310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1DED78-226E-4E0A-AFAA-F1652D28D6D0}" type="presOf" srcId="{1B482323-461E-4089-B489-3C972DE9FC38}" destId="{34BE6274-1136-4825-8358-D4C815CA185B}" srcOrd="0" destOrd="0" presId="urn:microsoft.com/office/officeart/2005/8/layout/vList3"/>
    <dgm:cxn modelId="{278B9068-817E-4457-87A2-E346FEA22D08}" srcId="{1B482323-461E-4089-B489-3C972DE9FC38}" destId="{13EE0D41-DE53-4B13-9D10-B0A22B27D310}" srcOrd="0" destOrd="0" parTransId="{95F48B7A-E5B7-408D-AF96-A13B92037EAC}" sibTransId="{7A8FA902-2B1D-48A5-8950-553E8D619322}"/>
    <dgm:cxn modelId="{8C222DF8-7A4B-4FD2-A9FA-B4FD7BB2C96C}" type="presOf" srcId="{13EE0D41-DE53-4B13-9D10-B0A22B27D310}" destId="{EEC26F85-EBF4-4F6A-834F-32D6330B19B3}" srcOrd="0" destOrd="0" presId="urn:microsoft.com/office/officeart/2005/8/layout/vList3"/>
    <dgm:cxn modelId="{99575780-5FCF-4FD2-8575-1B6103CC10B9}" type="presParOf" srcId="{34BE6274-1136-4825-8358-D4C815CA185B}" destId="{9F008849-2D05-4830-9030-55ED1E5E6385}" srcOrd="0" destOrd="0" presId="urn:microsoft.com/office/officeart/2005/8/layout/vList3"/>
    <dgm:cxn modelId="{2FF1D3CB-ABD3-4436-BECB-3B92D5EC5E19}" type="presParOf" srcId="{9F008849-2D05-4830-9030-55ED1E5E6385}" destId="{D4F1208C-52D8-474F-BBA4-CAC804129B0B}" srcOrd="0" destOrd="0" presId="urn:microsoft.com/office/officeart/2005/8/layout/vList3"/>
    <dgm:cxn modelId="{2F8364CC-D23F-4A46-8967-EAAF1BDF681D}" type="presParOf" srcId="{9F008849-2D05-4830-9030-55ED1E5E6385}" destId="{EEC26F85-EBF4-4F6A-834F-32D6330B19B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26F85-EBF4-4F6A-834F-32D6330B19B3}">
      <dsp:nvSpPr>
        <dsp:cNvPr id="0" name=""/>
        <dsp:cNvSpPr/>
      </dsp:nvSpPr>
      <dsp:spPr>
        <a:xfrm rot="10800000">
          <a:off x="2042159" y="1347893"/>
          <a:ext cx="5405120" cy="272288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714" tIns="232410" rIns="433832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100" kern="1200" dirty="0" smtClean="0">
              <a:solidFill>
                <a:schemeClr val="tx1"/>
              </a:solidFill>
            </a:rPr>
            <a:t>Don’t wait: write</a:t>
          </a:r>
          <a:endParaRPr lang="en-US" sz="6100" kern="1200" dirty="0">
            <a:solidFill>
              <a:schemeClr val="tx1"/>
            </a:solidFill>
          </a:endParaRPr>
        </a:p>
      </dsp:txBody>
      <dsp:txXfrm rot="10800000">
        <a:off x="2722879" y="1347893"/>
        <a:ext cx="4724400" cy="2722880"/>
      </dsp:txXfrm>
    </dsp:sp>
    <dsp:sp modelId="{D4F1208C-52D8-474F-BBA4-CAC804129B0B}">
      <dsp:nvSpPr>
        <dsp:cNvPr id="0" name=""/>
        <dsp:cNvSpPr/>
      </dsp:nvSpPr>
      <dsp:spPr>
        <a:xfrm>
          <a:off x="680719" y="1347893"/>
          <a:ext cx="2722880" cy="272288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67E7B-0550-4AF7-90DA-6F62E7E54B76}">
      <dsp:nvSpPr>
        <dsp:cNvPr id="0" name=""/>
        <dsp:cNvSpPr/>
      </dsp:nvSpPr>
      <dsp:spPr>
        <a:xfrm>
          <a:off x="968012" y="3339"/>
          <a:ext cx="2004440" cy="12026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1. Don’t wait: write</a:t>
          </a:r>
          <a:endParaRPr lang="en-US" sz="2500" kern="1200" dirty="0"/>
        </a:p>
      </dsp:txBody>
      <dsp:txXfrm>
        <a:off x="968012" y="3339"/>
        <a:ext cx="2004440" cy="1202664"/>
      </dsp:txXfrm>
    </dsp:sp>
    <dsp:sp modelId="{A8E98E55-410B-4BE6-B870-E8AE33AEC801}">
      <dsp:nvSpPr>
        <dsp:cNvPr id="0" name=""/>
        <dsp:cNvSpPr/>
      </dsp:nvSpPr>
      <dsp:spPr>
        <a:xfrm>
          <a:off x="3172896" y="3339"/>
          <a:ext cx="2004440" cy="12026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2. Identify your key idea</a:t>
          </a:r>
          <a:endParaRPr lang="en-US" sz="2500" kern="1200" dirty="0"/>
        </a:p>
      </dsp:txBody>
      <dsp:txXfrm>
        <a:off x="3172896" y="3339"/>
        <a:ext cx="2004440" cy="1202664"/>
      </dsp:txXfrm>
    </dsp:sp>
    <dsp:sp modelId="{697A436A-2D5D-42A1-94F7-D3AEA2C349BF}">
      <dsp:nvSpPr>
        <dsp:cNvPr id="0" name=""/>
        <dsp:cNvSpPr/>
      </dsp:nvSpPr>
      <dsp:spPr>
        <a:xfrm>
          <a:off x="968012" y="1406447"/>
          <a:ext cx="2004440" cy="120266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3. Tell a story</a:t>
          </a:r>
          <a:endParaRPr lang="en-GB" sz="2500" kern="1200" dirty="0"/>
        </a:p>
      </dsp:txBody>
      <dsp:txXfrm>
        <a:off x="968012" y="1406447"/>
        <a:ext cx="2004440" cy="1202664"/>
      </dsp:txXfrm>
    </dsp:sp>
    <dsp:sp modelId="{9C1A352D-706C-4875-BDF0-90713189F610}">
      <dsp:nvSpPr>
        <dsp:cNvPr id="0" name=""/>
        <dsp:cNvSpPr/>
      </dsp:nvSpPr>
      <dsp:spPr>
        <a:xfrm>
          <a:off x="3172896" y="1406447"/>
          <a:ext cx="2004440" cy="12026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4. Nail your contributions</a:t>
          </a:r>
          <a:endParaRPr lang="en-GB" sz="2500" kern="1200" dirty="0"/>
        </a:p>
      </dsp:txBody>
      <dsp:txXfrm>
        <a:off x="3172896" y="1406447"/>
        <a:ext cx="2004440" cy="1202664"/>
      </dsp:txXfrm>
    </dsp:sp>
    <dsp:sp modelId="{A61043A2-DAB2-4615-9336-A9CB8118C2C7}">
      <dsp:nvSpPr>
        <dsp:cNvPr id="0" name=""/>
        <dsp:cNvSpPr/>
      </dsp:nvSpPr>
      <dsp:spPr>
        <a:xfrm>
          <a:off x="968012" y="2809555"/>
          <a:ext cx="2004440" cy="12026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5. Related work: later</a:t>
          </a:r>
          <a:endParaRPr lang="en-GB" sz="2500" kern="1200" dirty="0"/>
        </a:p>
      </dsp:txBody>
      <dsp:txXfrm>
        <a:off x="968012" y="2809555"/>
        <a:ext cx="2004440" cy="1202664"/>
      </dsp:txXfrm>
    </dsp:sp>
    <dsp:sp modelId="{1C976F34-8238-431E-8122-ABF22C32ED6B}">
      <dsp:nvSpPr>
        <dsp:cNvPr id="0" name=""/>
        <dsp:cNvSpPr/>
      </dsp:nvSpPr>
      <dsp:spPr>
        <a:xfrm>
          <a:off x="3172896" y="2809555"/>
          <a:ext cx="2004440" cy="12026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6. Put your readers first (examples)</a:t>
          </a:r>
          <a:endParaRPr lang="en-GB" sz="2500" kern="1200" dirty="0"/>
        </a:p>
      </dsp:txBody>
      <dsp:txXfrm>
        <a:off x="3172896" y="2809555"/>
        <a:ext cx="2004440" cy="1202664"/>
      </dsp:txXfrm>
    </dsp:sp>
    <dsp:sp modelId="{F3C5A712-02D8-4B83-BEE3-5D6A2888108E}">
      <dsp:nvSpPr>
        <dsp:cNvPr id="0" name=""/>
        <dsp:cNvSpPr/>
      </dsp:nvSpPr>
      <dsp:spPr>
        <a:xfrm>
          <a:off x="2070454" y="4212663"/>
          <a:ext cx="2004440" cy="12026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7. Listen to your readers</a:t>
          </a:r>
          <a:endParaRPr lang="en-GB" sz="2500" kern="1200" dirty="0"/>
        </a:p>
      </dsp:txBody>
      <dsp:txXfrm>
        <a:off x="2070454" y="4212663"/>
        <a:ext cx="2004440" cy="1202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D431B-0B98-4A1F-9DE0-E9EE0DC2E00F}">
      <dsp:nvSpPr>
        <dsp:cNvPr id="0" name=""/>
        <dsp:cNvSpPr/>
      </dsp:nvSpPr>
      <dsp:spPr>
        <a:xfrm>
          <a:off x="0" y="1173236"/>
          <a:ext cx="7075257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825C7-A825-449F-9CED-F2EC3EBD07F2}">
      <dsp:nvSpPr>
        <dsp:cNvPr id="0" name=""/>
        <dsp:cNvSpPr/>
      </dsp:nvSpPr>
      <dsp:spPr>
        <a:xfrm>
          <a:off x="353762" y="833756"/>
          <a:ext cx="4952679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200" tIns="0" rIns="18720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smtClean="0"/>
            <a:t>Forces us to be clear, focused</a:t>
          </a:r>
          <a:endParaRPr lang="en-US" sz="2300" kern="1200"/>
        </a:p>
      </dsp:txBody>
      <dsp:txXfrm>
        <a:off x="386906" y="866900"/>
        <a:ext cx="4886391" cy="612672"/>
      </dsp:txXfrm>
    </dsp:sp>
    <dsp:sp modelId="{17D82248-B8EB-4802-B102-B334BEE45C58}">
      <dsp:nvSpPr>
        <dsp:cNvPr id="0" name=""/>
        <dsp:cNvSpPr/>
      </dsp:nvSpPr>
      <dsp:spPr>
        <a:xfrm>
          <a:off x="0" y="2216516"/>
          <a:ext cx="7075257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1681577"/>
              <a:satOff val="-1786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8B26D-795F-4C0C-91D4-CDA8A039D1F3}">
      <dsp:nvSpPr>
        <dsp:cNvPr id="0" name=""/>
        <dsp:cNvSpPr/>
      </dsp:nvSpPr>
      <dsp:spPr>
        <a:xfrm>
          <a:off x="353762" y="1877036"/>
          <a:ext cx="4952679" cy="678960"/>
        </a:xfrm>
        <a:prstGeom prst="roundRect">
          <a:avLst/>
        </a:prstGeom>
        <a:solidFill>
          <a:schemeClr val="accent2">
            <a:hueOff val="1681577"/>
            <a:satOff val="-1786"/>
            <a:lumOff val="137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200" tIns="0" rIns="18720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smtClean="0"/>
            <a:t>Crystallises what we don’t understand</a:t>
          </a:r>
          <a:endParaRPr lang="en-GB" sz="2300" kern="1200" dirty="0"/>
        </a:p>
      </dsp:txBody>
      <dsp:txXfrm>
        <a:off x="386906" y="1910180"/>
        <a:ext cx="4886391" cy="612672"/>
      </dsp:txXfrm>
    </dsp:sp>
    <dsp:sp modelId="{4186808F-922F-49E5-873D-7E5170199920}">
      <dsp:nvSpPr>
        <dsp:cNvPr id="0" name=""/>
        <dsp:cNvSpPr/>
      </dsp:nvSpPr>
      <dsp:spPr>
        <a:xfrm>
          <a:off x="0" y="3259796"/>
          <a:ext cx="7075257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A2843C-BAD0-48F9-8490-B4E727CB8E5A}">
      <dsp:nvSpPr>
        <dsp:cNvPr id="0" name=""/>
        <dsp:cNvSpPr/>
      </dsp:nvSpPr>
      <dsp:spPr>
        <a:xfrm>
          <a:off x="353762" y="2920316"/>
          <a:ext cx="4952679" cy="678960"/>
        </a:xfrm>
        <a:prstGeom prst="round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200" tIns="0" rIns="18720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Opens the way to dialogue with others: reality check, critique, and collaboration</a:t>
          </a:r>
          <a:endParaRPr lang="en-GB" sz="2300" kern="1200" dirty="0"/>
        </a:p>
      </dsp:txBody>
      <dsp:txXfrm>
        <a:off x="386906" y="2953460"/>
        <a:ext cx="4886391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26F85-EBF4-4F6A-834F-32D6330B19B3}">
      <dsp:nvSpPr>
        <dsp:cNvPr id="0" name=""/>
        <dsp:cNvSpPr/>
      </dsp:nvSpPr>
      <dsp:spPr>
        <a:xfrm rot="10800000">
          <a:off x="2042159" y="1347893"/>
          <a:ext cx="5405120" cy="272288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714" tIns="220980" rIns="412496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>
              <a:solidFill>
                <a:schemeClr val="tx1"/>
              </a:solidFill>
            </a:rPr>
            <a:t>Identify your key idea</a:t>
          </a:r>
          <a:endParaRPr lang="en-US" sz="5800" kern="1200" dirty="0">
            <a:solidFill>
              <a:schemeClr val="tx1"/>
            </a:solidFill>
          </a:endParaRPr>
        </a:p>
      </dsp:txBody>
      <dsp:txXfrm rot="10800000">
        <a:off x="2722879" y="1347893"/>
        <a:ext cx="4724400" cy="2722880"/>
      </dsp:txXfrm>
    </dsp:sp>
    <dsp:sp modelId="{D4F1208C-52D8-474F-BBA4-CAC804129B0B}">
      <dsp:nvSpPr>
        <dsp:cNvPr id="0" name=""/>
        <dsp:cNvSpPr/>
      </dsp:nvSpPr>
      <dsp:spPr>
        <a:xfrm>
          <a:off x="680719" y="1347893"/>
          <a:ext cx="2722880" cy="272288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26F85-EBF4-4F6A-834F-32D6330B19B3}">
      <dsp:nvSpPr>
        <dsp:cNvPr id="0" name=""/>
        <dsp:cNvSpPr/>
      </dsp:nvSpPr>
      <dsp:spPr>
        <a:xfrm rot="10800000">
          <a:off x="2042159" y="1347893"/>
          <a:ext cx="5405120" cy="272288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714" tIns="247650" rIns="46228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500" kern="1200" dirty="0" smtClean="0">
              <a:solidFill>
                <a:schemeClr val="tx1"/>
              </a:solidFill>
            </a:rPr>
            <a:t>Tell a Story</a:t>
          </a:r>
          <a:endParaRPr lang="en-US" sz="6500" kern="1200" dirty="0">
            <a:solidFill>
              <a:schemeClr val="tx1"/>
            </a:solidFill>
          </a:endParaRPr>
        </a:p>
      </dsp:txBody>
      <dsp:txXfrm rot="10800000">
        <a:off x="2722879" y="1347893"/>
        <a:ext cx="4724400" cy="2722880"/>
      </dsp:txXfrm>
    </dsp:sp>
    <dsp:sp modelId="{D4F1208C-52D8-474F-BBA4-CAC804129B0B}">
      <dsp:nvSpPr>
        <dsp:cNvPr id="0" name=""/>
        <dsp:cNvSpPr/>
      </dsp:nvSpPr>
      <dsp:spPr>
        <a:xfrm>
          <a:off x="680719" y="1347893"/>
          <a:ext cx="2722880" cy="272288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26F85-EBF4-4F6A-834F-32D6330B19B3}">
      <dsp:nvSpPr>
        <dsp:cNvPr id="0" name=""/>
        <dsp:cNvSpPr/>
      </dsp:nvSpPr>
      <dsp:spPr>
        <a:xfrm rot="10800000">
          <a:off x="2042159" y="1347893"/>
          <a:ext cx="5405120" cy="272288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714" tIns="182880" rIns="341376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800" kern="1200" dirty="0" smtClean="0">
              <a:solidFill>
                <a:schemeClr val="tx1"/>
              </a:solidFill>
            </a:rPr>
            <a:t>Nail your contributions </a:t>
          </a:r>
          <a:br>
            <a:rPr lang="en-GB" sz="4800" kern="1200" dirty="0" smtClean="0">
              <a:solidFill>
                <a:schemeClr val="tx1"/>
              </a:solidFill>
            </a:rPr>
          </a:br>
          <a:r>
            <a:rPr lang="en-GB" sz="4800" kern="1200" dirty="0" smtClean="0">
              <a:solidFill>
                <a:schemeClr val="tx1"/>
              </a:solidFill>
            </a:rPr>
            <a:t>to the mast</a:t>
          </a:r>
          <a:endParaRPr lang="en-US" sz="4800" kern="1200" dirty="0">
            <a:solidFill>
              <a:schemeClr val="tx1"/>
            </a:solidFill>
          </a:endParaRPr>
        </a:p>
      </dsp:txBody>
      <dsp:txXfrm rot="10800000">
        <a:off x="2722879" y="1347893"/>
        <a:ext cx="4724400" cy="2722880"/>
      </dsp:txXfrm>
    </dsp:sp>
    <dsp:sp modelId="{D4F1208C-52D8-474F-BBA4-CAC804129B0B}">
      <dsp:nvSpPr>
        <dsp:cNvPr id="0" name=""/>
        <dsp:cNvSpPr/>
      </dsp:nvSpPr>
      <dsp:spPr>
        <a:xfrm>
          <a:off x="680719" y="1347893"/>
          <a:ext cx="2722880" cy="272288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800C5-DCB7-48AE-9831-DD6E1161EEDF}">
      <dsp:nvSpPr>
        <dsp:cNvPr id="0" name=""/>
        <dsp:cNvSpPr/>
      </dsp:nvSpPr>
      <dsp:spPr>
        <a:xfrm>
          <a:off x="0" y="0"/>
          <a:ext cx="45212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1937F-0197-4849-9FA7-0C0108464D59}">
      <dsp:nvSpPr>
        <dsp:cNvPr id="0" name=""/>
        <dsp:cNvSpPr/>
      </dsp:nvSpPr>
      <dsp:spPr>
        <a:xfrm>
          <a:off x="0" y="0"/>
          <a:ext cx="904245" cy="3409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5Qs</a:t>
          </a:r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(CS)</a:t>
          </a:r>
          <a:endParaRPr lang="en-US" sz="3000" kern="1200" dirty="0"/>
        </a:p>
      </dsp:txBody>
      <dsp:txXfrm>
        <a:off x="0" y="0"/>
        <a:ext cx="904245" cy="3409099"/>
      </dsp:txXfrm>
    </dsp:sp>
    <dsp:sp modelId="{943F77EE-31C0-454C-817F-E27F51123586}">
      <dsp:nvSpPr>
        <dsp:cNvPr id="0" name=""/>
        <dsp:cNvSpPr/>
      </dsp:nvSpPr>
      <dsp:spPr>
        <a:xfrm>
          <a:off x="972063" y="32126"/>
          <a:ext cx="3549161" cy="64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1" kern="1200" dirty="0" smtClean="0"/>
            <a:t>What is the problem</a:t>
          </a:r>
          <a:endParaRPr lang="en-US" sz="1900" kern="1200" dirty="0"/>
        </a:p>
      </dsp:txBody>
      <dsp:txXfrm>
        <a:off x="972063" y="32126"/>
        <a:ext cx="3549161" cy="642535"/>
      </dsp:txXfrm>
    </dsp:sp>
    <dsp:sp modelId="{A977E90C-9E0A-4E0E-B7A6-E195D3EBA34C}">
      <dsp:nvSpPr>
        <dsp:cNvPr id="0" name=""/>
        <dsp:cNvSpPr/>
      </dsp:nvSpPr>
      <dsp:spPr>
        <a:xfrm>
          <a:off x="904245" y="674662"/>
          <a:ext cx="36169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7104E-E01F-4B05-8D57-15713798DE75}">
      <dsp:nvSpPr>
        <dsp:cNvPr id="0" name=""/>
        <dsp:cNvSpPr/>
      </dsp:nvSpPr>
      <dsp:spPr>
        <a:xfrm>
          <a:off x="972063" y="706788"/>
          <a:ext cx="3549161" cy="64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1" kern="1200" dirty="0" smtClean="0"/>
            <a:t>Why is it interesting and important?</a:t>
          </a:r>
          <a:endParaRPr lang="en-US" sz="1900" kern="1200" dirty="0"/>
        </a:p>
      </dsp:txBody>
      <dsp:txXfrm>
        <a:off x="972063" y="706788"/>
        <a:ext cx="3549161" cy="642535"/>
      </dsp:txXfrm>
    </dsp:sp>
    <dsp:sp modelId="{C6BF154D-D093-4CEE-B908-6C33F2C8432A}">
      <dsp:nvSpPr>
        <dsp:cNvPr id="0" name=""/>
        <dsp:cNvSpPr/>
      </dsp:nvSpPr>
      <dsp:spPr>
        <a:xfrm>
          <a:off x="904245" y="1349324"/>
          <a:ext cx="36169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157802-2FEC-4A64-9F3C-A352E74EEF70}">
      <dsp:nvSpPr>
        <dsp:cNvPr id="0" name=""/>
        <dsp:cNvSpPr/>
      </dsp:nvSpPr>
      <dsp:spPr>
        <a:xfrm>
          <a:off x="972063" y="1381450"/>
          <a:ext cx="3549161" cy="64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1" kern="1200" dirty="0" smtClean="0"/>
            <a:t>Why is it hard? </a:t>
          </a:r>
          <a:endParaRPr lang="en-US" sz="1900" kern="1200" dirty="0"/>
        </a:p>
      </dsp:txBody>
      <dsp:txXfrm>
        <a:off x="972063" y="1381450"/>
        <a:ext cx="3549161" cy="642535"/>
      </dsp:txXfrm>
    </dsp:sp>
    <dsp:sp modelId="{8F951FB6-4F64-495B-9F19-225F8A9AD31A}">
      <dsp:nvSpPr>
        <dsp:cNvPr id="0" name=""/>
        <dsp:cNvSpPr/>
      </dsp:nvSpPr>
      <dsp:spPr>
        <a:xfrm>
          <a:off x="904245" y="2023986"/>
          <a:ext cx="36169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4B2E1-513A-4986-A571-9053EA0DB3A1}">
      <dsp:nvSpPr>
        <dsp:cNvPr id="0" name=""/>
        <dsp:cNvSpPr/>
      </dsp:nvSpPr>
      <dsp:spPr>
        <a:xfrm>
          <a:off x="972063" y="2056112"/>
          <a:ext cx="3549161" cy="64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1" kern="1200" dirty="0" smtClean="0"/>
            <a:t>Why hasn't it been solved before? </a:t>
          </a:r>
          <a:endParaRPr lang="en-US" sz="1900" kern="1200" dirty="0"/>
        </a:p>
      </dsp:txBody>
      <dsp:txXfrm>
        <a:off x="972063" y="2056112"/>
        <a:ext cx="3549161" cy="642535"/>
      </dsp:txXfrm>
    </dsp:sp>
    <dsp:sp modelId="{1512B1F0-40DA-4620-8A95-5B7A4A5C59DF}">
      <dsp:nvSpPr>
        <dsp:cNvPr id="0" name=""/>
        <dsp:cNvSpPr/>
      </dsp:nvSpPr>
      <dsp:spPr>
        <a:xfrm>
          <a:off x="904245" y="2698648"/>
          <a:ext cx="36169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6B9F9-DBBA-4BCC-8318-78AE80ADE21F}">
      <dsp:nvSpPr>
        <dsp:cNvPr id="0" name=""/>
        <dsp:cNvSpPr/>
      </dsp:nvSpPr>
      <dsp:spPr>
        <a:xfrm>
          <a:off x="972063" y="2730774"/>
          <a:ext cx="3549161" cy="64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1" kern="1200" dirty="0" smtClean="0"/>
            <a:t>What are the key components of my approach and results? </a:t>
          </a:r>
          <a:endParaRPr lang="en-US" sz="1900" kern="1200"/>
        </a:p>
      </dsp:txBody>
      <dsp:txXfrm>
        <a:off x="972063" y="2730774"/>
        <a:ext cx="3549161" cy="642535"/>
      </dsp:txXfrm>
    </dsp:sp>
    <dsp:sp modelId="{5055612F-EFF9-4657-AD76-1D454AB6F0ED}">
      <dsp:nvSpPr>
        <dsp:cNvPr id="0" name=""/>
        <dsp:cNvSpPr/>
      </dsp:nvSpPr>
      <dsp:spPr>
        <a:xfrm>
          <a:off x="904245" y="3373310"/>
          <a:ext cx="36169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26F85-EBF4-4F6A-834F-32D6330B19B3}">
      <dsp:nvSpPr>
        <dsp:cNvPr id="0" name=""/>
        <dsp:cNvSpPr/>
      </dsp:nvSpPr>
      <dsp:spPr>
        <a:xfrm rot="10800000">
          <a:off x="2042159" y="1347893"/>
          <a:ext cx="5405120" cy="272288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714" tIns="224790" rIns="419608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900" kern="1200" dirty="0" smtClean="0">
              <a:solidFill>
                <a:schemeClr val="tx1"/>
              </a:solidFill>
            </a:rPr>
            <a:t>Related work: later</a:t>
          </a:r>
          <a:endParaRPr lang="en-US" sz="5900" kern="1200" dirty="0">
            <a:solidFill>
              <a:schemeClr val="tx1"/>
            </a:solidFill>
          </a:endParaRPr>
        </a:p>
      </dsp:txBody>
      <dsp:txXfrm rot="10800000">
        <a:off x="2722879" y="1347893"/>
        <a:ext cx="4724400" cy="2722880"/>
      </dsp:txXfrm>
    </dsp:sp>
    <dsp:sp modelId="{D4F1208C-52D8-474F-BBA4-CAC804129B0B}">
      <dsp:nvSpPr>
        <dsp:cNvPr id="0" name=""/>
        <dsp:cNvSpPr/>
      </dsp:nvSpPr>
      <dsp:spPr>
        <a:xfrm>
          <a:off x="680719" y="1347893"/>
          <a:ext cx="2722880" cy="272288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26F85-EBF4-4F6A-834F-32D6330B19B3}">
      <dsp:nvSpPr>
        <dsp:cNvPr id="0" name=""/>
        <dsp:cNvSpPr/>
      </dsp:nvSpPr>
      <dsp:spPr>
        <a:xfrm rot="10800000">
          <a:off x="2042159" y="1347893"/>
          <a:ext cx="5405120" cy="272288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714" tIns="220980" rIns="412496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800" kern="1200" dirty="0" smtClean="0">
              <a:solidFill>
                <a:schemeClr val="tx1"/>
              </a:solidFill>
            </a:rPr>
            <a:t>Put your readers first</a:t>
          </a:r>
          <a:endParaRPr lang="en-US" sz="5800" kern="1200" dirty="0">
            <a:solidFill>
              <a:schemeClr val="tx1"/>
            </a:solidFill>
          </a:endParaRPr>
        </a:p>
      </dsp:txBody>
      <dsp:txXfrm rot="10800000">
        <a:off x="2722879" y="1347893"/>
        <a:ext cx="4724400" cy="2722880"/>
      </dsp:txXfrm>
    </dsp:sp>
    <dsp:sp modelId="{D4F1208C-52D8-474F-BBA4-CAC804129B0B}">
      <dsp:nvSpPr>
        <dsp:cNvPr id="0" name=""/>
        <dsp:cNvSpPr/>
      </dsp:nvSpPr>
      <dsp:spPr>
        <a:xfrm>
          <a:off x="680719" y="1347893"/>
          <a:ext cx="2722880" cy="272288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26F85-EBF4-4F6A-834F-32D6330B19B3}">
      <dsp:nvSpPr>
        <dsp:cNvPr id="0" name=""/>
        <dsp:cNvSpPr/>
      </dsp:nvSpPr>
      <dsp:spPr>
        <a:xfrm rot="10800000">
          <a:off x="2042159" y="1347893"/>
          <a:ext cx="5405120" cy="272288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714" tIns="220980" rIns="412496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800" kern="1200" dirty="0" smtClean="0">
              <a:solidFill>
                <a:schemeClr val="tx1"/>
              </a:solidFill>
            </a:rPr>
            <a:t>Listen to your readers</a:t>
          </a:r>
          <a:endParaRPr lang="en-US" sz="5800" kern="1200" dirty="0">
            <a:solidFill>
              <a:schemeClr val="tx1"/>
            </a:solidFill>
          </a:endParaRPr>
        </a:p>
      </dsp:txBody>
      <dsp:txXfrm rot="10800000">
        <a:off x="2722879" y="1347893"/>
        <a:ext cx="4724400" cy="2722880"/>
      </dsp:txXfrm>
    </dsp:sp>
    <dsp:sp modelId="{D4F1208C-52D8-474F-BBA4-CAC804129B0B}">
      <dsp:nvSpPr>
        <dsp:cNvPr id="0" name=""/>
        <dsp:cNvSpPr/>
      </dsp:nvSpPr>
      <dsp:spPr>
        <a:xfrm>
          <a:off x="680719" y="1347893"/>
          <a:ext cx="2722880" cy="272288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F22E2-DCB4-4051-829A-3F45AB84EAB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DEE17-6FD7-4AAA-918A-996E65E27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66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B56DB1-683C-4DCF-A45F-24D3E22FCAA8}" type="datetime8">
              <a:rPr lang="en-US" smtClean="0"/>
              <a:t>2/8/2023 10:28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3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B56DB1-683C-4DCF-A45F-24D3E22FCAA8}" type="datetime8">
              <a:rPr lang="en-US" smtClean="0"/>
              <a:t>2/8/2023 10:28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456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B56DB1-683C-4DCF-A45F-24D3E22FCAA8}" type="datetime8">
              <a:rPr lang="en-US" smtClean="0"/>
              <a:t>2/8/2023 10:28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81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B56DB1-683C-4DCF-A45F-24D3E22FCAA8}" type="datetime8">
              <a:rPr lang="en-US" smtClean="0"/>
              <a:t>2/8/2023 10:28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932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B56DB1-683C-4DCF-A45F-24D3E22FCAA8}" type="datetime8">
              <a:rPr lang="en-US" smtClean="0"/>
              <a:t>2/8/2023 10:28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48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B56DB1-683C-4DCF-A45F-24D3E22FCAA8}" type="datetime8">
              <a:rPr lang="en-US" smtClean="0"/>
              <a:t>2/8/2023 10:28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143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B56DB1-683C-4DCF-A45F-24D3E22FCAA8}" type="datetime8">
              <a:rPr lang="en-US" smtClean="0"/>
              <a:t>2/8/2023 10:28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29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031F26-F967-42E1-9A27-15C95A523E36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BA36A1C-89DD-4854-9C03-B53B435AFE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14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1F26-F967-42E1-9A27-15C95A523E36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6A1C-89DD-4854-9C03-B53B435AFE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6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1F26-F967-42E1-9A27-15C95A523E36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6A1C-89DD-4854-9C03-B53B435AFE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96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1F26-F967-42E1-9A27-15C95A523E36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6A1C-89DD-4854-9C03-B53B435AFE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0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1F26-F967-42E1-9A27-15C95A523E36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6A1C-89DD-4854-9C03-B53B435AFE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97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1F26-F967-42E1-9A27-15C95A523E36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6A1C-89DD-4854-9C03-B53B435AFE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07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1F26-F967-42E1-9A27-15C95A523E36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6A1C-89DD-4854-9C03-B53B435AFE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977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1F26-F967-42E1-9A27-15C95A523E36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6A1C-89DD-4854-9C03-B53B435AFE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91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1F26-F967-42E1-9A27-15C95A523E36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6A1C-89DD-4854-9C03-B53B435AFE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548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270797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65966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3854938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36824" y="1041508"/>
            <a:ext cx="3388439" cy="1484704"/>
          </a:xfrm>
        </p:spPr>
        <p:txBody>
          <a:bodyPr/>
          <a:lstStyle>
            <a:lvl1pPr marL="0" indent="0">
              <a:buNone/>
              <a:defRPr sz="4705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612853" y="1058430"/>
            <a:ext cx="7130935" cy="1013944"/>
          </a:xfrm>
        </p:spPr>
        <p:txBody>
          <a:bodyPr/>
          <a:lstStyle>
            <a:lvl1pPr>
              <a:defRPr sz="3137">
                <a:solidFill>
                  <a:srgbClr val="0078D7"/>
                </a:solidFill>
              </a:defRPr>
            </a:lvl1pPr>
            <a:lvl2pPr>
              <a:defRPr>
                <a:latin typeface="+mj-lt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68776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1F26-F967-42E1-9A27-15C95A523E36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6A1C-89DD-4854-9C03-B53B435AFE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962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content with large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3854938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612853" y="1058430"/>
            <a:ext cx="7130935" cy="1013944"/>
          </a:xfrm>
        </p:spPr>
        <p:txBody>
          <a:bodyPr/>
          <a:lstStyle>
            <a:lvl1pPr>
              <a:defRPr sz="3137">
                <a:solidFill>
                  <a:srgbClr val="0078D7"/>
                </a:solidFill>
              </a:defRPr>
            </a:lvl1pPr>
            <a:lvl2pPr>
              <a:defRPr>
                <a:latin typeface="+mj-lt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472373" y="4558640"/>
            <a:ext cx="7719627" cy="1941848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58586" y="4772933"/>
            <a:ext cx="7085202" cy="615609"/>
          </a:xfr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36824" y="1041508"/>
            <a:ext cx="3388439" cy="1484704"/>
          </a:xfrm>
        </p:spPr>
        <p:txBody>
          <a:bodyPr/>
          <a:lstStyle>
            <a:lvl1pPr marL="0" indent="0">
              <a:buNone/>
              <a:defRPr sz="4705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811466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content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3854938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612853" y="1058430"/>
            <a:ext cx="7130935" cy="1013944"/>
          </a:xfrm>
        </p:spPr>
        <p:txBody>
          <a:bodyPr/>
          <a:lstStyle>
            <a:lvl1pPr>
              <a:defRPr sz="3137">
                <a:solidFill>
                  <a:srgbClr val="0078D7"/>
                </a:solidFill>
              </a:defRPr>
            </a:lvl1pPr>
            <a:lvl2pPr>
              <a:defRPr>
                <a:latin typeface="+mj-lt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472373" y="5052857"/>
            <a:ext cx="7719627" cy="144763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58586" y="5224004"/>
            <a:ext cx="7085202" cy="1099698"/>
          </a:xfrm>
        </p:spPr>
        <p:txBody>
          <a:bodyPr/>
          <a:lstStyle>
            <a:lvl1pPr marL="0" indent="0">
              <a:buNone/>
              <a:defRPr sz="313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36824" y="1041508"/>
            <a:ext cx="3388439" cy="1484704"/>
          </a:xfrm>
        </p:spPr>
        <p:txBody>
          <a:bodyPr/>
          <a:lstStyle>
            <a:lvl1pPr marL="0" indent="0">
              <a:buNone/>
              <a:defRPr sz="4705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468985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content with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3854938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612853" y="1058430"/>
            <a:ext cx="7130935" cy="1013944"/>
          </a:xfrm>
        </p:spPr>
        <p:txBody>
          <a:bodyPr/>
          <a:lstStyle>
            <a:lvl1pPr>
              <a:defRPr sz="3137">
                <a:solidFill>
                  <a:srgbClr val="0078D7"/>
                </a:solidFill>
              </a:defRPr>
            </a:lvl1pPr>
            <a:lvl2pPr>
              <a:defRPr>
                <a:latin typeface="+mj-lt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99985" y="2883791"/>
            <a:ext cx="3254686" cy="1604246"/>
          </a:xfrm>
        </p:spPr>
        <p:txBody>
          <a:bodyPr/>
          <a:lstStyle>
            <a:lvl1pPr marL="0" indent="0">
              <a:buNone/>
              <a:defRPr sz="235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36824" y="1041508"/>
            <a:ext cx="3388439" cy="1484704"/>
          </a:xfrm>
        </p:spPr>
        <p:txBody>
          <a:bodyPr/>
          <a:lstStyle>
            <a:lvl1pPr marL="0" indent="0">
              <a:buNone/>
              <a:defRPr sz="4705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184747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1F26-F967-42E1-9A27-15C95A523E36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6A1C-89DD-4854-9C03-B53B435AFE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32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1F26-F967-42E1-9A27-15C95A523E36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6A1C-89DD-4854-9C03-B53B435AFE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6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1F26-F967-42E1-9A27-15C95A523E36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6A1C-89DD-4854-9C03-B53B435AFE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4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1F26-F967-42E1-9A27-15C95A523E36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6A1C-89DD-4854-9C03-B53B435AFE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71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1F26-F967-42E1-9A27-15C95A523E36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6A1C-89DD-4854-9C03-B53B435AFE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6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1F26-F967-42E1-9A27-15C95A523E36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6A1C-89DD-4854-9C03-B53B435AFE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91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1F26-F967-42E1-9A27-15C95A523E36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6A1C-89DD-4854-9C03-B53B435AFE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7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031F26-F967-42E1-9A27-15C95A523E36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A36A1C-89DD-4854-9C03-B53B435AFE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4" r:id="rId18"/>
    <p:sldLayoutId id="2147483805" r:id="rId19"/>
    <p:sldLayoutId id="2147483806" r:id="rId20"/>
    <p:sldLayoutId id="2147483807" r:id="rId21"/>
    <p:sldLayoutId id="2147483808" r:id="rId2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10.xml"/><Relationship Id="rId15" Type="http://schemas.openxmlformats.org/officeDocument/2006/relationships/image" Target="../media/image25.png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9.png"/><Relationship Id="rId1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How to</a:t>
            </a:r>
            <a:br>
              <a:rPr lang="en-US" sz="4000" dirty="0" smtClean="0"/>
            </a:br>
            <a:r>
              <a:rPr lang="en-US" sz="4000" dirty="0" smtClean="0"/>
              <a:t>Read/Summarize/Write</a:t>
            </a:r>
            <a:br>
              <a:rPr lang="en-US" sz="4000" dirty="0" smtClean="0"/>
            </a:br>
            <a:r>
              <a:rPr lang="en-US" sz="4000" dirty="0" smtClean="0"/>
              <a:t>a Research Paper</a:t>
            </a:r>
            <a:endParaRPr lang="en-US" sz="40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 300: Technical Writing &amp;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63376204"/>
              </p:ext>
            </p:extLst>
          </p:nvPr>
        </p:nvGraphicFramePr>
        <p:xfrm>
          <a:off x="1885043" y="44208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0284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12854" y="1058766"/>
            <a:ext cx="7130935" cy="2546570"/>
          </a:xfrm>
        </p:spPr>
        <p:txBody>
          <a:bodyPr/>
          <a:lstStyle/>
          <a:p>
            <a:r>
              <a:rPr lang="en-GB" dirty="0"/>
              <a:t>You want to infect the mind of your reader with </a:t>
            </a:r>
            <a:r>
              <a:rPr lang="en-GB" dirty="0">
                <a:solidFill>
                  <a:srgbClr val="FFB900"/>
                </a:solidFill>
              </a:rPr>
              <a:t>your idea</a:t>
            </a:r>
            <a:r>
              <a:rPr lang="en-GB" dirty="0"/>
              <a:t>, like a </a:t>
            </a:r>
            <a:r>
              <a:rPr lang="en-GB" dirty="0" smtClean="0"/>
              <a:t>virus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658587" y="5223750"/>
            <a:ext cx="7085202" cy="1581046"/>
          </a:xfrm>
        </p:spPr>
        <p:txBody>
          <a:bodyPr/>
          <a:lstStyle/>
          <a:p>
            <a:r>
              <a:rPr lang="en-GB" dirty="0"/>
              <a:t>The greatest ideas are (literally) worthless if you keep them to yourself</a:t>
            </a:r>
          </a:p>
          <a:p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Your goal: to convey a </a:t>
            </a:r>
            <a:r>
              <a:rPr lang="en-GB" dirty="0">
                <a:solidFill>
                  <a:srgbClr val="FFB900"/>
                </a:solidFill>
              </a:rPr>
              <a:t>useful</a:t>
            </a:r>
            <a:r>
              <a:rPr lang="en-GB" dirty="0"/>
              <a:t> and </a:t>
            </a:r>
            <a:r>
              <a:rPr lang="en-GB" dirty="0">
                <a:solidFill>
                  <a:srgbClr val="FFB900"/>
                </a:solidFill>
              </a:rPr>
              <a:t>re-usable idea</a:t>
            </a:r>
          </a:p>
        </p:txBody>
      </p:sp>
    </p:spTree>
    <p:extLst>
      <p:ext uri="{BB962C8B-B14F-4D97-AF65-F5344CB8AC3E}">
        <p14:creationId xmlns:p14="http://schemas.microsoft.com/office/powerpoint/2010/main" val="3471595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487"/>
            <a:ext cx="3854938" cy="685702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12854" y="1058766"/>
            <a:ext cx="7130935" cy="288450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B900"/>
                </a:solidFill>
              </a:rPr>
              <a:t>Fallacy</a:t>
            </a:r>
            <a:r>
              <a:rPr lang="en-GB" dirty="0"/>
              <a:t>	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You need to have a fantastic idea before you can write a paper.  (Everyone else seems to.)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58587" y="4772744"/>
            <a:ext cx="7085202" cy="2015531"/>
          </a:xfrm>
        </p:spPr>
        <p:txBody>
          <a:bodyPr/>
          <a:lstStyle/>
          <a:p>
            <a:r>
              <a:rPr lang="en-GB" dirty="0"/>
              <a:t>Write a paper, and give a talk, about </a:t>
            </a:r>
            <a:br>
              <a:rPr lang="en-GB" dirty="0"/>
            </a:br>
            <a:r>
              <a:rPr lang="en-GB" dirty="0">
                <a:solidFill>
                  <a:srgbClr val="FFB900"/>
                </a:solidFill>
              </a:rPr>
              <a:t>any idea</a:t>
            </a:r>
            <a:r>
              <a:rPr lang="en-GB" dirty="0"/>
              <a:t>, no matter how weedy and insignificant it may seem to you</a:t>
            </a:r>
          </a:p>
          <a:p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36825" y="1041847"/>
            <a:ext cx="3388439" cy="148449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Do not be intimidated</a:t>
            </a:r>
          </a:p>
        </p:txBody>
      </p:sp>
    </p:spTree>
    <p:extLst>
      <p:ext uri="{BB962C8B-B14F-4D97-AF65-F5344CB8AC3E}">
        <p14:creationId xmlns:p14="http://schemas.microsoft.com/office/powerpoint/2010/main" val="1289621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Writing the paper is how you develop the idea in the first place</a:t>
            </a:r>
          </a:p>
          <a:p>
            <a:r>
              <a:rPr lang="en-GB" sz="3600" dirty="0"/>
              <a:t>It usually turns out to be more interesting and challenging that it seemed at first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58587" y="4772744"/>
            <a:ext cx="7085202" cy="2015531"/>
          </a:xfrm>
        </p:spPr>
        <p:txBody>
          <a:bodyPr/>
          <a:lstStyle/>
          <a:p>
            <a:r>
              <a:rPr lang="en-GB" dirty="0"/>
              <a:t>Write a paper, and give a talk, about </a:t>
            </a:r>
            <a:br>
              <a:rPr lang="en-GB" dirty="0"/>
            </a:br>
            <a:r>
              <a:rPr lang="en-GB" dirty="0">
                <a:solidFill>
                  <a:srgbClr val="FFB900"/>
                </a:solidFill>
              </a:rPr>
              <a:t>any idea</a:t>
            </a:r>
            <a:r>
              <a:rPr lang="en-GB" dirty="0"/>
              <a:t>, no matter how weedy and insignificant it may seem to you</a:t>
            </a:r>
          </a:p>
          <a:p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Do not be intimidated</a:t>
            </a:r>
          </a:p>
        </p:txBody>
      </p:sp>
    </p:spTree>
    <p:extLst>
      <p:ext uri="{BB962C8B-B14F-4D97-AF65-F5344CB8AC3E}">
        <p14:creationId xmlns:p14="http://schemas.microsoft.com/office/powerpoint/2010/main" val="3196080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612854" y="1058767"/>
            <a:ext cx="7130935" cy="3415542"/>
          </a:xfrm>
        </p:spPr>
        <p:txBody>
          <a:bodyPr>
            <a:normAutofit fontScale="92500"/>
          </a:bodyPr>
          <a:lstStyle/>
          <a:p>
            <a:r>
              <a:rPr lang="en-GB" dirty="0"/>
              <a:t>Your paper should have just one “ping”: </a:t>
            </a:r>
            <a:r>
              <a:rPr lang="en-GB" dirty="0">
                <a:solidFill>
                  <a:srgbClr val="FFB900"/>
                </a:solidFill>
              </a:rPr>
              <a:t>one clear, sharp idea</a:t>
            </a:r>
          </a:p>
          <a:p>
            <a:r>
              <a:rPr lang="en-GB" dirty="0"/>
              <a:t>You may not know exactly what the ping is when you start writing; but you must know when you finish</a:t>
            </a:r>
          </a:p>
          <a:p>
            <a:r>
              <a:rPr lang="en-GB" dirty="0"/>
              <a:t>If you have lots of ideas, write lots of papers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99986" y="2883869"/>
            <a:ext cx="3254686" cy="1701737"/>
          </a:xfrm>
        </p:spPr>
        <p:txBody>
          <a:bodyPr/>
          <a:lstStyle/>
          <a:p>
            <a:r>
              <a:rPr lang="en-GB" dirty="0">
                <a:solidFill>
                  <a:srgbClr val="FFB900"/>
                </a:solidFill>
              </a:rPr>
              <a:t>Idea: </a:t>
            </a:r>
          </a:p>
          <a:p>
            <a:r>
              <a:rPr lang="en-GB" dirty="0"/>
              <a:t>A re-usable insight, </a:t>
            </a:r>
          </a:p>
          <a:p>
            <a:r>
              <a:rPr lang="en-GB" dirty="0"/>
              <a:t>useful to the reader</a:t>
            </a:r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6825" y="1041847"/>
            <a:ext cx="3388439" cy="832764"/>
          </a:xfrm>
        </p:spPr>
        <p:txBody>
          <a:bodyPr/>
          <a:lstStyle/>
          <a:p>
            <a:r>
              <a:rPr lang="en-GB" dirty="0"/>
              <a:t>The idea</a:t>
            </a:r>
          </a:p>
        </p:txBody>
      </p:sp>
    </p:spTree>
    <p:extLst>
      <p:ext uri="{BB962C8B-B14F-4D97-AF65-F5344CB8AC3E}">
        <p14:creationId xmlns:p14="http://schemas.microsoft.com/office/powerpoint/2010/main" val="3123393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36825" y="1041847"/>
            <a:ext cx="3388439" cy="2136222"/>
          </a:xfrm>
        </p:spPr>
        <p:txBody>
          <a:bodyPr/>
          <a:lstStyle/>
          <a:p>
            <a:pPr defTabSz="896386"/>
            <a:r>
              <a:rPr lang="en-GB" dirty="0"/>
              <a:t>Can you hear the “ping”?</a:t>
            </a:r>
          </a:p>
        </p:txBody>
      </p:sp>
      <p:sp>
        <p:nvSpPr>
          <p:cNvPr id="164" name="Text Placeholder 163"/>
          <p:cNvSpPr>
            <a:spLocks noGrp="1"/>
          </p:cNvSpPr>
          <p:nvPr>
            <p:ph type="body" sz="quarter" idx="12"/>
          </p:nvPr>
        </p:nvSpPr>
        <p:spPr>
          <a:xfrm>
            <a:off x="4612854" y="1058766"/>
            <a:ext cx="7130935" cy="4103478"/>
          </a:xfrm>
        </p:spPr>
        <p:txBody>
          <a:bodyPr>
            <a:noAutofit/>
          </a:bodyPr>
          <a:lstStyle/>
          <a:p>
            <a:r>
              <a:rPr lang="en-GB" sz="3600" dirty="0"/>
              <a:t>Many papers contain good ideas, but do not distil what they are.</a:t>
            </a:r>
          </a:p>
          <a:p>
            <a:r>
              <a:rPr lang="en-GB" sz="3600" dirty="0"/>
              <a:t>Make certain that the reader is in no doubt what the idea is.  Be 100% explicit:</a:t>
            </a:r>
          </a:p>
          <a:p>
            <a:pPr lvl="1"/>
            <a:r>
              <a:rPr lang="en-GB" sz="2800" dirty="0"/>
              <a:t>“The main idea of this paper is....”</a:t>
            </a:r>
          </a:p>
          <a:p>
            <a:pPr lvl="1"/>
            <a:r>
              <a:rPr lang="en-GB" sz="2800" dirty="0"/>
              <a:t>“In this section we present the main contributions of the paper.”</a:t>
            </a:r>
          </a:p>
          <a:p>
            <a:endParaRPr lang="en-GB" sz="3600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083181" y="1594131"/>
            <a:ext cx="3794243" cy="491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GB" sz="1765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103250" y="3494366"/>
            <a:ext cx="1372650" cy="929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GB" sz="1765"/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3532786" y="5024201"/>
            <a:ext cx="714339" cy="519802"/>
          </a:xfrm>
          <a:custGeom>
            <a:avLst/>
            <a:gdLst>
              <a:gd name="T0" fmla="*/ 76 w 459"/>
              <a:gd name="T1" fmla="*/ 0 h 334"/>
              <a:gd name="T2" fmla="*/ 76 w 459"/>
              <a:gd name="T3" fmla="*/ 0 h 334"/>
              <a:gd name="T4" fmla="*/ 459 w 459"/>
              <a:gd name="T5" fmla="*/ 0 h 334"/>
              <a:gd name="T6" fmla="*/ 459 w 459"/>
              <a:gd name="T7" fmla="*/ 75 h 334"/>
              <a:gd name="T8" fmla="*/ 76 w 459"/>
              <a:gd name="T9" fmla="*/ 75 h 334"/>
              <a:gd name="T10" fmla="*/ 76 w 459"/>
              <a:gd name="T11" fmla="*/ 334 h 334"/>
              <a:gd name="T12" fmla="*/ 0 w 459"/>
              <a:gd name="T13" fmla="*/ 334 h 334"/>
              <a:gd name="T14" fmla="*/ 0 w 459"/>
              <a:gd name="T15" fmla="*/ 0 h 334"/>
              <a:gd name="T16" fmla="*/ 76 w 459"/>
              <a:gd name="T17" fmla="*/ 0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9" h="334">
                <a:moveTo>
                  <a:pt x="76" y="0"/>
                </a:moveTo>
                <a:lnTo>
                  <a:pt x="76" y="0"/>
                </a:lnTo>
                <a:lnTo>
                  <a:pt x="459" y="0"/>
                </a:lnTo>
                <a:lnTo>
                  <a:pt x="459" y="75"/>
                </a:lnTo>
                <a:lnTo>
                  <a:pt x="76" y="75"/>
                </a:lnTo>
                <a:lnTo>
                  <a:pt x="76" y="334"/>
                </a:lnTo>
                <a:lnTo>
                  <a:pt x="0" y="334"/>
                </a:lnTo>
                <a:lnTo>
                  <a:pt x="0" y="0"/>
                </a:lnTo>
                <a:lnTo>
                  <a:pt x="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GB" sz="1765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3702422" y="5033539"/>
            <a:ext cx="119835" cy="510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GB" sz="1765"/>
          </a:p>
        </p:txBody>
      </p:sp>
      <p:sp>
        <p:nvSpPr>
          <p:cNvPr id="28" name="Freeform 24"/>
          <p:cNvSpPr>
            <a:spLocks/>
          </p:cNvSpPr>
          <p:nvPr/>
        </p:nvSpPr>
        <p:spPr bwMode="auto">
          <a:xfrm>
            <a:off x="3609044" y="5544004"/>
            <a:ext cx="213213" cy="116722"/>
          </a:xfrm>
          <a:custGeom>
            <a:avLst/>
            <a:gdLst>
              <a:gd name="T0" fmla="*/ 0 w 137"/>
              <a:gd name="T1" fmla="*/ 58 h 75"/>
              <a:gd name="T2" fmla="*/ 59 w 137"/>
              <a:gd name="T3" fmla="*/ 0 h 75"/>
              <a:gd name="T4" fmla="*/ 137 w 137"/>
              <a:gd name="T5" fmla="*/ 0 h 75"/>
              <a:gd name="T6" fmla="*/ 137 w 137"/>
              <a:gd name="T7" fmla="*/ 75 h 75"/>
              <a:gd name="T8" fmla="*/ 0 w 137"/>
              <a:gd name="T9" fmla="*/ 75 h 75"/>
              <a:gd name="T10" fmla="*/ 0 w 137"/>
              <a:gd name="T11" fmla="*/ 5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75">
                <a:moveTo>
                  <a:pt x="0" y="58"/>
                </a:moveTo>
                <a:lnTo>
                  <a:pt x="59" y="0"/>
                </a:lnTo>
                <a:lnTo>
                  <a:pt x="137" y="0"/>
                </a:lnTo>
                <a:lnTo>
                  <a:pt x="137" y="75"/>
                </a:lnTo>
                <a:lnTo>
                  <a:pt x="0" y="75"/>
                </a:lnTo>
                <a:lnTo>
                  <a:pt x="0" y="5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GB" sz="1765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2462056" y="5533110"/>
            <a:ext cx="213213" cy="116722"/>
          </a:xfrm>
          <a:custGeom>
            <a:avLst/>
            <a:gdLst>
              <a:gd name="T0" fmla="*/ 137 w 137"/>
              <a:gd name="T1" fmla="*/ 59 h 75"/>
              <a:gd name="T2" fmla="*/ 78 w 137"/>
              <a:gd name="T3" fmla="*/ 0 h 75"/>
              <a:gd name="T4" fmla="*/ 0 w 137"/>
              <a:gd name="T5" fmla="*/ 0 h 75"/>
              <a:gd name="T6" fmla="*/ 0 w 137"/>
              <a:gd name="T7" fmla="*/ 75 h 75"/>
              <a:gd name="T8" fmla="*/ 137 w 137"/>
              <a:gd name="T9" fmla="*/ 75 h 75"/>
              <a:gd name="T10" fmla="*/ 137 w 137"/>
              <a:gd name="T11" fmla="*/ 5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75">
                <a:moveTo>
                  <a:pt x="137" y="59"/>
                </a:moveTo>
                <a:lnTo>
                  <a:pt x="78" y="0"/>
                </a:lnTo>
                <a:lnTo>
                  <a:pt x="0" y="0"/>
                </a:lnTo>
                <a:lnTo>
                  <a:pt x="0" y="75"/>
                </a:lnTo>
                <a:lnTo>
                  <a:pt x="137" y="75"/>
                </a:lnTo>
                <a:lnTo>
                  <a:pt x="137" y="5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GB" sz="1765"/>
          </a:p>
        </p:txBody>
      </p:sp>
      <p:sp>
        <p:nvSpPr>
          <p:cNvPr id="38" name="Freeform 34"/>
          <p:cNvSpPr>
            <a:spLocks/>
          </p:cNvSpPr>
          <p:nvPr/>
        </p:nvSpPr>
        <p:spPr bwMode="auto">
          <a:xfrm>
            <a:off x="1869110" y="5014863"/>
            <a:ext cx="712782" cy="518246"/>
          </a:xfrm>
          <a:custGeom>
            <a:avLst/>
            <a:gdLst>
              <a:gd name="T0" fmla="*/ 0 w 458"/>
              <a:gd name="T1" fmla="*/ 0 h 333"/>
              <a:gd name="T2" fmla="*/ 0 w 458"/>
              <a:gd name="T3" fmla="*/ 73 h 333"/>
              <a:gd name="T4" fmla="*/ 381 w 458"/>
              <a:gd name="T5" fmla="*/ 73 h 333"/>
              <a:gd name="T6" fmla="*/ 381 w 458"/>
              <a:gd name="T7" fmla="*/ 333 h 333"/>
              <a:gd name="T8" fmla="*/ 458 w 458"/>
              <a:gd name="T9" fmla="*/ 333 h 333"/>
              <a:gd name="T10" fmla="*/ 458 w 458"/>
              <a:gd name="T11" fmla="*/ 0 h 333"/>
              <a:gd name="T12" fmla="*/ 0 w 458"/>
              <a:gd name="T13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8" h="333">
                <a:moveTo>
                  <a:pt x="0" y="0"/>
                </a:moveTo>
                <a:lnTo>
                  <a:pt x="0" y="73"/>
                </a:lnTo>
                <a:lnTo>
                  <a:pt x="381" y="73"/>
                </a:lnTo>
                <a:lnTo>
                  <a:pt x="381" y="333"/>
                </a:lnTo>
                <a:lnTo>
                  <a:pt x="458" y="333"/>
                </a:lnTo>
                <a:lnTo>
                  <a:pt x="45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GB" sz="1765"/>
          </a:p>
        </p:txBody>
      </p:sp>
      <p:sp>
        <p:nvSpPr>
          <p:cNvPr id="56" name="Rectangle 52"/>
          <p:cNvSpPr>
            <a:spLocks noChangeArrowheads="1"/>
          </p:cNvSpPr>
          <p:nvPr/>
        </p:nvSpPr>
        <p:spPr bwMode="auto">
          <a:xfrm>
            <a:off x="3036329" y="4787644"/>
            <a:ext cx="118278" cy="767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GB" sz="1765"/>
          </a:p>
        </p:txBody>
      </p:sp>
      <p:sp>
        <p:nvSpPr>
          <p:cNvPr id="58" name="Rectangle 54"/>
          <p:cNvSpPr>
            <a:spLocks noChangeArrowheads="1"/>
          </p:cNvSpPr>
          <p:nvPr/>
        </p:nvSpPr>
        <p:spPr bwMode="auto">
          <a:xfrm>
            <a:off x="2852686" y="4787644"/>
            <a:ext cx="118278" cy="767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GB" sz="1765"/>
          </a:p>
        </p:txBody>
      </p:sp>
      <p:sp>
        <p:nvSpPr>
          <p:cNvPr id="84" name="Rectangle 80"/>
          <p:cNvSpPr>
            <a:spLocks noChangeArrowheads="1"/>
          </p:cNvSpPr>
          <p:nvPr/>
        </p:nvSpPr>
        <p:spPr bwMode="auto">
          <a:xfrm>
            <a:off x="4047920" y="4737843"/>
            <a:ext cx="85597" cy="94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GB" sz="1765"/>
          </a:p>
        </p:txBody>
      </p:sp>
      <p:sp>
        <p:nvSpPr>
          <p:cNvPr id="86" name="Rectangle 82"/>
          <p:cNvSpPr>
            <a:spLocks noChangeArrowheads="1"/>
          </p:cNvSpPr>
          <p:nvPr/>
        </p:nvSpPr>
        <p:spPr bwMode="auto">
          <a:xfrm>
            <a:off x="3623051" y="4737843"/>
            <a:ext cx="85597" cy="94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GB" sz="1765"/>
          </a:p>
        </p:txBody>
      </p:sp>
      <p:sp>
        <p:nvSpPr>
          <p:cNvPr id="88" name="Rectangle 84"/>
          <p:cNvSpPr>
            <a:spLocks noChangeArrowheads="1"/>
          </p:cNvSpPr>
          <p:nvPr/>
        </p:nvSpPr>
        <p:spPr bwMode="auto">
          <a:xfrm>
            <a:off x="1979605" y="4641353"/>
            <a:ext cx="2153910" cy="9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GB" sz="1765"/>
          </a:p>
        </p:txBody>
      </p:sp>
      <p:sp>
        <p:nvSpPr>
          <p:cNvPr id="93" name="Rectangle 89"/>
          <p:cNvSpPr>
            <a:spLocks noChangeArrowheads="1"/>
          </p:cNvSpPr>
          <p:nvPr/>
        </p:nvSpPr>
        <p:spPr bwMode="auto">
          <a:xfrm>
            <a:off x="4089939" y="4737843"/>
            <a:ext cx="42020" cy="94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GB" sz="1765"/>
          </a:p>
        </p:txBody>
      </p:sp>
      <p:sp>
        <p:nvSpPr>
          <p:cNvPr id="95" name="Rectangle 91"/>
          <p:cNvSpPr>
            <a:spLocks noChangeArrowheads="1"/>
          </p:cNvSpPr>
          <p:nvPr/>
        </p:nvSpPr>
        <p:spPr bwMode="auto">
          <a:xfrm>
            <a:off x="3665072" y="4737843"/>
            <a:ext cx="42020" cy="94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GB" sz="1765"/>
          </a:p>
        </p:txBody>
      </p:sp>
      <p:sp>
        <p:nvSpPr>
          <p:cNvPr id="97" name="Freeform 93"/>
          <p:cNvSpPr>
            <a:spLocks/>
          </p:cNvSpPr>
          <p:nvPr/>
        </p:nvSpPr>
        <p:spPr bwMode="auto">
          <a:xfrm>
            <a:off x="2446493" y="4641353"/>
            <a:ext cx="1687022" cy="96490"/>
          </a:xfrm>
          <a:custGeom>
            <a:avLst/>
            <a:gdLst>
              <a:gd name="T0" fmla="*/ 1084 w 1084"/>
              <a:gd name="T1" fmla="*/ 0 h 62"/>
              <a:gd name="T2" fmla="*/ 712 w 1084"/>
              <a:gd name="T3" fmla="*/ 0 h 62"/>
              <a:gd name="T4" fmla="*/ 643 w 1084"/>
              <a:gd name="T5" fmla="*/ 0 h 62"/>
              <a:gd name="T6" fmla="*/ 486 w 1084"/>
              <a:gd name="T7" fmla="*/ 0 h 62"/>
              <a:gd name="T8" fmla="*/ 210 w 1084"/>
              <a:gd name="T9" fmla="*/ 0 h 62"/>
              <a:gd name="T10" fmla="*/ 204 w 1084"/>
              <a:gd name="T11" fmla="*/ 0 h 62"/>
              <a:gd name="T12" fmla="*/ 142 w 1084"/>
              <a:gd name="T13" fmla="*/ 0 h 62"/>
              <a:gd name="T14" fmla="*/ 0 w 1084"/>
              <a:gd name="T15" fmla="*/ 0 h 62"/>
              <a:gd name="T16" fmla="*/ 0 w 1084"/>
              <a:gd name="T17" fmla="*/ 62 h 62"/>
              <a:gd name="T18" fmla="*/ 1 w 1084"/>
              <a:gd name="T19" fmla="*/ 62 h 62"/>
              <a:gd name="T20" fmla="*/ 28 w 1084"/>
              <a:gd name="T21" fmla="*/ 62 h 62"/>
              <a:gd name="T22" fmla="*/ 783 w 1084"/>
              <a:gd name="T23" fmla="*/ 62 h 62"/>
              <a:gd name="T24" fmla="*/ 810 w 1084"/>
              <a:gd name="T25" fmla="*/ 62 h 62"/>
              <a:gd name="T26" fmla="*/ 1056 w 1084"/>
              <a:gd name="T27" fmla="*/ 62 h 62"/>
              <a:gd name="T28" fmla="*/ 1083 w 1084"/>
              <a:gd name="T29" fmla="*/ 62 h 62"/>
              <a:gd name="T30" fmla="*/ 1084 w 1084"/>
              <a:gd name="T31" fmla="*/ 62 h 62"/>
              <a:gd name="T32" fmla="*/ 1084 w 1084"/>
              <a:gd name="T33" fmla="*/ 37 h 62"/>
              <a:gd name="T34" fmla="*/ 1084 w 1084"/>
              <a:gd name="T3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84" h="62">
                <a:moveTo>
                  <a:pt x="1084" y="0"/>
                </a:moveTo>
                <a:lnTo>
                  <a:pt x="712" y="0"/>
                </a:lnTo>
                <a:lnTo>
                  <a:pt x="643" y="0"/>
                </a:lnTo>
                <a:lnTo>
                  <a:pt x="486" y="0"/>
                </a:lnTo>
                <a:lnTo>
                  <a:pt x="210" y="0"/>
                </a:lnTo>
                <a:lnTo>
                  <a:pt x="204" y="0"/>
                </a:lnTo>
                <a:lnTo>
                  <a:pt x="142" y="0"/>
                </a:lnTo>
                <a:lnTo>
                  <a:pt x="0" y="0"/>
                </a:lnTo>
                <a:lnTo>
                  <a:pt x="0" y="62"/>
                </a:lnTo>
                <a:lnTo>
                  <a:pt x="1" y="62"/>
                </a:lnTo>
                <a:lnTo>
                  <a:pt x="28" y="62"/>
                </a:lnTo>
                <a:lnTo>
                  <a:pt x="783" y="62"/>
                </a:lnTo>
                <a:lnTo>
                  <a:pt x="810" y="62"/>
                </a:lnTo>
                <a:lnTo>
                  <a:pt x="1056" y="62"/>
                </a:lnTo>
                <a:lnTo>
                  <a:pt x="1083" y="62"/>
                </a:lnTo>
                <a:lnTo>
                  <a:pt x="1084" y="62"/>
                </a:lnTo>
                <a:lnTo>
                  <a:pt x="1084" y="37"/>
                </a:lnTo>
                <a:lnTo>
                  <a:pt x="108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GB" sz="1765"/>
          </a:p>
        </p:txBody>
      </p:sp>
      <p:sp>
        <p:nvSpPr>
          <p:cNvPr id="42" name="Freeform 38"/>
          <p:cNvSpPr>
            <a:spLocks/>
          </p:cNvSpPr>
          <p:nvPr/>
        </p:nvSpPr>
        <p:spPr bwMode="auto">
          <a:xfrm>
            <a:off x="2074540" y="5617928"/>
            <a:ext cx="211656" cy="116722"/>
          </a:xfrm>
          <a:custGeom>
            <a:avLst/>
            <a:gdLst>
              <a:gd name="T0" fmla="*/ 136 w 136"/>
              <a:gd name="T1" fmla="*/ 59 h 75"/>
              <a:gd name="T2" fmla="*/ 78 w 136"/>
              <a:gd name="T3" fmla="*/ 0 h 75"/>
              <a:gd name="T4" fmla="*/ 0 w 136"/>
              <a:gd name="T5" fmla="*/ 0 h 75"/>
              <a:gd name="T6" fmla="*/ 0 w 136"/>
              <a:gd name="T7" fmla="*/ 75 h 75"/>
              <a:gd name="T8" fmla="*/ 136 w 136"/>
              <a:gd name="T9" fmla="*/ 75 h 75"/>
              <a:gd name="T10" fmla="*/ 136 w 136"/>
              <a:gd name="T11" fmla="*/ 5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75">
                <a:moveTo>
                  <a:pt x="136" y="59"/>
                </a:moveTo>
                <a:lnTo>
                  <a:pt x="78" y="0"/>
                </a:lnTo>
                <a:lnTo>
                  <a:pt x="0" y="0"/>
                </a:lnTo>
                <a:lnTo>
                  <a:pt x="0" y="75"/>
                </a:lnTo>
                <a:lnTo>
                  <a:pt x="136" y="75"/>
                </a:lnTo>
                <a:lnTo>
                  <a:pt x="136" y="5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GB" sz="1765"/>
          </a:p>
        </p:txBody>
      </p:sp>
      <p:sp>
        <p:nvSpPr>
          <p:cNvPr id="80" name="Rectangle 76"/>
          <p:cNvSpPr>
            <a:spLocks noChangeArrowheads="1"/>
          </p:cNvSpPr>
          <p:nvPr/>
        </p:nvSpPr>
        <p:spPr bwMode="auto">
          <a:xfrm>
            <a:off x="1758612" y="4819549"/>
            <a:ext cx="84040" cy="943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GB" sz="1765"/>
          </a:p>
        </p:txBody>
      </p:sp>
      <p:sp>
        <p:nvSpPr>
          <p:cNvPr id="82" name="Rectangle 78"/>
          <p:cNvSpPr>
            <a:spLocks noChangeArrowheads="1"/>
          </p:cNvSpPr>
          <p:nvPr/>
        </p:nvSpPr>
        <p:spPr bwMode="auto">
          <a:xfrm>
            <a:off x="2185036" y="4822661"/>
            <a:ext cx="84040" cy="94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GB" sz="1765"/>
          </a:p>
        </p:txBody>
      </p:sp>
      <p:sp>
        <p:nvSpPr>
          <p:cNvPr id="91" name="Freeform 87"/>
          <p:cNvSpPr>
            <a:spLocks/>
          </p:cNvSpPr>
          <p:nvPr/>
        </p:nvSpPr>
        <p:spPr bwMode="auto">
          <a:xfrm>
            <a:off x="2227057" y="4822661"/>
            <a:ext cx="42020" cy="940001"/>
          </a:xfrm>
          <a:custGeom>
            <a:avLst/>
            <a:gdLst>
              <a:gd name="T0" fmla="*/ 27 w 27"/>
              <a:gd name="T1" fmla="*/ 0 h 604"/>
              <a:gd name="T2" fmla="*/ 0 w 27"/>
              <a:gd name="T3" fmla="*/ 0 h 604"/>
              <a:gd name="T4" fmla="*/ 0 w 27"/>
              <a:gd name="T5" fmla="*/ 604 h 604"/>
              <a:gd name="T6" fmla="*/ 27 w 27"/>
              <a:gd name="T7" fmla="*/ 604 h 604"/>
              <a:gd name="T8" fmla="*/ 27 w 27"/>
              <a:gd name="T9" fmla="*/ 511 h 604"/>
              <a:gd name="T10" fmla="*/ 27 w 27"/>
              <a:gd name="T11" fmla="*/ 178 h 604"/>
              <a:gd name="T12" fmla="*/ 27 w 27"/>
              <a:gd name="T13" fmla="*/ 0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604">
                <a:moveTo>
                  <a:pt x="27" y="0"/>
                </a:moveTo>
                <a:lnTo>
                  <a:pt x="0" y="0"/>
                </a:lnTo>
                <a:lnTo>
                  <a:pt x="0" y="604"/>
                </a:lnTo>
                <a:lnTo>
                  <a:pt x="27" y="604"/>
                </a:lnTo>
                <a:lnTo>
                  <a:pt x="27" y="511"/>
                </a:lnTo>
                <a:lnTo>
                  <a:pt x="27" y="178"/>
                </a:lnTo>
                <a:lnTo>
                  <a:pt x="2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GB" sz="1765"/>
          </a:p>
        </p:txBody>
      </p:sp>
      <p:grpSp>
        <p:nvGrpSpPr>
          <p:cNvPr id="147" name="Group 146"/>
          <p:cNvGrpSpPr/>
          <p:nvPr/>
        </p:nvGrpSpPr>
        <p:grpSpPr>
          <a:xfrm>
            <a:off x="350632" y="3217222"/>
            <a:ext cx="2834396" cy="3666017"/>
            <a:chOff x="495721" y="2849190"/>
            <a:chExt cx="2922538" cy="3780019"/>
          </a:xfrm>
        </p:grpSpPr>
        <p:sp>
          <p:nvSpPr>
            <p:cNvPr id="14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95721" y="2849190"/>
              <a:ext cx="2922538" cy="3780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149" name="Rectangle 6"/>
            <p:cNvSpPr>
              <a:spLocks noChangeArrowheads="1"/>
            </p:cNvSpPr>
            <p:nvPr/>
          </p:nvSpPr>
          <p:spPr bwMode="auto">
            <a:xfrm>
              <a:off x="495721" y="2849190"/>
              <a:ext cx="2922538" cy="3780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150" name="Freeform 7"/>
            <p:cNvSpPr>
              <a:spLocks/>
            </p:cNvSpPr>
            <p:nvPr/>
          </p:nvSpPr>
          <p:spPr bwMode="auto">
            <a:xfrm>
              <a:off x="2088910" y="5964535"/>
              <a:ext cx="482016" cy="360243"/>
            </a:xfrm>
            <a:custGeom>
              <a:avLst/>
              <a:gdLst>
                <a:gd name="T0" fmla="*/ 198 w 403"/>
                <a:gd name="T1" fmla="*/ 128 h 300"/>
                <a:gd name="T2" fmla="*/ 381 w 403"/>
                <a:gd name="T3" fmla="*/ 69 h 300"/>
                <a:gd name="T4" fmla="*/ 0 w 403"/>
                <a:gd name="T5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3" h="300">
                  <a:moveTo>
                    <a:pt x="198" y="128"/>
                  </a:moveTo>
                  <a:cubicBezTo>
                    <a:pt x="198" y="128"/>
                    <a:pt x="353" y="0"/>
                    <a:pt x="381" y="69"/>
                  </a:cubicBezTo>
                  <a:cubicBezTo>
                    <a:pt x="381" y="69"/>
                    <a:pt x="403" y="192"/>
                    <a:pt x="0" y="300"/>
                  </a:cubicBezTo>
                </a:path>
              </a:pathLst>
            </a:custGeom>
            <a:solidFill>
              <a:srgbClr val="FFF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151" name="Freeform 8"/>
            <p:cNvSpPr>
              <a:spLocks/>
            </p:cNvSpPr>
            <p:nvPr/>
          </p:nvSpPr>
          <p:spPr bwMode="auto">
            <a:xfrm>
              <a:off x="1208597" y="3072439"/>
              <a:ext cx="1484101" cy="1484101"/>
            </a:xfrm>
            <a:custGeom>
              <a:avLst/>
              <a:gdLst>
                <a:gd name="T0" fmla="*/ 622 w 1244"/>
                <a:gd name="T1" fmla="*/ 0 h 1244"/>
                <a:gd name="T2" fmla="*/ 0 w 1244"/>
                <a:gd name="T3" fmla="*/ 622 h 1244"/>
                <a:gd name="T4" fmla="*/ 622 w 1244"/>
                <a:gd name="T5" fmla="*/ 1244 h 1244"/>
                <a:gd name="T6" fmla="*/ 622 w 1244"/>
                <a:gd name="T7" fmla="*/ 1244 h 1244"/>
                <a:gd name="T8" fmla="*/ 622 w 1244"/>
                <a:gd name="T9" fmla="*/ 1027 h 1244"/>
                <a:gd name="T10" fmla="*/ 622 w 1244"/>
                <a:gd name="T11" fmla="*/ 1027 h 1244"/>
                <a:gd name="T12" fmla="*/ 216 w 1244"/>
                <a:gd name="T13" fmla="*/ 622 h 1244"/>
                <a:gd name="T14" fmla="*/ 622 w 1244"/>
                <a:gd name="T15" fmla="*/ 216 h 1244"/>
                <a:gd name="T16" fmla="*/ 1028 w 1244"/>
                <a:gd name="T17" fmla="*/ 622 h 1244"/>
                <a:gd name="T18" fmla="*/ 634 w 1244"/>
                <a:gd name="T19" fmla="*/ 1027 h 1244"/>
                <a:gd name="T20" fmla="*/ 634 w 1244"/>
                <a:gd name="T21" fmla="*/ 1243 h 1244"/>
                <a:gd name="T22" fmla="*/ 1244 w 1244"/>
                <a:gd name="T23" fmla="*/ 622 h 1244"/>
                <a:gd name="T24" fmla="*/ 622 w 1244"/>
                <a:gd name="T25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4" h="1244">
                  <a:moveTo>
                    <a:pt x="622" y="0"/>
                  </a:moveTo>
                  <a:cubicBezTo>
                    <a:pt x="279" y="0"/>
                    <a:pt x="0" y="278"/>
                    <a:pt x="0" y="622"/>
                  </a:cubicBezTo>
                  <a:cubicBezTo>
                    <a:pt x="0" y="965"/>
                    <a:pt x="279" y="1244"/>
                    <a:pt x="622" y="1244"/>
                  </a:cubicBezTo>
                  <a:cubicBezTo>
                    <a:pt x="622" y="1244"/>
                    <a:pt x="622" y="1244"/>
                    <a:pt x="622" y="1244"/>
                  </a:cubicBezTo>
                  <a:cubicBezTo>
                    <a:pt x="622" y="1027"/>
                    <a:pt x="622" y="1027"/>
                    <a:pt x="622" y="1027"/>
                  </a:cubicBezTo>
                  <a:cubicBezTo>
                    <a:pt x="622" y="1027"/>
                    <a:pt x="622" y="1027"/>
                    <a:pt x="622" y="1027"/>
                  </a:cubicBezTo>
                  <a:cubicBezTo>
                    <a:pt x="398" y="1027"/>
                    <a:pt x="216" y="846"/>
                    <a:pt x="216" y="622"/>
                  </a:cubicBezTo>
                  <a:cubicBezTo>
                    <a:pt x="216" y="398"/>
                    <a:pt x="398" y="216"/>
                    <a:pt x="622" y="216"/>
                  </a:cubicBezTo>
                  <a:cubicBezTo>
                    <a:pt x="846" y="216"/>
                    <a:pt x="1028" y="398"/>
                    <a:pt x="1028" y="622"/>
                  </a:cubicBezTo>
                  <a:cubicBezTo>
                    <a:pt x="1028" y="842"/>
                    <a:pt x="853" y="1021"/>
                    <a:pt x="634" y="1027"/>
                  </a:cubicBezTo>
                  <a:cubicBezTo>
                    <a:pt x="634" y="1243"/>
                    <a:pt x="634" y="1243"/>
                    <a:pt x="634" y="1243"/>
                  </a:cubicBezTo>
                  <a:cubicBezTo>
                    <a:pt x="972" y="1237"/>
                    <a:pt x="1244" y="961"/>
                    <a:pt x="1244" y="622"/>
                  </a:cubicBezTo>
                  <a:cubicBezTo>
                    <a:pt x="1244" y="278"/>
                    <a:pt x="965" y="0"/>
                    <a:pt x="622" y="0"/>
                  </a:cubicBezTo>
                </a:path>
              </a:pathLst>
            </a:custGeom>
            <a:solidFill>
              <a:srgbClr val="FFFFFF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152" name="Freeform 9"/>
            <p:cNvSpPr>
              <a:spLocks noEditPoints="1"/>
            </p:cNvSpPr>
            <p:nvPr/>
          </p:nvSpPr>
          <p:spPr bwMode="auto">
            <a:xfrm>
              <a:off x="1464826" y="3331206"/>
              <a:ext cx="969105" cy="966569"/>
            </a:xfrm>
            <a:custGeom>
              <a:avLst/>
              <a:gdLst>
                <a:gd name="T0" fmla="*/ 213 w 812"/>
                <a:gd name="T1" fmla="*/ 397 h 811"/>
                <a:gd name="T2" fmla="*/ 412 w 812"/>
                <a:gd name="T3" fmla="*/ 199 h 811"/>
                <a:gd name="T4" fmla="*/ 611 w 812"/>
                <a:gd name="T5" fmla="*/ 398 h 811"/>
                <a:gd name="T6" fmla="*/ 549 w 812"/>
                <a:gd name="T7" fmla="*/ 543 h 811"/>
                <a:gd name="T8" fmla="*/ 521 w 812"/>
                <a:gd name="T9" fmla="*/ 577 h 811"/>
                <a:gd name="T10" fmla="*/ 521 w 812"/>
                <a:gd name="T11" fmla="*/ 577 h 811"/>
                <a:gd name="T12" fmla="*/ 521 w 812"/>
                <a:gd name="T13" fmla="*/ 577 h 811"/>
                <a:gd name="T14" fmla="*/ 489 w 812"/>
                <a:gd name="T15" fmla="*/ 658 h 811"/>
                <a:gd name="T16" fmla="*/ 489 w 812"/>
                <a:gd name="T17" fmla="*/ 664 h 811"/>
                <a:gd name="T18" fmla="*/ 489 w 812"/>
                <a:gd name="T19" fmla="*/ 664 h 811"/>
                <a:gd name="T20" fmla="*/ 489 w 812"/>
                <a:gd name="T21" fmla="*/ 664 h 811"/>
                <a:gd name="T22" fmla="*/ 489 w 812"/>
                <a:gd name="T23" fmla="*/ 667 h 811"/>
                <a:gd name="T24" fmla="*/ 416 w 812"/>
                <a:gd name="T25" fmla="*/ 699 h 811"/>
                <a:gd name="T26" fmla="*/ 415 w 812"/>
                <a:gd name="T27" fmla="*/ 703 h 811"/>
                <a:gd name="T28" fmla="*/ 412 w 812"/>
                <a:gd name="T29" fmla="*/ 701 h 811"/>
                <a:gd name="T30" fmla="*/ 409 w 812"/>
                <a:gd name="T31" fmla="*/ 703 h 811"/>
                <a:gd name="T32" fmla="*/ 408 w 812"/>
                <a:gd name="T33" fmla="*/ 699 h 811"/>
                <a:gd name="T34" fmla="*/ 335 w 812"/>
                <a:gd name="T35" fmla="*/ 667 h 811"/>
                <a:gd name="T36" fmla="*/ 273 w 812"/>
                <a:gd name="T37" fmla="*/ 540 h 811"/>
                <a:gd name="T38" fmla="*/ 273 w 812"/>
                <a:gd name="T39" fmla="*/ 540 h 811"/>
                <a:gd name="T40" fmla="*/ 273 w 812"/>
                <a:gd name="T41" fmla="*/ 540 h 811"/>
                <a:gd name="T42" fmla="*/ 273 w 812"/>
                <a:gd name="T43" fmla="*/ 540 h 811"/>
                <a:gd name="T44" fmla="*/ 213 w 812"/>
                <a:gd name="T45" fmla="*/ 398 h 811"/>
                <a:gd name="T46" fmla="*/ 213 w 812"/>
                <a:gd name="T47" fmla="*/ 398 h 811"/>
                <a:gd name="T48" fmla="*/ 213 w 812"/>
                <a:gd name="T49" fmla="*/ 398 h 811"/>
                <a:gd name="T50" fmla="*/ 213 w 812"/>
                <a:gd name="T51" fmla="*/ 398 h 811"/>
                <a:gd name="T52" fmla="*/ 213 w 812"/>
                <a:gd name="T53" fmla="*/ 397 h 811"/>
                <a:gd name="T54" fmla="*/ 213 w 812"/>
                <a:gd name="T55" fmla="*/ 397 h 811"/>
                <a:gd name="T56" fmla="*/ 213 w 812"/>
                <a:gd name="T57" fmla="*/ 397 h 811"/>
                <a:gd name="T58" fmla="*/ 213 w 812"/>
                <a:gd name="T59" fmla="*/ 397 h 811"/>
                <a:gd name="T60" fmla="*/ 213 w 812"/>
                <a:gd name="T61" fmla="*/ 397 h 811"/>
                <a:gd name="T62" fmla="*/ 213 w 812"/>
                <a:gd name="T63" fmla="*/ 397 h 811"/>
                <a:gd name="T64" fmla="*/ 406 w 812"/>
                <a:gd name="T65" fmla="*/ 0 h 811"/>
                <a:gd name="T66" fmla="*/ 0 w 812"/>
                <a:gd name="T67" fmla="*/ 406 h 811"/>
                <a:gd name="T68" fmla="*/ 406 w 812"/>
                <a:gd name="T69" fmla="*/ 811 h 811"/>
                <a:gd name="T70" fmla="*/ 406 w 812"/>
                <a:gd name="T71" fmla="*/ 811 h 811"/>
                <a:gd name="T72" fmla="*/ 406 w 812"/>
                <a:gd name="T73" fmla="*/ 758 h 811"/>
                <a:gd name="T74" fmla="*/ 418 w 812"/>
                <a:gd name="T75" fmla="*/ 758 h 811"/>
                <a:gd name="T76" fmla="*/ 418 w 812"/>
                <a:gd name="T77" fmla="*/ 811 h 811"/>
                <a:gd name="T78" fmla="*/ 812 w 812"/>
                <a:gd name="T79" fmla="*/ 406 h 811"/>
                <a:gd name="T80" fmla="*/ 406 w 812"/>
                <a:gd name="T81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2" h="811">
                  <a:moveTo>
                    <a:pt x="213" y="397"/>
                  </a:moveTo>
                  <a:cubicBezTo>
                    <a:pt x="214" y="287"/>
                    <a:pt x="303" y="199"/>
                    <a:pt x="412" y="199"/>
                  </a:cubicBezTo>
                  <a:cubicBezTo>
                    <a:pt x="522" y="199"/>
                    <a:pt x="611" y="288"/>
                    <a:pt x="611" y="398"/>
                  </a:cubicBezTo>
                  <a:cubicBezTo>
                    <a:pt x="611" y="455"/>
                    <a:pt x="587" y="506"/>
                    <a:pt x="549" y="543"/>
                  </a:cubicBezTo>
                  <a:cubicBezTo>
                    <a:pt x="538" y="554"/>
                    <a:pt x="529" y="566"/>
                    <a:pt x="521" y="577"/>
                  </a:cubicBezTo>
                  <a:cubicBezTo>
                    <a:pt x="521" y="577"/>
                    <a:pt x="521" y="577"/>
                    <a:pt x="521" y="577"/>
                  </a:cubicBezTo>
                  <a:cubicBezTo>
                    <a:pt x="521" y="577"/>
                    <a:pt x="521" y="577"/>
                    <a:pt x="521" y="577"/>
                  </a:cubicBezTo>
                  <a:cubicBezTo>
                    <a:pt x="499" y="611"/>
                    <a:pt x="492" y="643"/>
                    <a:pt x="489" y="658"/>
                  </a:cubicBezTo>
                  <a:cubicBezTo>
                    <a:pt x="489" y="661"/>
                    <a:pt x="489" y="663"/>
                    <a:pt x="489" y="664"/>
                  </a:cubicBezTo>
                  <a:cubicBezTo>
                    <a:pt x="489" y="664"/>
                    <a:pt x="489" y="664"/>
                    <a:pt x="489" y="664"/>
                  </a:cubicBezTo>
                  <a:cubicBezTo>
                    <a:pt x="489" y="664"/>
                    <a:pt x="489" y="664"/>
                    <a:pt x="489" y="664"/>
                  </a:cubicBezTo>
                  <a:cubicBezTo>
                    <a:pt x="489" y="666"/>
                    <a:pt x="489" y="667"/>
                    <a:pt x="489" y="667"/>
                  </a:cubicBezTo>
                  <a:cubicBezTo>
                    <a:pt x="416" y="699"/>
                    <a:pt x="416" y="699"/>
                    <a:pt x="416" y="699"/>
                  </a:cubicBezTo>
                  <a:cubicBezTo>
                    <a:pt x="415" y="703"/>
                    <a:pt x="415" y="703"/>
                    <a:pt x="415" y="703"/>
                  </a:cubicBezTo>
                  <a:cubicBezTo>
                    <a:pt x="412" y="701"/>
                    <a:pt x="412" y="701"/>
                    <a:pt x="412" y="701"/>
                  </a:cubicBezTo>
                  <a:cubicBezTo>
                    <a:pt x="409" y="703"/>
                    <a:pt x="409" y="703"/>
                    <a:pt x="409" y="703"/>
                  </a:cubicBezTo>
                  <a:cubicBezTo>
                    <a:pt x="408" y="699"/>
                    <a:pt x="408" y="699"/>
                    <a:pt x="408" y="699"/>
                  </a:cubicBezTo>
                  <a:cubicBezTo>
                    <a:pt x="335" y="667"/>
                    <a:pt x="335" y="667"/>
                    <a:pt x="335" y="667"/>
                  </a:cubicBezTo>
                  <a:cubicBezTo>
                    <a:pt x="335" y="667"/>
                    <a:pt x="333" y="601"/>
                    <a:pt x="273" y="540"/>
                  </a:cubicBezTo>
                  <a:cubicBezTo>
                    <a:pt x="273" y="540"/>
                    <a:pt x="273" y="540"/>
                    <a:pt x="273" y="540"/>
                  </a:cubicBezTo>
                  <a:cubicBezTo>
                    <a:pt x="273" y="540"/>
                    <a:pt x="273" y="540"/>
                    <a:pt x="273" y="540"/>
                  </a:cubicBezTo>
                  <a:cubicBezTo>
                    <a:pt x="273" y="540"/>
                    <a:pt x="273" y="540"/>
                    <a:pt x="273" y="540"/>
                  </a:cubicBezTo>
                  <a:cubicBezTo>
                    <a:pt x="236" y="504"/>
                    <a:pt x="213" y="454"/>
                    <a:pt x="213" y="398"/>
                  </a:cubicBezTo>
                  <a:cubicBezTo>
                    <a:pt x="213" y="398"/>
                    <a:pt x="213" y="398"/>
                    <a:pt x="213" y="398"/>
                  </a:cubicBezTo>
                  <a:cubicBezTo>
                    <a:pt x="213" y="398"/>
                    <a:pt x="213" y="398"/>
                    <a:pt x="213" y="398"/>
                  </a:cubicBezTo>
                  <a:cubicBezTo>
                    <a:pt x="213" y="398"/>
                    <a:pt x="213" y="398"/>
                    <a:pt x="213" y="398"/>
                  </a:cubicBezTo>
                  <a:cubicBezTo>
                    <a:pt x="213" y="398"/>
                    <a:pt x="213" y="398"/>
                    <a:pt x="213" y="397"/>
                  </a:cubicBezTo>
                  <a:cubicBezTo>
                    <a:pt x="213" y="397"/>
                    <a:pt x="213" y="397"/>
                    <a:pt x="213" y="397"/>
                  </a:cubicBezTo>
                  <a:cubicBezTo>
                    <a:pt x="213" y="397"/>
                    <a:pt x="213" y="397"/>
                    <a:pt x="213" y="397"/>
                  </a:cubicBezTo>
                  <a:cubicBezTo>
                    <a:pt x="213" y="397"/>
                    <a:pt x="213" y="397"/>
                    <a:pt x="213" y="397"/>
                  </a:cubicBezTo>
                  <a:cubicBezTo>
                    <a:pt x="213" y="397"/>
                    <a:pt x="213" y="397"/>
                    <a:pt x="213" y="397"/>
                  </a:cubicBezTo>
                  <a:cubicBezTo>
                    <a:pt x="213" y="397"/>
                    <a:pt x="213" y="397"/>
                    <a:pt x="213" y="397"/>
                  </a:cubicBezTo>
                  <a:moveTo>
                    <a:pt x="406" y="0"/>
                  </a:moveTo>
                  <a:cubicBezTo>
                    <a:pt x="182" y="0"/>
                    <a:pt x="0" y="182"/>
                    <a:pt x="0" y="406"/>
                  </a:cubicBezTo>
                  <a:cubicBezTo>
                    <a:pt x="0" y="630"/>
                    <a:pt x="182" y="811"/>
                    <a:pt x="406" y="811"/>
                  </a:cubicBezTo>
                  <a:cubicBezTo>
                    <a:pt x="406" y="811"/>
                    <a:pt x="406" y="811"/>
                    <a:pt x="406" y="811"/>
                  </a:cubicBezTo>
                  <a:cubicBezTo>
                    <a:pt x="406" y="758"/>
                    <a:pt x="406" y="758"/>
                    <a:pt x="406" y="758"/>
                  </a:cubicBezTo>
                  <a:cubicBezTo>
                    <a:pt x="418" y="758"/>
                    <a:pt x="418" y="758"/>
                    <a:pt x="418" y="758"/>
                  </a:cubicBezTo>
                  <a:cubicBezTo>
                    <a:pt x="418" y="811"/>
                    <a:pt x="418" y="811"/>
                    <a:pt x="418" y="811"/>
                  </a:cubicBezTo>
                  <a:cubicBezTo>
                    <a:pt x="637" y="805"/>
                    <a:pt x="812" y="626"/>
                    <a:pt x="812" y="406"/>
                  </a:cubicBezTo>
                  <a:cubicBezTo>
                    <a:pt x="812" y="182"/>
                    <a:pt x="630" y="0"/>
                    <a:pt x="406" y="0"/>
                  </a:cubicBezTo>
                </a:path>
              </a:pathLst>
            </a:custGeom>
            <a:solidFill>
              <a:srgbClr val="FFFFFF">
                <a:alpha val="50196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153" name="Freeform 10"/>
            <p:cNvSpPr>
              <a:spLocks/>
            </p:cNvSpPr>
            <p:nvPr/>
          </p:nvSpPr>
          <p:spPr bwMode="auto">
            <a:xfrm>
              <a:off x="1718519" y="3569677"/>
              <a:ext cx="476942" cy="601251"/>
            </a:xfrm>
            <a:custGeom>
              <a:avLst/>
              <a:gdLst>
                <a:gd name="T0" fmla="*/ 398 w 398"/>
                <a:gd name="T1" fmla="*/ 199 h 504"/>
                <a:gd name="T2" fmla="*/ 199 w 398"/>
                <a:gd name="T3" fmla="*/ 0 h 504"/>
                <a:gd name="T4" fmla="*/ 0 w 398"/>
                <a:gd name="T5" fmla="*/ 199 h 504"/>
                <a:gd name="T6" fmla="*/ 60 w 398"/>
                <a:gd name="T7" fmla="*/ 341 h 504"/>
                <a:gd name="T8" fmla="*/ 60 w 398"/>
                <a:gd name="T9" fmla="*/ 341 h 504"/>
                <a:gd name="T10" fmla="*/ 122 w 398"/>
                <a:gd name="T11" fmla="*/ 468 h 504"/>
                <a:gd name="T12" fmla="*/ 195 w 398"/>
                <a:gd name="T13" fmla="*/ 500 h 504"/>
                <a:gd name="T14" fmla="*/ 196 w 398"/>
                <a:gd name="T15" fmla="*/ 504 h 504"/>
                <a:gd name="T16" fmla="*/ 199 w 398"/>
                <a:gd name="T17" fmla="*/ 502 h 504"/>
                <a:gd name="T18" fmla="*/ 202 w 398"/>
                <a:gd name="T19" fmla="*/ 504 h 504"/>
                <a:gd name="T20" fmla="*/ 203 w 398"/>
                <a:gd name="T21" fmla="*/ 500 h 504"/>
                <a:gd name="T22" fmla="*/ 276 w 398"/>
                <a:gd name="T23" fmla="*/ 468 h 504"/>
                <a:gd name="T24" fmla="*/ 336 w 398"/>
                <a:gd name="T25" fmla="*/ 344 h 504"/>
                <a:gd name="T26" fmla="*/ 398 w 398"/>
                <a:gd name="T27" fmla="*/ 199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8" h="504">
                  <a:moveTo>
                    <a:pt x="398" y="199"/>
                  </a:moveTo>
                  <a:cubicBezTo>
                    <a:pt x="398" y="89"/>
                    <a:pt x="309" y="0"/>
                    <a:pt x="199" y="0"/>
                  </a:cubicBezTo>
                  <a:cubicBezTo>
                    <a:pt x="89" y="0"/>
                    <a:pt x="0" y="89"/>
                    <a:pt x="0" y="199"/>
                  </a:cubicBezTo>
                  <a:cubicBezTo>
                    <a:pt x="0" y="255"/>
                    <a:pt x="23" y="305"/>
                    <a:pt x="60" y="341"/>
                  </a:cubicBezTo>
                  <a:cubicBezTo>
                    <a:pt x="60" y="341"/>
                    <a:pt x="60" y="341"/>
                    <a:pt x="60" y="341"/>
                  </a:cubicBezTo>
                  <a:cubicBezTo>
                    <a:pt x="120" y="402"/>
                    <a:pt x="122" y="468"/>
                    <a:pt x="122" y="468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6" y="504"/>
                    <a:pt x="196" y="504"/>
                    <a:pt x="196" y="504"/>
                  </a:cubicBezTo>
                  <a:cubicBezTo>
                    <a:pt x="199" y="502"/>
                    <a:pt x="199" y="502"/>
                    <a:pt x="199" y="502"/>
                  </a:cubicBezTo>
                  <a:cubicBezTo>
                    <a:pt x="202" y="504"/>
                    <a:pt x="202" y="504"/>
                    <a:pt x="202" y="504"/>
                  </a:cubicBezTo>
                  <a:cubicBezTo>
                    <a:pt x="203" y="500"/>
                    <a:pt x="203" y="500"/>
                    <a:pt x="203" y="500"/>
                  </a:cubicBezTo>
                  <a:cubicBezTo>
                    <a:pt x="276" y="468"/>
                    <a:pt x="276" y="468"/>
                    <a:pt x="276" y="468"/>
                  </a:cubicBezTo>
                  <a:cubicBezTo>
                    <a:pt x="276" y="468"/>
                    <a:pt x="278" y="403"/>
                    <a:pt x="336" y="344"/>
                  </a:cubicBezTo>
                  <a:cubicBezTo>
                    <a:pt x="374" y="307"/>
                    <a:pt x="398" y="256"/>
                    <a:pt x="398" y="19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154" name="Rectangle 11"/>
            <p:cNvSpPr>
              <a:spLocks noChangeArrowheads="1"/>
            </p:cNvSpPr>
            <p:nvPr/>
          </p:nvSpPr>
          <p:spPr bwMode="auto">
            <a:xfrm>
              <a:off x="1913862" y="5913796"/>
              <a:ext cx="86255" cy="60886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155" name="Rectangle 12"/>
            <p:cNvSpPr>
              <a:spLocks noChangeArrowheads="1"/>
            </p:cNvSpPr>
            <p:nvPr/>
          </p:nvSpPr>
          <p:spPr bwMode="auto">
            <a:xfrm>
              <a:off x="1949379" y="4236888"/>
              <a:ext cx="15222" cy="1689592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156" name="Rectangle 13"/>
            <p:cNvSpPr>
              <a:spLocks noChangeArrowheads="1"/>
            </p:cNvSpPr>
            <p:nvPr/>
          </p:nvSpPr>
          <p:spPr bwMode="auto">
            <a:xfrm>
              <a:off x="1949379" y="4236888"/>
              <a:ext cx="15222" cy="1689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157" name="Freeform 14"/>
            <p:cNvSpPr>
              <a:spLocks noEditPoints="1"/>
            </p:cNvSpPr>
            <p:nvPr/>
          </p:nvSpPr>
          <p:spPr bwMode="auto">
            <a:xfrm>
              <a:off x="1718519" y="3805611"/>
              <a:ext cx="367854" cy="317116"/>
            </a:xfrm>
            <a:custGeom>
              <a:avLst/>
              <a:gdLst>
                <a:gd name="T0" fmla="*/ 276 w 308"/>
                <a:gd name="T1" fmla="*/ 267 h 267"/>
                <a:gd name="T2" fmla="*/ 276 w 308"/>
                <a:gd name="T3" fmla="*/ 267 h 267"/>
                <a:gd name="T4" fmla="*/ 276 w 308"/>
                <a:gd name="T5" fmla="*/ 267 h 267"/>
                <a:gd name="T6" fmla="*/ 276 w 308"/>
                <a:gd name="T7" fmla="*/ 267 h 267"/>
                <a:gd name="T8" fmla="*/ 308 w 308"/>
                <a:gd name="T9" fmla="*/ 180 h 267"/>
                <a:gd name="T10" fmla="*/ 276 w 308"/>
                <a:gd name="T11" fmla="*/ 261 h 267"/>
                <a:gd name="T12" fmla="*/ 308 w 308"/>
                <a:gd name="T13" fmla="*/ 180 h 267"/>
                <a:gd name="T14" fmla="*/ 308 w 308"/>
                <a:gd name="T15" fmla="*/ 180 h 267"/>
                <a:gd name="T16" fmla="*/ 308 w 308"/>
                <a:gd name="T17" fmla="*/ 180 h 267"/>
                <a:gd name="T18" fmla="*/ 0 w 308"/>
                <a:gd name="T19" fmla="*/ 1 h 267"/>
                <a:gd name="T20" fmla="*/ 0 w 308"/>
                <a:gd name="T21" fmla="*/ 1 h 267"/>
                <a:gd name="T22" fmla="*/ 0 w 308"/>
                <a:gd name="T23" fmla="*/ 1 h 267"/>
                <a:gd name="T24" fmla="*/ 0 w 308"/>
                <a:gd name="T25" fmla="*/ 1 h 267"/>
                <a:gd name="T26" fmla="*/ 0 w 308"/>
                <a:gd name="T27" fmla="*/ 0 h 267"/>
                <a:gd name="T28" fmla="*/ 0 w 308"/>
                <a:gd name="T29" fmla="*/ 0 h 267"/>
                <a:gd name="T30" fmla="*/ 0 w 308"/>
                <a:gd name="T31" fmla="*/ 0 h 267"/>
                <a:gd name="T32" fmla="*/ 0 w 308"/>
                <a:gd name="T33" fmla="*/ 0 h 267"/>
                <a:gd name="T34" fmla="*/ 0 w 308"/>
                <a:gd name="T35" fmla="*/ 0 h 267"/>
                <a:gd name="T36" fmla="*/ 0 w 308"/>
                <a:gd name="T37" fmla="*/ 0 h 267"/>
                <a:gd name="T38" fmla="*/ 0 w 308"/>
                <a:gd name="T39" fmla="*/ 0 h 267"/>
                <a:gd name="T40" fmla="*/ 0 w 308"/>
                <a:gd name="T41" fmla="*/ 0 h 267"/>
                <a:gd name="T42" fmla="*/ 0 w 308"/>
                <a:gd name="T4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8" h="267">
                  <a:moveTo>
                    <a:pt x="276" y="267"/>
                  </a:moveTo>
                  <a:cubicBezTo>
                    <a:pt x="276" y="267"/>
                    <a:pt x="276" y="267"/>
                    <a:pt x="276" y="267"/>
                  </a:cubicBezTo>
                  <a:cubicBezTo>
                    <a:pt x="276" y="267"/>
                    <a:pt x="276" y="267"/>
                    <a:pt x="276" y="267"/>
                  </a:cubicBezTo>
                  <a:cubicBezTo>
                    <a:pt x="276" y="267"/>
                    <a:pt x="276" y="267"/>
                    <a:pt x="276" y="267"/>
                  </a:cubicBezTo>
                  <a:moveTo>
                    <a:pt x="308" y="180"/>
                  </a:moveTo>
                  <a:cubicBezTo>
                    <a:pt x="286" y="214"/>
                    <a:pt x="279" y="246"/>
                    <a:pt x="276" y="261"/>
                  </a:cubicBezTo>
                  <a:cubicBezTo>
                    <a:pt x="279" y="246"/>
                    <a:pt x="286" y="214"/>
                    <a:pt x="308" y="180"/>
                  </a:cubicBezTo>
                  <a:cubicBezTo>
                    <a:pt x="308" y="180"/>
                    <a:pt x="308" y="180"/>
                    <a:pt x="308" y="180"/>
                  </a:cubicBezTo>
                  <a:cubicBezTo>
                    <a:pt x="308" y="180"/>
                    <a:pt x="308" y="180"/>
                    <a:pt x="308" y="180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A8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158" name="Freeform 15"/>
            <p:cNvSpPr>
              <a:spLocks/>
            </p:cNvSpPr>
            <p:nvPr/>
          </p:nvSpPr>
          <p:spPr bwMode="auto">
            <a:xfrm>
              <a:off x="1718519" y="3686375"/>
              <a:ext cx="367854" cy="441425"/>
            </a:xfrm>
            <a:custGeom>
              <a:avLst/>
              <a:gdLst>
                <a:gd name="T0" fmla="*/ 28 w 308"/>
                <a:gd name="T1" fmla="*/ 0 h 370"/>
                <a:gd name="T2" fmla="*/ 0 w 308"/>
                <a:gd name="T3" fmla="*/ 100 h 370"/>
                <a:gd name="T4" fmla="*/ 0 w 308"/>
                <a:gd name="T5" fmla="*/ 100 h 370"/>
                <a:gd name="T6" fmla="*/ 0 w 308"/>
                <a:gd name="T7" fmla="*/ 100 h 370"/>
                <a:gd name="T8" fmla="*/ 0 w 308"/>
                <a:gd name="T9" fmla="*/ 100 h 370"/>
                <a:gd name="T10" fmla="*/ 0 w 308"/>
                <a:gd name="T11" fmla="*/ 100 h 370"/>
                <a:gd name="T12" fmla="*/ 0 w 308"/>
                <a:gd name="T13" fmla="*/ 100 h 370"/>
                <a:gd name="T14" fmla="*/ 0 w 308"/>
                <a:gd name="T15" fmla="*/ 101 h 370"/>
                <a:gd name="T16" fmla="*/ 0 w 308"/>
                <a:gd name="T17" fmla="*/ 101 h 370"/>
                <a:gd name="T18" fmla="*/ 60 w 308"/>
                <a:gd name="T19" fmla="*/ 243 h 370"/>
                <a:gd name="T20" fmla="*/ 60 w 308"/>
                <a:gd name="T21" fmla="*/ 243 h 370"/>
                <a:gd name="T22" fmla="*/ 60 w 308"/>
                <a:gd name="T23" fmla="*/ 243 h 370"/>
                <a:gd name="T24" fmla="*/ 60 w 308"/>
                <a:gd name="T25" fmla="*/ 243 h 370"/>
                <a:gd name="T26" fmla="*/ 122 w 308"/>
                <a:gd name="T27" fmla="*/ 370 h 370"/>
                <a:gd name="T28" fmla="*/ 276 w 308"/>
                <a:gd name="T29" fmla="*/ 367 h 370"/>
                <a:gd name="T30" fmla="*/ 276 w 308"/>
                <a:gd name="T31" fmla="*/ 367 h 370"/>
                <a:gd name="T32" fmla="*/ 276 w 308"/>
                <a:gd name="T33" fmla="*/ 367 h 370"/>
                <a:gd name="T34" fmla="*/ 276 w 308"/>
                <a:gd name="T35" fmla="*/ 361 h 370"/>
                <a:gd name="T36" fmla="*/ 308 w 308"/>
                <a:gd name="T37" fmla="*/ 280 h 370"/>
                <a:gd name="T38" fmla="*/ 28 w 308"/>
                <a:gd name="T3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8" h="370">
                  <a:moveTo>
                    <a:pt x="28" y="0"/>
                  </a:moveTo>
                  <a:cubicBezTo>
                    <a:pt x="10" y="29"/>
                    <a:pt x="0" y="63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57"/>
                    <a:pt x="23" y="207"/>
                    <a:pt x="60" y="243"/>
                  </a:cubicBezTo>
                  <a:cubicBezTo>
                    <a:pt x="60" y="243"/>
                    <a:pt x="60" y="243"/>
                    <a:pt x="60" y="243"/>
                  </a:cubicBezTo>
                  <a:cubicBezTo>
                    <a:pt x="60" y="243"/>
                    <a:pt x="60" y="243"/>
                    <a:pt x="60" y="243"/>
                  </a:cubicBezTo>
                  <a:cubicBezTo>
                    <a:pt x="60" y="243"/>
                    <a:pt x="60" y="243"/>
                    <a:pt x="60" y="243"/>
                  </a:cubicBezTo>
                  <a:cubicBezTo>
                    <a:pt x="120" y="304"/>
                    <a:pt x="122" y="370"/>
                    <a:pt x="122" y="370"/>
                  </a:cubicBezTo>
                  <a:cubicBezTo>
                    <a:pt x="276" y="367"/>
                    <a:pt x="276" y="367"/>
                    <a:pt x="276" y="367"/>
                  </a:cubicBezTo>
                  <a:cubicBezTo>
                    <a:pt x="276" y="367"/>
                    <a:pt x="276" y="367"/>
                    <a:pt x="276" y="367"/>
                  </a:cubicBezTo>
                  <a:cubicBezTo>
                    <a:pt x="276" y="367"/>
                    <a:pt x="276" y="367"/>
                    <a:pt x="276" y="367"/>
                  </a:cubicBezTo>
                  <a:cubicBezTo>
                    <a:pt x="276" y="366"/>
                    <a:pt x="276" y="364"/>
                    <a:pt x="276" y="361"/>
                  </a:cubicBezTo>
                  <a:cubicBezTo>
                    <a:pt x="279" y="346"/>
                    <a:pt x="286" y="314"/>
                    <a:pt x="308" y="28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159" name="Rectangle 16"/>
            <p:cNvSpPr>
              <a:spLocks noChangeArrowheads="1"/>
            </p:cNvSpPr>
            <p:nvPr/>
          </p:nvSpPr>
          <p:spPr bwMode="auto">
            <a:xfrm>
              <a:off x="1865661" y="4122727"/>
              <a:ext cx="182659" cy="114162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160" name="Freeform 17"/>
            <p:cNvSpPr>
              <a:spLocks/>
            </p:cNvSpPr>
            <p:nvPr/>
          </p:nvSpPr>
          <p:spPr bwMode="auto">
            <a:xfrm>
              <a:off x="1708371" y="5637271"/>
              <a:ext cx="898072" cy="730635"/>
            </a:xfrm>
            <a:custGeom>
              <a:avLst/>
              <a:gdLst>
                <a:gd name="T0" fmla="*/ 129 w 752"/>
                <a:gd name="T1" fmla="*/ 552 h 614"/>
                <a:gd name="T2" fmla="*/ 1 w 752"/>
                <a:gd name="T3" fmla="*/ 312 h 614"/>
                <a:gd name="T4" fmla="*/ 98 w 752"/>
                <a:gd name="T5" fmla="*/ 121 h 614"/>
                <a:gd name="T6" fmla="*/ 195 w 752"/>
                <a:gd name="T7" fmla="*/ 133 h 614"/>
                <a:gd name="T8" fmla="*/ 171 w 752"/>
                <a:gd name="T9" fmla="*/ 209 h 614"/>
                <a:gd name="T10" fmla="*/ 133 w 752"/>
                <a:gd name="T11" fmla="*/ 285 h 614"/>
                <a:gd name="T12" fmla="*/ 229 w 752"/>
                <a:gd name="T13" fmla="*/ 354 h 614"/>
                <a:gd name="T14" fmla="*/ 319 w 752"/>
                <a:gd name="T15" fmla="*/ 243 h 614"/>
                <a:gd name="T16" fmla="*/ 269 w 752"/>
                <a:gd name="T17" fmla="*/ 174 h 614"/>
                <a:gd name="T18" fmla="*/ 210 w 752"/>
                <a:gd name="T19" fmla="*/ 114 h 614"/>
                <a:gd name="T20" fmla="*/ 330 w 752"/>
                <a:gd name="T21" fmla="*/ 56 h 614"/>
                <a:gd name="T22" fmla="*/ 425 w 752"/>
                <a:gd name="T23" fmla="*/ 270 h 614"/>
                <a:gd name="T24" fmla="*/ 566 w 752"/>
                <a:gd name="T25" fmla="*/ 22 h 614"/>
                <a:gd name="T26" fmla="*/ 501 w 752"/>
                <a:gd name="T27" fmla="*/ 298 h 614"/>
                <a:gd name="T28" fmla="*/ 662 w 752"/>
                <a:gd name="T29" fmla="*/ 192 h 614"/>
                <a:gd name="T30" fmla="*/ 413 w 752"/>
                <a:gd name="T31" fmla="*/ 552 h 614"/>
                <a:gd name="T32" fmla="*/ 278 w 752"/>
                <a:gd name="T33" fmla="*/ 614 h 614"/>
                <a:gd name="T34" fmla="*/ 129 w 752"/>
                <a:gd name="T35" fmla="*/ 552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2" h="614">
                  <a:moveTo>
                    <a:pt x="129" y="552"/>
                  </a:moveTo>
                  <a:cubicBezTo>
                    <a:pt x="129" y="552"/>
                    <a:pt x="1" y="412"/>
                    <a:pt x="1" y="312"/>
                  </a:cubicBezTo>
                  <a:cubicBezTo>
                    <a:pt x="1" y="312"/>
                    <a:pt x="0" y="198"/>
                    <a:pt x="98" y="121"/>
                  </a:cubicBezTo>
                  <a:cubicBezTo>
                    <a:pt x="98" y="121"/>
                    <a:pt x="157" y="76"/>
                    <a:pt x="195" y="133"/>
                  </a:cubicBezTo>
                  <a:cubicBezTo>
                    <a:pt x="195" y="133"/>
                    <a:pt x="223" y="166"/>
                    <a:pt x="171" y="209"/>
                  </a:cubicBezTo>
                  <a:cubicBezTo>
                    <a:pt x="171" y="209"/>
                    <a:pt x="133" y="237"/>
                    <a:pt x="133" y="285"/>
                  </a:cubicBezTo>
                  <a:cubicBezTo>
                    <a:pt x="133" y="285"/>
                    <a:pt x="133" y="361"/>
                    <a:pt x="229" y="354"/>
                  </a:cubicBezTo>
                  <a:cubicBezTo>
                    <a:pt x="229" y="354"/>
                    <a:pt x="327" y="353"/>
                    <a:pt x="319" y="243"/>
                  </a:cubicBezTo>
                  <a:cubicBezTo>
                    <a:pt x="319" y="243"/>
                    <a:pt x="320" y="192"/>
                    <a:pt x="269" y="174"/>
                  </a:cubicBezTo>
                  <a:cubicBezTo>
                    <a:pt x="269" y="174"/>
                    <a:pt x="210" y="167"/>
                    <a:pt x="210" y="114"/>
                  </a:cubicBezTo>
                  <a:cubicBezTo>
                    <a:pt x="210" y="114"/>
                    <a:pt x="206" y="49"/>
                    <a:pt x="330" y="56"/>
                  </a:cubicBezTo>
                  <a:cubicBezTo>
                    <a:pt x="330" y="56"/>
                    <a:pt x="450" y="56"/>
                    <a:pt x="425" y="270"/>
                  </a:cubicBezTo>
                  <a:cubicBezTo>
                    <a:pt x="425" y="270"/>
                    <a:pt x="482" y="0"/>
                    <a:pt x="566" y="22"/>
                  </a:cubicBezTo>
                  <a:cubicBezTo>
                    <a:pt x="566" y="22"/>
                    <a:pt x="639" y="43"/>
                    <a:pt x="501" y="298"/>
                  </a:cubicBezTo>
                  <a:cubicBezTo>
                    <a:pt x="501" y="298"/>
                    <a:pt x="617" y="133"/>
                    <a:pt x="662" y="192"/>
                  </a:cubicBezTo>
                  <a:cubicBezTo>
                    <a:pt x="662" y="192"/>
                    <a:pt x="752" y="281"/>
                    <a:pt x="413" y="552"/>
                  </a:cubicBezTo>
                  <a:cubicBezTo>
                    <a:pt x="278" y="614"/>
                    <a:pt x="278" y="614"/>
                    <a:pt x="278" y="614"/>
                  </a:cubicBezTo>
                  <a:cubicBezTo>
                    <a:pt x="129" y="552"/>
                    <a:pt x="129" y="552"/>
                    <a:pt x="129" y="552"/>
                  </a:cubicBezTo>
                </a:path>
              </a:pathLst>
            </a:custGeom>
            <a:solidFill>
              <a:srgbClr val="FFFC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161" name="Freeform 18"/>
            <p:cNvSpPr>
              <a:spLocks noEditPoints="1"/>
            </p:cNvSpPr>
            <p:nvPr/>
          </p:nvSpPr>
          <p:spPr bwMode="auto">
            <a:xfrm>
              <a:off x="1708371" y="5761580"/>
              <a:ext cx="281599" cy="299357"/>
            </a:xfrm>
            <a:custGeom>
              <a:avLst/>
              <a:gdLst>
                <a:gd name="T0" fmla="*/ 216 w 236"/>
                <a:gd name="T1" fmla="*/ 251 h 251"/>
                <a:gd name="T2" fmla="*/ 216 w 236"/>
                <a:gd name="T3" fmla="*/ 251 h 251"/>
                <a:gd name="T4" fmla="*/ 216 w 236"/>
                <a:gd name="T5" fmla="*/ 251 h 251"/>
                <a:gd name="T6" fmla="*/ 216 w 236"/>
                <a:gd name="T7" fmla="*/ 251 h 251"/>
                <a:gd name="T8" fmla="*/ 227 w 236"/>
                <a:gd name="T9" fmla="*/ 250 h 251"/>
                <a:gd name="T10" fmla="*/ 216 w 236"/>
                <a:gd name="T11" fmla="*/ 251 h 251"/>
                <a:gd name="T12" fmla="*/ 227 w 236"/>
                <a:gd name="T13" fmla="*/ 250 h 251"/>
                <a:gd name="T14" fmla="*/ 236 w 236"/>
                <a:gd name="T15" fmla="*/ 249 h 251"/>
                <a:gd name="T16" fmla="*/ 228 w 236"/>
                <a:gd name="T17" fmla="*/ 250 h 251"/>
                <a:gd name="T18" fmla="*/ 228 w 236"/>
                <a:gd name="T19" fmla="*/ 250 h 251"/>
                <a:gd name="T20" fmla="*/ 228 w 236"/>
                <a:gd name="T21" fmla="*/ 250 h 251"/>
                <a:gd name="T22" fmla="*/ 236 w 236"/>
                <a:gd name="T23" fmla="*/ 249 h 251"/>
                <a:gd name="T24" fmla="*/ 236 w 236"/>
                <a:gd name="T25" fmla="*/ 249 h 251"/>
                <a:gd name="T26" fmla="*/ 194 w 236"/>
                <a:gd name="T27" fmla="*/ 29 h 251"/>
                <a:gd name="T28" fmla="*/ 194 w 236"/>
                <a:gd name="T29" fmla="*/ 29 h 251"/>
                <a:gd name="T30" fmla="*/ 202 w 236"/>
                <a:gd name="T31" fmla="*/ 53 h 251"/>
                <a:gd name="T32" fmla="*/ 194 w 236"/>
                <a:gd name="T33" fmla="*/ 29 h 251"/>
                <a:gd name="T34" fmla="*/ 194 w 236"/>
                <a:gd name="T35" fmla="*/ 29 h 251"/>
                <a:gd name="T36" fmla="*/ 145 w 236"/>
                <a:gd name="T37" fmla="*/ 0 h 251"/>
                <a:gd name="T38" fmla="*/ 97 w 236"/>
                <a:gd name="T39" fmla="*/ 17 h 251"/>
                <a:gd name="T40" fmla="*/ 0 w 236"/>
                <a:gd name="T41" fmla="*/ 208 h 251"/>
                <a:gd name="T42" fmla="*/ 97 w 236"/>
                <a:gd name="T43" fmla="*/ 17 h 251"/>
                <a:gd name="T44" fmla="*/ 145 w 236"/>
                <a:gd name="T45" fmla="*/ 0 h 251"/>
                <a:gd name="T46" fmla="*/ 145 w 236"/>
                <a:gd name="T47" fmla="*/ 0 h 251"/>
                <a:gd name="T48" fmla="*/ 145 w 236"/>
                <a:gd name="T49" fmla="*/ 0 h 251"/>
                <a:gd name="T50" fmla="*/ 145 w 236"/>
                <a:gd name="T51" fmla="*/ 0 h 251"/>
                <a:gd name="T52" fmla="*/ 145 w 236"/>
                <a:gd name="T53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6" h="251">
                  <a:moveTo>
                    <a:pt x="216" y="251"/>
                  </a:moveTo>
                  <a:cubicBezTo>
                    <a:pt x="216" y="251"/>
                    <a:pt x="216" y="251"/>
                    <a:pt x="216" y="251"/>
                  </a:cubicBezTo>
                  <a:cubicBezTo>
                    <a:pt x="216" y="251"/>
                    <a:pt x="216" y="251"/>
                    <a:pt x="216" y="251"/>
                  </a:cubicBezTo>
                  <a:cubicBezTo>
                    <a:pt x="216" y="251"/>
                    <a:pt x="216" y="251"/>
                    <a:pt x="216" y="251"/>
                  </a:cubicBezTo>
                  <a:moveTo>
                    <a:pt x="227" y="250"/>
                  </a:moveTo>
                  <a:cubicBezTo>
                    <a:pt x="223" y="250"/>
                    <a:pt x="219" y="251"/>
                    <a:pt x="216" y="251"/>
                  </a:cubicBezTo>
                  <a:cubicBezTo>
                    <a:pt x="219" y="251"/>
                    <a:pt x="223" y="250"/>
                    <a:pt x="227" y="250"/>
                  </a:cubicBezTo>
                  <a:moveTo>
                    <a:pt x="236" y="249"/>
                  </a:moveTo>
                  <a:cubicBezTo>
                    <a:pt x="231" y="250"/>
                    <a:pt x="228" y="250"/>
                    <a:pt x="228" y="250"/>
                  </a:cubicBezTo>
                  <a:cubicBezTo>
                    <a:pt x="228" y="250"/>
                    <a:pt x="228" y="250"/>
                    <a:pt x="228" y="250"/>
                  </a:cubicBezTo>
                  <a:cubicBezTo>
                    <a:pt x="228" y="250"/>
                    <a:pt x="228" y="250"/>
                    <a:pt x="228" y="250"/>
                  </a:cubicBezTo>
                  <a:cubicBezTo>
                    <a:pt x="228" y="250"/>
                    <a:pt x="231" y="250"/>
                    <a:pt x="236" y="249"/>
                  </a:cubicBezTo>
                  <a:cubicBezTo>
                    <a:pt x="236" y="249"/>
                    <a:pt x="236" y="249"/>
                    <a:pt x="236" y="249"/>
                  </a:cubicBezTo>
                  <a:moveTo>
                    <a:pt x="194" y="29"/>
                  </a:moveTo>
                  <a:cubicBezTo>
                    <a:pt x="194" y="29"/>
                    <a:pt x="194" y="29"/>
                    <a:pt x="194" y="29"/>
                  </a:cubicBezTo>
                  <a:cubicBezTo>
                    <a:pt x="194" y="29"/>
                    <a:pt x="202" y="38"/>
                    <a:pt x="202" y="53"/>
                  </a:cubicBezTo>
                  <a:cubicBezTo>
                    <a:pt x="202" y="38"/>
                    <a:pt x="194" y="29"/>
                    <a:pt x="194" y="29"/>
                  </a:cubicBezTo>
                  <a:cubicBezTo>
                    <a:pt x="194" y="29"/>
                    <a:pt x="194" y="29"/>
                    <a:pt x="194" y="29"/>
                  </a:cubicBezTo>
                  <a:moveTo>
                    <a:pt x="145" y="0"/>
                  </a:moveTo>
                  <a:cubicBezTo>
                    <a:pt x="119" y="0"/>
                    <a:pt x="97" y="17"/>
                    <a:pt x="97" y="17"/>
                  </a:cubicBezTo>
                  <a:cubicBezTo>
                    <a:pt x="1" y="92"/>
                    <a:pt x="0" y="202"/>
                    <a:pt x="0" y="208"/>
                  </a:cubicBezTo>
                  <a:cubicBezTo>
                    <a:pt x="0" y="202"/>
                    <a:pt x="1" y="92"/>
                    <a:pt x="97" y="17"/>
                  </a:cubicBezTo>
                  <a:cubicBezTo>
                    <a:pt x="97" y="17"/>
                    <a:pt x="119" y="0"/>
                    <a:pt x="145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</a:path>
              </a:pathLst>
            </a:custGeom>
            <a:solidFill>
              <a:srgbClr val="E00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162" name="Freeform 19"/>
            <p:cNvSpPr>
              <a:spLocks/>
            </p:cNvSpPr>
            <p:nvPr/>
          </p:nvSpPr>
          <p:spPr bwMode="auto">
            <a:xfrm>
              <a:off x="1708371" y="5761580"/>
              <a:ext cx="357706" cy="601251"/>
            </a:xfrm>
            <a:custGeom>
              <a:avLst/>
              <a:gdLst>
                <a:gd name="T0" fmla="*/ 145 w 300"/>
                <a:gd name="T1" fmla="*/ 0 h 504"/>
                <a:gd name="T2" fmla="*/ 145 w 300"/>
                <a:gd name="T3" fmla="*/ 0 h 504"/>
                <a:gd name="T4" fmla="*/ 97 w 300"/>
                <a:gd name="T5" fmla="*/ 17 h 504"/>
                <a:gd name="T6" fmla="*/ 0 w 300"/>
                <a:gd name="T7" fmla="*/ 208 h 504"/>
                <a:gd name="T8" fmla="*/ 0 w 300"/>
                <a:gd name="T9" fmla="*/ 208 h 504"/>
                <a:gd name="T10" fmla="*/ 128 w 300"/>
                <a:gd name="T11" fmla="*/ 448 h 504"/>
                <a:gd name="T12" fmla="*/ 197 w 300"/>
                <a:gd name="T13" fmla="*/ 477 h 504"/>
                <a:gd name="T14" fmla="*/ 265 w 300"/>
                <a:gd name="T15" fmla="*/ 504 h 504"/>
                <a:gd name="T16" fmla="*/ 299 w 300"/>
                <a:gd name="T17" fmla="*/ 450 h 504"/>
                <a:gd name="T18" fmla="*/ 299 w 300"/>
                <a:gd name="T19" fmla="*/ 449 h 504"/>
                <a:gd name="T20" fmla="*/ 299 w 300"/>
                <a:gd name="T21" fmla="*/ 449 h 504"/>
                <a:gd name="T22" fmla="*/ 299 w 300"/>
                <a:gd name="T23" fmla="*/ 449 h 504"/>
                <a:gd name="T24" fmla="*/ 299 w 300"/>
                <a:gd name="T25" fmla="*/ 448 h 504"/>
                <a:gd name="T26" fmla="*/ 237 w 300"/>
                <a:gd name="T27" fmla="*/ 260 h 504"/>
                <a:gd name="T28" fmla="*/ 236 w 300"/>
                <a:gd name="T29" fmla="*/ 249 h 504"/>
                <a:gd name="T30" fmla="*/ 228 w 300"/>
                <a:gd name="T31" fmla="*/ 250 h 504"/>
                <a:gd name="T32" fmla="*/ 228 w 300"/>
                <a:gd name="T33" fmla="*/ 250 h 504"/>
                <a:gd name="T34" fmla="*/ 227 w 300"/>
                <a:gd name="T35" fmla="*/ 250 h 504"/>
                <a:gd name="T36" fmla="*/ 216 w 300"/>
                <a:gd name="T37" fmla="*/ 251 h 504"/>
                <a:gd name="T38" fmla="*/ 216 w 300"/>
                <a:gd name="T39" fmla="*/ 251 h 504"/>
                <a:gd name="T40" fmla="*/ 216 w 300"/>
                <a:gd name="T41" fmla="*/ 251 h 504"/>
                <a:gd name="T42" fmla="*/ 216 w 300"/>
                <a:gd name="T43" fmla="*/ 251 h 504"/>
                <a:gd name="T44" fmla="*/ 216 w 300"/>
                <a:gd name="T45" fmla="*/ 251 h 504"/>
                <a:gd name="T46" fmla="*/ 132 w 300"/>
                <a:gd name="T47" fmla="*/ 181 h 504"/>
                <a:gd name="T48" fmla="*/ 132 w 300"/>
                <a:gd name="T49" fmla="*/ 181 h 504"/>
                <a:gd name="T50" fmla="*/ 132 w 300"/>
                <a:gd name="T51" fmla="*/ 181 h 504"/>
                <a:gd name="T52" fmla="*/ 132 w 300"/>
                <a:gd name="T53" fmla="*/ 181 h 504"/>
                <a:gd name="T54" fmla="*/ 170 w 300"/>
                <a:gd name="T55" fmla="*/ 105 h 504"/>
                <a:gd name="T56" fmla="*/ 202 w 300"/>
                <a:gd name="T57" fmla="*/ 53 h 504"/>
                <a:gd name="T58" fmla="*/ 194 w 300"/>
                <a:gd name="T59" fmla="*/ 29 h 504"/>
                <a:gd name="T60" fmla="*/ 194 w 300"/>
                <a:gd name="T61" fmla="*/ 29 h 504"/>
                <a:gd name="T62" fmla="*/ 145 w 300"/>
                <a:gd name="T63" fmla="*/ 0 h 504"/>
                <a:gd name="T64" fmla="*/ 145 w 300"/>
                <a:gd name="T6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0" h="504"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19" y="0"/>
                    <a:pt x="97" y="17"/>
                    <a:pt x="97" y="17"/>
                  </a:cubicBezTo>
                  <a:cubicBezTo>
                    <a:pt x="1" y="92"/>
                    <a:pt x="0" y="202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308"/>
                    <a:pt x="128" y="448"/>
                    <a:pt x="128" y="448"/>
                  </a:cubicBezTo>
                  <a:cubicBezTo>
                    <a:pt x="197" y="477"/>
                    <a:pt x="197" y="477"/>
                    <a:pt x="197" y="477"/>
                  </a:cubicBezTo>
                  <a:cubicBezTo>
                    <a:pt x="265" y="504"/>
                    <a:pt x="265" y="504"/>
                    <a:pt x="265" y="504"/>
                  </a:cubicBezTo>
                  <a:cubicBezTo>
                    <a:pt x="299" y="450"/>
                    <a:pt x="299" y="450"/>
                    <a:pt x="299" y="450"/>
                  </a:cubicBezTo>
                  <a:cubicBezTo>
                    <a:pt x="300" y="449"/>
                    <a:pt x="300" y="449"/>
                    <a:pt x="299" y="449"/>
                  </a:cubicBezTo>
                  <a:cubicBezTo>
                    <a:pt x="299" y="449"/>
                    <a:pt x="299" y="449"/>
                    <a:pt x="299" y="449"/>
                  </a:cubicBezTo>
                  <a:cubicBezTo>
                    <a:pt x="299" y="449"/>
                    <a:pt x="299" y="449"/>
                    <a:pt x="299" y="449"/>
                  </a:cubicBezTo>
                  <a:cubicBezTo>
                    <a:pt x="298" y="449"/>
                    <a:pt x="298" y="449"/>
                    <a:pt x="299" y="448"/>
                  </a:cubicBezTo>
                  <a:cubicBezTo>
                    <a:pt x="237" y="260"/>
                    <a:pt x="237" y="260"/>
                    <a:pt x="237" y="260"/>
                  </a:cubicBezTo>
                  <a:cubicBezTo>
                    <a:pt x="236" y="249"/>
                    <a:pt x="236" y="249"/>
                    <a:pt x="236" y="249"/>
                  </a:cubicBezTo>
                  <a:cubicBezTo>
                    <a:pt x="231" y="250"/>
                    <a:pt x="228" y="250"/>
                    <a:pt x="228" y="250"/>
                  </a:cubicBezTo>
                  <a:cubicBezTo>
                    <a:pt x="228" y="250"/>
                    <a:pt x="228" y="250"/>
                    <a:pt x="228" y="250"/>
                  </a:cubicBezTo>
                  <a:cubicBezTo>
                    <a:pt x="228" y="250"/>
                    <a:pt x="228" y="250"/>
                    <a:pt x="227" y="250"/>
                  </a:cubicBezTo>
                  <a:cubicBezTo>
                    <a:pt x="223" y="250"/>
                    <a:pt x="219" y="251"/>
                    <a:pt x="216" y="251"/>
                  </a:cubicBezTo>
                  <a:cubicBezTo>
                    <a:pt x="216" y="251"/>
                    <a:pt x="216" y="251"/>
                    <a:pt x="216" y="251"/>
                  </a:cubicBezTo>
                  <a:cubicBezTo>
                    <a:pt x="216" y="251"/>
                    <a:pt x="216" y="251"/>
                    <a:pt x="216" y="251"/>
                  </a:cubicBezTo>
                  <a:cubicBezTo>
                    <a:pt x="216" y="251"/>
                    <a:pt x="216" y="251"/>
                    <a:pt x="216" y="251"/>
                  </a:cubicBezTo>
                  <a:cubicBezTo>
                    <a:pt x="216" y="251"/>
                    <a:pt x="216" y="251"/>
                    <a:pt x="216" y="251"/>
                  </a:cubicBezTo>
                  <a:cubicBezTo>
                    <a:pt x="132" y="251"/>
                    <a:pt x="132" y="181"/>
                    <a:pt x="132" y="181"/>
                  </a:cubicBezTo>
                  <a:cubicBezTo>
                    <a:pt x="132" y="181"/>
                    <a:pt x="132" y="181"/>
                    <a:pt x="132" y="181"/>
                  </a:cubicBezTo>
                  <a:cubicBezTo>
                    <a:pt x="132" y="181"/>
                    <a:pt x="132" y="181"/>
                    <a:pt x="132" y="181"/>
                  </a:cubicBezTo>
                  <a:cubicBezTo>
                    <a:pt x="132" y="181"/>
                    <a:pt x="132" y="181"/>
                    <a:pt x="132" y="181"/>
                  </a:cubicBezTo>
                  <a:cubicBezTo>
                    <a:pt x="132" y="133"/>
                    <a:pt x="170" y="105"/>
                    <a:pt x="170" y="105"/>
                  </a:cubicBezTo>
                  <a:cubicBezTo>
                    <a:pt x="195" y="85"/>
                    <a:pt x="202" y="66"/>
                    <a:pt x="202" y="53"/>
                  </a:cubicBezTo>
                  <a:cubicBezTo>
                    <a:pt x="202" y="38"/>
                    <a:pt x="194" y="29"/>
                    <a:pt x="194" y="29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79" y="7"/>
                    <a:pt x="161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</a:path>
              </a:pathLst>
            </a:custGeom>
            <a:solidFill>
              <a:srgbClr val="F2E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163" name="Rectangle 20"/>
            <p:cNvSpPr>
              <a:spLocks noChangeArrowheads="1"/>
            </p:cNvSpPr>
            <p:nvPr/>
          </p:nvSpPr>
          <p:spPr bwMode="auto">
            <a:xfrm>
              <a:off x="1860587" y="6294335"/>
              <a:ext cx="339948" cy="334874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</p:grpSp>
    </p:spTree>
    <p:extLst>
      <p:ext uri="{BB962C8B-B14F-4D97-AF65-F5344CB8AC3E}">
        <p14:creationId xmlns:p14="http://schemas.microsoft.com/office/powerpoint/2010/main" val="272957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75587881"/>
              </p:ext>
            </p:extLst>
          </p:nvPr>
        </p:nvGraphicFramePr>
        <p:xfrm>
          <a:off x="1885043" y="44208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9832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487"/>
            <a:ext cx="3854938" cy="685702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36825" y="1041847"/>
            <a:ext cx="3388439" cy="2136222"/>
          </a:xfrm>
        </p:spPr>
        <p:txBody>
          <a:bodyPr>
            <a:normAutofit lnSpcReduction="10000"/>
          </a:bodyPr>
          <a:lstStyle/>
          <a:p>
            <a:pPr defTabSz="896386"/>
            <a:r>
              <a:rPr lang="en-GB" dirty="0"/>
              <a:t>Your narrative flow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260596" y="1058766"/>
            <a:ext cx="7694579" cy="520176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Imagine you are explaining at a whiteboard</a:t>
            </a:r>
          </a:p>
          <a:p>
            <a:r>
              <a:rPr lang="en-GB" dirty="0"/>
              <a:t>Here is a problem</a:t>
            </a:r>
          </a:p>
          <a:p>
            <a:r>
              <a:rPr lang="en-GB" dirty="0"/>
              <a:t>It’s an interesting problem</a:t>
            </a:r>
          </a:p>
          <a:p>
            <a:r>
              <a:rPr lang="en-GB" dirty="0"/>
              <a:t>It’s an unsolved problem</a:t>
            </a:r>
          </a:p>
          <a:p>
            <a:r>
              <a:rPr lang="en-GB" dirty="0">
                <a:solidFill>
                  <a:srgbClr val="FFB900"/>
                </a:solidFill>
              </a:rPr>
              <a:t>Here is my idea</a:t>
            </a:r>
          </a:p>
          <a:p>
            <a:r>
              <a:rPr lang="en-GB" dirty="0"/>
              <a:t>My idea works (details, data)</a:t>
            </a:r>
          </a:p>
          <a:p>
            <a:r>
              <a:rPr lang="en-GB" dirty="0"/>
              <a:t>Here’s how my idea compares to </a:t>
            </a:r>
            <a:br>
              <a:rPr lang="en-GB" dirty="0"/>
            </a:br>
            <a:r>
              <a:rPr lang="en-GB" dirty="0"/>
              <a:t>other people’s approaches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307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237296" y="759977"/>
            <a:ext cx="7130935" cy="483618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Title (1000 readers)</a:t>
            </a:r>
          </a:p>
          <a:p>
            <a:r>
              <a:rPr lang="en-GB" dirty="0"/>
              <a:t>Abstract (4 sentences, 100 readers)</a:t>
            </a:r>
          </a:p>
          <a:p>
            <a:r>
              <a:rPr lang="en-GB" dirty="0"/>
              <a:t>Introduction (1 page, 100 readers)</a:t>
            </a:r>
          </a:p>
          <a:p>
            <a:r>
              <a:rPr lang="en-GB" dirty="0"/>
              <a:t>The problem (1 page, 10 readers)</a:t>
            </a:r>
          </a:p>
          <a:p>
            <a:r>
              <a:rPr lang="en-GB" dirty="0"/>
              <a:t>My idea (2 pages, 10 readers)</a:t>
            </a:r>
          </a:p>
          <a:p>
            <a:r>
              <a:rPr lang="en-GB" dirty="0"/>
              <a:t>The details (5 pages, 3 readers)</a:t>
            </a:r>
          </a:p>
          <a:p>
            <a:r>
              <a:rPr lang="en-GB" dirty="0"/>
              <a:t>Related work (1-2 pages, 10 readers)</a:t>
            </a:r>
          </a:p>
          <a:p>
            <a:r>
              <a:rPr lang="en-GB" dirty="0"/>
              <a:t>Conclusions and further work (0.5 pages)</a:t>
            </a:r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36825" y="1041847"/>
            <a:ext cx="3388439" cy="213622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Structure (conference paper)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96217" y="5437414"/>
            <a:ext cx="7013091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Contrast with the </a:t>
            </a:r>
            <a:r>
              <a:rPr lang="en-US" sz="3200" dirty="0" err="1" smtClean="0"/>
              <a:t>IMRaD</a:t>
            </a:r>
            <a:r>
              <a:rPr lang="en-US" sz="3200" dirty="0" smtClean="0"/>
              <a:t> format….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6077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10019440"/>
              </p:ext>
            </p:extLst>
          </p:nvPr>
        </p:nvGraphicFramePr>
        <p:xfrm>
          <a:off x="1885043" y="44208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2179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 3: Seven Suggestions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Writing a CS Paper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6784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36825" y="1041847"/>
            <a:ext cx="3388439" cy="2136222"/>
          </a:xfrm>
        </p:spPr>
        <p:txBody>
          <a:bodyPr>
            <a:normAutofit lnSpcReduction="10000"/>
          </a:bodyPr>
          <a:lstStyle/>
          <a:p>
            <a:pPr defTabSz="896386"/>
            <a:r>
              <a:rPr lang="en-GB" dirty="0"/>
              <a:t>The introduction (1 page)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037808" y="1041847"/>
            <a:ext cx="7130935" cy="3536232"/>
          </a:xfrm>
        </p:spPr>
        <p:txBody>
          <a:bodyPr/>
          <a:lstStyle/>
          <a:p>
            <a:pPr>
              <a:buClr>
                <a:srgbClr val="0078D7"/>
              </a:buClr>
            </a:pPr>
            <a:r>
              <a:rPr lang="en-GB" dirty="0">
                <a:solidFill>
                  <a:srgbClr val="FFB900"/>
                </a:solidFill>
              </a:rPr>
              <a:t>Describe the problem</a:t>
            </a:r>
          </a:p>
          <a:p>
            <a:pPr>
              <a:buClr>
                <a:srgbClr val="0078D7"/>
              </a:buClr>
            </a:pPr>
            <a:r>
              <a:rPr lang="en-GB" dirty="0">
                <a:solidFill>
                  <a:srgbClr val="FFB900"/>
                </a:solidFill>
              </a:rPr>
              <a:t>State your contributions</a:t>
            </a:r>
          </a:p>
          <a:p>
            <a:pPr marL="0" indent="0">
              <a:buNone/>
            </a:pPr>
            <a:r>
              <a:rPr lang="en-GB" dirty="0"/>
              <a:t>...and that is all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4705" dirty="0"/>
              <a:t>ONE PAGE!</a:t>
            </a:r>
          </a:p>
          <a:p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22088247"/>
              </p:ext>
            </p:extLst>
          </p:nvPr>
        </p:nvGraphicFramePr>
        <p:xfrm>
          <a:off x="6892446" y="2616143"/>
          <a:ext cx="4521225" cy="3409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882742" y="1926771"/>
            <a:ext cx="1583871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RECALL</a:t>
            </a:r>
            <a:endParaRPr lang="en-US" sz="2800" dirty="0"/>
          </a:p>
        </p:txBody>
      </p:sp>
      <p:sp>
        <p:nvSpPr>
          <p:cNvPr id="6" name="Down Arrow 5"/>
          <p:cNvSpPr/>
          <p:nvPr/>
        </p:nvSpPr>
        <p:spPr>
          <a:xfrm>
            <a:off x="10727871" y="1959429"/>
            <a:ext cx="440872" cy="489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589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3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487"/>
            <a:ext cx="3854938" cy="685702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Describe the problem</a:t>
            </a:r>
          </a:p>
        </p:txBody>
      </p:sp>
      <p:pic>
        <p:nvPicPr>
          <p:cNvPr id="9" name="Rectangle 1884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1927" y="1056242"/>
            <a:ext cx="5255882" cy="3996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auto">
          <a:xfrm>
            <a:off x="4751366" y="2712784"/>
            <a:ext cx="4733074" cy="683299"/>
          </a:xfrm>
          <a:prstGeom prst="rect">
            <a:avLst/>
          </a:prstGeom>
          <a:noFill/>
          <a:ln w="38100">
            <a:solidFill>
              <a:srgbClr val="00BCF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852188" y="2017151"/>
            <a:ext cx="2089127" cy="2068291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endParaRPr lang="en-US" sz="2941" kern="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26547" y="2039400"/>
            <a:ext cx="2014769" cy="178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745" dirty="0">
                <a:solidFill>
                  <a:schemeClr val="bg1"/>
                </a:solidFill>
                <a:latin typeface="+mj-lt"/>
              </a:rPr>
              <a:t>Use an example to introduce the problem</a:t>
            </a:r>
          </a:p>
        </p:txBody>
      </p:sp>
    </p:spTree>
    <p:extLst>
      <p:ext uri="{BB962C8B-B14F-4D97-AF65-F5344CB8AC3E}">
        <p14:creationId xmlns:p14="http://schemas.microsoft.com/office/powerpoint/2010/main" val="593225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487"/>
            <a:ext cx="3854938" cy="685702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defTabSz="896386"/>
            <a:r>
              <a:rPr lang="en-GB" dirty="0"/>
              <a:t>State your </a:t>
            </a:r>
            <a:r>
              <a:rPr lang="en-GB" sz="4313" dirty="0"/>
              <a:t>contributions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12854" y="1058767"/>
            <a:ext cx="7130935" cy="3946580"/>
          </a:xfrm>
        </p:spPr>
        <p:txBody>
          <a:bodyPr/>
          <a:lstStyle/>
          <a:p>
            <a:r>
              <a:rPr lang="en-GB" dirty="0"/>
              <a:t>Write the list of contributions first</a:t>
            </a:r>
          </a:p>
          <a:p>
            <a:pPr>
              <a:buClr>
                <a:srgbClr val="0078D7"/>
              </a:buClr>
            </a:pPr>
            <a:r>
              <a:rPr lang="en-GB" dirty="0">
                <a:solidFill>
                  <a:srgbClr val="FFB900"/>
                </a:solidFill>
              </a:rPr>
              <a:t>The list of contributions drives the entire paper</a:t>
            </a:r>
            <a:r>
              <a:rPr lang="en-GB" dirty="0"/>
              <a:t>: the paper substantiates the claims you have made</a:t>
            </a:r>
          </a:p>
          <a:p>
            <a:r>
              <a:rPr lang="en-GB" dirty="0"/>
              <a:t>Reader thinks “gosh, if they can really deliver this, that’s be exciting; I’d better read on”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451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ctangle 1894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3424" y="1087558"/>
            <a:ext cx="5152887" cy="468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99986" y="2883869"/>
            <a:ext cx="3254686" cy="115862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Do not leave the reader to guess what your contributions are!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36825" y="1041847"/>
            <a:ext cx="3388439" cy="2226740"/>
          </a:xfrm>
        </p:spPr>
        <p:txBody>
          <a:bodyPr/>
          <a:lstStyle/>
          <a:p>
            <a:r>
              <a:rPr lang="en-GB" dirty="0"/>
              <a:t>State your </a:t>
            </a:r>
            <a:r>
              <a:rPr lang="en-GB" sz="4313" dirty="0"/>
              <a:t>contributions</a:t>
            </a:r>
          </a:p>
          <a:p>
            <a:endParaRPr lang="en-GB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4825336" y="2980788"/>
            <a:ext cx="4800287" cy="2001246"/>
          </a:xfrm>
          <a:prstGeom prst="rect">
            <a:avLst/>
          </a:prstGeom>
          <a:noFill/>
          <a:ln w="38100">
            <a:solidFill>
              <a:srgbClr val="00BCF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19910" y="2980789"/>
            <a:ext cx="2021405" cy="2001245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endParaRPr lang="en-US" sz="2941" kern="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78222" y="3022809"/>
            <a:ext cx="1996216" cy="1176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53" dirty="0">
                <a:solidFill>
                  <a:schemeClr val="bg1"/>
                </a:solidFill>
                <a:latin typeface="+mj-lt"/>
              </a:rPr>
              <a:t>Bulleted list </a:t>
            </a:r>
            <a:br>
              <a:rPr lang="en-GB" sz="2353" dirty="0">
                <a:solidFill>
                  <a:schemeClr val="bg1"/>
                </a:solidFill>
                <a:latin typeface="+mj-lt"/>
              </a:rPr>
            </a:br>
            <a:r>
              <a:rPr lang="en-GB" sz="2353" dirty="0">
                <a:solidFill>
                  <a:schemeClr val="bg1"/>
                </a:solidFill>
                <a:latin typeface="+mj-lt"/>
              </a:rPr>
              <a:t>of contributions</a:t>
            </a:r>
          </a:p>
        </p:txBody>
      </p:sp>
    </p:spTree>
    <p:extLst>
      <p:ext uri="{BB962C8B-B14F-4D97-AF65-F5344CB8AC3E}">
        <p14:creationId xmlns:p14="http://schemas.microsoft.com/office/powerpoint/2010/main" val="1869806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487"/>
            <a:ext cx="3854938" cy="685702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36825" y="1041847"/>
            <a:ext cx="3388439" cy="2081911"/>
          </a:xfrm>
        </p:spPr>
        <p:txBody>
          <a:bodyPr>
            <a:normAutofit lnSpcReduction="10000"/>
          </a:bodyPr>
          <a:lstStyle/>
          <a:p>
            <a:r>
              <a:rPr lang="en-GB" sz="4313" dirty="0"/>
              <a:t>Contributions</a:t>
            </a:r>
            <a:r>
              <a:rPr lang="en-GB" dirty="0"/>
              <a:t> should be refutable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158249" y="834363"/>
            <a:ext cx="3892742" cy="1182788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5882" dirty="0">
                <a:solidFill>
                  <a:srgbClr val="FFFFFF"/>
                </a:solidFill>
                <a:latin typeface="+mj-lt"/>
                <a:cs typeface="Segoe UI Light"/>
              </a:rPr>
              <a:t>No!</a:t>
            </a:r>
            <a:endParaRPr lang="en-US" sz="3921" kern="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030020" y="834364"/>
            <a:ext cx="3892742" cy="1182787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5882" dirty="0">
                <a:solidFill>
                  <a:srgbClr val="FFFFFF"/>
                </a:solidFill>
                <a:latin typeface="+mj-lt"/>
                <a:cs typeface="Segoe UI Light"/>
              </a:rPr>
              <a:t>Yes!</a:t>
            </a:r>
            <a:endParaRPr lang="en-US" sz="3921" dirty="0">
              <a:solidFill>
                <a:srgbClr val="FFFFFF"/>
              </a:solidFill>
              <a:latin typeface="+mj-lt"/>
              <a:ea typeface="Segoe UI" pitchFamily="34" charset="0"/>
              <a:cs typeface="Segoe UI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4323" y="2158336"/>
            <a:ext cx="3615713" cy="7784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765" dirty="0">
                <a:solidFill>
                  <a:srgbClr val="5B5B5B"/>
                </a:solidFill>
                <a:latin typeface="+mj-lt"/>
              </a:rPr>
              <a:t>We describe the </a:t>
            </a:r>
            <a:r>
              <a:rPr lang="en-GB" sz="1765" dirty="0" err="1">
                <a:solidFill>
                  <a:srgbClr val="5B5B5B"/>
                </a:solidFill>
                <a:latin typeface="+mj-lt"/>
              </a:rPr>
              <a:t>WizWoz</a:t>
            </a:r>
            <a:r>
              <a:rPr lang="en-GB" sz="1765" dirty="0">
                <a:solidFill>
                  <a:srgbClr val="5B5B5B"/>
                </a:solidFill>
                <a:latin typeface="+mj-lt"/>
              </a:rPr>
              <a:t> system.  It is really cool.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50991" y="2143990"/>
            <a:ext cx="3830224" cy="381683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765" dirty="0">
                <a:solidFill>
                  <a:srgbClr val="5B5B5B"/>
                </a:solidFill>
                <a:latin typeface="+mj-lt"/>
              </a:rPr>
              <a:t>We give the syntax and semantics of a language that supports concurrent processes (Section 3).  Its innovative features are...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GB" sz="784" dirty="0">
              <a:solidFill>
                <a:srgbClr val="5B5B5B"/>
              </a:solidFill>
              <a:latin typeface="+mj-lt"/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765" dirty="0">
                <a:solidFill>
                  <a:srgbClr val="5B5B5B"/>
                </a:solidFill>
                <a:latin typeface="+mj-lt"/>
              </a:rPr>
              <a:t>We prove that the type system is sound, and that type checking is decidable (Section 4)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GB" sz="784" dirty="0">
              <a:solidFill>
                <a:srgbClr val="5B5B5B"/>
              </a:solidFill>
              <a:latin typeface="+mj-lt"/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765" dirty="0">
                <a:solidFill>
                  <a:srgbClr val="5B5B5B"/>
                </a:solidFill>
                <a:latin typeface="+mj-lt"/>
              </a:rPr>
              <a:t>We have built a GUI toolkit in </a:t>
            </a:r>
            <a:r>
              <a:rPr lang="en-GB" sz="1765" dirty="0" err="1">
                <a:solidFill>
                  <a:srgbClr val="5B5B5B"/>
                </a:solidFill>
                <a:latin typeface="+mj-lt"/>
              </a:rPr>
              <a:t>WizWoz</a:t>
            </a:r>
            <a:r>
              <a:rPr lang="en-GB" sz="1765" dirty="0">
                <a:solidFill>
                  <a:srgbClr val="5B5B5B"/>
                </a:solidFill>
                <a:latin typeface="+mj-lt"/>
              </a:rPr>
              <a:t>, and used it to implement a text editor (Section 5). The result is half the length of the Java version.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GB" sz="1765" dirty="0">
              <a:solidFill>
                <a:srgbClr val="5B5B5B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74323" y="3361180"/>
            <a:ext cx="3615713" cy="534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765" dirty="0">
                <a:solidFill>
                  <a:srgbClr val="5B5B5B"/>
                </a:solidFill>
                <a:latin typeface="+mj-lt"/>
              </a:rPr>
              <a:t>We study its properties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5422" y="4319627"/>
            <a:ext cx="3615713" cy="534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765" dirty="0">
                <a:solidFill>
                  <a:srgbClr val="5B5B5B"/>
                </a:solidFill>
                <a:latin typeface="+mj-lt"/>
              </a:rPr>
              <a:t>We have used </a:t>
            </a:r>
            <a:r>
              <a:rPr lang="en-GB" sz="1765" dirty="0" err="1">
                <a:solidFill>
                  <a:srgbClr val="5B5B5B"/>
                </a:solidFill>
                <a:latin typeface="+mj-lt"/>
              </a:rPr>
              <a:t>WizWoz</a:t>
            </a:r>
            <a:r>
              <a:rPr lang="en-GB" sz="1765" dirty="0">
                <a:solidFill>
                  <a:srgbClr val="5B5B5B"/>
                </a:solidFill>
                <a:latin typeface="+mj-lt"/>
              </a:rPr>
              <a:t> in practice</a:t>
            </a:r>
          </a:p>
        </p:txBody>
      </p:sp>
    </p:spTree>
    <p:extLst>
      <p:ext uri="{BB962C8B-B14F-4D97-AF65-F5344CB8AC3E}">
        <p14:creationId xmlns:p14="http://schemas.microsoft.com/office/powerpoint/2010/main" val="529175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36825" y="1041847"/>
            <a:ext cx="3207688" cy="832764"/>
          </a:xfrm>
        </p:spPr>
        <p:txBody>
          <a:bodyPr/>
          <a:lstStyle/>
          <a:p>
            <a:pPr defTabSz="896386"/>
            <a:r>
              <a:rPr lang="en-GB" dirty="0"/>
              <a:t>Evidence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12854" y="1058766"/>
            <a:ext cx="7130935" cy="491210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Your introduction makes claims</a:t>
            </a:r>
          </a:p>
          <a:p>
            <a:r>
              <a:rPr lang="en-GB" dirty="0"/>
              <a:t>The body of the paper provides </a:t>
            </a:r>
            <a:r>
              <a:rPr lang="en-GB" dirty="0">
                <a:solidFill>
                  <a:srgbClr val="FFB900"/>
                </a:solidFill>
              </a:rPr>
              <a:t>evidence to support each claim</a:t>
            </a:r>
          </a:p>
          <a:p>
            <a:r>
              <a:rPr lang="en-GB" dirty="0"/>
              <a:t>Check each claim in the introduction, identify the evidence, and forward-reference it from the claim</a:t>
            </a:r>
          </a:p>
          <a:p>
            <a:r>
              <a:rPr lang="en-GB" dirty="0"/>
              <a:t>“Evidence” can be: analysis and comparison, theorems, measurements, case studies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5" y="3711371"/>
            <a:ext cx="1696857" cy="263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14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487"/>
            <a:ext cx="3854938" cy="685702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36825" y="1041847"/>
            <a:ext cx="3207688" cy="2136222"/>
          </a:xfrm>
        </p:spPr>
        <p:txBody>
          <a:bodyPr>
            <a:normAutofit lnSpcReduction="10000"/>
          </a:bodyPr>
          <a:lstStyle/>
          <a:p>
            <a:pPr defTabSz="896386"/>
            <a:r>
              <a:rPr lang="en-GB" dirty="0"/>
              <a:t>No “rest of this paper is...”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472374" y="1058767"/>
            <a:ext cx="7482802" cy="4827621"/>
          </a:xfrm>
        </p:spPr>
        <p:txBody>
          <a:bodyPr/>
          <a:lstStyle/>
          <a:p>
            <a:r>
              <a:rPr lang="en-GB" dirty="0"/>
              <a:t>Not: </a:t>
            </a:r>
            <a:br>
              <a:rPr lang="en-GB" dirty="0"/>
            </a:br>
            <a:r>
              <a:rPr lang="en-GB" sz="2353" dirty="0">
                <a:solidFill>
                  <a:srgbClr val="5B5B5B"/>
                </a:solidFill>
              </a:rPr>
              <a:t>“The rest of this paper is structured as follows.  Section 2 introduces the problem.  Section 3 ...Finally, Section 8 concludes”.</a:t>
            </a:r>
            <a:endParaRPr lang="en-GB" dirty="0"/>
          </a:p>
          <a:p>
            <a:r>
              <a:rPr lang="en-GB" dirty="0"/>
              <a:t>Instead, </a:t>
            </a:r>
            <a:r>
              <a:rPr lang="en-GB" dirty="0">
                <a:solidFill>
                  <a:srgbClr val="FFB900"/>
                </a:solidFill>
              </a:rPr>
              <a:t>use forward references from the narrative in the introduction</a:t>
            </a:r>
            <a:r>
              <a:rPr lang="en-GB" dirty="0"/>
              <a:t>.  The introduction (including the contributions) should survey the whole paper, and therefore forward reference every important part.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1273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02" y="4101062"/>
            <a:ext cx="2774979" cy="1906474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95475114"/>
              </p:ext>
            </p:extLst>
          </p:nvPr>
        </p:nvGraphicFramePr>
        <p:xfrm>
          <a:off x="1885043" y="44208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07077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36825" y="1041847"/>
            <a:ext cx="3207688" cy="832764"/>
          </a:xfrm>
        </p:spPr>
        <p:txBody>
          <a:bodyPr/>
          <a:lstStyle/>
          <a:p>
            <a:pPr defTabSz="896386">
              <a:buClr>
                <a:srgbClr val="0078D7"/>
              </a:buClr>
            </a:pPr>
            <a:r>
              <a:rPr lang="en-GB" dirty="0"/>
              <a:t>Structure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612854" y="1058766"/>
            <a:ext cx="7130935" cy="42362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Abstract (4 sentences)</a:t>
            </a:r>
          </a:p>
          <a:p>
            <a:r>
              <a:rPr lang="en-GB" dirty="0"/>
              <a:t>Introduction (1 page)</a:t>
            </a:r>
          </a:p>
          <a:p>
            <a:r>
              <a:rPr lang="en-GB" dirty="0">
                <a:solidFill>
                  <a:srgbClr val="FFB900"/>
                </a:solidFill>
              </a:rPr>
              <a:t>Related work </a:t>
            </a:r>
          </a:p>
          <a:p>
            <a:r>
              <a:rPr lang="en-GB" dirty="0"/>
              <a:t>The problem (1 page)</a:t>
            </a:r>
          </a:p>
          <a:p>
            <a:r>
              <a:rPr lang="en-GB" dirty="0"/>
              <a:t>My idea (2 pages)</a:t>
            </a:r>
          </a:p>
          <a:p>
            <a:r>
              <a:rPr lang="en-GB" dirty="0"/>
              <a:t>The details (5 pages)</a:t>
            </a:r>
          </a:p>
          <a:p>
            <a:r>
              <a:rPr lang="en-GB" dirty="0"/>
              <a:t>Conclusions and further </a:t>
            </a:r>
            <a:br>
              <a:rPr lang="en-GB" dirty="0"/>
            </a:br>
            <a:r>
              <a:rPr lang="en-GB" dirty="0"/>
              <a:t>work (0.5 pages)</a:t>
            </a:r>
          </a:p>
        </p:txBody>
      </p:sp>
      <p:sp>
        <p:nvSpPr>
          <p:cNvPr id="10" name="Right Arrow 9"/>
          <p:cNvSpPr/>
          <p:nvPr/>
        </p:nvSpPr>
        <p:spPr bwMode="auto">
          <a:xfrm flipH="1">
            <a:off x="8496144" y="1874611"/>
            <a:ext cx="1905997" cy="1138798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9642" tIns="44821" rIns="89642" bIns="44821" rtlCol="0" anchor="t" compatLnSpc="1">
            <a:spAutoFit/>
          </a:bodyPr>
          <a:lstStyle/>
          <a:p>
            <a:pPr algn="ctr" defTabSz="896386" fontAlgn="base">
              <a:spcBef>
                <a:spcPct val="40000"/>
              </a:spcBef>
              <a:spcAft>
                <a:spcPct val="0"/>
              </a:spcAft>
              <a:buClr>
                <a:schemeClr val="hlink">
                  <a:alpha val="100000"/>
                </a:schemeClr>
              </a:buClr>
            </a:pPr>
            <a:r>
              <a:rPr lang="en-GB" sz="3137" dirty="0">
                <a:solidFill>
                  <a:schemeClr val="bg1"/>
                </a:solidFill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1847800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36825" y="1041847"/>
            <a:ext cx="3207688" cy="832764"/>
          </a:xfrm>
        </p:spPr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612854" y="1058766"/>
            <a:ext cx="7130935" cy="47672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Abstract (4 sentences)</a:t>
            </a:r>
          </a:p>
          <a:p>
            <a:r>
              <a:rPr lang="en-GB" dirty="0"/>
              <a:t>Introduction (1 page)</a:t>
            </a:r>
          </a:p>
          <a:p>
            <a:r>
              <a:rPr lang="en-GB" dirty="0"/>
              <a:t>The problem (1 page)</a:t>
            </a:r>
          </a:p>
          <a:p>
            <a:r>
              <a:rPr lang="en-GB" dirty="0"/>
              <a:t>My idea (2 pages)</a:t>
            </a:r>
          </a:p>
          <a:p>
            <a:r>
              <a:rPr lang="en-GB" dirty="0"/>
              <a:t>The details (5 pages)</a:t>
            </a:r>
          </a:p>
          <a:p>
            <a:r>
              <a:rPr lang="en-GB" dirty="0">
                <a:solidFill>
                  <a:srgbClr val="FFB900"/>
                </a:solidFill>
              </a:rPr>
              <a:t>Related work (1-2 pages)</a:t>
            </a:r>
          </a:p>
          <a:p>
            <a:r>
              <a:rPr lang="en-GB" dirty="0"/>
              <a:t>Conclusions and further </a:t>
            </a:r>
            <a:br>
              <a:rPr lang="en-GB" dirty="0"/>
            </a:br>
            <a:r>
              <a:rPr lang="en-GB" dirty="0"/>
              <a:t>work (0.5 pages)</a:t>
            </a:r>
          </a:p>
          <a:p>
            <a:endParaRPr lang="en-GB" dirty="0"/>
          </a:p>
        </p:txBody>
      </p:sp>
      <p:sp>
        <p:nvSpPr>
          <p:cNvPr id="9" name="Right Arrow 8"/>
          <p:cNvSpPr/>
          <p:nvPr/>
        </p:nvSpPr>
        <p:spPr bwMode="auto">
          <a:xfrm flipH="1">
            <a:off x="9343254" y="3429000"/>
            <a:ext cx="1976979" cy="1138798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9642" tIns="44821" rIns="89642" bIns="44821" rtlCol="0" anchor="t" compatLnSpc="1">
            <a:spAutoFit/>
          </a:bodyPr>
          <a:lstStyle/>
          <a:p>
            <a:pPr algn="ctr" defTabSz="896386" fontAlgn="base">
              <a:spcBef>
                <a:spcPct val="40000"/>
              </a:spcBef>
              <a:spcAft>
                <a:spcPct val="0"/>
              </a:spcAft>
              <a:buClr>
                <a:schemeClr val="hlink">
                  <a:alpha val="100000"/>
                </a:schemeClr>
              </a:buClr>
            </a:pPr>
            <a:r>
              <a:rPr lang="en-GB" sz="3137" dirty="0">
                <a:solidFill>
                  <a:schemeClr val="bg1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1976943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Seven simple, actionable suggestions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3529" dirty="0" smtClean="0">
                <a:solidFill>
                  <a:srgbClr val="FF0000"/>
                </a:solidFill>
              </a:rPr>
              <a:t>that </a:t>
            </a:r>
            <a:r>
              <a:rPr lang="en-US" sz="3529" dirty="0">
                <a:solidFill>
                  <a:srgbClr val="FF0000"/>
                </a:solidFill>
              </a:rPr>
              <a:t>will make your papers better.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Courtesy: Simon Peyton Jones</a:t>
            </a:r>
          </a:p>
          <a:p>
            <a:r>
              <a:rPr lang="en-US" dirty="0" smtClean="0"/>
              <a:t>Microsoft Research Cambridge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3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/>
          <p:cNvSpPr/>
          <p:nvPr/>
        </p:nvSpPr>
        <p:spPr bwMode="auto">
          <a:xfrm>
            <a:off x="7961599" y="468906"/>
            <a:ext cx="448503" cy="345424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No related work yet!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42966" y="4064333"/>
            <a:ext cx="6847470" cy="173813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3137" baseline="-25000" dirty="0">
                <a:solidFill>
                  <a:srgbClr val="5B5B5B"/>
                </a:solidFill>
                <a:latin typeface="+mj-lt"/>
              </a:rPr>
              <a:t>We adopt the notion of transaction from Brown [1], as modified for distributed systems by White [2], using the four-phase interpolation algorithm of Green [3].  Our work differs from White in our advanced revocation protocol, which deals with the case of priority inversion as described by Yellow [4].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842086" y="3205295"/>
            <a:ext cx="2247311" cy="615522"/>
          </a:xfrm>
        </p:spPr>
        <p:txBody>
          <a:bodyPr/>
          <a:lstStyle/>
          <a:p>
            <a:pPr marL="0" indent="0" algn="ctr">
              <a:buClr>
                <a:srgbClr val="0078D7"/>
              </a:buClr>
              <a:buNone/>
            </a:pPr>
            <a:r>
              <a:rPr lang="en-GB" dirty="0"/>
              <a:t>Your reader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448334" y="921069"/>
            <a:ext cx="1328800" cy="2044115"/>
            <a:chOff x="10490957" y="760958"/>
            <a:chExt cx="849313" cy="1306513"/>
          </a:xfrm>
        </p:grpSpPr>
        <p:sp>
          <p:nvSpPr>
            <p:cNvPr id="27" name="Freeform 22"/>
            <p:cNvSpPr>
              <a:spLocks noEditPoints="1"/>
            </p:cNvSpPr>
            <p:nvPr/>
          </p:nvSpPr>
          <p:spPr bwMode="auto">
            <a:xfrm>
              <a:off x="10490957" y="760958"/>
              <a:ext cx="849313" cy="1122363"/>
            </a:xfrm>
            <a:custGeom>
              <a:avLst/>
              <a:gdLst>
                <a:gd name="T0" fmla="*/ 416 w 416"/>
                <a:gd name="T1" fmla="*/ 208 h 551"/>
                <a:gd name="T2" fmla="*/ 208 w 416"/>
                <a:gd name="T3" fmla="*/ 0 h 551"/>
                <a:gd name="T4" fmla="*/ 0 w 416"/>
                <a:gd name="T5" fmla="*/ 208 h 551"/>
                <a:gd name="T6" fmla="*/ 92 w 416"/>
                <a:gd name="T7" fmla="*/ 381 h 551"/>
                <a:gd name="T8" fmla="*/ 137 w 416"/>
                <a:gd name="T9" fmla="*/ 522 h 551"/>
                <a:gd name="T10" fmla="*/ 208 w 416"/>
                <a:gd name="T11" fmla="*/ 551 h 551"/>
                <a:gd name="T12" fmla="*/ 208 w 416"/>
                <a:gd name="T13" fmla="*/ 551 h 551"/>
                <a:gd name="T14" fmla="*/ 208 w 416"/>
                <a:gd name="T15" fmla="*/ 551 h 551"/>
                <a:gd name="T16" fmla="*/ 208 w 416"/>
                <a:gd name="T17" fmla="*/ 551 h 551"/>
                <a:gd name="T18" fmla="*/ 208 w 416"/>
                <a:gd name="T19" fmla="*/ 551 h 551"/>
                <a:gd name="T20" fmla="*/ 279 w 416"/>
                <a:gd name="T21" fmla="*/ 522 h 551"/>
                <a:gd name="T22" fmla="*/ 279 w 416"/>
                <a:gd name="T23" fmla="*/ 522 h 551"/>
                <a:gd name="T24" fmla="*/ 279 w 416"/>
                <a:gd name="T25" fmla="*/ 511 h 551"/>
                <a:gd name="T26" fmla="*/ 323 w 416"/>
                <a:gd name="T27" fmla="*/ 381 h 551"/>
                <a:gd name="T28" fmla="*/ 416 w 416"/>
                <a:gd name="T29" fmla="*/ 208 h 551"/>
                <a:gd name="T30" fmla="*/ 208 w 416"/>
                <a:gd name="T31" fmla="*/ 548 h 551"/>
                <a:gd name="T32" fmla="*/ 207 w 416"/>
                <a:gd name="T33" fmla="*/ 522 h 551"/>
                <a:gd name="T34" fmla="*/ 209 w 416"/>
                <a:gd name="T35" fmla="*/ 522 h 551"/>
                <a:gd name="T36" fmla="*/ 208 w 416"/>
                <a:gd name="T37" fmla="*/ 548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6" h="551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3" y="0"/>
                    <a:pt x="0" y="93"/>
                    <a:pt x="0" y="208"/>
                  </a:cubicBezTo>
                  <a:cubicBezTo>
                    <a:pt x="0" y="280"/>
                    <a:pt x="36" y="344"/>
                    <a:pt x="92" y="381"/>
                  </a:cubicBezTo>
                  <a:cubicBezTo>
                    <a:pt x="92" y="381"/>
                    <a:pt x="137" y="416"/>
                    <a:pt x="137" y="522"/>
                  </a:cubicBezTo>
                  <a:cubicBezTo>
                    <a:pt x="208" y="551"/>
                    <a:pt x="208" y="551"/>
                    <a:pt x="208" y="551"/>
                  </a:cubicBezTo>
                  <a:cubicBezTo>
                    <a:pt x="208" y="551"/>
                    <a:pt x="208" y="551"/>
                    <a:pt x="208" y="551"/>
                  </a:cubicBezTo>
                  <a:cubicBezTo>
                    <a:pt x="208" y="551"/>
                    <a:pt x="208" y="551"/>
                    <a:pt x="208" y="551"/>
                  </a:cubicBezTo>
                  <a:cubicBezTo>
                    <a:pt x="208" y="551"/>
                    <a:pt x="208" y="551"/>
                    <a:pt x="208" y="551"/>
                  </a:cubicBezTo>
                  <a:cubicBezTo>
                    <a:pt x="208" y="551"/>
                    <a:pt x="208" y="551"/>
                    <a:pt x="208" y="551"/>
                  </a:cubicBezTo>
                  <a:cubicBezTo>
                    <a:pt x="279" y="522"/>
                    <a:pt x="279" y="522"/>
                    <a:pt x="279" y="522"/>
                  </a:cubicBezTo>
                  <a:cubicBezTo>
                    <a:pt x="279" y="522"/>
                    <a:pt x="279" y="522"/>
                    <a:pt x="279" y="522"/>
                  </a:cubicBezTo>
                  <a:cubicBezTo>
                    <a:pt x="279" y="511"/>
                    <a:pt x="279" y="511"/>
                    <a:pt x="279" y="511"/>
                  </a:cubicBezTo>
                  <a:cubicBezTo>
                    <a:pt x="282" y="420"/>
                    <a:pt x="319" y="385"/>
                    <a:pt x="323" y="381"/>
                  </a:cubicBezTo>
                  <a:cubicBezTo>
                    <a:pt x="379" y="344"/>
                    <a:pt x="416" y="280"/>
                    <a:pt x="416" y="208"/>
                  </a:cubicBezTo>
                  <a:moveTo>
                    <a:pt x="208" y="548"/>
                  </a:moveTo>
                  <a:cubicBezTo>
                    <a:pt x="207" y="522"/>
                    <a:pt x="207" y="522"/>
                    <a:pt x="207" y="522"/>
                  </a:cubicBezTo>
                  <a:cubicBezTo>
                    <a:pt x="209" y="522"/>
                    <a:pt x="209" y="522"/>
                    <a:pt x="209" y="522"/>
                  </a:cubicBezTo>
                  <a:lnTo>
                    <a:pt x="208" y="548"/>
                  </a:lnTo>
                  <a:close/>
                </a:path>
              </a:pathLst>
            </a:custGeom>
            <a:solidFill>
              <a:srgbClr val="FFFC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10770357" y="1824583"/>
              <a:ext cx="290513" cy="192088"/>
            </a:xfrm>
            <a:prstGeom prst="rect">
              <a:avLst/>
            </a:prstGeom>
            <a:solidFill>
              <a:srgbClr val="4A4D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10770357" y="1894433"/>
              <a:ext cx="290513" cy="0"/>
            </a:xfrm>
            <a:prstGeom prst="line">
              <a:avLst/>
            </a:prstGeom>
            <a:noFill/>
            <a:ln w="26988" cap="flat">
              <a:solidFill>
                <a:srgbClr val="96969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10770357" y="1954758"/>
              <a:ext cx="290513" cy="0"/>
            </a:xfrm>
            <a:prstGeom prst="line">
              <a:avLst/>
            </a:prstGeom>
            <a:noFill/>
            <a:ln w="26988" cap="flat">
              <a:solidFill>
                <a:srgbClr val="96969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10840207" y="2015083"/>
              <a:ext cx="150813" cy="52388"/>
            </a:xfrm>
            <a:custGeom>
              <a:avLst/>
              <a:gdLst>
                <a:gd name="T0" fmla="*/ 0 w 95"/>
                <a:gd name="T1" fmla="*/ 0 h 33"/>
                <a:gd name="T2" fmla="*/ 14 w 95"/>
                <a:gd name="T3" fmla="*/ 33 h 33"/>
                <a:gd name="T4" fmla="*/ 79 w 95"/>
                <a:gd name="T5" fmla="*/ 33 h 33"/>
                <a:gd name="T6" fmla="*/ 95 w 95"/>
                <a:gd name="T7" fmla="*/ 0 h 33"/>
                <a:gd name="T8" fmla="*/ 0 w 9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3">
                  <a:moveTo>
                    <a:pt x="0" y="0"/>
                  </a:moveTo>
                  <a:lnTo>
                    <a:pt x="14" y="33"/>
                  </a:lnTo>
                  <a:lnTo>
                    <a:pt x="79" y="33"/>
                  </a:lnTo>
                  <a:lnTo>
                    <a:pt x="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</p:grpSp>
      <p:grpSp>
        <p:nvGrpSpPr>
          <p:cNvPr id="41" name="Group 37"/>
          <p:cNvGrpSpPr>
            <a:grpSpLocks noChangeAspect="1"/>
          </p:cNvGrpSpPr>
          <p:nvPr/>
        </p:nvGrpSpPr>
        <p:grpSpPr bwMode="auto">
          <a:xfrm flipH="1">
            <a:off x="4352645" y="842828"/>
            <a:ext cx="3226195" cy="2141459"/>
            <a:chOff x="2919" y="751"/>
            <a:chExt cx="2073" cy="1376"/>
          </a:xfrm>
        </p:grpSpPr>
        <p:sp>
          <p:nvSpPr>
            <p:cNvPr id="42" name="AutoShape 36"/>
            <p:cNvSpPr>
              <a:spLocks noChangeAspect="1" noChangeArrowheads="1" noTextEdit="1"/>
            </p:cNvSpPr>
            <p:nvPr/>
          </p:nvSpPr>
          <p:spPr bwMode="auto">
            <a:xfrm>
              <a:off x="2919" y="751"/>
              <a:ext cx="2073" cy="1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4421" y="1683"/>
              <a:ext cx="46" cy="60"/>
            </a:xfrm>
            <a:prstGeom prst="rect">
              <a:avLst/>
            </a:prstGeom>
            <a:solidFill>
              <a:srgbClr val="A288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4205" y="1299"/>
              <a:ext cx="301" cy="386"/>
            </a:xfrm>
            <a:custGeom>
              <a:avLst/>
              <a:gdLst>
                <a:gd name="T0" fmla="*/ 0 w 203"/>
                <a:gd name="T1" fmla="*/ 29 h 260"/>
                <a:gd name="T2" fmla="*/ 29 w 203"/>
                <a:gd name="T3" fmla="*/ 0 h 260"/>
                <a:gd name="T4" fmla="*/ 174 w 203"/>
                <a:gd name="T5" fmla="*/ 0 h 260"/>
                <a:gd name="T6" fmla="*/ 203 w 203"/>
                <a:gd name="T7" fmla="*/ 29 h 260"/>
                <a:gd name="T8" fmla="*/ 203 w 203"/>
                <a:gd name="T9" fmla="*/ 231 h 260"/>
                <a:gd name="T10" fmla="*/ 174 w 203"/>
                <a:gd name="T11" fmla="*/ 260 h 260"/>
                <a:gd name="T12" fmla="*/ 29 w 203"/>
                <a:gd name="T13" fmla="*/ 260 h 260"/>
                <a:gd name="T14" fmla="*/ 0 w 203"/>
                <a:gd name="T15" fmla="*/ 231 h 260"/>
                <a:gd name="T16" fmla="*/ 0 w 203"/>
                <a:gd name="T17" fmla="*/ 29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260">
                  <a:moveTo>
                    <a:pt x="0" y="29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90" y="0"/>
                    <a:pt x="203" y="13"/>
                    <a:pt x="203" y="29"/>
                  </a:cubicBezTo>
                  <a:cubicBezTo>
                    <a:pt x="203" y="231"/>
                    <a:pt x="203" y="231"/>
                    <a:pt x="203" y="231"/>
                  </a:cubicBezTo>
                  <a:cubicBezTo>
                    <a:pt x="203" y="247"/>
                    <a:pt x="190" y="260"/>
                    <a:pt x="174" y="260"/>
                  </a:cubicBezTo>
                  <a:cubicBezTo>
                    <a:pt x="29" y="260"/>
                    <a:pt x="29" y="260"/>
                    <a:pt x="29" y="260"/>
                  </a:cubicBezTo>
                  <a:cubicBezTo>
                    <a:pt x="13" y="260"/>
                    <a:pt x="0" y="247"/>
                    <a:pt x="0" y="231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3278" y="1615"/>
              <a:ext cx="89" cy="50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3278" y="1615"/>
              <a:ext cx="89" cy="68"/>
            </a:xfrm>
            <a:custGeom>
              <a:avLst/>
              <a:gdLst>
                <a:gd name="T0" fmla="*/ 89 w 89"/>
                <a:gd name="T1" fmla="*/ 68 h 68"/>
                <a:gd name="T2" fmla="*/ 0 w 89"/>
                <a:gd name="T3" fmla="*/ 0 h 68"/>
                <a:gd name="T4" fmla="*/ 89 w 89"/>
                <a:gd name="T5" fmla="*/ 0 h 68"/>
                <a:gd name="T6" fmla="*/ 89 w 89"/>
                <a:gd name="T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68">
                  <a:moveTo>
                    <a:pt x="89" y="68"/>
                  </a:moveTo>
                  <a:lnTo>
                    <a:pt x="0" y="0"/>
                  </a:lnTo>
                  <a:lnTo>
                    <a:pt x="89" y="0"/>
                  </a:lnTo>
                  <a:lnTo>
                    <a:pt x="89" y="6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4245" y="1888"/>
              <a:ext cx="72" cy="137"/>
            </a:xfrm>
            <a:custGeom>
              <a:avLst/>
              <a:gdLst>
                <a:gd name="T0" fmla="*/ 72 w 72"/>
                <a:gd name="T1" fmla="*/ 137 h 137"/>
                <a:gd name="T2" fmla="*/ 0 w 72"/>
                <a:gd name="T3" fmla="*/ 137 h 137"/>
                <a:gd name="T4" fmla="*/ 9 w 72"/>
                <a:gd name="T5" fmla="*/ 0 h 137"/>
                <a:gd name="T6" fmla="*/ 63 w 72"/>
                <a:gd name="T7" fmla="*/ 0 h 137"/>
                <a:gd name="T8" fmla="*/ 72 w 72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37">
                  <a:moveTo>
                    <a:pt x="72" y="137"/>
                  </a:moveTo>
                  <a:lnTo>
                    <a:pt x="0" y="137"/>
                  </a:lnTo>
                  <a:lnTo>
                    <a:pt x="9" y="0"/>
                  </a:lnTo>
                  <a:lnTo>
                    <a:pt x="63" y="0"/>
                  </a:lnTo>
                  <a:lnTo>
                    <a:pt x="72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4261" y="1830"/>
              <a:ext cx="39" cy="58"/>
            </a:xfrm>
            <a:custGeom>
              <a:avLst/>
              <a:gdLst>
                <a:gd name="T0" fmla="*/ 39 w 39"/>
                <a:gd name="T1" fmla="*/ 58 h 58"/>
                <a:gd name="T2" fmla="*/ 0 w 39"/>
                <a:gd name="T3" fmla="*/ 58 h 58"/>
                <a:gd name="T4" fmla="*/ 4 w 39"/>
                <a:gd name="T5" fmla="*/ 0 h 58"/>
                <a:gd name="T6" fmla="*/ 36 w 39"/>
                <a:gd name="T7" fmla="*/ 0 h 58"/>
                <a:gd name="T8" fmla="*/ 39 w 39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8">
                  <a:moveTo>
                    <a:pt x="39" y="58"/>
                  </a:moveTo>
                  <a:lnTo>
                    <a:pt x="0" y="58"/>
                  </a:lnTo>
                  <a:lnTo>
                    <a:pt x="4" y="0"/>
                  </a:lnTo>
                  <a:lnTo>
                    <a:pt x="36" y="0"/>
                  </a:lnTo>
                  <a:lnTo>
                    <a:pt x="39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50" name="Oval 45"/>
            <p:cNvSpPr>
              <a:spLocks noChangeArrowheads="1"/>
            </p:cNvSpPr>
            <p:nvPr/>
          </p:nvSpPr>
          <p:spPr bwMode="auto">
            <a:xfrm>
              <a:off x="4050" y="2045"/>
              <a:ext cx="82" cy="8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51" name="Oval 46"/>
            <p:cNvSpPr>
              <a:spLocks noChangeArrowheads="1"/>
            </p:cNvSpPr>
            <p:nvPr/>
          </p:nvSpPr>
          <p:spPr bwMode="auto">
            <a:xfrm>
              <a:off x="4424" y="2044"/>
              <a:ext cx="82" cy="8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4090" y="1980"/>
              <a:ext cx="374" cy="60"/>
            </a:xfrm>
            <a:custGeom>
              <a:avLst/>
              <a:gdLst>
                <a:gd name="T0" fmla="*/ 252 w 252"/>
                <a:gd name="T1" fmla="*/ 40 h 40"/>
                <a:gd name="T2" fmla="*/ 220 w 252"/>
                <a:gd name="T3" fmla="*/ 19 h 40"/>
                <a:gd name="T4" fmla="*/ 126 w 252"/>
                <a:gd name="T5" fmla="*/ 0 h 40"/>
                <a:gd name="T6" fmla="*/ 33 w 252"/>
                <a:gd name="T7" fmla="*/ 19 h 40"/>
                <a:gd name="T8" fmla="*/ 0 w 252"/>
                <a:gd name="T9" fmla="*/ 40 h 40"/>
                <a:gd name="T10" fmla="*/ 252 w 252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2" h="40">
                  <a:moveTo>
                    <a:pt x="252" y="40"/>
                  </a:moveTo>
                  <a:cubicBezTo>
                    <a:pt x="247" y="27"/>
                    <a:pt x="236" y="22"/>
                    <a:pt x="220" y="19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19" y="22"/>
                    <a:pt x="6" y="27"/>
                    <a:pt x="0" y="40"/>
                  </a:cubicBezTo>
                  <a:lnTo>
                    <a:pt x="252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4090" y="2040"/>
              <a:ext cx="42" cy="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4424" y="2040"/>
              <a:ext cx="40" cy="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55" name="Freeform 50"/>
            <p:cNvSpPr>
              <a:spLocks/>
            </p:cNvSpPr>
            <p:nvPr/>
          </p:nvSpPr>
          <p:spPr bwMode="auto">
            <a:xfrm>
              <a:off x="4251" y="2045"/>
              <a:ext cx="19" cy="82"/>
            </a:xfrm>
            <a:custGeom>
              <a:avLst/>
              <a:gdLst>
                <a:gd name="T0" fmla="*/ 13 w 13"/>
                <a:gd name="T1" fmla="*/ 52 h 55"/>
                <a:gd name="T2" fmla="*/ 10 w 13"/>
                <a:gd name="T3" fmla="*/ 55 h 55"/>
                <a:gd name="T4" fmla="*/ 3 w 13"/>
                <a:gd name="T5" fmla="*/ 55 h 55"/>
                <a:gd name="T6" fmla="*/ 0 w 13"/>
                <a:gd name="T7" fmla="*/ 52 h 55"/>
                <a:gd name="T8" fmla="*/ 0 w 13"/>
                <a:gd name="T9" fmla="*/ 3 h 55"/>
                <a:gd name="T10" fmla="*/ 3 w 13"/>
                <a:gd name="T11" fmla="*/ 0 h 55"/>
                <a:gd name="T12" fmla="*/ 10 w 13"/>
                <a:gd name="T13" fmla="*/ 0 h 55"/>
                <a:gd name="T14" fmla="*/ 13 w 13"/>
                <a:gd name="T15" fmla="*/ 3 h 55"/>
                <a:gd name="T16" fmla="*/ 13 w 13"/>
                <a:gd name="T17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55">
                  <a:moveTo>
                    <a:pt x="13" y="52"/>
                  </a:moveTo>
                  <a:cubicBezTo>
                    <a:pt x="13" y="54"/>
                    <a:pt x="11" y="55"/>
                    <a:pt x="10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3" y="2"/>
                    <a:pt x="13" y="3"/>
                  </a:cubicBezTo>
                  <a:lnTo>
                    <a:pt x="13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56" name="Freeform 51"/>
            <p:cNvSpPr>
              <a:spLocks/>
            </p:cNvSpPr>
            <p:nvPr/>
          </p:nvSpPr>
          <p:spPr bwMode="auto">
            <a:xfrm>
              <a:off x="4292" y="2045"/>
              <a:ext cx="19" cy="82"/>
            </a:xfrm>
            <a:custGeom>
              <a:avLst/>
              <a:gdLst>
                <a:gd name="T0" fmla="*/ 13 w 13"/>
                <a:gd name="T1" fmla="*/ 52 h 55"/>
                <a:gd name="T2" fmla="*/ 10 w 13"/>
                <a:gd name="T3" fmla="*/ 55 h 55"/>
                <a:gd name="T4" fmla="*/ 3 w 13"/>
                <a:gd name="T5" fmla="*/ 55 h 55"/>
                <a:gd name="T6" fmla="*/ 0 w 13"/>
                <a:gd name="T7" fmla="*/ 52 h 55"/>
                <a:gd name="T8" fmla="*/ 0 w 13"/>
                <a:gd name="T9" fmla="*/ 3 h 55"/>
                <a:gd name="T10" fmla="*/ 3 w 13"/>
                <a:gd name="T11" fmla="*/ 0 h 55"/>
                <a:gd name="T12" fmla="*/ 10 w 13"/>
                <a:gd name="T13" fmla="*/ 0 h 55"/>
                <a:gd name="T14" fmla="*/ 13 w 13"/>
                <a:gd name="T15" fmla="*/ 3 h 55"/>
                <a:gd name="T16" fmla="*/ 13 w 13"/>
                <a:gd name="T17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55">
                  <a:moveTo>
                    <a:pt x="13" y="52"/>
                  </a:moveTo>
                  <a:cubicBezTo>
                    <a:pt x="13" y="54"/>
                    <a:pt x="11" y="55"/>
                    <a:pt x="10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3" y="2"/>
                    <a:pt x="13" y="3"/>
                  </a:cubicBezTo>
                  <a:lnTo>
                    <a:pt x="13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4259" y="1988"/>
              <a:ext cx="42" cy="1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58" name="Freeform 53"/>
            <p:cNvSpPr>
              <a:spLocks/>
            </p:cNvSpPr>
            <p:nvPr/>
          </p:nvSpPr>
          <p:spPr bwMode="auto">
            <a:xfrm>
              <a:off x="4162" y="1803"/>
              <a:ext cx="238" cy="33"/>
            </a:xfrm>
            <a:custGeom>
              <a:avLst/>
              <a:gdLst>
                <a:gd name="T0" fmla="*/ 161 w 161"/>
                <a:gd name="T1" fmla="*/ 11 h 22"/>
                <a:gd name="T2" fmla="*/ 150 w 161"/>
                <a:gd name="T3" fmla="*/ 22 h 22"/>
                <a:gd name="T4" fmla="*/ 10 w 161"/>
                <a:gd name="T5" fmla="*/ 22 h 22"/>
                <a:gd name="T6" fmla="*/ 0 w 161"/>
                <a:gd name="T7" fmla="*/ 11 h 22"/>
                <a:gd name="T8" fmla="*/ 0 w 161"/>
                <a:gd name="T9" fmla="*/ 11 h 22"/>
                <a:gd name="T10" fmla="*/ 10 w 161"/>
                <a:gd name="T11" fmla="*/ 0 h 22"/>
                <a:gd name="T12" fmla="*/ 150 w 161"/>
                <a:gd name="T13" fmla="*/ 0 h 22"/>
                <a:gd name="T14" fmla="*/ 161 w 161"/>
                <a:gd name="T15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22">
                  <a:moveTo>
                    <a:pt x="161" y="11"/>
                  </a:moveTo>
                  <a:cubicBezTo>
                    <a:pt x="161" y="17"/>
                    <a:pt x="156" y="22"/>
                    <a:pt x="15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6" y="0"/>
                    <a:pt x="161" y="5"/>
                    <a:pt x="161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59" name="Freeform 54"/>
            <p:cNvSpPr>
              <a:spLocks/>
            </p:cNvSpPr>
            <p:nvPr/>
          </p:nvSpPr>
          <p:spPr bwMode="auto">
            <a:xfrm>
              <a:off x="4053" y="1787"/>
              <a:ext cx="456" cy="33"/>
            </a:xfrm>
            <a:custGeom>
              <a:avLst/>
              <a:gdLst>
                <a:gd name="T0" fmla="*/ 0 w 307"/>
                <a:gd name="T1" fmla="*/ 0 h 22"/>
                <a:gd name="T2" fmla="*/ 0 w 307"/>
                <a:gd name="T3" fmla="*/ 0 h 22"/>
                <a:gd name="T4" fmla="*/ 22 w 307"/>
                <a:gd name="T5" fmla="*/ 22 h 22"/>
                <a:gd name="T6" fmla="*/ 285 w 307"/>
                <a:gd name="T7" fmla="*/ 22 h 22"/>
                <a:gd name="T8" fmla="*/ 307 w 307"/>
                <a:gd name="T9" fmla="*/ 0 h 22"/>
                <a:gd name="T10" fmla="*/ 307 w 307"/>
                <a:gd name="T11" fmla="*/ 0 h 22"/>
                <a:gd name="T12" fmla="*/ 0 w 307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2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10" y="22"/>
                    <a:pt x="22" y="22"/>
                  </a:cubicBezTo>
                  <a:cubicBezTo>
                    <a:pt x="285" y="22"/>
                    <a:pt x="285" y="22"/>
                    <a:pt x="285" y="22"/>
                  </a:cubicBezTo>
                  <a:cubicBezTo>
                    <a:pt x="297" y="22"/>
                    <a:pt x="307" y="12"/>
                    <a:pt x="307" y="0"/>
                  </a:cubicBezTo>
                  <a:cubicBezTo>
                    <a:pt x="307" y="0"/>
                    <a:pt x="307" y="0"/>
                    <a:pt x="3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288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4053" y="1743"/>
              <a:ext cx="453" cy="44"/>
            </a:xfrm>
            <a:custGeom>
              <a:avLst/>
              <a:gdLst>
                <a:gd name="T0" fmla="*/ 305 w 305"/>
                <a:gd name="T1" fmla="*/ 15 h 30"/>
                <a:gd name="T2" fmla="*/ 290 w 305"/>
                <a:gd name="T3" fmla="*/ 0 h 30"/>
                <a:gd name="T4" fmla="*/ 14 w 305"/>
                <a:gd name="T5" fmla="*/ 0 h 30"/>
                <a:gd name="T6" fmla="*/ 0 w 305"/>
                <a:gd name="T7" fmla="*/ 15 h 30"/>
                <a:gd name="T8" fmla="*/ 0 w 305"/>
                <a:gd name="T9" fmla="*/ 15 h 30"/>
                <a:gd name="T10" fmla="*/ 14 w 305"/>
                <a:gd name="T11" fmla="*/ 30 h 30"/>
                <a:gd name="T12" fmla="*/ 290 w 305"/>
                <a:gd name="T13" fmla="*/ 30 h 30"/>
                <a:gd name="T14" fmla="*/ 305 w 305"/>
                <a:gd name="T15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5" h="30">
                  <a:moveTo>
                    <a:pt x="305" y="15"/>
                  </a:moveTo>
                  <a:cubicBezTo>
                    <a:pt x="305" y="7"/>
                    <a:pt x="298" y="0"/>
                    <a:pt x="29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6" y="30"/>
                    <a:pt x="14" y="30"/>
                  </a:cubicBezTo>
                  <a:cubicBezTo>
                    <a:pt x="290" y="30"/>
                    <a:pt x="290" y="30"/>
                    <a:pt x="290" y="30"/>
                  </a:cubicBezTo>
                  <a:cubicBezTo>
                    <a:pt x="298" y="30"/>
                    <a:pt x="305" y="23"/>
                    <a:pt x="305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61" name="Freeform 56"/>
            <p:cNvSpPr>
              <a:spLocks/>
            </p:cNvSpPr>
            <p:nvPr/>
          </p:nvSpPr>
          <p:spPr bwMode="auto">
            <a:xfrm>
              <a:off x="3776" y="1493"/>
              <a:ext cx="409" cy="69"/>
            </a:xfrm>
            <a:custGeom>
              <a:avLst/>
              <a:gdLst>
                <a:gd name="T0" fmla="*/ 91 w 276"/>
                <a:gd name="T1" fmla="*/ 0 h 46"/>
                <a:gd name="T2" fmla="*/ 0 w 276"/>
                <a:gd name="T3" fmla="*/ 46 h 46"/>
                <a:gd name="T4" fmla="*/ 91 w 276"/>
                <a:gd name="T5" fmla="*/ 46 h 46"/>
                <a:gd name="T6" fmla="*/ 276 w 276"/>
                <a:gd name="T7" fmla="*/ 46 h 46"/>
                <a:gd name="T8" fmla="*/ 276 w 276"/>
                <a:gd name="T9" fmla="*/ 0 h 46"/>
                <a:gd name="T10" fmla="*/ 91 w 276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46">
                  <a:moveTo>
                    <a:pt x="91" y="0"/>
                  </a:moveTo>
                  <a:cubicBezTo>
                    <a:pt x="5" y="0"/>
                    <a:pt x="0" y="46"/>
                    <a:pt x="0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276" y="46"/>
                    <a:pt x="276" y="46"/>
                    <a:pt x="276" y="46"/>
                  </a:cubicBezTo>
                  <a:cubicBezTo>
                    <a:pt x="276" y="0"/>
                    <a:pt x="276" y="0"/>
                    <a:pt x="276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92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62" name="Freeform 57"/>
            <p:cNvSpPr>
              <a:spLocks/>
            </p:cNvSpPr>
            <p:nvPr/>
          </p:nvSpPr>
          <p:spPr bwMode="auto">
            <a:xfrm>
              <a:off x="4021" y="1423"/>
              <a:ext cx="135" cy="70"/>
            </a:xfrm>
            <a:custGeom>
              <a:avLst/>
              <a:gdLst>
                <a:gd name="T0" fmla="*/ 0 w 135"/>
                <a:gd name="T1" fmla="*/ 70 h 70"/>
                <a:gd name="T2" fmla="*/ 135 w 135"/>
                <a:gd name="T3" fmla="*/ 70 h 70"/>
                <a:gd name="T4" fmla="*/ 135 w 135"/>
                <a:gd name="T5" fmla="*/ 0 h 70"/>
                <a:gd name="T6" fmla="*/ 64 w 135"/>
                <a:gd name="T7" fmla="*/ 0 h 70"/>
                <a:gd name="T8" fmla="*/ 40 w 135"/>
                <a:gd name="T9" fmla="*/ 30 h 70"/>
                <a:gd name="T10" fmla="*/ 38 w 135"/>
                <a:gd name="T11" fmla="*/ 0 h 70"/>
                <a:gd name="T12" fmla="*/ 0 w 135"/>
                <a:gd name="T13" fmla="*/ 0 h 70"/>
                <a:gd name="T14" fmla="*/ 0 w 135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70">
                  <a:moveTo>
                    <a:pt x="0" y="70"/>
                  </a:moveTo>
                  <a:lnTo>
                    <a:pt x="135" y="70"/>
                  </a:lnTo>
                  <a:lnTo>
                    <a:pt x="135" y="0"/>
                  </a:lnTo>
                  <a:lnTo>
                    <a:pt x="64" y="0"/>
                  </a:lnTo>
                  <a:lnTo>
                    <a:pt x="40" y="3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4176" y="1067"/>
              <a:ext cx="193" cy="1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4171" y="1150"/>
              <a:ext cx="189" cy="222"/>
            </a:xfrm>
            <a:custGeom>
              <a:avLst/>
              <a:gdLst>
                <a:gd name="T0" fmla="*/ 189 w 189"/>
                <a:gd name="T1" fmla="*/ 222 h 222"/>
                <a:gd name="T2" fmla="*/ 0 w 189"/>
                <a:gd name="T3" fmla="*/ 222 h 222"/>
                <a:gd name="T4" fmla="*/ 5 w 189"/>
                <a:gd name="T5" fmla="*/ 0 h 222"/>
                <a:gd name="T6" fmla="*/ 189 w 189"/>
                <a:gd name="T7" fmla="*/ 0 h 222"/>
                <a:gd name="T8" fmla="*/ 189 w 189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222">
                  <a:moveTo>
                    <a:pt x="189" y="222"/>
                  </a:moveTo>
                  <a:lnTo>
                    <a:pt x="0" y="222"/>
                  </a:lnTo>
                  <a:lnTo>
                    <a:pt x="5" y="0"/>
                  </a:lnTo>
                  <a:lnTo>
                    <a:pt x="189" y="0"/>
                  </a:lnTo>
                  <a:lnTo>
                    <a:pt x="189" y="222"/>
                  </a:lnTo>
                  <a:close/>
                </a:path>
              </a:pathLst>
            </a:cu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4182" y="1039"/>
              <a:ext cx="122" cy="157"/>
            </a:xfrm>
            <a:custGeom>
              <a:avLst/>
              <a:gdLst>
                <a:gd name="T0" fmla="*/ 0 w 122"/>
                <a:gd name="T1" fmla="*/ 157 h 157"/>
                <a:gd name="T2" fmla="*/ 27 w 122"/>
                <a:gd name="T3" fmla="*/ 77 h 157"/>
                <a:gd name="T4" fmla="*/ 27 w 122"/>
                <a:gd name="T5" fmla="*/ 0 h 157"/>
                <a:gd name="T6" fmla="*/ 122 w 122"/>
                <a:gd name="T7" fmla="*/ 0 h 157"/>
                <a:gd name="T8" fmla="*/ 122 w 122"/>
                <a:gd name="T9" fmla="*/ 157 h 157"/>
                <a:gd name="T10" fmla="*/ 0 w 122"/>
                <a:gd name="T11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57">
                  <a:moveTo>
                    <a:pt x="0" y="157"/>
                  </a:moveTo>
                  <a:lnTo>
                    <a:pt x="27" y="77"/>
                  </a:lnTo>
                  <a:lnTo>
                    <a:pt x="27" y="0"/>
                  </a:lnTo>
                  <a:lnTo>
                    <a:pt x="122" y="0"/>
                  </a:lnTo>
                  <a:lnTo>
                    <a:pt x="122" y="157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66" name="Freeform 61"/>
            <p:cNvSpPr>
              <a:spLocks/>
            </p:cNvSpPr>
            <p:nvPr/>
          </p:nvSpPr>
          <p:spPr bwMode="auto">
            <a:xfrm>
              <a:off x="4209" y="1039"/>
              <a:ext cx="95" cy="83"/>
            </a:xfrm>
            <a:custGeom>
              <a:avLst/>
              <a:gdLst>
                <a:gd name="T0" fmla="*/ 0 w 64"/>
                <a:gd name="T1" fmla="*/ 52 h 56"/>
                <a:gd name="T2" fmla="*/ 32 w 64"/>
                <a:gd name="T3" fmla="*/ 56 h 56"/>
                <a:gd name="T4" fmla="*/ 64 w 64"/>
                <a:gd name="T5" fmla="*/ 52 h 56"/>
                <a:gd name="T6" fmla="*/ 64 w 64"/>
                <a:gd name="T7" fmla="*/ 0 h 56"/>
                <a:gd name="T8" fmla="*/ 0 w 64"/>
                <a:gd name="T9" fmla="*/ 0 h 56"/>
                <a:gd name="T10" fmla="*/ 0 w 64"/>
                <a:gd name="T11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56">
                  <a:moveTo>
                    <a:pt x="0" y="52"/>
                  </a:moveTo>
                  <a:cubicBezTo>
                    <a:pt x="10" y="54"/>
                    <a:pt x="21" y="56"/>
                    <a:pt x="32" y="56"/>
                  </a:cubicBezTo>
                  <a:cubicBezTo>
                    <a:pt x="43" y="56"/>
                    <a:pt x="54" y="54"/>
                    <a:pt x="64" y="52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92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67" name="Freeform 62"/>
            <p:cNvSpPr>
              <a:spLocks/>
            </p:cNvSpPr>
            <p:nvPr/>
          </p:nvSpPr>
          <p:spPr bwMode="auto">
            <a:xfrm>
              <a:off x="4145" y="892"/>
              <a:ext cx="224" cy="211"/>
            </a:xfrm>
            <a:custGeom>
              <a:avLst/>
              <a:gdLst>
                <a:gd name="T0" fmla="*/ 0 w 151"/>
                <a:gd name="T1" fmla="*/ 0 h 142"/>
                <a:gd name="T2" fmla="*/ 0 w 151"/>
                <a:gd name="T3" fmla="*/ 118 h 142"/>
                <a:gd name="T4" fmla="*/ 0 w 151"/>
                <a:gd name="T5" fmla="*/ 118 h 142"/>
                <a:gd name="T6" fmla="*/ 75 w 151"/>
                <a:gd name="T7" fmla="*/ 142 h 142"/>
                <a:gd name="T8" fmla="*/ 151 w 151"/>
                <a:gd name="T9" fmla="*/ 118 h 142"/>
                <a:gd name="T10" fmla="*/ 151 w 151"/>
                <a:gd name="T11" fmla="*/ 0 h 142"/>
                <a:gd name="T12" fmla="*/ 0 w 151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42">
                  <a:moveTo>
                    <a:pt x="0" y="0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21" y="133"/>
                    <a:pt x="47" y="142"/>
                    <a:pt x="75" y="142"/>
                  </a:cubicBezTo>
                  <a:cubicBezTo>
                    <a:pt x="103" y="142"/>
                    <a:pt x="130" y="133"/>
                    <a:pt x="151" y="118"/>
                  </a:cubicBezTo>
                  <a:cubicBezTo>
                    <a:pt x="151" y="0"/>
                    <a:pt x="151" y="0"/>
                    <a:pt x="15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3855" y="2029"/>
              <a:ext cx="179" cy="92"/>
            </a:xfrm>
            <a:custGeom>
              <a:avLst/>
              <a:gdLst>
                <a:gd name="T0" fmla="*/ 68 w 121"/>
                <a:gd name="T1" fmla="*/ 0 h 62"/>
                <a:gd name="T2" fmla="*/ 0 w 121"/>
                <a:gd name="T3" fmla="*/ 62 h 62"/>
                <a:gd name="T4" fmla="*/ 68 w 121"/>
                <a:gd name="T5" fmla="*/ 62 h 62"/>
                <a:gd name="T6" fmla="*/ 121 w 121"/>
                <a:gd name="T7" fmla="*/ 62 h 62"/>
                <a:gd name="T8" fmla="*/ 121 w 121"/>
                <a:gd name="T9" fmla="*/ 0 h 62"/>
                <a:gd name="T10" fmla="*/ 68 w 121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62">
                  <a:moveTo>
                    <a:pt x="68" y="0"/>
                  </a:moveTo>
                  <a:cubicBezTo>
                    <a:pt x="32" y="0"/>
                    <a:pt x="3" y="27"/>
                    <a:pt x="0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0"/>
                    <a:pt x="121" y="0"/>
                    <a:pt x="121" y="0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3871" y="2029"/>
              <a:ext cx="162" cy="46"/>
            </a:xfrm>
            <a:custGeom>
              <a:avLst/>
              <a:gdLst>
                <a:gd name="T0" fmla="*/ 57 w 109"/>
                <a:gd name="T1" fmla="*/ 0 h 31"/>
                <a:gd name="T2" fmla="*/ 0 w 109"/>
                <a:gd name="T3" fmla="*/ 31 h 31"/>
                <a:gd name="T4" fmla="*/ 74 w 109"/>
                <a:gd name="T5" fmla="*/ 31 h 31"/>
                <a:gd name="T6" fmla="*/ 109 w 109"/>
                <a:gd name="T7" fmla="*/ 0 h 31"/>
                <a:gd name="T8" fmla="*/ 57 w 109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31">
                  <a:moveTo>
                    <a:pt x="57" y="0"/>
                  </a:moveTo>
                  <a:cubicBezTo>
                    <a:pt x="33" y="0"/>
                    <a:pt x="12" y="12"/>
                    <a:pt x="0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92" y="31"/>
                    <a:pt x="107" y="17"/>
                    <a:pt x="109" y="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3886" y="1726"/>
              <a:ext cx="148" cy="303"/>
            </a:xfrm>
            <a:custGeom>
              <a:avLst/>
              <a:gdLst>
                <a:gd name="T0" fmla="*/ 148 w 148"/>
                <a:gd name="T1" fmla="*/ 303 h 303"/>
                <a:gd name="T2" fmla="*/ 0 w 148"/>
                <a:gd name="T3" fmla="*/ 303 h 303"/>
                <a:gd name="T4" fmla="*/ 59 w 148"/>
                <a:gd name="T5" fmla="*/ 0 h 303"/>
                <a:gd name="T6" fmla="*/ 148 w 148"/>
                <a:gd name="T7" fmla="*/ 27 h 303"/>
                <a:gd name="T8" fmla="*/ 148 w 148"/>
                <a:gd name="T9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303">
                  <a:moveTo>
                    <a:pt x="148" y="303"/>
                  </a:moveTo>
                  <a:lnTo>
                    <a:pt x="0" y="303"/>
                  </a:lnTo>
                  <a:lnTo>
                    <a:pt x="59" y="0"/>
                  </a:lnTo>
                  <a:lnTo>
                    <a:pt x="148" y="27"/>
                  </a:lnTo>
                  <a:lnTo>
                    <a:pt x="148" y="303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3944" y="1625"/>
              <a:ext cx="304" cy="361"/>
            </a:xfrm>
            <a:custGeom>
              <a:avLst/>
              <a:gdLst>
                <a:gd name="T0" fmla="*/ 60 w 205"/>
                <a:gd name="T1" fmla="*/ 243 h 243"/>
                <a:gd name="T2" fmla="*/ 0 w 205"/>
                <a:gd name="T3" fmla="*/ 243 h 243"/>
                <a:gd name="T4" fmla="*/ 0 w 205"/>
                <a:gd name="T5" fmla="*/ 81 h 243"/>
                <a:gd name="T6" fmla="*/ 81 w 205"/>
                <a:gd name="T7" fmla="*/ 0 h 243"/>
                <a:gd name="T8" fmla="*/ 205 w 205"/>
                <a:gd name="T9" fmla="*/ 0 h 243"/>
                <a:gd name="T10" fmla="*/ 205 w 205"/>
                <a:gd name="T11" fmla="*/ 83 h 243"/>
                <a:gd name="T12" fmla="*/ 81 w 205"/>
                <a:gd name="T13" fmla="*/ 83 h 243"/>
                <a:gd name="T14" fmla="*/ 60 w 205"/>
                <a:gd name="T15" fmla="*/ 104 h 243"/>
                <a:gd name="T16" fmla="*/ 60 w 205"/>
                <a:gd name="T17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243">
                  <a:moveTo>
                    <a:pt x="60" y="243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6"/>
                    <a:pt x="37" y="0"/>
                    <a:pt x="81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81" y="83"/>
                    <a:pt x="81" y="83"/>
                    <a:pt x="81" y="83"/>
                  </a:cubicBezTo>
                  <a:cubicBezTo>
                    <a:pt x="70" y="83"/>
                    <a:pt x="60" y="92"/>
                    <a:pt x="60" y="104"/>
                  </a:cubicBezTo>
                  <a:lnTo>
                    <a:pt x="60" y="243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72" name="Freeform 67"/>
            <p:cNvSpPr>
              <a:spLocks/>
            </p:cNvSpPr>
            <p:nvPr/>
          </p:nvSpPr>
          <p:spPr bwMode="auto">
            <a:xfrm>
              <a:off x="4171" y="1625"/>
              <a:ext cx="200" cy="124"/>
            </a:xfrm>
            <a:custGeom>
              <a:avLst/>
              <a:gdLst>
                <a:gd name="T0" fmla="*/ 52 w 135"/>
                <a:gd name="T1" fmla="*/ 83 h 83"/>
                <a:gd name="T2" fmla="*/ 135 w 135"/>
                <a:gd name="T3" fmla="*/ 0 h 83"/>
                <a:gd name="T4" fmla="*/ 0 w 135"/>
                <a:gd name="T5" fmla="*/ 0 h 83"/>
                <a:gd name="T6" fmla="*/ 52 w 135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83">
                  <a:moveTo>
                    <a:pt x="52" y="83"/>
                  </a:moveTo>
                  <a:cubicBezTo>
                    <a:pt x="98" y="83"/>
                    <a:pt x="135" y="46"/>
                    <a:pt x="1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7" y="83"/>
                    <a:pt x="52" y="83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3665" y="2029"/>
              <a:ext cx="179" cy="92"/>
            </a:xfrm>
            <a:custGeom>
              <a:avLst/>
              <a:gdLst>
                <a:gd name="T0" fmla="*/ 69 w 121"/>
                <a:gd name="T1" fmla="*/ 0 h 62"/>
                <a:gd name="T2" fmla="*/ 0 w 121"/>
                <a:gd name="T3" fmla="*/ 62 h 62"/>
                <a:gd name="T4" fmla="*/ 69 w 121"/>
                <a:gd name="T5" fmla="*/ 62 h 62"/>
                <a:gd name="T6" fmla="*/ 121 w 121"/>
                <a:gd name="T7" fmla="*/ 62 h 62"/>
                <a:gd name="T8" fmla="*/ 121 w 121"/>
                <a:gd name="T9" fmla="*/ 0 h 62"/>
                <a:gd name="T10" fmla="*/ 69 w 121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62">
                  <a:moveTo>
                    <a:pt x="69" y="0"/>
                  </a:moveTo>
                  <a:cubicBezTo>
                    <a:pt x="33" y="0"/>
                    <a:pt x="3" y="27"/>
                    <a:pt x="0" y="62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0"/>
                    <a:pt x="121" y="0"/>
                    <a:pt x="121" y="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3681" y="2029"/>
              <a:ext cx="163" cy="46"/>
            </a:xfrm>
            <a:custGeom>
              <a:avLst/>
              <a:gdLst>
                <a:gd name="T0" fmla="*/ 58 w 110"/>
                <a:gd name="T1" fmla="*/ 0 h 31"/>
                <a:gd name="T2" fmla="*/ 0 w 110"/>
                <a:gd name="T3" fmla="*/ 31 h 31"/>
                <a:gd name="T4" fmla="*/ 74 w 110"/>
                <a:gd name="T5" fmla="*/ 31 h 31"/>
                <a:gd name="T6" fmla="*/ 110 w 110"/>
                <a:gd name="T7" fmla="*/ 0 h 31"/>
                <a:gd name="T8" fmla="*/ 58 w 11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31">
                  <a:moveTo>
                    <a:pt x="58" y="0"/>
                  </a:moveTo>
                  <a:cubicBezTo>
                    <a:pt x="33" y="0"/>
                    <a:pt x="12" y="12"/>
                    <a:pt x="0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93" y="31"/>
                    <a:pt x="107" y="17"/>
                    <a:pt x="110" y="0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3697" y="1726"/>
              <a:ext cx="147" cy="303"/>
            </a:xfrm>
            <a:custGeom>
              <a:avLst/>
              <a:gdLst>
                <a:gd name="T0" fmla="*/ 147 w 147"/>
                <a:gd name="T1" fmla="*/ 303 h 303"/>
                <a:gd name="T2" fmla="*/ 0 w 147"/>
                <a:gd name="T3" fmla="*/ 303 h 303"/>
                <a:gd name="T4" fmla="*/ 58 w 147"/>
                <a:gd name="T5" fmla="*/ 0 h 303"/>
                <a:gd name="T6" fmla="*/ 147 w 147"/>
                <a:gd name="T7" fmla="*/ 27 h 303"/>
                <a:gd name="T8" fmla="*/ 147 w 147"/>
                <a:gd name="T9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03">
                  <a:moveTo>
                    <a:pt x="147" y="303"/>
                  </a:moveTo>
                  <a:lnTo>
                    <a:pt x="0" y="303"/>
                  </a:lnTo>
                  <a:lnTo>
                    <a:pt x="58" y="0"/>
                  </a:lnTo>
                  <a:lnTo>
                    <a:pt x="147" y="27"/>
                  </a:lnTo>
                  <a:lnTo>
                    <a:pt x="147" y="303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76" name="Freeform 71"/>
            <p:cNvSpPr>
              <a:spLocks/>
            </p:cNvSpPr>
            <p:nvPr/>
          </p:nvSpPr>
          <p:spPr bwMode="auto">
            <a:xfrm>
              <a:off x="3754" y="1625"/>
              <a:ext cx="305" cy="361"/>
            </a:xfrm>
            <a:custGeom>
              <a:avLst/>
              <a:gdLst>
                <a:gd name="T0" fmla="*/ 61 w 206"/>
                <a:gd name="T1" fmla="*/ 243 h 243"/>
                <a:gd name="T2" fmla="*/ 0 w 206"/>
                <a:gd name="T3" fmla="*/ 243 h 243"/>
                <a:gd name="T4" fmla="*/ 0 w 206"/>
                <a:gd name="T5" fmla="*/ 81 h 243"/>
                <a:gd name="T6" fmla="*/ 82 w 206"/>
                <a:gd name="T7" fmla="*/ 0 h 243"/>
                <a:gd name="T8" fmla="*/ 206 w 206"/>
                <a:gd name="T9" fmla="*/ 0 h 243"/>
                <a:gd name="T10" fmla="*/ 206 w 206"/>
                <a:gd name="T11" fmla="*/ 83 h 243"/>
                <a:gd name="T12" fmla="*/ 82 w 206"/>
                <a:gd name="T13" fmla="*/ 83 h 243"/>
                <a:gd name="T14" fmla="*/ 61 w 206"/>
                <a:gd name="T15" fmla="*/ 104 h 243"/>
                <a:gd name="T16" fmla="*/ 61 w 206"/>
                <a:gd name="T17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243">
                  <a:moveTo>
                    <a:pt x="61" y="243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6"/>
                    <a:pt x="37" y="0"/>
                    <a:pt x="82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83"/>
                    <a:pt x="206" y="83"/>
                    <a:pt x="206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70" y="83"/>
                    <a:pt x="61" y="92"/>
                    <a:pt x="61" y="104"/>
                  </a:cubicBezTo>
                  <a:lnTo>
                    <a:pt x="61" y="243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77" name="Freeform 72"/>
            <p:cNvSpPr>
              <a:spLocks/>
            </p:cNvSpPr>
            <p:nvPr/>
          </p:nvSpPr>
          <p:spPr bwMode="auto">
            <a:xfrm>
              <a:off x="3981" y="1625"/>
              <a:ext cx="201" cy="124"/>
            </a:xfrm>
            <a:custGeom>
              <a:avLst/>
              <a:gdLst>
                <a:gd name="T0" fmla="*/ 53 w 136"/>
                <a:gd name="T1" fmla="*/ 83 h 83"/>
                <a:gd name="T2" fmla="*/ 136 w 136"/>
                <a:gd name="T3" fmla="*/ 0 h 83"/>
                <a:gd name="T4" fmla="*/ 0 w 136"/>
                <a:gd name="T5" fmla="*/ 0 h 83"/>
                <a:gd name="T6" fmla="*/ 53 w 136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83">
                  <a:moveTo>
                    <a:pt x="53" y="83"/>
                  </a:moveTo>
                  <a:cubicBezTo>
                    <a:pt x="99" y="83"/>
                    <a:pt x="136" y="46"/>
                    <a:pt x="1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7" y="83"/>
                    <a:pt x="53" y="83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78" name="Rectangle 73"/>
            <p:cNvSpPr>
              <a:spLocks noChangeArrowheads="1"/>
            </p:cNvSpPr>
            <p:nvPr/>
          </p:nvSpPr>
          <p:spPr bwMode="auto">
            <a:xfrm>
              <a:off x="4074" y="1590"/>
              <a:ext cx="297" cy="52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4148" y="1615"/>
              <a:ext cx="223" cy="177"/>
            </a:xfrm>
            <a:custGeom>
              <a:avLst/>
              <a:gdLst>
                <a:gd name="T0" fmla="*/ 0 w 150"/>
                <a:gd name="T1" fmla="*/ 0 h 119"/>
                <a:gd name="T2" fmla="*/ 150 w 150"/>
                <a:gd name="T3" fmla="*/ 119 h 119"/>
                <a:gd name="T4" fmla="*/ 150 w 150"/>
                <a:gd name="T5" fmla="*/ 0 h 119"/>
                <a:gd name="T6" fmla="*/ 0 w 150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19">
                  <a:moveTo>
                    <a:pt x="0" y="0"/>
                  </a:moveTo>
                  <a:cubicBezTo>
                    <a:pt x="0" y="55"/>
                    <a:pt x="70" y="119"/>
                    <a:pt x="150" y="119"/>
                  </a:cubicBezTo>
                  <a:cubicBezTo>
                    <a:pt x="150" y="0"/>
                    <a:pt x="150" y="0"/>
                    <a:pt x="15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4074" y="1150"/>
              <a:ext cx="408" cy="435"/>
            </a:xfrm>
            <a:custGeom>
              <a:avLst/>
              <a:gdLst>
                <a:gd name="T0" fmla="*/ 201 w 275"/>
                <a:gd name="T1" fmla="*/ 0 h 293"/>
                <a:gd name="T2" fmla="*/ 159 w 275"/>
                <a:gd name="T3" fmla="*/ 0 h 293"/>
                <a:gd name="T4" fmla="*/ 66 w 275"/>
                <a:gd name="T5" fmla="*/ 112 h 293"/>
                <a:gd name="T6" fmla="*/ 69 w 275"/>
                <a:gd name="T7" fmla="*/ 0 h 293"/>
                <a:gd name="T8" fmla="*/ 69 w 275"/>
                <a:gd name="T9" fmla="*/ 0 h 293"/>
                <a:gd name="T10" fmla="*/ 0 w 275"/>
                <a:gd name="T11" fmla="*/ 133 h 293"/>
                <a:gd name="T12" fmla="*/ 0 w 275"/>
                <a:gd name="T13" fmla="*/ 293 h 293"/>
                <a:gd name="T14" fmla="*/ 200 w 275"/>
                <a:gd name="T15" fmla="*/ 293 h 293"/>
                <a:gd name="T16" fmla="*/ 201 w 275"/>
                <a:gd name="T17" fmla="*/ 137 h 293"/>
                <a:gd name="T18" fmla="*/ 211 w 275"/>
                <a:gd name="T19" fmla="*/ 137 h 293"/>
                <a:gd name="T20" fmla="*/ 211 w 275"/>
                <a:gd name="T21" fmla="*/ 223 h 293"/>
                <a:gd name="T22" fmla="*/ 275 w 275"/>
                <a:gd name="T23" fmla="*/ 223 h 293"/>
                <a:gd name="T24" fmla="*/ 275 w 275"/>
                <a:gd name="T25" fmla="*/ 75 h 293"/>
                <a:gd name="T26" fmla="*/ 201 w 275"/>
                <a:gd name="T27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5" h="293">
                  <a:moveTo>
                    <a:pt x="201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66" y="112"/>
                    <a:pt x="66" y="112"/>
                    <a:pt x="66" y="112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0" y="16"/>
                    <a:pt x="0" y="133"/>
                  </a:cubicBezTo>
                  <a:cubicBezTo>
                    <a:pt x="0" y="249"/>
                    <a:pt x="0" y="293"/>
                    <a:pt x="0" y="293"/>
                  </a:cubicBezTo>
                  <a:cubicBezTo>
                    <a:pt x="200" y="293"/>
                    <a:pt x="200" y="293"/>
                    <a:pt x="200" y="293"/>
                  </a:cubicBezTo>
                  <a:cubicBezTo>
                    <a:pt x="201" y="137"/>
                    <a:pt x="201" y="137"/>
                    <a:pt x="201" y="137"/>
                  </a:cubicBezTo>
                  <a:cubicBezTo>
                    <a:pt x="211" y="137"/>
                    <a:pt x="211" y="137"/>
                    <a:pt x="211" y="137"/>
                  </a:cubicBezTo>
                  <a:cubicBezTo>
                    <a:pt x="211" y="223"/>
                    <a:pt x="211" y="223"/>
                    <a:pt x="211" y="223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5" y="75"/>
                    <a:pt x="275" y="75"/>
                    <a:pt x="275" y="75"/>
                  </a:cubicBezTo>
                  <a:cubicBezTo>
                    <a:pt x="275" y="34"/>
                    <a:pt x="242" y="0"/>
                    <a:pt x="201" y="0"/>
                  </a:cubicBezTo>
                  <a:close/>
                </a:path>
              </a:pathLst>
            </a:cu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4387" y="1423"/>
              <a:ext cx="135" cy="70"/>
            </a:xfrm>
            <a:custGeom>
              <a:avLst/>
              <a:gdLst>
                <a:gd name="T0" fmla="*/ 135 w 135"/>
                <a:gd name="T1" fmla="*/ 70 h 70"/>
                <a:gd name="T2" fmla="*/ 0 w 135"/>
                <a:gd name="T3" fmla="*/ 70 h 70"/>
                <a:gd name="T4" fmla="*/ 0 w 135"/>
                <a:gd name="T5" fmla="*/ 0 h 70"/>
                <a:gd name="T6" fmla="*/ 71 w 135"/>
                <a:gd name="T7" fmla="*/ 0 h 70"/>
                <a:gd name="T8" fmla="*/ 95 w 135"/>
                <a:gd name="T9" fmla="*/ 30 h 70"/>
                <a:gd name="T10" fmla="*/ 95 w 135"/>
                <a:gd name="T11" fmla="*/ 0 h 70"/>
                <a:gd name="T12" fmla="*/ 135 w 135"/>
                <a:gd name="T13" fmla="*/ 0 h 70"/>
                <a:gd name="T14" fmla="*/ 135 w 135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70">
                  <a:moveTo>
                    <a:pt x="135" y="70"/>
                  </a:moveTo>
                  <a:lnTo>
                    <a:pt x="0" y="70"/>
                  </a:lnTo>
                  <a:lnTo>
                    <a:pt x="0" y="0"/>
                  </a:lnTo>
                  <a:lnTo>
                    <a:pt x="71" y="0"/>
                  </a:lnTo>
                  <a:lnTo>
                    <a:pt x="95" y="30"/>
                  </a:lnTo>
                  <a:lnTo>
                    <a:pt x="95" y="0"/>
                  </a:lnTo>
                  <a:lnTo>
                    <a:pt x="135" y="0"/>
                  </a:lnTo>
                  <a:lnTo>
                    <a:pt x="135" y="7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4172" y="1116"/>
              <a:ext cx="215" cy="201"/>
            </a:xfrm>
            <a:custGeom>
              <a:avLst/>
              <a:gdLst>
                <a:gd name="T0" fmla="*/ 108 w 215"/>
                <a:gd name="T1" fmla="*/ 80 h 201"/>
                <a:gd name="T2" fmla="*/ 133 w 215"/>
                <a:gd name="T3" fmla="*/ 110 h 201"/>
                <a:gd name="T4" fmla="*/ 0 w 215"/>
                <a:gd name="T5" fmla="*/ 201 h 201"/>
                <a:gd name="T6" fmla="*/ 132 w 215"/>
                <a:gd name="T7" fmla="*/ 0 h 201"/>
                <a:gd name="T8" fmla="*/ 215 w 215"/>
                <a:gd name="T9" fmla="*/ 54 h 201"/>
                <a:gd name="T10" fmla="*/ 159 w 215"/>
                <a:gd name="T11" fmla="*/ 92 h 201"/>
                <a:gd name="T12" fmla="*/ 108 w 215"/>
                <a:gd name="T13" fmla="*/ 8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5" h="201">
                  <a:moveTo>
                    <a:pt x="108" y="80"/>
                  </a:moveTo>
                  <a:lnTo>
                    <a:pt x="133" y="110"/>
                  </a:lnTo>
                  <a:lnTo>
                    <a:pt x="0" y="201"/>
                  </a:lnTo>
                  <a:lnTo>
                    <a:pt x="132" y="0"/>
                  </a:lnTo>
                  <a:lnTo>
                    <a:pt x="215" y="54"/>
                  </a:lnTo>
                  <a:lnTo>
                    <a:pt x="159" y="92"/>
                  </a:lnTo>
                  <a:lnTo>
                    <a:pt x="108" y="8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83" name="Rectangle 78"/>
            <p:cNvSpPr>
              <a:spLocks noChangeArrowheads="1"/>
            </p:cNvSpPr>
            <p:nvPr/>
          </p:nvSpPr>
          <p:spPr bwMode="auto">
            <a:xfrm>
              <a:off x="4145" y="965"/>
              <a:ext cx="112" cy="138"/>
            </a:xfrm>
            <a:prstGeom prst="rect">
              <a:avLst/>
            </a:pr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4145" y="785"/>
              <a:ext cx="224" cy="232"/>
            </a:xfrm>
            <a:custGeom>
              <a:avLst/>
              <a:gdLst>
                <a:gd name="T0" fmla="*/ 151 w 151"/>
                <a:gd name="T1" fmla="*/ 156 h 156"/>
                <a:gd name="T2" fmla="*/ 151 w 151"/>
                <a:gd name="T3" fmla="*/ 76 h 156"/>
                <a:gd name="T4" fmla="*/ 75 w 151"/>
                <a:gd name="T5" fmla="*/ 0 h 156"/>
                <a:gd name="T6" fmla="*/ 0 w 151"/>
                <a:gd name="T7" fmla="*/ 76 h 156"/>
                <a:gd name="T8" fmla="*/ 0 w 151"/>
                <a:gd name="T9" fmla="*/ 156 h 156"/>
                <a:gd name="T10" fmla="*/ 151 w 151"/>
                <a:gd name="T11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56">
                  <a:moveTo>
                    <a:pt x="151" y="156"/>
                  </a:moveTo>
                  <a:cubicBezTo>
                    <a:pt x="151" y="76"/>
                    <a:pt x="151" y="76"/>
                    <a:pt x="151" y="76"/>
                  </a:cubicBezTo>
                  <a:cubicBezTo>
                    <a:pt x="151" y="34"/>
                    <a:pt x="117" y="0"/>
                    <a:pt x="75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56"/>
                    <a:pt x="0" y="156"/>
                    <a:pt x="0" y="156"/>
                  </a:cubicBezTo>
                  <a:lnTo>
                    <a:pt x="151" y="156"/>
                  </a:lnTo>
                  <a:close/>
                </a:path>
              </a:pathLst>
            </a:cu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4194" y="751"/>
              <a:ext cx="230" cy="243"/>
            </a:xfrm>
            <a:custGeom>
              <a:avLst/>
              <a:gdLst>
                <a:gd name="T0" fmla="*/ 0 w 155"/>
                <a:gd name="T1" fmla="*/ 10 h 164"/>
                <a:gd name="T2" fmla="*/ 45 w 155"/>
                <a:gd name="T3" fmla="*/ 0 h 164"/>
                <a:gd name="T4" fmla="*/ 155 w 155"/>
                <a:gd name="T5" fmla="*/ 110 h 164"/>
                <a:gd name="T6" fmla="*/ 155 w 155"/>
                <a:gd name="T7" fmla="*/ 164 h 164"/>
                <a:gd name="T8" fmla="*/ 0 w 155"/>
                <a:gd name="T9" fmla="*/ 1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64">
                  <a:moveTo>
                    <a:pt x="0" y="10"/>
                  </a:moveTo>
                  <a:cubicBezTo>
                    <a:pt x="14" y="4"/>
                    <a:pt x="29" y="0"/>
                    <a:pt x="45" y="0"/>
                  </a:cubicBezTo>
                  <a:cubicBezTo>
                    <a:pt x="106" y="0"/>
                    <a:pt x="155" y="49"/>
                    <a:pt x="155" y="110"/>
                  </a:cubicBezTo>
                  <a:cubicBezTo>
                    <a:pt x="155" y="164"/>
                    <a:pt x="155" y="164"/>
                    <a:pt x="155" y="164"/>
                  </a:cubicBezTo>
                  <a:cubicBezTo>
                    <a:pt x="74" y="155"/>
                    <a:pt x="9" y="91"/>
                    <a:pt x="0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86" name="Freeform 81"/>
            <p:cNvSpPr>
              <a:spLocks/>
            </p:cNvSpPr>
            <p:nvPr/>
          </p:nvSpPr>
          <p:spPr bwMode="auto">
            <a:xfrm>
              <a:off x="4132" y="785"/>
              <a:ext cx="111" cy="119"/>
            </a:xfrm>
            <a:custGeom>
              <a:avLst/>
              <a:gdLst>
                <a:gd name="T0" fmla="*/ 75 w 75"/>
                <a:gd name="T1" fmla="*/ 5 h 80"/>
                <a:gd name="T2" fmla="*/ 53 w 75"/>
                <a:gd name="T3" fmla="*/ 0 h 80"/>
                <a:gd name="T4" fmla="*/ 0 w 75"/>
                <a:gd name="T5" fmla="*/ 54 h 80"/>
                <a:gd name="T6" fmla="*/ 0 w 75"/>
                <a:gd name="T7" fmla="*/ 80 h 80"/>
                <a:gd name="T8" fmla="*/ 75 w 75"/>
                <a:gd name="T9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80">
                  <a:moveTo>
                    <a:pt x="75" y="5"/>
                  </a:moveTo>
                  <a:cubicBezTo>
                    <a:pt x="69" y="2"/>
                    <a:pt x="61" y="0"/>
                    <a:pt x="53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39" y="76"/>
                    <a:pt x="71" y="44"/>
                    <a:pt x="75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87" name="Freeform 82"/>
            <p:cNvSpPr>
              <a:spLocks/>
            </p:cNvSpPr>
            <p:nvPr/>
          </p:nvSpPr>
          <p:spPr bwMode="auto">
            <a:xfrm>
              <a:off x="4314" y="940"/>
              <a:ext cx="30" cy="56"/>
            </a:xfrm>
            <a:custGeom>
              <a:avLst/>
              <a:gdLst>
                <a:gd name="T0" fmla="*/ 11 w 20"/>
                <a:gd name="T1" fmla="*/ 0 h 38"/>
                <a:gd name="T2" fmla="*/ 0 w 20"/>
                <a:gd name="T3" fmla="*/ 0 h 38"/>
                <a:gd name="T4" fmla="*/ 0 w 20"/>
                <a:gd name="T5" fmla="*/ 38 h 38"/>
                <a:gd name="T6" fmla="*/ 11 w 20"/>
                <a:gd name="T7" fmla="*/ 38 h 38"/>
                <a:gd name="T8" fmla="*/ 20 w 20"/>
                <a:gd name="T9" fmla="*/ 29 h 38"/>
                <a:gd name="T10" fmla="*/ 20 w 20"/>
                <a:gd name="T11" fmla="*/ 9 h 38"/>
                <a:gd name="T12" fmla="*/ 11 w 20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8">
                  <a:moveTo>
                    <a:pt x="1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6" y="38"/>
                    <a:pt x="20" y="34"/>
                    <a:pt x="20" y="2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4"/>
                    <a:pt x="16" y="0"/>
                    <a:pt x="11" y="0"/>
                  </a:cubicBezTo>
                  <a:close/>
                </a:path>
              </a:pathLst>
            </a:custGeom>
            <a:solidFill>
              <a:srgbClr val="92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88" name="Oval 83"/>
            <p:cNvSpPr>
              <a:spLocks noChangeArrowheads="1"/>
            </p:cNvSpPr>
            <p:nvPr/>
          </p:nvSpPr>
          <p:spPr bwMode="auto">
            <a:xfrm>
              <a:off x="4322" y="992"/>
              <a:ext cx="15" cy="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89" name="Freeform 84"/>
            <p:cNvSpPr>
              <a:spLocks/>
            </p:cNvSpPr>
            <p:nvPr/>
          </p:nvSpPr>
          <p:spPr bwMode="auto">
            <a:xfrm>
              <a:off x="4156" y="1118"/>
              <a:ext cx="53" cy="199"/>
            </a:xfrm>
            <a:custGeom>
              <a:avLst/>
              <a:gdLst>
                <a:gd name="T0" fmla="*/ 16 w 53"/>
                <a:gd name="T1" fmla="*/ 199 h 199"/>
                <a:gd name="T2" fmla="*/ 53 w 53"/>
                <a:gd name="T3" fmla="*/ 0 h 199"/>
                <a:gd name="T4" fmla="*/ 0 w 53"/>
                <a:gd name="T5" fmla="*/ 49 h 199"/>
                <a:gd name="T6" fmla="*/ 3 w 53"/>
                <a:gd name="T7" fmla="*/ 78 h 199"/>
                <a:gd name="T8" fmla="*/ 19 w 53"/>
                <a:gd name="T9" fmla="*/ 78 h 199"/>
                <a:gd name="T10" fmla="*/ 6 w 53"/>
                <a:gd name="T11" fmla="*/ 99 h 199"/>
                <a:gd name="T12" fmla="*/ 16 w 53"/>
                <a:gd name="T1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99">
                  <a:moveTo>
                    <a:pt x="16" y="199"/>
                  </a:moveTo>
                  <a:lnTo>
                    <a:pt x="53" y="0"/>
                  </a:lnTo>
                  <a:lnTo>
                    <a:pt x="0" y="49"/>
                  </a:lnTo>
                  <a:lnTo>
                    <a:pt x="3" y="78"/>
                  </a:lnTo>
                  <a:lnTo>
                    <a:pt x="19" y="78"/>
                  </a:lnTo>
                  <a:lnTo>
                    <a:pt x="6" y="99"/>
                  </a:lnTo>
                  <a:lnTo>
                    <a:pt x="16" y="199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90" name="Freeform 85"/>
            <p:cNvSpPr>
              <a:spLocks/>
            </p:cNvSpPr>
            <p:nvPr/>
          </p:nvSpPr>
          <p:spPr bwMode="auto">
            <a:xfrm>
              <a:off x="4415" y="1493"/>
              <a:ext cx="67" cy="69"/>
            </a:xfrm>
            <a:custGeom>
              <a:avLst/>
              <a:gdLst>
                <a:gd name="T0" fmla="*/ 45 w 45"/>
                <a:gd name="T1" fmla="*/ 0 h 46"/>
                <a:gd name="T2" fmla="*/ 0 w 45"/>
                <a:gd name="T3" fmla="*/ 46 h 46"/>
                <a:gd name="T4" fmla="*/ 0 w 45"/>
                <a:gd name="T5" fmla="*/ 0 h 46"/>
                <a:gd name="T6" fmla="*/ 45 w 45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46">
                  <a:moveTo>
                    <a:pt x="45" y="0"/>
                  </a:moveTo>
                  <a:cubicBezTo>
                    <a:pt x="45" y="26"/>
                    <a:pt x="25" y="46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91" name="Freeform 86"/>
            <p:cNvSpPr>
              <a:spLocks/>
            </p:cNvSpPr>
            <p:nvPr/>
          </p:nvSpPr>
          <p:spPr bwMode="auto">
            <a:xfrm>
              <a:off x="4004" y="1493"/>
              <a:ext cx="411" cy="69"/>
            </a:xfrm>
            <a:custGeom>
              <a:avLst/>
              <a:gdLst>
                <a:gd name="T0" fmla="*/ 91 w 277"/>
                <a:gd name="T1" fmla="*/ 0 h 46"/>
                <a:gd name="T2" fmla="*/ 0 w 277"/>
                <a:gd name="T3" fmla="*/ 46 h 46"/>
                <a:gd name="T4" fmla="*/ 91 w 277"/>
                <a:gd name="T5" fmla="*/ 46 h 46"/>
                <a:gd name="T6" fmla="*/ 277 w 277"/>
                <a:gd name="T7" fmla="*/ 46 h 46"/>
                <a:gd name="T8" fmla="*/ 277 w 277"/>
                <a:gd name="T9" fmla="*/ 0 h 46"/>
                <a:gd name="T10" fmla="*/ 91 w 277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46">
                  <a:moveTo>
                    <a:pt x="91" y="0"/>
                  </a:moveTo>
                  <a:cubicBezTo>
                    <a:pt x="5" y="0"/>
                    <a:pt x="0" y="46"/>
                    <a:pt x="0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277" y="46"/>
                    <a:pt x="277" y="46"/>
                    <a:pt x="277" y="46"/>
                  </a:cubicBezTo>
                  <a:cubicBezTo>
                    <a:pt x="277" y="0"/>
                    <a:pt x="277" y="0"/>
                    <a:pt x="277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92" name="Freeform 87"/>
            <p:cNvSpPr>
              <a:spLocks/>
            </p:cNvSpPr>
            <p:nvPr/>
          </p:nvSpPr>
          <p:spPr bwMode="auto">
            <a:xfrm>
              <a:off x="4251" y="940"/>
              <a:ext cx="63" cy="22"/>
            </a:xfrm>
            <a:custGeom>
              <a:avLst/>
              <a:gdLst>
                <a:gd name="T0" fmla="*/ 11 w 63"/>
                <a:gd name="T1" fmla="*/ 22 h 22"/>
                <a:gd name="T2" fmla="*/ 63 w 63"/>
                <a:gd name="T3" fmla="*/ 16 h 22"/>
                <a:gd name="T4" fmla="*/ 63 w 63"/>
                <a:gd name="T5" fmla="*/ 0 h 22"/>
                <a:gd name="T6" fmla="*/ 0 w 63"/>
                <a:gd name="T7" fmla="*/ 0 h 22"/>
                <a:gd name="T8" fmla="*/ 11 w 6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2">
                  <a:moveTo>
                    <a:pt x="11" y="22"/>
                  </a:moveTo>
                  <a:lnTo>
                    <a:pt x="63" y="16"/>
                  </a:lnTo>
                  <a:lnTo>
                    <a:pt x="63" y="0"/>
                  </a:lnTo>
                  <a:lnTo>
                    <a:pt x="0" y="0"/>
                  </a:lnTo>
                  <a:lnTo>
                    <a:pt x="11" y="22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93" name="Freeform 88"/>
            <p:cNvSpPr>
              <a:spLocks noEditPoints="1"/>
            </p:cNvSpPr>
            <p:nvPr/>
          </p:nvSpPr>
          <p:spPr bwMode="auto">
            <a:xfrm>
              <a:off x="4119" y="940"/>
              <a:ext cx="143" cy="47"/>
            </a:xfrm>
            <a:custGeom>
              <a:avLst/>
              <a:gdLst>
                <a:gd name="T0" fmla="*/ 89 w 97"/>
                <a:gd name="T1" fmla="*/ 0 h 32"/>
                <a:gd name="T2" fmla="*/ 64 w 97"/>
                <a:gd name="T3" fmla="*/ 0 h 32"/>
                <a:gd name="T4" fmla="*/ 57 w 97"/>
                <a:gd name="T5" fmla="*/ 5 h 32"/>
                <a:gd name="T6" fmla="*/ 40 w 97"/>
                <a:gd name="T7" fmla="*/ 5 h 32"/>
                <a:gd name="T8" fmla="*/ 33 w 97"/>
                <a:gd name="T9" fmla="*/ 0 h 32"/>
                <a:gd name="T10" fmla="*/ 8 w 97"/>
                <a:gd name="T11" fmla="*/ 0 h 32"/>
                <a:gd name="T12" fmla="*/ 0 w 97"/>
                <a:gd name="T13" fmla="*/ 8 h 32"/>
                <a:gd name="T14" fmla="*/ 0 w 97"/>
                <a:gd name="T15" fmla="*/ 23 h 32"/>
                <a:gd name="T16" fmla="*/ 8 w 97"/>
                <a:gd name="T17" fmla="*/ 32 h 32"/>
                <a:gd name="T18" fmla="*/ 31 w 97"/>
                <a:gd name="T19" fmla="*/ 32 h 32"/>
                <a:gd name="T20" fmla="*/ 40 w 97"/>
                <a:gd name="T21" fmla="*/ 23 h 32"/>
                <a:gd name="T22" fmla="*/ 41 w 97"/>
                <a:gd name="T23" fmla="*/ 10 h 32"/>
                <a:gd name="T24" fmla="*/ 56 w 97"/>
                <a:gd name="T25" fmla="*/ 10 h 32"/>
                <a:gd name="T26" fmla="*/ 58 w 97"/>
                <a:gd name="T27" fmla="*/ 24 h 32"/>
                <a:gd name="T28" fmla="*/ 66 w 97"/>
                <a:gd name="T29" fmla="*/ 32 h 32"/>
                <a:gd name="T30" fmla="*/ 89 w 97"/>
                <a:gd name="T31" fmla="*/ 32 h 32"/>
                <a:gd name="T32" fmla="*/ 97 w 97"/>
                <a:gd name="T33" fmla="*/ 23 h 32"/>
                <a:gd name="T34" fmla="*/ 97 w 97"/>
                <a:gd name="T35" fmla="*/ 8 h 32"/>
                <a:gd name="T36" fmla="*/ 89 w 97"/>
                <a:gd name="T37" fmla="*/ 0 h 32"/>
                <a:gd name="T38" fmla="*/ 35 w 97"/>
                <a:gd name="T39" fmla="*/ 23 h 32"/>
                <a:gd name="T40" fmla="*/ 35 w 97"/>
                <a:gd name="T41" fmla="*/ 23 h 32"/>
                <a:gd name="T42" fmla="*/ 31 w 97"/>
                <a:gd name="T43" fmla="*/ 27 h 32"/>
                <a:gd name="T44" fmla="*/ 8 w 97"/>
                <a:gd name="T45" fmla="*/ 27 h 32"/>
                <a:gd name="T46" fmla="*/ 4 w 97"/>
                <a:gd name="T47" fmla="*/ 23 h 32"/>
                <a:gd name="T48" fmla="*/ 4 w 97"/>
                <a:gd name="T49" fmla="*/ 8 h 32"/>
                <a:gd name="T50" fmla="*/ 8 w 97"/>
                <a:gd name="T51" fmla="*/ 4 h 32"/>
                <a:gd name="T52" fmla="*/ 33 w 97"/>
                <a:gd name="T53" fmla="*/ 4 h 32"/>
                <a:gd name="T54" fmla="*/ 37 w 97"/>
                <a:gd name="T55" fmla="*/ 8 h 32"/>
                <a:gd name="T56" fmla="*/ 35 w 97"/>
                <a:gd name="T57" fmla="*/ 23 h 32"/>
                <a:gd name="T58" fmla="*/ 93 w 97"/>
                <a:gd name="T59" fmla="*/ 23 h 32"/>
                <a:gd name="T60" fmla="*/ 89 w 97"/>
                <a:gd name="T61" fmla="*/ 27 h 32"/>
                <a:gd name="T62" fmla="*/ 66 w 97"/>
                <a:gd name="T63" fmla="*/ 27 h 32"/>
                <a:gd name="T64" fmla="*/ 62 w 97"/>
                <a:gd name="T65" fmla="*/ 23 h 32"/>
                <a:gd name="T66" fmla="*/ 60 w 97"/>
                <a:gd name="T67" fmla="*/ 8 h 32"/>
                <a:gd name="T68" fmla="*/ 64 w 97"/>
                <a:gd name="T69" fmla="*/ 4 h 32"/>
                <a:gd name="T70" fmla="*/ 89 w 97"/>
                <a:gd name="T71" fmla="*/ 4 h 32"/>
                <a:gd name="T72" fmla="*/ 93 w 97"/>
                <a:gd name="T73" fmla="*/ 8 h 32"/>
                <a:gd name="T74" fmla="*/ 93 w 97"/>
                <a:gd name="T75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32">
                  <a:moveTo>
                    <a:pt x="89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1" y="0"/>
                    <a:pt x="58" y="2"/>
                    <a:pt x="57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2"/>
                    <a:pt x="36" y="0"/>
                    <a:pt x="3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2"/>
                    <a:pt x="8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6" y="32"/>
                    <a:pt x="40" y="28"/>
                    <a:pt x="40" y="2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28"/>
                    <a:pt x="62" y="32"/>
                    <a:pt x="66" y="32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94" y="32"/>
                    <a:pt x="97" y="28"/>
                    <a:pt x="97" y="23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4"/>
                    <a:pt x="94" y="0"/>
                    <a:pt x="89" y="0"/>
                  </a:cubicBezTo>
                  <a:close/>
                  <a:moveTo>
                    <a:pt x="35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5" y="26"/>
                    <a:pt x="34" y="27"/>
                    <a:pt x="31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7"/>
                    <a:pt x="4" y="26"/>
                    <a:pt x="4" y="23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5" y="4"/>
                    <a:pt x="37" y="6"/>
                    <a:pt x="37" y="8"/>
                  </a:cubicBezTo>
                  <a:lnTo>
                    <a:pt x="35" y="23"/>
                  </a:lnTo>
                  <a:close/>
                  <a:moveTo>
                    <a:pt x="93" y="23"/>
                  </a:moveTo>
                  <a:cubicBezTo>
                    <a:pt x="93" y="26"/>
                    <a:pt x="91" y="27"/>
                    <a:pt x="89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4" y="27"/>
                    <a:pt x="62" y="26"/>
                    <a:pt x="62" y="23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6"/>
                    <a:pt x="62" y="4"/>
                    <a:pt x="64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3" y="6"/>
                    <a:pt x="93" y="8"/>
                  </a:cubicBezTo>
                  <a:lnTo>
                    <a:pt x="9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97" name="Rectangle 92"/>
            <p:cNvSpPr>
              <a:spLocks noChangeArrowheads="1"/>
            </p:cNvSpPr>
            <p:nvPr/>
          </p:nvSpPr>
          <p:spPr bwMode="auto">
            <a:xfrm>
              <a:off x="4525" y="1615"/>
              <a:ext cx="107" cy="51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98" name="Freeform 93"/>
            <p:cNvSpPr>
              <a:spLocks/>
            </p:cNvSpPr>
            <p:nvPr/>
          </p:nvSpPr>
          <p:spPr bwMode="auto">
            <a:xfrm>
              <a:off x="4525" y="1615"/>
              <a:ext cx="107" cy="82"/>
            </a:xfrm>
            <a:custGeom>
              <a:avLst/>
              <a:gdLst>
                <a:gd name="T0" fmla="*/ 107 w 107"/>
                <a:gd name="T1" fmla="*/ 82 h 82"/>
                <a:gd name="T2" fmla="*/ 0 w 107"/>
                <a:gd name="T3" fmla="*/ 0 h 82"/>
                <a:gd name="T4" fmla="*/ 107 w 107"/>
                <a:gd name="T5" fmla="*/ 0 h 82"/>
                <a:gd name="T6" fmla="*/ 107 w 107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82">
                  <a:moveTo>
                    <a:pt x="107" y="82"/>
                  </a:moveTo>
                  <a:lnTo>
                    <a:pt x="0" y="0"/>
                  </a:lnTo>
                  <a:lnTo>
                    <a:pt x="107" y="0"/>
                  </a:lnTo>
                  <a:lnTo>
                    <a:pt x="107" y="8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99" name="Rectangle 94"/>
            <p:cNvSpPr>
              <a:spLocks noChangeArrowheads="1"/>
            </p:cNvSpPr>
            <p:nvPr/>
          </p:nvSpPr>
          <p:spPr bwMode="auto">
            <a:xfrm>
              <a:off x="3191" y="1554"/>
              <a:ext cx="1497" cy="7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101" name="Freeform 96"/>
            <p:cNvSpPr>
              <a:spLocks/>
            </p:cNvSpPr>
            <p:nvPr/>
          </p:nvSpPr>
          <p:spPr bwMode="auto">
            <a:xfrm>
              <a:off x="3239" y="1152"/>
              <a:ext cx="628" cy="340"/>
            </a:xfrm>
            <a:custGeom>
              <a:avLst/>
              <a:gdLst>
                <a:gd name="T0" fmla="*/ 543 w 628"/>
                <a:gd name="T1" fmla="*/ 0 h 340"/>
                <a:gd name="T2" fmla="*/ 0 w 628"/>
                <a:gd name="T3" fmla="*/ 0 h 340"/>
                <a:gd name="T4" fmla="*/ 85 w 628"/>
                <a:gd name="T5" fmla="*/ 340 h 340"/>
                <a:gd name="T6" fmla="*/ 628 w 628"/>
                <a:gd name="T7" fmla="*/ 340 h 340"/>
                <a:gd name="T8" fmla="*/ 543 w 628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8" h="340">
                  <a:moveTo>
                    <a:pt x="543" y="0"/>
                  </a:moveTo>
                  <a:lnTo>
                    <a:pt x="0" y="0"/>
                  </a:lnTo>
                  <a:lnTo>
                    <a:pt x="85" y="340"/>
                  </a:lnTo>
                  <a:lnTo>
                    <a:pt x="628" y="34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102" name="Rectangle 97"/>
            <p:cNvSpPr>
              <a:spLocks noChangeArrowheads="1"/>
            </p:cNvSpPr>
            <p:nvPr/>
          </p:nvSpPr>
          <p:spPr bwMode="auto">
            <a:xfrm>
              <a:off x="3324" y="1492"/>
              <a:ext cx="543" cy="62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103" name="Freeform 98"/>
            <p:cNvSpPr>
              <a:spLocks/>
            </p:cNvSpPr>
            <p:nvPr/>
          </p:nvSpPr>
          <p:spPr bwMode="auto">
            <a:xfrm>
              <a:off x="3867" y="1492"/>
              <a:ext cx="158" cy="62"/>
            </a:xfrm>
            <a:custGeom>
              <a:avLst/>
              <a:gdLst>
                <a:gd name="T0" fmla="*/ 0 w 158"/>
                <a:gd name="T1" fmla="*/ 62 h 62"/>
                <a:gd name="T2" fmla="*/ 158 w 158"/>
                <a:gd name="T3" fmla="*/ 62 h 62"/>
                <a:gd name="T4" fmla="*/ 158 w 158"/>
                <a:gd name="T5" fmla="*/ 32 h 62"/>
                <a:gd name="T6" fmla="*/ 0 w 158"/>
                <a:gd name="T7" fmla="*/ 0 h 62"/>
                <a:gd name="T8" fmla="*/ 0 w 158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62">
                  <a:moveTo>
                    <a:pt x="0" y="62"/>
                  </a:moveTo>
                  <a:lnTo>
                    <a:pt x="158" y="62"/>
                  </a:lnTo>
                  <a:lnTo>
                    <a:pt x="158" y="32"/>
                  </a:lnTo>
                  <a:lnTo>
                    <a:pt x="0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104" name="Freeform 99"/>
            <p:cNvSpPr>
              <a:spLocks/>
            </p:cNvSpPr>
            <p:nvPr/>
          </p:nvSpPr>
          <p:spPr bwMode="auto">
            <a:xfrm>
              <a:off x="4159" y="962"/>
              <a:ext cx="31" cy="65"/>
            </a:xfrm>
            <a:custGeom>
              <a:avLst/>
              <a:gdLst>
                <a:gd name="T0" fmla="*/ 31 w 31"/>
                <a:gd name="T1" fmla="*/ 65 h 65"/>
                <a:gd name="T2" fmla="*/ 0 w 31"/>
                <a:gd name="T3" fmla="*/ 65 h 65"/>
                <a:gd name="T4" fmla="*/ 31 w 31"/>
                <a:gd name="T5" fmla="*/ 0 h 65"/>
                <a:gd name="T6" fmla="*/ 31 w 31"/>
                <a:gd name="T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65">
                  <a:moveTo>
                    <a:pt x="31" y="65"/>
                  </a:moveTo>
                  <a:lnTo>
                    <a:pt x="0" y="65"/>
                  </a:lnTo>
                  <a:lnTo>
                    <a:pt x="31" y="0"/>
                  </a:lnTo>
                  <a:lnTo>
                    <a:pt x="31" y="65"/>
                  </a:lnTo>
                  <a:close/>
                </a:path>
              </a:pathLst>
            </a:custGeom>
            <a:solidFill>
              <a:srgbClr val="92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4166" y="1043"/>
              <a:ext cx="74" cy="27"/>
            </a:xfrm>
            <a:custGeom>
              <a:avLst/>
              <a:gdLst>
                <a:gd name="T0" fmla="*/ 0 w 50"/>
                <a:gd name="T1" fmla="*/ 0 h 18"/>
                <a:gd name="T2" fmla="*/ 25 w 50"/>
                <a:gd name="T3" fmla="*/ 18 h 18"/>
                <a:gd name="T4" fmla="*/ 50 w 50"/>
                <a:gd name="T5" fmla="*/ 0 h 18"/>
                <a:gd name="T6" fmla="*/ 0 w 5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8">
                  <a:moveTo>
                    <a:pt x="0" y="0"/>
                  </a:moveTo>
                  <a:cubicBezTo>
                    <a:pt x="4" y="11"/>
                    <a:pt x="14" y="18"/>
                    <a:pt x="25" y="18"/>
                  </a:cubicBezTo>
                  <a:cubicBezTo>
                    <a:pt x="37" y="18"/>
                    <a:pt x="46" y="11"/>
                    <a:pt x="5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106" name="Oval 101"/>
            <p:cNvSpPr>
              <a:spLocks noChangeArrowheads="1"/>
            </p:cNvSpPr>
            <p:nvPr/>
          </p:nvSpPr>
          <p:spPr bwMode="auto">
            <a:xfrm>
              <a:off x="4156" y="959"/>
              <a:ext cx="15" cy="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107" name="Oval 102"/>
            <p:cNvSpPr>
              <a:spLocks noChangeArrowheads="1"/>
            </p:cNvSpPr>
            <p:nvPr/>
          </p:nvSpPr>
          <p:spPr bwMode="auto">
            <a:xfrm>
              <a:off x="4233" y="959"/>
              <a:ext cx="15" cy="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</p:grpSp>
      <p:sp>
        <p:nvSpPr>
          <p:cNvPr id="108" name="Text Placeholder 1"/>
          <p:cNvSpPr txBox="1">
            <a:spLocks/>
          </p:cNvSpPr>
          <p:nvPr/>
        </p:nvSpPr>
        <p:spPr>
          <a:xfrm>
            <a:off x="8942913" y="3205295"/>
            <a:ext cx="2247311" cy="615522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200" kern="1200" spc="0" baseline="0">
                <a:solidFill>
                  <a:srgbClr val="0078D7"/>
                </a:soli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0078D7"/>
              </a:buClr>
              <a:buNone/>
            </a:pPr>
            <a:r>
              <a:rPr lang="en-GB" sz="3137" dirty="0"/>
              <a:t>Your idea</a:t>
            </a:r>
          </a:p>
        </p:txBody>
      </p:sp>
      <p:sp>
        <p:nvSpPr>
          <p:cNvPr id="143" name="TextBox 142"/>
          <p:cNvSpPr txBox="1"/>
          <p:nvPr/>
        </p:nvSpPr>
        <p:spPr>
          <a:xfrm rot="16200000">
            <a:off x="6804573" y="1537697"/>
            <a:ext cx="2753106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2353" dirty="0">
                <a:solidFill>
                  <a:schemeClr val="bg1"/>
                </a:solidFill>
                <a:latin typeface="+mj-lt"/>
              </a:rPr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876145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36825" y="1041847"/>
            <a:ext cx="3207688" cy="1484494"/>
          </a:xfrm>
        </p:spPr>
        <p:txBody>
          <a:bodyPr>
            <a:normAutofit lnSpcReduction="10000"/>
          </a:bodyPr>
          <a:lstStyle/>
          <a:p>
            <a:pPr defTabSz="896386">
              <a:buClr>
                <a:srgbClr val="0078D7"/>
              </a:buClr>
            </a:pPr>
            <a:r>
              <a:rPr lang="en-GB" dirty="0"/>
              <a:t>No related work yet!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612854" y="1058766"/>
            <a:ext cx="7130935" cy="4284514"/>
          </a:xfrm>
        </p:spPr>
        <p:txBody>
          <a:bodyPr/>
          <a:lstStyle/>
          <a:p>
            <a:pPr>
              <a:buClr>
                <a:srgbClr val="0078D7"/>
              </a:buClr>
            </a:pPr>
            <a:r>
              <a:rPr lang="en-GB" dirty="0">
                <a:solidFill>
                  <a:srgbClr val="FFB900"/>
                </a:solidFill>
              </a:rPr>
              <a:t>Problem 1</a:t>
            </a:r>
            <a:r>
              <a:rPr lang="en-GB" dirty="0"/>
              <a:t>: the reader knows nothing about the problem yet; so your (highly compressed) description of various technical </a:t>
            </a:r>
            <a:r>
              <a:rPr lang="en-GB" dirty="0" err="1"/>
              <a:t>tradeoffs</a:t>
            </a:r>
            <a:r>
              <a:rPr lang="en-GB" dirty="0"/>
              <a:t> is absolutely incomprehensible </a:t>
            </a:r>
          </a:p>
          <a:p>
            <a:pPr>
              <a:buClr>
                <a:srgbClr val="0078D7"/>
              </a:buClr>
            </a:pPr>
            <a:r>
              <a:rPr lang="en-GB" dirty="0">
                <a:solidFill>
                  <a:srgbClr val="FFB900"/>
                </a:solidFill>
              </a:rPr>
              <a:t>Problem 2</a:t>
            </a:r>
            <a:r>
              <a:rPr lang="en-GB" dirty="0"/>
              <a:t>: describing alternative approaches gets between the reader and your idea</a:t>
            </a:r>
          </a:p>
          <a:p>
            <a:endParaRPr lang="en-GB" dirty="0"/>
          </a:p>
        </p:txBody>
      </p:sp>
      <p:grpSp>
        <p:nvGrpSpPr>
          <p:cNvPr id="4" name="Group 37"/>
          <p:cNvGrpSpPr>
            <a:grpSpLocks noChangeAspect="1"/>
          </p:cNvGrpSpPr>
          <p:nvPr/>
        </p:nvGrpSpPr>
        <p:grpSpPr bwMode="auto">
          <a:xfrm flipH="1">
            <a:off x="44433" y="4417295"/>
            <a:ext cx="3226195" cy="2141459"/>
            <a:chOff x="2919" y="751"/>
            <a:chExt cx="2073" cy="1376"/>
          </a:xfrm>
        </p:grpSpPr>
        <p:sp>
          <p:nvSpPr>
            <p:cNvPr id="6" name="AutoShape 36"/>
            <p:cNvSpPr>
              <a:spLocks noChangeAspect="1" noChangeArrowheads="1" noTextEdit="1"/>
            </p:cNvSpPr>
            <p:nvPr/>
          </p:nvSpPr>
          <p:spPr bwMode="auto">
            <a:xfrm>
              <a:off x="2919" y="751"/>
              <a:ext cx="2073" cy="1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4421" y="1683"/>
              <a:ext cx="46" cy="60"/>
            </a:xfrm>
            <a:prstGeom prst="rect">
              <a:avLst/>
            </a:prstGeom>
            <a:solidFill>
              <a:srgbClr val="A288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8" name="Freeform 40"/>
            <p:cNvSpPr>
              <a:spLocks/>
            </p:cNvSpPr>
            <p:nvPr/>
          </p:nvSpPr>
          <p:spPr bwMode="auto">
            <a:xfrm>
              <a:off x="4205" y="1299"/>
              <a:ext cx="301" cy="386"/>
            </a:xfrm>
            <a:custGeom>
              <a:avLst/>
              <a:gdLst>
                <a:gd name="T0" fmla="*/ 0 w 203"/>
                <a:gd name="T1" fmla="*/ 29 h 260"/>
                <a:gd name="T2" fmla="*/ 29 w 203"/>
                <a:gd name="T3" fmla="*/ 0 h 260"/>
                <a:gd name="T4" fmla="*/ 174 w 203"/>
                <a:gd name="T5" fmla="*/ 0 h 260"/>
                <a:gd name="T6" fmla="*/ 203 w 203"/>
                <a:gd name="T7" fmla="*/ 29 h 260"/>
                <a:gd name="T8" fmla="*/ 203 w 203"/>
                <a:gd name="T9" fmla="*/ 231 h 260"/>
                <a:gd name="T10" fmla="*/ 174 w 203"/>
                <a:gd name="T11" fmla="*/ 260 h 260"/>
                <a:gd name="T12" fmla="*/ 29 w 203"/>
                <a:gd name="T13" fmla="*/ 260 h 260"/>
                <a:gd name="T14" fmla="*/ 0 w 203"/>
                <a:gd name="T15" fmla="*/ 231 h 260"/>
                <a:gd name="T16" fmla="*/ 0 w 203"/>
                <a:gd name="T17" fmla="*/ 29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260">
                  <a:moveTo>
                    <a:pt x="0" y="29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90" y="0"/>
                    <a:pt x="203" y="13"/>
                    <a:pt x="203" y="29"/>
                  </a:cubicBezTo>
                  <a:cubicBezTo>
                    <a:pt x="203" y="231"/>
                    <a:pt x="203" y="231"/>
                    <a:pt x="203" y="231"/>
                  </a:cubicBezTo>
                  <a:cubicBezTo>
                    <a:pt x="203" y="247"/>
                    <a:pt x="190" y="260"/>
                    <a:pt x="174" y="260"/>
                  </a:cubicBezTo>
                  <a:cubicBezTo>
                    <a:pt x="29" y="260"/>
                    <a:pt x="29" y="260"/>
                    <a:pt x="29" y="260"/>
                  </a:cubicBezTo>
                  <a:cubicBezTo>
                    <a:pt x="13" y="260"/>
                    <a:pt x="0" y="247"/>
                    <a:pt x="0" y="231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9" name="Rectangle 41"/>
            <p:cNvSpPr>
              <a:spLocks noChangeArrowheads="1"/>
            </p:cNvSpPr>
            <p:nvPr/>
          </p:nvSpPr>
          <p:spPr bwMode="auto">
            <a:xfrm>
              <a:off x="3278" y="1615"/>
              <a:ext cx="89" cy="50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10" name="Freeform 42"/>
            <p:cNvSpPr>
              <a:spLocks/>
            </p:cNvSpPr>
            <p:nvPr/>
          </p:nvSpPr>
          <p:spPr bwMode="auto">
            <a:xfrm>
              <a:off x="3278" y="1615"/>
              <a:ext cx="89" cy="68"/>
            </a:xfrm>
            <a:custGeom>
              <a:avLst/>
              <a:gdLst>
                <a:gd name="T0" fmla="*/ 89 w 89"/>
                <a:gd name="T1" fmla="*/ 68 h 68"/>
                <a:gd name="T2" fmla="*/ 0 w 89"/>
                <a:gd name="T3" fmla="*/ 0 h 68"/>
                <a:gd name="T4" fmla="*/ 89 w 89"/>
                <a:gd name="T5" fmla="*/ 0 h 68"/>
                <a:gd name="T6" fmla="*/ 89 w 89"/>
                <a:gd name="T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68">
                  <a:moveTo>
                    <a:pt x="89" y="68"/>
                  </a:moveTo>
                  <a:lnTo>
                    <a:pt x="0" y="0"/>
                  </a:lnTo>
                  <a:lnTo>
                    <a:pt x="89" y="0"/>
                  </a:lnTo>
                  <a:lnTo>
                    <a:pt x="89" y="6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11" name="Freeform 43"/>
            <p:cNvSpPr>
              <a:spLocks/>
            </p:cNvSpPr>
            <p:nvPr/>
          </p:nvSpPr>
          <p:spPr bwMode="auto">
            <a:xfrm>
              <a:off x="4245" y="1888"/>
              <a:ext cx="72" cy="137"/>
            </a:xfrm>
            <a:custGeom>
              <a:avLst/>
              <a:gdLst>
                <a:gd name="T0" fmla="*/ 72 w 72"/>
                <a:gd name="T1" fmla="*/ 137 h 137"/>
                <a:gd name="T2" fmla="*/ 0 w 72"/>
                <a:gd name="T3" fmla="*/ 137 h 137"/>
                <a:gd name="T4" fmla="*/ 9 w 72"/>
                <a:gd name="T5" fmla="*/ 0 h 137"/>
                <a:gd name="T6" fmla="*/ 63 w 72"/>
                <a:gd name="T7" fmla="*/ 0 h 137"/>
                <a:gd name="T8" fmla="*/ 72 w 72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37">
                  <a:moveTo>
                    <a:pt x="72" y="137"/>
                  </a:moveTo>
                  <a:lnTo>
                    <a:pt x="0" y="137"/>
                  </a:lnTo>
                  <a:lnTo>
                    <a:pt x="9" y="0"/>
                  </a:lnTo>
                  <a:lnTo>
                    <a:pt x="63" y="0"/>
                  </a:lnTo>
                  <a:lnTo>
                    <a:pt x="72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12" name="Freeform 44"/>
            <p:cNvSpPr>
              <a:spLocks/>
            </p:cNvSpPr>
            <p:nvPr/>
          </p:nvSpPr>
          <p:spPr bwMode="auto">
            <a:xfrm>
              <a:off x="4261" y="1830"/>
              <a:ext cx="39" cy="58"/>
            </a:xfrm>
            <a:custGeom>
              <a:avLst/>
              <a:gdLst>
                <a:gd name="T0" fmla="*/ 39 w 39"/>
                <a:gd name="T1" fmla="*/ 58 h 58"/>
                <a:gd name="T2" fmla="*/ 0 w 39"/>
                <a:gd name="T3" fmla="*/ 58 h 58"/>
                <a:gd name="T4" fmla="*/ 4 w 39"/>
                <a:gd name="T5" fmla="*/ 0 h 58"/>
                <a:gd name="T6" fmla="*/ 36 w 39"/>
                <a:gd name="T7" fmla="*/ 0 h 58"/>
                <a:gd name="T8" fmla="*/ 39 w 39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8">
                  <a:moveTo>
                    <a:pt x="39" y="58"/>
                  </a:moveTo>
                  <a:lnTo>
                    <a:pt x="0" y="58"/>
                  </a:lnTo>
                  <a:lnTo>
                    <a:pt x="4" y="0"/>
                  </a:lnTo>
                  <a:lnTo>
                    <a:pt x="36" y="0"/>
                  </a:lnTo>
                  <a:lnTo>
                    <a:pt x="39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13" name="Oval 45"/>
            <p:cNvSpPr>
              <a:spLocks noChangeArrowheads="1"/>
            </p:cNvSpPr>
            <p:nvPr/>
          </p:nvSpPr>
          <p:spPr bwMode="auto">
            <a:xfrm>
              <a:off x="4050" y="2045"/>
              <a:ext cx="82" cy="8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14" name="Oval 46"/>
            <p:cNvSpPr>
              <a:spLocks noChangeArrowheads="1"/>
            </p:cNvSpPr>
            <p:nvPr/>
          </p:nvSpPr>
          <p:spPr bwMode="auto">
            <a:xfrm>
              <a:off x="4424" y="2044"/>
              <a:ext cx="82" cy="8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4090" y="1980"/>
              <a:ext cx="374" cy="60"/>
            </a:xfrm>
            <a:custGeom>
              <a:avLst/>
              <a:gdLst>
                <a:gd name="T0" fmla="*/ 252 w 252"/>
                <a:gd name="T1" fmla="*/ 40 h 40"/>
                <a:gd name="T2" fmla="*/ 220 w 252"/>
                <a:gd name="T3" fmla="*/ 19 h 40"/>
                <a:gd name="T4" fmla="*/ 126 w 252"/>
                <a:gd name="T5" fmla="*/ 0 h 40"/>
                <a:gd name="T6" fmla="*/ 33 w 252"/>
                <a:gd name="T7" fmla="*/ 19 h 40"/>
                <a:gd name="T8" fmla="*/ 0 w 252"/>
                <a:gd name="T9" fmla="*/ 40 h 40"/>
                <a:gd name="T10" fmla="*/ 252 w 252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2" h="40">
                  <a:moveTo>
                    <a:pt x="252" y="40"/>
                  </a:moveTo>
                  <a:cubicBezTo>
                    <a:pt x="247" y="27"/>
                    <a:pt x="236" y="22"/>
                    <a:pt x="220" y="19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19" y="22"/>
                    <a:pt x="6" y="27"/>
                    <a:pt x="0" y="40"/>
                  </a:cubicBezTo>
                  <a:lnTo>
                    <a:pt x="252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16" name="Rectangle 48"/>
            <p:cNvSpPr>
              <a:spLocks noChangeArrowheads="1"/>
            </p:cNvSpPr>
            <p:nvPr/>
          </p:nvSpPr>
          <p:spPr bwMode="auto">
            <a:xfrm>
              <a:off x="4090" y="2040"/>
              <a:ext cx="42" cy="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17" name="Rectangle 49"/>
            <p:cNvSpPr>
              <a:spLocks noChangeArrowheads="1"/>
            </p:cNvSpPr>
            <p:nvPr/>
          </p:nvSpPr>
          <p:spPr bwMode="auto">
            <a:xfrm>
              <a:off x="4424" y="2040"/>
              <a:ext cx="40" cy="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18" name="Freeform 50"/>
            <p:cNvSpPr>
              <a:spLocks/>
            </p:cNvSpPr>
            <p:nvPr/>
          </p:nvSpPr>
          <p:spPr bwMode="auto">
            <a:xfrm>
              <a:off x="4251" y="2045"/>
              <a:ext cx="19" cy="82"/>
            </a:xfrm>
            <a:custGeom>
              <a:avLst/>
              <a:gdLst>
                <a:gd name="T0" fmla="*/ 13 w 13"/>
                <a:gd name="T1" fmla="*/ 52 h 55"/>
                <a:gd name="T2" fmla="*/ 10 w 13"/>
                <a:gd name="T3" fmla="*/ 55 h 55"/>
                <a:gd name="T4" fmla="*/ 3 w 13"/>
                <a:gd name="T5" fmla="*/ 55 h 55"/>
                <a:gd name="T6" fmla="*/ 0 w 13"/>
                <a:gd name="T7" fmla="*/ 52 h 55"/>
                <a:gd name="T8" fmla="*/ 0 w 13"/>
                <a:gd name="T9" fmla="*/ 3 h 55"/>
                <a:gd name="T10" fmla="*/ 3 w 13"/>
                <a:gd name="T11" fmla="*/ 0 h 55"/>
                <a:gd name="T12" fmla="*/ 10 w 13"/>
                <a:gd name="T13" fmla="*/ 0 h 55"/>
                <a:gd name="T14" fmla="*/ 13 w 13"/>
                <a:gd name="T15" fmla="*/ 3 h 55"/>
                <a:gd name="T16" fmla="*/ 13 w 13"/>
                <a:gd name="T17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55">
                  <a:moveTo>
                    <a:pt x="13" y="52"/>
                  </a:moveTo>
                  <a:cubicBezTo>
                    <a:pt x="13" y="54"/>
                    <a:pt x="11" y="55"/>
                    <a:pt x="10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3" y="2"/>
                    <a:pt x="13" y="3"/>
                  </a:cubicBezTo>
                  <a:lnTo>
                    <a:pt x="13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19" name="Freeform 51"/>
            <p:cNvSpPr>
              <a:spLocks/>
            </p:cNvSpPr>
            <p:nvPr/>
          </p:nvSpPr>
          <p:spPr bwMode="auto">
            <a:xfrm>
              <a:off x="4292" y="2045"/>
              <a:ext cx="19" cy="82"/>
            </a:xfrm>
            <a:custGeom>
              <a:avLst/>
              <a:gdLst>
                <a:gd name="T0" fmla="*/ 13 w 13"/>
                <a:gd name="T1" fmla="*/ 52 h 55"/>
                <a:gd name="T2" fmla="*/ 10 w 13"/>
                <a:gd name="T3" fmla="*/ 55 h 55"/>
                <a:gd name="T4" fmla="*/ 3 w 13"/>
                <a:gd name="T5" fmla="*/ 55 h 55"/>
                <a:gd name="T6" fmla="*/ 0 w 13"/>
                <a:gd name="T7" fmla="*/ 52 h 55"/>
                <a:gd name="T8" fmla="*/ 0 w 13"/>
                <a:gd name="T9" fmla="*/ 3 h 55"/>
                <a:gd name="T10" fmla="*/ 3 w 13"/>
                <a:gd name="T11" fmla="*/ 0 h 55"/>
                <a:gd name="T12" fmla="*/ 10 w 13"/>
                <a:gd name="T13" fmla="*/ 0 h 55"/>
                <a:gd name="T14" fmla="*/ 13 w 13"/>
                <a:gd name="T15" fmla="*/ 3 h 55"/>
                <a:gd name="T16" fmla="*/ 13 w 13"/>
                <a:gd name="T17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55">
                  <a:moveTo>
                    <a:pt x="13" y="52"/>
                  </a:moveTo>
                  <a:cubicBezTo>
                    <a:pt x="13" y="54"/>
                    <a:pt x="11" y="55"/>
                    <a:pt x="10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3" y="2"/>
                    <a:pt x="13" y="3"/>
                  </a:cubicBezTo>
                  <a:lnTo>
                    <a:pt x="13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20" name="Rectangle 52"/>
            <p:cNvSpPr>
              <a:spLocks noChangeArrowheads="1"/>
            </p:cNvSpPr>
            <p:nvPr/>
          </p:nvSpPr>
          <p:spPr bwMode="auto">
            <a:xfrm>
              <a:off x="4259" y="1988"/>
              <a:ext cx="42" cy="1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21" name="Freeform 53"/>
            <p:cNvSpPr>
              <a:spLocks/>
            </p:cNvSpPr>
            <p:nvPr/>
          </p:nvSpPr>
          <p:spPr bwMode="auto">
            <a:xfrm>
              <a:off x="4162" y="1803"/>
              <a:ext cx="238" cy="33"/>
            </a:xfrm>
            <a:custGeom>
              <a:avLst/>
              <a:gdLst>
                <a:gd name="T0" fmla="*/ 161 w 161"/>
                <a:gd name="T1" fmla="*/ 11 h 22"/>
                <a:gd name="T2" fmla="*/ 150 w 161"/>
                <a:gd name="T3" fmla="*/ 22 h 22"/>
                <a:gd name="T4" fmla="*/ 10 w 161"/>
                <a:gd name="T5" fmla="*/ 22 h 22"/>
                <a:gd name="T6" fmla="*/ 0 w 161"/>
                <a:gd name="T7" fmla="*/ 11 h 22"/>
                <a:gd name="T8" fmla="*/ 0 w 161"/>
                <a:gd name="T9" fmla="*/ 11 h 22"/>
                <a:gd name="T10" fmla="*/ 10 w 161"/>
                <a:gd name="T11" fmla="*/ 0 h 22"/>
                <a:gd name="T12" fmla="*/ 150 w 161"/>
                <a:gd name="T13" fmla="*/ 0 h 22"/>
                <a:gd name="T14" fmla="*/ 161 w 161"/>
                <a:gd name="T15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22">
                  <a:moveTo>
                    <a:pt x="161" y="11"/>
                  </a:moveTo>
                  <a:cubicBezTo>
                    <a:pt x="161" y="17"/>
                    <a:pt x="156" y="22"/>
                    <a:pt x="15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6" y="0"/>
                    <a:pt x="161" y="5"/>
                    <a:pt x="161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22" name="Freeform 54"/>
            <p:cNvSpPr>
              <a:spLocks/>
            </p:cNvSpPr>
            <p:nvPr/>
          </p:nvSpPr>
          <p:spPr bwMode="auto">
            <a:xfrm>
              <a:off x="4053" y="1787"/>
              <a:ext cx="456" cy="33"/>
            </a:xfrm>
            <a:custGeom>
              <a:avLst/>
              <a:gdLst>
                <a:gd name="T0" fmla="*/ 0 w 307"/>
                <a:gd name="T1" fmla="*/ 0 h 22"/>
                <a:gd name="T2" fmla="*/ 0 w 307"/>
                <a:gd name="T3" fmla="*/ 0 h 22"/>
                <a:gd name="T4" fmla="*/ 22 w 307"/>
                <a:gd name="T5" fmla="*/ 22 h 22"/>
                <a:gd name="T6" fmla="*/ 285 w 307"/>
                <a:gd name="T7" fmla="*/ 22 h 22"/>
                <a:gd name="T8" fmla="*/ 307 w 307"/>
                <a:gd name="T9" fmla="*/ 0 h 22"/>
                <a:gd name="T10" fmla="*/ 307 w 307"/>
                <a:gd name="T11" fmla="*/ 0 h 22"/>
                <a:gd name="T12" fmla="*/ 0 w 307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2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10" y="22"/>
                    <a:pt x="22" y="22"/>
                  </a:cubicBezTo>
                  <a:cubicBezTo>
                    <a:pt x="285" y="22"/>
                    <a:pt x="285" y="22"/>
                    <a:pt x="285" y="22"/>
                  </a:cubicBezTo>
                  <a:cubicBezTo>
                    <a:pt x="297" y="22"/>
                    <a:pt x="307" y="12"/>
                    <a:pt x="307" y="0"/>
                  </a:cubicBezTo>
                  <a:cubicBezTo>
                    <a:pt x="307" y="0"/>
                    <a:pt x="307" y="0"/>
                    <a:pt x="3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288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23" name="Freeform 55"/>
            <p:cNvSpPr>
              <a:spLocks/>
            </p:cNvSpPr>
            <p:nvPr/>
          </p:nvSpPr>
          <p:spPr bwMode="auto">
            <a:xfrm>
              <a:off x="4053" y="1743"/>
              <a:ext cx="453" cy="44"/>
            </a:xfrm>
            <a:custGeom>
              <a:avLst/>
              <a:gdLst>
                <a:gd name="T0" fmla="*/ 305 w 305"/>
                <a:gd name="T1" fmla="*/ 15 h 30"/>
                <a:gd name="T2" fmla="*/ 290 w 305"/>
                <a:gd name="T3" fmla="*/ 0 h 30"/>
                <a:gd name="T4" fmla="*/ 14 w 305"/>
                <a:gd name="T5" fmla="*/ 0 h 30"/>
                <a:gd name="T6" fmla="*/ 0 w 305"/>
                <a:gd name="T7" fmla="*/ 15 h 30"/>
                <a:gd name="T8" fmla="*/ 0 w 305"/>
                <a:gd name="T9" fmla="*/ 15 h 30"/>
                <a:gd name="T10" fmla="*/ 14 w 305"/>
                <a:gd name="T11" fmla="*/ 30 h 30"/>
                <a:gd name="T12" fmla="*/ 290 w 305"/>
                <a:gd name="T13" fmla="*/ 30 h 30"/>
                <a:gd name="T14" fmla="*/ 305 w 305"/>
                <a:gd name="T15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5" h="30">
                  <a:moveTo>
                    <a:pt x="305" y="15"/>
                  </a:moveTo>
                  <a:cubicBezTo>
                    <a:pt x="305" y="7"/>
                    <a:pt x="298" y="0"/>
                    <a:pt x="29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6" y="30"/>
                    <a:pt x="14" y="30"/>
                  </a:cubicBezTo>
                  <a:cubicBezTo>
                    <a:pt x="290" y="30"/>
                    <a:pt x="290" y="30"/>
                    <a:pt x="290" y="30"/>
                  </a:cubicBezTo>
                  <a:cubicBezTo>
                    <a:pt x="298" y="30"/>
                    <a:pt x="305" y="23"/>
                    <a:pt x="305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24" name="Freeform 56"/>
            <p:cNvSpPr>
              <a:spLocks/>
            </p:cNvSpPr>
            <p:nvPr/>
          </p:nvSpPr>
          <p:spPr bwMode="auto">
            <a:xfrm>
              <a:off x="3776" y="1493"/>
              <a:ext cx="409" cy="69"/>
            </a:xfrm>
            <a:custGeom>
              <a:avLst/>
              <a:gdLst>
                <a:gd name="T0" fmla="*/ 91 w 276"/>
                <a:gd name="T1" fmla="*/ 0 h 46"/>
                <a:gd name="T2" fmla="*/ 0 w 276"/>
                <a:gd name="T3" fmla="*/ 46 h 46"/>
                <a:gd name="T4" fmla="*/ 91 w 276"/>
                <a:gd name="T5" fmla="*/ 46 h 46"/>
                <a:gd name="T6" fmla="*/ 276 w 276"/>
                <a:gd name="T7" fmla="*/ 46 h 46"/>
                <a:gd name="T8" fmla="*/ 276 w 276"/>
                <a:gd name="T9" fmla="*/ 0 h 46"/>
                <a:gd name="T10" fmla="*/ 91 w 276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46">
                  <a:moveTo>
                    <a:pt x="91" y="0"/>
                  </a:moveTo>
                  <a:cubicBezTo>
                    <a:pt x="5" y="0"/>
                    <a:pt x="0" y="46"/>
                    <a:pt x="0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276" y="46"/>
                    <a:pt x="276" y="46"/>
                    <a:pt x="276" y="46"/>
                  </a:cubicBezTo>
                  <a:cubicBezTo>
                    <a:pt x="276" y="0"/>
                    <a:pt x="276" y="0"/>
                    <a:pt x="276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92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25" name="Freeform 57"/>
            <p:cNvSpPr>
              <a:spLocks/>
            </p:cNvSpPr>
            <p:nvPr/>
          </p:nvSpPr>
          <p:spPr bwMode="auto">
            <a:xfrm>
              <a:off x="4021" y="1423"/>
              <a:ext cx="135" cy="70"/>
            </a:xfrm>
            <a:custGeom>
              <a:avLst/>
              <a:gdLst>
                <a:gd name="T0" fmla="*/ 0 w 135"/>
                <a:gd name="T1" fmla="*/ 70 h 70"/>
                <a:gd name="T2" fmla="*/ 135 w 135"/>
                <a:gd name="T3" fmla="*/ 70 h 70"/>
                <a:gd name="T4" fmla="*/ 135 w 135"/>
                <a:gd name="T5" fmla="*/ 0 h 70"/>
                <a:gd name="T6" fmla="*/ 64 w 135"/>
                <a:gd name="T7" fmla="*/ 0 h 70"/>
                <a:gd name="T8" fmla="*/ 40 w 135"/>
                <a:gd name="T9" fmla="*/ 30 h 70"/>
                <a:gd name="T10" fmla="*/ 38 w 135"/>
                <a:gd name="T11" fmla="*/ 0 h 70"/>
                <a:gd name="T12" fmla="*/ 0 w 135"/>
                <a:gd name="T13" fmla="*/ 0 h 70"/>
                <a:gd name="T14" fmla="*/ 0 w 135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70">
                  <a:moveTo>
                    <a:pt x="0" y="70"/>
                  </a:moveTo>
                  <a:lnTo>
                    <a:pt x="135" y="70"/>
                  </a:lnTo>
                  <a:lnTo>
                    <a:pt x="135" y="0"/>
                  </a:lnTo>
                  <a:lnTo>
                    <a:pt x="64" y="0"/>
                  </a:lnTo>
                  <a:lnTo>
                    <a:pt x="40" y="3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26" name="Rectangle 58"/>
            <p:cNvSpPr>
              <a:spLocks noChangeArrowheads="1"/>
            </p:cNvSpPr>
            <p:nvPr/>
          </p:nvSpPr>
          <p:spPr bwMode="auto">
            <a:xfrm>
              <a:off x="4176" y="1067"/>
              <a:ext cx="193" cy="1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27" name="Freeform 59"/>
            <p:cNvSpPr>
              <a:spLocks/>
            </p:cNvSpPr>
            <p:nvPr/>
          </p:nvSpPr>
          <p:spPr bwMode="auto">
            <a:xfrm>
              <a:off x="4171" y="1150"/>
              <a:ext cx="189" cy="222"/>
            </a:xfrm>
            <a:custGeom>
              <a:avLst/>
              <a:gdLst>
                <a:gd name="T0" fmla="*/ 189 w 189"/>
                <a:gd name="T1" fmla="*/ 222 h 222"/>
                <a:gd name="T2" fmla="*/ 0 w 189"/>
                <a:gd name="T3" fmla="*/ 222 h 222"/>
                <a:gd name="T4" fmla="*/ 5 w 189"/>
                <a:gd name="T5" fmla="*/ 0 h 222"/>
                <a:gd name="T6" fmla="*/ 189 w 189"/>
                <a:gd name="T7" fmla="*/ 0 h 222"/>
                <a:gd name="T8" fmla="*/ 189 w 189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222">
                  <a:moveTo>
                    <a:pt x="189" y="222"/>
                  </a:moveTo>
                  <a:lnTo>
                    <a:pt x="0" y="222"/>
                  </a:lnTo>
                  <a:lnTo>
                    <a:pt x="5" y="0"/>
                  </a:lnTo>
                  <a:lnTo>
                    <a:pt x="189" y="0"/>
                  </a:lnTo>
                  <a:lnTo>
                    <a:pt x="189" y="222"/>
                  </a:lnTo>
                  <a:close/>
                </a:path>
              </a:pathLst>
            </a:cu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28" name="Freeform 60"/>
            <p:cNvSpPr>
              <a:spLocks/>
            </p:cNvSpPr>
            <p:nvPr/>
          </p:nvSpPr>
          <p:spPr bwMode="auto">
            <a:xfrm>
              <a:off x="4182" y="1039"/>
              <a:ext cx="122" cy="157"/>
            </a:xfrm>
            <a:custGeom>
              <a:avLst/>
              <a:gdLst>
                <a:gd name="T0" fmla="*/ 0 w 122"/>
                <a:gd name="T1" fmla="*/ 157 h 157"/>
                <a:gd name="T2" fmla="*/ 27 w 122"/>
                <a:gd name="T3" fmla="*/ 77 h 157"/>
                <a:gd name="T4" fmla="*/ 27 w 122"/>
                <a:gd name="T5" fmla="*/ 0 h 157"/>
                <a:gd name="T6" fmla="*/ 122 w 122"/>
                <a:gd name="T7" fmla="*/ 0 h 157"/>
                <a:gd name="T8" fmla="*/ 122 w 122"/>
                <a:gd name="T9" fmla="*/ 157 h 157"/>
                <a:gd name="T10" fmla="*/ 0 w 122"/>
                <a:gd name="T11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57">
                  <a:moveTo>
                    <a:pt x="0" y="157"/>
                  </a:moveTo>
                  <a:lnTo>
                    <a:pt x="27" y="77"/>
                  </a:lnTo>
                  <a:lnTo>
                    <a:pt x="27" y="0"/>
                  </a:lnTo>
                  <a:lnTo>
                    <a:pt x="122" y="0"/>
                  </a:lnTo>
                  <a:lnTo>
                    <a:pt x="122" y="157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29" name="Freeform 61"/>
            <p:cNvSpPr>
              <a:spLocks/>
            </p:cNvSpPr>
            <p:nvPr/>
          </p:nvSpPr>
          <p:spPr bwMode="auto">
            <a:xfrm>
              <a:off x="4209" y="1039"/>
              <a:ext cx="95" cy="83"/>
            </a:xfrm>
            <a:custGeom>
              <a:avLst/>
              <a:gdLst>
                <a:gd name="T0" fmla="*/ 0 w 64"/>
                <a:gd name="T1" fmla="*/ 52 h 56"/>
                <a:gd name="T2" fmla="*/ 32 w 64"/>
                <a:gd name="T3" fmla="*/ 56 h 56"/>
                <a:gd name="T4" fmla="*/ 64 w 64"/>
                <a:gd name="T5" fmla="*/ 52 h 56"/>
                <a:gd name="T6" fmla="*/ 64 w 64"/>
                <a:gd name="T7" fmla="*/ 0 h 56"/>
                <a:gd name="T8" fmla="*/ 0 w 64"/>
                <a:gd name="T9" fmla="*/ 0 h 56"/>
                <a:gd name="T10" fmla="*/ 0 w 64"/>
                <a:gd name="T11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56">
                  <a:moveTo>
                    <a:pt x="0" y="52"/>
                  </a:moveTo>
                  <a:cubicBezTo>
                    <a:pt x="10" y="54"/>
                    <a:pt x="21" y="56"/>
                    <a:pt x="32" y="56"/>
                  </a:cubicBezTo>
                  <a:cubicBezTo>
                    <a:pt x="43" y="56"/>
                    <a:pt x="54" y="54"/>
                    <a:pt x="64" y="52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92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30" name="Freeform 62"/>
            <p:cNvSpPr>
              <a:spLocks/>
            </p:cNvSpPr>
            <p:nvPr/>
          </p:nvSpPr>
          <p:spPr bwMode="auto">
            <a:xfrm>
              <a:off x="4145" y="892"/>
              <a:ext cx="224" cy="211"/>
            </a:xfrm>
            <a:custGeom>
              <a:avLst/>
              <a:gdLst>
                <a:gd name="T0" fmla="*/ 0 w 151"/>
                <a:gd name="T1" fmla="*/ 0 h 142"/>
                <a:gd name="T2" fmla="*/ 0 w 151"/>
                <a:gd name="T3" fmla="*/ 118 h 142"/>
                <a:gd name="T4" fmla="*/ 0 w 151"/>
                <a:gd name="T5" fmla="*/ 118 h 142"/>
                <a:gd name="T6" fmla="*/ 75 w 151"/>
                <a:gd name="T7" fmla="*/ 142 h 142"/>
                <a:gd name="T8" fmla="*/ 151 w 151"/>
                <a:gd name="T9" fmla="*/ 118 h 142"/>
                <a:gd name="T10" fmla="*/ 151 w 151"/>
                <a:gd name="T11" fmla="*/ 0 h 142"/>
                <a:gd name="T12" fmla="*/ 0 w 151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42">
                  <a:moveTo>
                    <a:pt x="0" y="0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21" y="133"/>
                    <a:pt x="47" y="142"/>
                    <a:pt x="75" y="142"/>
                  </a:cubicBezTo>
                  <a:cubicBezTo>
                    <a:pt x="103" y="142"/>
                    <a:pt x="130" y="133"/>
                    <a:pt x="151" y="118"/>
                  </a:cubicBezTo>
                  <a:cubicBezTo>
                    <a:pt x="151" y="0"/>
                    <a:pt x="151" y="0"/>
                    <a:pt x="15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31" name="Freeform 63"/>
            <p:cNvSpPr>
              <a:spLocks/>
            </p:cNvSpPr>
            <p:nvPr/>
          </p:nvSpPr>
          <p:spPr bwMode="auto">
            <a:xfrm>
              <a:off x="3855" y="2029"/>
              <a:ext cx="179" cy="92"/>
            </a:xfrm>
            <a:custGeom>
              <a:avLst/>
              <a:gdLst>
                <a:gd name="T0" fmla="*/ 68 w 121"/>
                <a:gd name="T1" fmla="*/ 0 h 62"/>
                <a:gd name="T2" fmla="*/ 0 w 121"/>
                <a:gd name="T3" fmla="*/ 62 h 62"/>
                <a:gd name="T4" fmla="*/ 68 w 121"/>
                <a:gd name="T5" fmla="*/ 62 h 62"/>
                <a:gd name="T6" fmla="*/ 121 w 121"/>
                <a:gd name="T7" fmla="*/ 62 h 62"/>
                <a:gd name="T8" fmla="*/ 121 w 121"/>
                <a:gd name="T9" fmla="*/ 0 h 62"/>
                <a:gd name="T10" fmla="*/ 68 w 121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62">
                  <a:moveTo>
                    <a:pt x="68" y="0"/>
                  </a:moveTo>
                  <a:cubicBezTo>
                    <a:pt x="32" y="0"/>
                    <a:pt x="3" y="27"/>
                    <a:pt x="0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0"/>
                    <a:pt x="121" y="0"/>
                    <a:pt x="121" y="0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32" name="Freeform 64"/>
            <p:cNvSpPr>
              <a:spLocks/>
            </p:cNvSpPr>
            <p:nvPr/>
          </p:nvSpPr>
          <p:spPr bwMode="auto">
            <a:xfrm>
              <a:off x="3871" y="2029"/>
              <a:ext cx="162" cy="46"/>
            </a:xfrm>
            <a:custGeom>
              <a:avLst/>
              <a:gdLst>
                <a:gd name="T0" fmla="*/ 57 w 109"/>
                <a:gd name="T1" fmla="*/ 0 h 31"/>
                <a:gd name="T2" fmla="*/ 0 w 109"/>
                <a:gd name="T3" fmla="*/ 31 h 31"/>
                <a:gd name="T4" fmla="*/ 74 w 109"/>
                <a:gd name="T5" fmla="*/ 31 h 31"/>
                <a:gd name="T6" fmla="*/ 109 w 109"/>
                <a:gd name="T7" fmla="*/ 0 h 31"/>
                <a:gd name="T8" fmla="*/ 57 w 109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31">
                  <a:moveTo>
                    <a:pt x="57" y="0"/>
                  </a:moveTo>
                  <a:cubicBezTo>
                    <a:pt x="33" y="0"/>
                    <a:pt x="12" y="12"/>
                    <a:pt x="0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92" y="31"/>
                    <a:pt x="107" y="17"/>
                    <a:pt x="109" y="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33" name="Freeform 65"/>
            <p:cNvSpPr>
              <a:spLocks/>
            </p:cNvSpPr>
            <p:nvPr/>
          </p:nvSpPr>
          <p:spPr bwMode="auto">
            <a:xfrm>
              <a:off x="3886" y="1726"/>
              <a:ext cx="148" cy="303"/>
            </a:xfrm>
            <a:custGeom>
              <a:avLst/>
              <a:gdLst>
                <a:gd name="T0" fmla="*/ 148 w 148"/>
                <a:gd name="T1" fmla="*/ 303 h 303"/>
                <a:gd name="T2" fmla="*/ 0 w 148"/>
                <a:gd name="T3" fmla="*/ 303 h 303"/>
                <a:gd name="T4" fmla="*/ 59 w 148"/>
                <a:gd name="T5" fmla="*/ 0 h 303"/>
                <a:gd name="T6" fmla="*/ 148 w 148"/>
                <a:gd name="T7" fmla="*/ 27 h 303"/>
                <a:gd name="T8" fmla="*/ 148 w 148"/>
                <a:gd name="T9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303">
                  <a:moveTo>
                    <a:pt x="148" y="303"/>
                  </a:moveTo>
                  <a:lnTo>
                    <a:pt x="0" y="303"/>
                  </a:lnTo>
                  <a:lnTo>
                    <a:pt x="59" y="0"/>
                  </a:lnTo>
                  <a:lnTo>
                    <a:pt x="148" y="27"/>
                  </a:lnTo>
                  <a:lnTo>
                    <a:pt x="148" y="303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34" name="Freeform 66"/>
            <p:cNvSpPr>
              <a:spLocks/>
            </p:cNvSpPr>
            <p:nvPr/>
          </p:nvSpPr>
          <p:spPr bwMode="auto">
            <a:xfrm>
              <a:off x="3944" y="1625"/>
              <a:ext cx="304" cy="361"/>
            </a:xfrm>
            <a:custGeom>
              <a:avLst/>
              <a:gdLst>
                <a:gd name="T0" fmla="*/ 60 w 205"/>
                <a:gd name="T1" fmla="*/ 243 h 243"/>
                <a:gd name="T2" fmla="*/ 0 w 205"/>
                <a:gd name="T3" fmla="*/ 243 h 243"/>
                <a:gd name="T4" fmla="*/ 0 w 205"/>
                <a:gd name="T5" fmla="*/ 81 h 243"/>
                <a:gd name="T6" fmla="*/ 81 w 205"/>
                <a:gd name="T7" fmla="*/ 0 h 243"/>
                <a:gd name="T8" fmla="*/ 205 w 205"/>
                <a:gd name="T9" fmla="*/ 0 h 243"/>
                <a:gd name="T10" fmla="*/ 205 w 205"/>
                <a:gd name="T11" fmla="*/ 83 h 243"/>
                <a:gd name="T12" fmla="*/ 81 w 205"/>
                <a:gd name="T13" fmla="*/ 83 h 243"/>
                <a:gd name="T14" fmla="*/ 60 w 205"/>
                <a:gd name="T15" fmla="*/ 104 h 243"/>
                <a:gd name="T16" fmla="*/ 60 w 205"/>
                <a:gd name="T17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243">
                  <a:moveTo>
                    <a:pt x="60" y="243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6"/>
                    <a:pt x="37" y="0"/>
                    <a:pt x="81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81" y="83"/>
                    <a:pt x="81" y="83"/>
                    <a:pt x="81" y="83"/>
                  </a:cubicBezTo>
                  <a:cubicBezTo>
                    <a:pt x="70" y="83"/>
                    <a:pt x="60" y="92"/>
                    <a:pt x="60" y="104"/>
                  </a:cubicBezTo>
                  <a:lnTo>
                    <a:pt x="60" y="243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35" name="Freeform 67"/>
            <p:cNvSpPr>
              <a:spLocks/>
            </p:cNvSpPr>
            <p:nvPr/>
          </p:nvSpPr>
          <p:spPr bwMode="auto">
            <a:xfrm>
              <a:off x="4171" y="1625"/>
              <a:ext cx="200" cy="124"/>
            </a:xfrm>
            <a:custGeom>
              <a:avLst/>
              <a:gdLst>
                <a:gd name="T0" fmla="*/ 52 w 135"/>
                <a:gd name="T1" fmla="*/ 83 h 83"/>
                <a:gd name="T2" fmla="*/ 135 w 135"/>
                <a:gd name="T3" fmla="*/ 0 h 83"/>
                <a:gd name="T4" fmla="*/ 0 w 135"/>
                <a:gd name="T5" fmla="*/ 0 h 83"/>
                <a:gd name="T6" fmla="*/ 52 w 135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83">
                  <a:moveTo>
                    <a:pt x="52" y="83"/>
                  </a:moveTo>
                  <a:cubicBezTo>
                    <a:pt x="98" y="83"/>
                    <a:pt x="135" y="46"/>
                    <a:pt x="1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7" y="83"/>
                    <a:pt x="52" y="83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36" name="Freeform 68"/>
            <p:cNvSpPr>
              <a:spLocks/>
            </p:cNvSpPr>
            <p:nvPr/>
          </p:nvSpPr>
          <p:spPr bwMode="auto">
            <a:xfrm>
              <a:off x="3665" y="2029"/>
              <a:ext cx="179" cy="92"/>
            </a:xfrm>
            <a:custGeom>
              <a:avLst/>
              <a:gdLst>
                <a:gd name="T0" fmla="*/ 69 w 121"/>
                <a:gd name="T1" fmla="*/ 0 h 62"/>
                <a:gd name="T2" fmla="*/ 0 w 121"/>
                <a:gd name="T3" fmla="*/ 62 h 62"/>
                <a:gd name="T4" fmla="*/ 69 w 121"/>
                <a:gd name="T5" fmla="*/ 62 h 62"/>
                <a:gd name="T6" fmla="*/ 121 w 121"/>
                <a:gd name="T7" fmla="*/ 62 h 62"/>
                <a:gd name="T8" fmla="*/ 121 w 121"/>
                <a:gd name="T9" fmla="*/ 0 h 62"/>
                <a:gd name="T10" fmla="*/ 69 w 121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62">
                  <a:moveTo>
                    <a:pt x="69" y="0"/>
                  </a:moveTo>
                  <a:cubicBezTo>
                    <a:pt x="33" y="0"/>
                    <a:pt x="3" y="27"/>
                    <a:pt x="0" y="62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0"/>
                    <a:pt x="121" y="0"/>
                    <a:pt x="121" y="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37" name="Freeform 69"/>
            <p:cNvSpPr>
              <a:spLocks/>
            </p:cNvSpPr>
            <p:nvPr/>
          </p:nvSpPr>
          <p:spPr bwMode="auto">
            <a:xfrm>
              <a:off x="3681" y="2029"/>
              <a:ext cx="163" cy="46"/>
            </a:xfrm>
            <a:custGeom>
              <a:avLst/>
              <a:gdLst>
                <a:gd name="T0" fmla="*/ 58 w 110"/>
                <a:gd name="T1" fmla="*/ 0 h 31"/>
                <a:gd name="T2" fmla="*/ 0 w 110"/>
                <a:gd name="T3" fmla="*/ 31 h 31"/>
                <a:gd name="T4" fmla="*/ 74 w 110"/>
                <a:gd name="T5" fmla="*/ 31 h 31"/>
                <a:gd name="T6" fmla="*/ 110 w 110"/>
                <a:gd name="T7" fmla="*/ 0 h 31"/>
                <a:gd name="T8" fmla="*/ 58 w 11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31">
                  <a:moveTo>
                    <a:pt x="58" y="0"/>
                  </a:moveTo>
                  <a:cubicBezTo>
                    <a:pt x="33" y="0"/>
                    <a:pt x="12" y="12"/>
                    <a:pt x="0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93" y="31"/>
                    <a:pt x="107" y="17"/>
                    <a:pt x="110" y="0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38" name="Freeform 70"/>
            <p:cNvSpPr>
              <a:spLocks/>
            </p:cNvSpPr>
            <p:nvPr/>
          </p:nvSpPr>
          <p:spPr bwMode="auto">
            <a:xfrm>
              <a:off x="3697" y="1726"/>
              <a:ext cx="147" cy="303"/>
            </a:xfrm>
            <a:custGeom>
              <a:avLst/>
              <a:gdLst>
                <a:gd name="T0" fmla="*/ 147 w 147"/>
                <a:gd name="T1" fmla="*/ 303 h 303"/>
                <a:gd name="T2" fmla="*/ 0 w 147"/>
                <a:gd name="T3" fmla="*/ 303 h 303"/>
                <a:gd name="T4" fmla="*/ 58 w 147"/>
                <a:gd name="T5" fmla="*/ 0 h 303"/>
                <a:gd name="T6" fmla="*/ 147 w 147"/>
                <a:gd name="T7" fmla="*/ 27 h 303"/>
                <a:gd name="T8" fmla="*/ 147 w 147"/>
                <a:gd name="T9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03">
                  <a:moveTo>
                    <a:pt x="147" y="303"/>
                  </a:moveTo>
                  <a:lnTo>
                    <a:pt x="0" y="303"/>
                  </a:lnTo>
                  <a:lnTo>
                    <a:pt x="58" y="0"/>
                  </a:lnTo>
                  <a:lnTo>
                    <a:pt x="147" y="27"/>
                  </a:lnTo>
                  <a:lnTo>
                    <a:pt x="147" y="303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39" name="Freeform 71"/>
            <p:cNvSpPr>
              <a:spLocks/>
            </p:cNvSpPr>
            <p:nvPr/>
          </p:nvSpPr>
          <p:spPr bwMode="auto">
            <a:xfrm>
              <a:off x="3754" y="1625"/>
              <a:ext cx="305" cy="361"/>
            </a:xfrm>
            <a:custGeom>
              <a:avLst/>
              <a:gdLst>
                <a:gd name="T0" fmla="*/ 61 w 206"/>
                <a:gd name="T1" fmla="*/ 243 h 243"/>
                <a:gd name="T2" fmla="*/ 0 w 206"/>
                <a:gd name="T3" fmla="*/ 243 h 243"/>
                <a:gd name="T4" fmla="*/ 0 w 206"/>
                <a:gd name="T5" fmla="*/ 81 h 243"/>
                <a:gd name="T6" fmla="*/ 82 w 206"/>
                <a:gd name="T7" fmla="*/ 0 h 243"/>
                <a:gd name="T8" fmla="*/ 206 w 206"/>
                <a:gd name="T9" fmla="*/ 0 h 243"/>
                <a:gd name="T10" fmla="*/ 206 w 206"/>
                <a:gd name="T11" fmla="*/ 83 h 243"/>
                <a:gd name="T12" fmla="*/ 82 w 206"/>
                <a:gd name="T13" fmla="*/ 83 h 243"/>
                <a:gd name="T14" fmla="*/ 61 w 206"/>
                <a:gd name="T15" fmla="*/ 104 h 243"/>
                <a:gd name="T16" fmla="*/ 61 w 206"/>
                <a:gd name="T17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243">
                  <a:moveTo>
                    <a:pt x="61" y="243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6"/>
                    <a:pt x="37" y="0"/>
                    <a:pt x="82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83"/>
                    <a:pt x="206" y="83"/>
                    <a:pt x="206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70" y="83"/>
                    <a:pt x="61" y="92"/>
                    <a:pt x="61" y="104"/>
                  </a:cubicBezTo>
                  <a:lnTo>
                    <a:pt x="61" y="243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40" name="Freeform 72"/>
            <p:cNvSpPr>
              <a:spLocks/>
            </p:cNvSpPr>
            <p:nvPr/>
          </p:nvSpPr>
          <p:spPr bwMode="auto">
            <a:xfrm>
              <a:off x="3981" y="1625"/>
              <a:ext cx="201" cy="124"/>
            </a:xfrm>
            <a:custGeom>
              <a:avLst/>
              <a:gdLst>
                <a:gd name="T0" fmla="*/ 53 w 136"/>
                <a:gd name="T1" fmla="*/ 83 h 83"/>
                <a:gd name="T2" fmla="*/ 136 w 136"/>
                <a:gd name="T3" fmla="*/ 0 h 83"/>
                <a:gd name="T4" fmla="*/ 0 w 136"/>
                <a:gd name="T5" fmla="*/ 0 h 83"/>
                <a:gd name="T6" fmla="*/ 53 w 136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83">
                  <a:moveTo>
                    <a:pt x="53" y="83"/>
                  </a:moveTo>
                  <a:cubicBezTo>
                    <a:pt x="99" y="83"/>
                    <a:pt x="136" y="46"/>
                    <a:pt x="1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7" y="83"/>
                    <a:pt x="53" y="83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41" name="Rectangle 73"/>
            <p:cNvSpPr>
              <a:spLocks noChangeArrowheads="1"/>
            </p:cNvSpPr>
            <p:nvPr/>
          </p:nvSpPr>
          <p:spPr bwMode="auto">
            <a:xfrm>
              <a:off x="4074" y="1590"/>
              <a:ext cx="297" cy="52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42" name="Freeform 74"/>
            <p:cNvSpPr>
              <a:spLocks/>
            </p:cNvSpPr>
            <p:nvPr/>
          </p:nvSpPr>
          <p:spPr bwMode="auto">
            <a:xfrm>
              <a:off x="4148" y="1615"/>
              <a:ext cx="223" cy="177"/>
            </a:xfrm>
            <a:custGeom>
              <a:avLst/>
              <a:gdLst>
                <a:gd name="T0" fmla="*/ 0 w 150"/>
                <a:gd name="T1" fmla="*/ 0 h 119"/>
                <a:gd name="T2" fmla="*/ 150 w 150"/>
                <a:gd name="T3" fmla="*/ 119 h 119"/>
                <a:gd name="T4" fmla="*/ 150 w 150"/>
                <a:gd name="T5" fmla="*/ 0 h 119"/>
                <a:gd name="T6" fmla="*/ 0 w 150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19">
                  <a:moveTo>
                    <a:pt x="0" y="0"/>
                  </a:moveTo>
                  <a:cubicBezTo>
                    <a:pt x="0" y="55"/>
                    <a:pt x="70" y="119"/>
                    <a:pt x="150" y="119"/>
                  </a:cubicBezTo>
                  <a:cubicBezTo>
                    <a:pt x="150" y="0"/>
                    <a:pt x="150" y="0"/>
                    <a:pt x="15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43" name="Freeform 75"/>
            <p:cNvSpPr>
              <a:spLocks/>
            </p:cNvSpPr>
            <p:nvPr/>
          </p:nvSpPr>
          <p:spPr bwMode="auto">
            <a:xfrm>
              <a:off x="4074" y="1150"/>
              <a:ext cx="408" cy="435"/>
            </a:xfrm>
            <a:custGeom>
              <a:avLst/>
              <a:gdLst>
                <a:gd name="T0" fmla="*/ 201 w 275"/>
                <a:gd name="T1" fmla="*/ 0 h 293"/>
                <a:gd name="T2" fmla="*/ 159 w 275"/>
                <a:gd name="T3" fmla="*/ 0 h 293"/>
                <a:gd name="T4" fmla="*/ 66 w 275"/>
                <a:gd name="T5" fmla="*/ 112 h 293"/>
                <a:gd name="T6" fmla="*/ 69 w 275"/>
                <a:gd name="T7" fmla="*/ 0 h 293"/>
                <a:gd name="T8" fmla="*/ 69 w 275"/>
                <a:gd name="T9" fmla="*/ 0 h 293"/>
                <a:gd name="T10" fmla="*/ 0 w 275"/>
                <a:gd name="T11" fmla="*/ 133 h 293"/>
                <a:gd name="T12" fmla="*/ 0 w 275"/>
                <a:gd name="T13" fmla="*/ 293 h 293"/>
                <a:gd name="T14" fmla="*/ 200 w 275"/>
                <a:gd name="T15" fmla="*/ 293 h 293"/>
                <a:gd name="T16" fmla="*/ 201 w 275"/>
                <a:gd name="T17" fmla="*/ 137 h 293"/>
                <a:gd name="T18" fmla="*/ 211 w 275"/>
                <a:gd name="T19" fmla="*/ 137 h 293"/>
                <a:gd name="T20" fmla="*/ 211 w 275"/>
                <a:gd name="T21" fmla="*/ 223 h 293"/>
                <a:gd name="T22" fmla="*/ 275 w 275"/>
                <a:gd name="T23" fmla="*/ 223 h 293"/>
                <a:gd name="T24" fmla="*/ 275 w 275"/>
                <a:gd name="T25" fmla="*/ 75 h 293"/>
                <a:gd name="T26" fmla="*/ 201 w 275"/>
                <a:gd name="T27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5" h="293">
                  <a:moveTo>
                    <a:pt x="201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66" y="112"/>
                    <a:pt x="66" y="112"/>
                    <a:pt x="66" y="112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0" y="16"/>
                    <a:pt x="0" y="133"/>
                  </a:cubicBezTo>
                  <a:cubicBezTo>
                    <a:pt x="0" y="249"/>
                    <a:pt x="0" y="293"/>
                    <a:pt x="0" y="293"/>
                  </a:cubicBezTo>
                  <a:cubicBezTo>
                    <a:pt x="200" y="293"/>
                    <a:pt x="200" y="293"/>
                    <a:pt x="200" y="293"/>
                  </a:cubicBezTo>
                  <a:cubicBezTo>
                    <a:pt x="201" y="137"/>
                    <a:pt x="201" y="137"/>
                    <a:pt x="201" y="137"/>
                  </a:cubicBezTo>
                  <a:cubicBezTo>
                    <a:pt x="211" y="137"/>
                    <a:pt x="211" y="137"/>
                    <a:pt x="211" y="137"/>
                  </a:cubicBezTo>
                  <a:cubicBezTo>
                    <a:pt x="211" y="223"/>
                    <a:pt x="211" y="223"/>
                    <a:pt x="211" y="223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5" y="75"/>
                    <a:pt x="275" y="75"/>
                    <a:pt x="275" y="75"/>
                  </a:cubicBezTo>
                  <a:cubicBezTo>
                    <a:pt x="275" y="34"/>
                    <a:pt x="242" y="0"/>
                    <a:pt x="201" y="0"/>
                  </a:cubicBezTo>
                  <a:close/>
                </a:path>
              </a:pathLst>
            </a:cu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44" name="Freeform 76"/>
            <p:cNvSpPr>
              <a:spLocks/>
            </p:cNvSpPr>
            <p:nvPr/>
          </p:nvSpPr>
          <p:spPr bwMode="auto">
            <a:xfrm>
              <a:off x="4387" y="1423"/>
              <a:ext cx="135" cy="70"/>
            </a:xfrm>
            <a:custGeom>
              <a:avLst/>
              <a:gdLst>
                <a:gd name="T0" fmla="*/ 135 w 135"/>
                <a:gd name="T1" fmla="*/ 70 h 70"/>
                <a:gd name="T2" fmla="*/ 0 w 135"/>
                <a:gd name="T3" fmla="*/ 70 h 70"/>
                <a:gd name="T4" fmla="*/ 0 w 135"/>
                <a:gd name="T5" fmla="*/ 0 h 70"/>
                <a:gd name="T6" fmla="*/ 71 w 135"/>
                <a:gd name="T7" fmla="*/ 0 h 70"/>
                <a:gd name="T8" fmla="*/ 95 w 135"/>
                <a:gd name="T9" fmla="*/ 30 h 70"/>
                <a:gd name="T10" fmla="*/ 95 w 135"/>
                <a:gd name="T11" fmla="*/ 0 h 70"/>
                <a:gd name="T12" fmla="*/ 135 w 135"/>
                <a:gd name="T13" fmla="*/ 0 h 70"/>
                <a:gd name="T14" fmla="*/ 135 w 135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70">
                  <a:moveTo>
                    <a:pt x="135" y="70"/>
                  </a:moveTo>
                  <a:lnTo>
                    <a:pt x="0" y="70"/>
                  </a:lnTo>
                  <a:lnTo>
                    <a:pt x="0" y="0"/>
                  </a:lnTo>
                  <a:lnTo>
                    <a:pt x="71" y="0"/>
                  </a:lnTo>
                  <a:lnTo>
                    <a:pt x="95" y="30"/>
                  </a:lnTo>
                  <a:lnTo>
                    <a:pt x="95" y="0"/>
                  </a:lnTo>
                  <a:lnTo>
                    <a:pt x="135" y="0"/>
                  </a:lnTo>
                  <a:lnTo>
                    <a:pt x="135" y="7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45" name="Freeform 77"/>
            <p:cNvSpPr>
              <a:spLocks/>
            </p:cNvSpPr>
            <p:nvPr/>
          </p:nvSpPr>
          <p:spPr bwMode="auto">
            <a:xfrm>
              <a:off x="4172" y="1116"/>
              <a:ext cx="215" cy="201"/>
            </a:xfrm>
            <a:custGeom>
              <a:avLst/>
              <a:gdLst>
                <a:gd name="T0" fmla="*/ 108 w 215"/>
                <a:gd name="T1" fmla="*/ 80 h 201"/>
                <a:gd name="T2" fmla="*/ 133 w 215"/>
                <a:gd name="T3" fmla="*/ 110 h 201"/>
                <a:gd name="T4" fmla="*/ 0 w 215"/>
                <a:gd name="T5" fmla="*/ 201 h 201"/>
                <a:gd name="T6" fmla="*/ 132 w 215"/>
                <a:gd name="T7" fmla="*/ 0 h 201"/>
                <a:gd name="T8" fmla="*/ 215 w 215"/>
                <a:gd name="T9" fmla="*/ 54 h 201"/>
                <a:gd name="T10" fmla="*/ 159 w 215"/>
                <a:gd name="T11" fmla="*/ 92 h 201"/>
                <a:gd name="T12" fmla="*/ 108 w 215"/>
                <a:gd name="T13" fmla="*/ 8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5" h="201">
                  <a:moveTo>
                    <a:pt x="108" y="80"/>
                  </a:moveTo>
                  <a:lnTo>
                    <a:pt x="133" y="110"/>
                  </a:lnTo>
                  <a:lnTo>
                    <a:pt x="0" y="201"/>
                  </a:lnTo>
                  <a:lnTo>
                    <a:pt x="132" y="0"/>
                  </a:lnTo>
                  <a:lnTo>
                    <a:pt x="215" y="54"/>
                  </a:lnTo>
                  <a:lnTo>
                    <a:pt x="159" y="92"/>
                  </a:lnTo>
                  <a:lnTo>
                    <a:pt x="108" y="8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46" name="Rectangle 78"/>
            <p:cNvSpPr>
              <a:spLocks noChangeArrowheads="1"/>
            </p:cNvSpPr>
            <p:nvPr/>
          </p:nvSpPr>
          <p:spPr bwMode="auto">
            <a:xfrm>
              <a:off x="4145" y="965"/>
              <a:ext cx="112" cy="138"/>
            </a:xfrm>
            <a:prstGeom prst="rect">
              <a:avLst/>
            </a:pr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47" name="Freeform 79"/>
            <p:cNvSpPr>
              <a:spLocks/>
            </p:cNvSpPr>
            <p:nvPr/>
          </p:nvSpPr>
          <p:spPr bwMode="auto">
            <a:xfrm>
              <a:off x="4145" y="785"/>
              <a:ext cx="224" cy="232"/>
            </a:xfrm>
            <a:custGeom>
              <a:avLst/>
              <a:gdLst>
                <a:gd name="T0" fmla="*/ 151 w 151"/>
                <a:gd name="T1" fmla="*/ 156 h 156"/>
                <a:gd name="T2" fmla="*/ 151 w 151"/>
                <a:gd name="T3" fmla="*/ 76 h 156"/>
                <a:gd name="T4" fmla="*/ 75 w 151"/>
                <a:gd name="T5" fmla="*/ 0 h 156"/>
                <a:gd name="T6" fmla="*/ 0 w 151"/>
                <a:gd name="T7" fmla="*/ 76 h 156"/>
                <a:gd name="T8" fmla="*/ 0 w 151"/>
                <a:gd name="T9" fmla="*/ 156 h 156"/>
                <a:gd name="T10" fmla="*/ 151 w 151"/>
                <a:gd name="T11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56">
                  <a:moveTo>
                    <a:pt x="151" y="156"/>
                  </a:moveTo>
                  <a:cubicBezTo>
                    <a:pt x="151" y="76"/>
                    <a:pt x="151" y="76"/>
                    <a:pt x="151" y="76"/>
                  </a:cubicBezTo>
                  <a:cubicBezTo>
                    <a:pt x="151" y="34"/>
                    <a:pt x="117" y="0"/>
                    <a:pt x="75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56"/>
                    <a:pt x="0" y="156"/>
                    <a:pt x="0" y="156"/>
                  </a:cubicBezTo>
                  <a:lnTo>
                    <a:pt x="151" y="156"/>
                  </a:lnTo>
                  <a:close/>
                </a:path>
              </a:pathLst>
            </a:cu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48" name="Freeform 80"/>
            <p:cNvSpPr>
              <a:spLocks/>
            </p:cNvSpPr>
            <p:nvPr/>
          </p:nvSpPr>
          <p:spPr bwMode="auto">
            <a:xfrm>
              <a:off x="4194" y="751"/>
              <a:ext cx="230" cy="243"/>
            </a:xfrm>
            <a:custGeom>
              <a:avLst/>
              <a:gdLst>
                <a:gd name="T0" fmla="*/ 0 w 155"/>
                <a:gd name="T1" fmla="*/ 10 h 164"/>
                <a:gd name="T2" fmla="*/ 45 w 155"/>
                <a:gd name="T3" fmla="*/ 0 h 164"/>
                <a:gd name="T4" fmla="*/ 155 w 155"/>
                <a:gd name="T5" fmla="*/ 110 h 164"/>
                <a:gd name="T6" fmla="*/ 155 w 155"/>
                <a:gd name="T7" fmla="*/ 164 h 164"/>
                <a:gd name="T8" fmla="*/ 0 w 155"/>
                <a:gd name="T9" fmla="*/ 1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64">
                  <a:moveTo>
                    <a:pt x="0" y="10"/>
                  </a:moveTo>
                  <a:cubicBezTo>
                    <a:pt x="14" y="4"/>
                    <a:pt x="29" y="0"/>
                    <a:pt x="45" y="0"/>
                  </a:cubicBezTo>
                  <a:cubicBezTo>
                    <a:pt x="106" y="0"/>
                    <a:pt x="155" y="49"/>
                    <a:pt x="155" y="110"/>
                  </a:cubicBezTo>
                  <a:cubicBezTo>
                    <a:pt x="155" y="164"/>
                    <a:pt x="155" y="164"/>
                    <a:pt x="155" y="164"/>
                  </a:cubicBezTo>
                  <a:cubicBezTo>
                    <a:pt x="74" y="155"/>
                    <a:pt x="9" y="91"/>
                    <a:pt x="0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49" name="Freeform 81"/>
            <p:cNvSpPr>
              <a:spLocks/>
            </p:cNvSpPr>
            <p:nvPr/>
          </p:nvSpPr>
          <p:spPr bwMode="auto">
            <a:xfrm>
              <a:off x="4132" y="785"/>
              <a:ext cx="111" cy="119"/>
            </a:xfrm>
            <a:custGeom>
              <a:avLst/>
              <a:gdLst>
                <a:gd name="T0" fmla="*/ 75 w 75"/>
                <a:gd name="T1" fmla="*/ 5 h 80"/>
                <a:gd name="T2" fmla="*/ 53 w 75"/>
                <a:gd name="T3" fmla="*/ 0 h 80"/>
                <a:gd name="T4" fmla="*/ 0 w 75"/>
                <a:gd name="T5" fmla="*/ 54 h 80"/>
                <a:gd name="T6" fmla="*/ 0 w 75"/>
                <a:gd name="T7" fmla="*/ 80 h 80"/>
                <a:gd name="T8" fmla="*/ 75 w 75"/>
                <a:gd name="T9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80">
                  <a:moveTo>
                    <a:pt x="75" y="5"/>
                  </a:moveTo>
                  <a:cubicBezTo>
                    <a:pt x="69" y="2"/>
                    <a:pt x="61" y="0"/>
                    <a:pt x="53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39" y="76"/>
                    <a:pt x="71" y="44"/>
                    <a:pt x="75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50" name="Freeform 82"/>
            <p:cNvSpPr>
              <a:spLocks/>
            </p:cNvSpPr>
            <p:nvPr/>
          </p:nvSpPr>
          <p:spPr bwMode="auto">
            <a:xfrm>
              <a:off x="4314" y="940"/>
              <a:ext cx="30" cy="56"/>
            </a:xfrm>
            <a:custGeom>
              <a:avLst/>
              <a:gdLst>
                <a:gd name="T0" fmla="*/ 11 w 20"/>
                <a:gd name="T1" fmla="*/ 0 h 38"/>
                <a:gd name="T2" fmla="*/ 0 w 20"/>
                <a:gd name="T3" fmla="*/ 0 h 38"/>
                <a:gd name="T4" fmla="*/ 0 w 20"/>
                <a:gd name="T5" fmla="*/ 38 h 38"/>
                <a:gd name="T6" fmla="*/ 11 w 20"/>
                <a:gd name="T7" fmla="*/ 38 h 38"/>
                <a:gd name="T8" fmla="*/ 20 w 20"/>
                <a:gd name="T9" fmla="*/ 29 h 38"/>
                <a:gd name="T10" fmla="*/ 20 w 20"/>
                <a:gd name="T11" fmla="*/ 9 h 38"/>
                <a:gd name="T12" fmla="*/ 11 w 20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8">
                  <a:moveTo>
                    <a:pt x="1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6" y="38"/>
                    <a:pt x="20" y="34"/>
                    <a:pt x="20" y="2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4"/>
                    <a:pt x="16" y="0"/>
                    <a:pt x="11" y="0"/>
                  </a:cubicBezTo>
                  <a:close/>
                </a:path>
              </a:pathLst>
            </a:custGeom>
            <a:solidFill>
              <a:srgbClr val="92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51" name="Oval 83"/>
            <p:cNvSpPr>
              <a:spLocks noChangeArrowheads="1"/>
            </p:cNvSpPr>
            <p:nvPr/>
          </p:nvSpPr>
          <p:spPr bwMode="auto">
            <a:xfrm>
              <a:off x="4322" y="992"/>
              <a:ext cx="15" cy="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52" name="Freeform 84"/>
            <p:cNvSpPr>
              <a:spLocks/>
            </p:cNvSpPr>
            <p:nvPr/>
          </p:nvSpPr>
          <p:spPr bwMode="auto">
            <a:xfrm>
              <a:off x="4156" y="1118"/>
              <a:ext cx="53" cy="199"/>
            </a:xfrm>
            <a:custGeom>
              <a:avLst/>
              <a:gdLst>
                <a:gd name="T0" fmla="*/ 16 w 53"/>
                <a:gd name="T1" fmla="*/ 199 h 199"/>
                <a:gd name="T2" fmla="*/ 53 w 53"/>
                <a:gd name="T3" fmla="*/ 0 h 199"/>
                <a:gd name="T4" fmla="*/ 0 w 53"/>
                <a:gd name="T5" fmla="*/ 49 h 199"/>
                <a:gd name="T6" fmla="*/ 3 w 53"/>
                <a:gd name="T7" fmla="*/ 78 h 199"/>
                <a:gd name="T8" fmla="*/ 19 w 53"/>
                <a:gd name="T9" fmla="*/ 78 h 199"/>
                <a:gd name="T10" fmla="*/ 6 w 53"/>
                <a:gd name="T11" fmla="*/ 99 h 199"/>
                <a:gd name="T12" fmla="*/ 16 w 53"/>
                <a:gd name="T1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99">
                  <a:moveTo>
                    <a:pt x="16" y="199"/>
                  </a:moveTo>
                  <a:lnTo>
                    <a:pt x="53" y="0"/>
                  </a:lnTo>
                  <a:lnTo>
                    <a:pt x="0" y="49"/>
                  </a:lnTo>
                  <a:lnTo>
                    <a:pt x="3" y="78"/>
                  </a:lnTo>
                  <a:lnTo>
                    <a:pt x="19" y="78"/>
                  </a:lnTo>
                  <a:lnTo>
                    <a:pt x="6" y="99"/>
                  </a:lnTo>
                  <a:lnTo>
                    <a:pt x="16" y="199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53" name="Freeform 85"/>
            <p:cNvSpPr>
              <a:spLocks/>
            </p:cNvSpPr>
            <p:nvPr/>
          </p:nvSpPr>
          <p:spPr bwMode="auto">
            <a:xfrm>
              <a:off x="4415" y="1493"/>
              <a:ext cx="67" cy="69"/>
            </a:xfrm>
            <a:custGeom>
              <a:avLst/>
              <a:gdLst>
                <a:gd name="T0" fmla="*/ 45 w 45"/>
                <a:gd name="T1" fmla="*/ 0 h 46"/>
                <a:gd name="T2" fmla="*/ 0 w 45"/>
                <a:gd name="T3" fmla="*/ 46 h 46"/>
                <a:gd name="T4" fmla="*/ 0 w 45"/>
                <a:gd name="T5" fmla="*/ 0 h 46"/>
                <a:gd name="T6" fmla="*/ 45 w 45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46">
                  <a:moveTo>
                    <a:pt x="45" y="0"/>
                  </a:moveTo>
                  <a:cubicBezTo>
                    <a:pt x="45" y="26"/>
                    <a:pt x="25" y="46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54" name="Freeform 86"/>
            <p:cNvSpPr>
              <a:spLocks/>
            </p:cNvSpPr>
            <p:nvPr/>
          </p:nvSpPr>
          <p:spPr bwMode="auto">
            <a:xfrm>
              <a:off x="4004" y="1493"/>
              <a:ext cx="411" cy="69"/>
            </a:xfrm>
            <a:custGeom>
              <a:avLst/>
              <a:gdLst>
                <a:gd name="T0" fmla="*/ 91 w 277"/>
                <a:gd name="T1" fmla="*/ 0 h 46"/>
                <a:gd name="T2" fmla="*/ 0 w 277"/>
                <a:gd name="T3" fmla="*/ 46 h 46"/>
                <a:gd name="T4" fmla="*/ 91 w 277"/>
                <a:gd name="T5" fmla="*/ 46 h 46"/>
                <a:gd name="T6" fmla="*/ 277 w 277"/>
                <a:gd name="T7" fmla="*/ 46 h 46"/>
                <a:gd name="T8" fmla="*/ 277 w 277"/>
                <a:gd name="T9" fmla="*/ 0 h 46"/>
                <a:gd name="T10" fmla="*/ 91 w 277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46">
                  <a:moveTo>
                    <a:pt x="91" y="0"/>
                  </a:moveTo>
                  <a:cubicBezTo>
                    <a:pt x="5" y="0"/>
                    <a:pt x="0" y="46"/>
                    <a:pt x="0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277" y="46"/>
                    <a:pt x="277" y="46"/>
                    <a:pt x="277" y="46"/>
                  </a:cubicBezTo>
                  <a:cubicBezTo>
                    <a:pt x="277" y="0"/>
                    <a:pt x="277" y="0"/>
                    <a:pt x="277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55" name="Freeform 87"/>
            <p:cNvSpPr>
              <a:spLocks/>
            </p:cNvSpPr>
            <p:nvPr/>
          </p:nvSpPr>
          <p:spPr bwMode="auto">
            <a:xfrm>
              <a:off x="4251" y="940"/>
              <a:ext cx="63" cy="22"/>
            </a:xfrm>
            <a:custGeom>
              <a:avLst/>
              <a:gdLst>
                <a:gd name="T0" fmla="*/ 11 w 63"/>
                <a:gd name="T1" fmla="*/ 22 h 22"/>
                <a:gd name="T2" fmla="*/ 63 w 63"/>
                <a:gd name="T3" fmla="*/ 16 h 22"/>
                <a:gd name="T4" fmla="*/ 63 w 63"/>
                <a:gd name="T5" fmla="*/ 0 h 22"/>
                <a:gd name="T6" fmla="*/ 0 w 63"/>
                <a:gd name="T7" fmla="*/ 0 h 22"/>
                <a:gd name="T8" fmla="*/ 11 w 6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2">
                  <a:moveTo>
                    <a:pt x="11" y="22"/>
                  </a:moveTo>
                  <a:lnTo>
                    <a:pt x="63" y="16"/>
                  </a:lnTo>
                  <a:lnTo>
                    <a:pt x="63" y="0"/>
                  </a:lnTo>
                  <a:lnTo>
                    <a:pt x="0" y="0"/>
                  </a:lnTo>
                  <a:lnTo>
                    <a:pt x="11" y="22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56" name="Freeform 88"/>
            <p:cNvSpPr>
              <a:spLocks noEditPoints="1"/>
            </p:cNvSpPr>
            <p:nvPr/>
          </p:nvSpPr>
          <p:spPr bwMode="auto">
            <a:xfrm>
              <a:off x="4119" y="940"/>
              <a:ext cx="143" cy="47"/>
            </a:xfrm>
            <a:custGeom>
              <a:avLst/>
              <a:gdLst>
                <a:gd name="T0" fmla="*/ 89 w 97"/>
                <a:gd name="T1" fmla="*/ 0 h 32"/>
                <a:gd name="T2" fmla="*/ 64 w 97"/>
                <a:gd name="T3" fmla="*/ 0 h 32"/>
                <a:gd name="T4" fmla="*/ 57 w 97"/>
                <a:gd name="T5" fmla="*/ 5 h 32"/>
                <a:gd name="T6" fmla="*/ 40 w 97"/>
                <a:gd name="T7" fmla="*/ 5 h 32"/>
                <a:gd name="T8" fmla="*/ 33 w 97"/>
                <a:gd name="T9" fmla="*/ 0 h 32"/>
                <a:gd name="T10" fmla="*/ 8 w 97"/>
                <a:gd name="T11" fmla="*/ 0 h 32"/>
                <a:gd name="T12" fmla="*/ 0 w 97"/>
                <a:gd name="T13" fmla="*/ 8 h 32"/>
                <a:gd name="T14" fmla="*/ 0 w 97"/>
                <a:gd name="T15" fmla="*/ 23 h 32"/>
                <a:gd name="T16" fmla="*/ 8 w 97"/>
                <a:gd name="T17" fmla="*/ 32 h 32"/>
                <a:gd name="T18" fmla="*/ 31 w 97"/>
                <a:gd name="T19" fmla="*/ 32 h 32"/>
                <a:gd name="T20" fmla="*/ 40 w 97"/>
                <a:gd name="T21" fmla="*/ 23 h 32"/>
                <a:gd name="T22" fmla="*/ 41 w 97"/>
                <a:gd name="T23" fmla="*/ 10 h 32"/>
                <a:gd name="T24" fmla="*/ 56 w 97"/>
                <a:gd name="T25" fmla="*/ 10 h 32"/>
                <a:gd name="T26" fmla="*/ 58 w 97"/>
                <a:gd name="T27" fmla="*/ 24 h 32"/>
                <a:gd name="T28" fmla="*/ 66 w 97"/>
                <a:gd name="T29" fmla="*/ 32 h 32"/>
                <a:gd name="T30" fmla="*/ 89 w 97"/>
                <a:gd name="T31" fmla="*/ 32 h 32"/>
                <a:gd name="T32" fmla="*/ 97 w 97"/>
                <a:gd name="T33" fmla="*/ 23 h 32"/>
                <a:gd name="T34" fmla="*/ 97 w 97"/>
                <a:gd name="T35" fmla="*/ 8 h 32"/>
                <a:gd name="T36" fmla="*/ 89 w 97"/>
                <a:gd name="T37" fmla="*/ 0 h 32"/>
                <a:gd name="T38" fmla="*/ 35 w 97"/>
                <a:gd name="T39" fmla="*/ 23 h 32"/>
                <a:gd name="T40" fmla="*/ 35 w 97"/>
                <a:gd name="T41" fmla="*/ 23 h 32"/>
                <a:gd name="T42" fmla="*/ 31 w 97"/>
                <a:gd name="T43" fmla="*/ 27 h 32"/>
                <a:gd name="T44" fmla="*/ 8 w 97"/>
                <a:gd name="T45" fmla="*/ 27 h 32"/>
                <a:gd name="T46" fmla="*/ 4 w 97"/>
                <a:gd name="T47" fmla="*/ 23 h 32"/>
                <a:gd name="T48" fmla="*/ 4 w 97"/>
                <a:gd name="T49" fmla="*/ 8 h 32"/>
                <a:gd name="T50" fmla="*/ 8 w 97"/>
                <a:gd name="T51" fmla="*/ 4 h 32"/>
                <a:gd name="T52" fmla="*/ 33 w 97"/>
                <a:gd name="T53" fmla="*/ 4 h 32"/>
                <a:gd name="T54" fmla="*/ 37 w 97"/>
                <a:gd name="T55" fmla="*/ 8 h 32"/>
                <a:gd name="T56" fmla="*/ 35 w 97"/>
                <a:gd name="T57" fmla="*/ 23 h 32"/>
                <a:gd name="T58" fmla="*/ 93 w 97"/>
                <a:gd name="T59" fmla="*/ 23 h 32"/>
                <a:gd name="T60" fmla="*/ 89 w 97"/>
                <a:gd name="T61" fmla="*/ 27 h 32"/>
                <a:gd name="T62" fmla="*/ 66 w 97"/>
                <a:gd name="T63" fmla="*/ 27 h 32"/>
                <a:gd name="T64" fmla="*/ 62 w 97"/>
                <a:gd name="T65" fmla="*/ 23 h 32"/>
                <a:gd name="T66" fmla="*/ 60 w 97"/>
                <a:gd name="T67" fmla="*/ 8 h 32"/>
                <a:gd name="T68" fmla="*/ 64 w 97"/>
                <a:gd name="T69" fmla="*/ 4 h 32"/>
                <a:gd name="T70" fmla="*/ 89 w 97"/>
                <a:gd name="T71" fmla="*/ 4 h 32"/>
                <a:gd name="T72" fmla="*/ 93 w 97"/>
                <a:gd name="T73" fmla="*/ 8 h 32"/>
                <a:gd name="T74" fmla="*/ 93 w 97"/>
                <a:gd name="T75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32">
                  <a:moveTo>
                    <a:pt x="89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1" y="0"/>
                    <a:pt x="58" y="2"/>
                    <a:pt x="57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2"/>
                    <a:pt x="36" y="0"/>
                    <a:pt x="3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2"/>
                    <a:pt x="8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6" y="32"/>
                    <a:pt x="40" y="28"/>
                    <a:pt x="40" y="2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28"/>
                    <a:pt x="62" y="32"/>
                    <a:pt x="66" y="32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94" y="32"/>
                    <a:pt x="97" y="28"/>
                    <a:pt x="97" y="23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4"/>
                    <a:pt x="94" y="0"/>
                    <a:pt x="89" y="0"/>
                  </a:cubicBezTo>
                  <a:close/>
                  <a:moveTo>
                    <a:pt x="35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5" y="26"/>
                    <a:pt x="34" y="27"/>
                    <a:pt x="31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7"/>
                    <a:pt x="4" y="26"/>
                    <a:pt x="4" y="23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5" y="4"/>
                    <a:pt x="37" y="6"/>
                    <a:pt x="37" y="8"/>
                  </a:cubicBezTo>
                  <a:lnTo>
                    <a:pt x="35" y="23"/>
                  </a:lnTo>
                  <a:close/>
                  <a:moveTo>
                    <a:pt x="93" y="23"/>
                  </a:moveTo>
                  <a:cubicBezTo>
                    <a:pt x="93" y="26"/>
                    <a:pt x="91" y="27"/>
                    <a:pt x="89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4" y="27"/>
                    <a:pt x="62" y="26"/>
                    <a:pt x="62" y="23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6"/>
                    <a:pt x="62" y="4"/>
                    <a:pt x="64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3" y="6"/>
                    <a:pt x="93" y="8"/>
                  </a:cubicBezTo>
                  <a:lnTo>
                    <a:pt x="9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57" name="Rectangle 92"/>
            <p:cNvSpPr>
              <a:spLocks noChangeArrowheads="1"/>
            </p:cNvSpPr>
            <p:nvPr/>
          </p:nvSpPr>
          <p:spPr bwMode="auto">
            <a:xfrm>
              <a:off x="4525" y="1615"/>
              <a:ext cx="107" cy="51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58" name="Freeform 93"/>
            <p:cNvSpPr>
              <a:spLocks/>
            </p:cNvSpPr>
            <p:nvPr/>
          </p:nvSpPr>
          <p:spPr bwMode="auto">
            <a:xfrm>
              <a:off x="4525" y="1615"/>
              <a:ext cx="107" cy="82"/>
            </a:xfrm>
            <a:custGeom>
              <a:avLst/>
              <a:gdLst>
                <a:gd name="T0" fmla="*/ 107 w 107"/>
                <a:gd name="T1" fmla="*/ 82 h 82"/>
                <a:gd name="T2" fmla="*/ 0 w 107"/>
                <a:gd name="T3" fmla="*/ 0 h 82"/>
                <a:gd name="T4" fmla="*/ 107 w 107"/>
                <a:gd name="T5" fmla="*/ 0 h 82"/>
                <a:gd name="T6" fmla="*/ 107 w 107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82">
                  <a:moveTo>
                    <a:pt x="107" y="82"/>
                  </a:moveTo>
                  <a:lnTo>
                    <a:pt x="0" y="0"/>
                  </a:lnTo>
                  <a:lnTo>
                    <a:pt x="107" y="0"/>
                  </a:lnTo>
                  <a:lnTo>
                    <a:pt x="107" y="8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59" name="Rectangle 94"/>
            <p:cNvSpPr>
              <a:spLocks noChangeArrowheads="1"/>
            </p:cNvSpPr>
            <p:nvPr/>
          </p:nvSpPr>
          <p:spPr bwMode="auto">
            <a:xfrm>
              <a:off x="3191" y="1554"/>
              <a:ext cx="1497" cy="7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60" name="Freeform 96"/>
            <p:cNvSpPr>
              <a:spLocks/>
            </p:cNvSpPr>
            <p:nvPr/>
          </p:nvSpPr>
          <p:spPr bwMode="auto">
            <a:xfrm>
              <a:off x="3239" y="1152"/>
              <a:ext cx="628" cy="340"/>
            </a:xfrm>
            <a:custGeom>
              <a:avLst/>
              <a:gdLst>
                <a:gd name="T0" fmla="*/ 543 w 628"/>
                <a:gd name="T1" fmla="*/ 0 h 340"/>
                <a:gd name="T2" fmla="*/ 0 w 628"/>
                <a:gd name="T3" fmla="*/ 0 h 340"/>
                <a:gd name="T4" fmla="*/ 85 w 628"/>
                <a:gd name="T5" fmla="*/ 340 h 340"/>
                <a:gd name="T6" fmla="*/ 628 w 628"/>
                <a:gd name="T7" fmla="*/ 340 h 340"/>
                <a:gd name="T8" fmla="*/ 543 w 628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8" h="340">
                  <a:moveTo>
                    <a:pt x="543" y="0"/>
                  </a:moveTo>
                  <a:lnTo>
                    <a:pt x="0" y="0"/>
                  </a:lnTo>
                  <a:lnTo>
                    <a:pt x="85" y="340"/>
                  </a:lnTo>
                  <a:lnTo>
                    <a:pt x="628" y="34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61" name="Rectangle 97"/>
            <p:cNvSpPr>
              <a:spLocks noChangeArrowheads="1"/>
            </p:cNvSpPr>
            <p:nvPr/>
          </p:nvSpPr>
          <p:spPr bwMode="auto">
            <a:xfrm>
              <a:off x="3324" y="1492"/>
              <a:ext cx="543" cy="62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62" name="Freeform 98"/>
            <p:cNvSpPr>
              <a:spLocks/>
            </p:cNvSpPr>
            <p:nvPr/>
          </p:nvSpPr>
          <p:spPr bwMode="auto">
            <a:xfrm>
              <a:off x="3867" y="1492"/>
              <a:ext cx="158" cy="62"/>
            </a:xfrm>
            <a:custGeom>
              <a:avLst/>
              <a:gdLst>
                <a:gd name="T0" fmla="*/ 0 w 158"/>
                <a:gd name="T1" fmla="*/ 62 h 62"/>
                <a:gd name="T2" fmla="*/ 158 w 158"/>
                <a:gd name="T3" fmla="*/ 62 h 62"/>
                <a:gd name="T4" fmla="*/ 158 w 158"/>
                <a:gd name="T5" fmla="*/ 32 h 62"/>
                <a:gd name="T6" fmla="*/ 0 w 158"/>
                <a:gd name="T7" fmla="*/ 0 h 62"/>
                <a:gd name="T8" fmla="*/ 0 w 158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62">
                  <a:moveTo>
                    <a:pt x="0" y="62"/>
                  </a:moveTo>
                  <a:lnTo>
                    <a:pt x="158" y="62"/>
                  </a:lnTo>
                  <a:lnTo>
                    <a:pt x="158" y="32"/>
                  </a:lnTo>
                  <a:lnTo>
                    <a:pt x="0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63" name="Freeform 99"/>
            <p:cNvSpPr>
              <a:spLocks/>
            </p:cNvSpPr>
            <p:nvPr/>
          </p:nvSpPr>
          <p:spPr bwMode="auto">
            <a:xfrm>
              <a:off x="4159" y="962"/>
              <a:ext cx="31" cy="65"/>
            </a:xfrm>
            <a:custGeom>
              <a:avLst/>
              <a:gdLst>
                <a:gd name="T0" fmla="*/ 31 w 31"/>
                <a:gd name="T1" fmla="*/ 65 h 65"/>
                <a:gd name="T2" fmla="*/ 0 w 31"/>
                <a:gd name="T3" fmla="*/ 65 h 65"/>
                <a:gd name="T4" fmla="*/ 31 w 31"/>
                <a:gd name="T5" fmla="*/ 0 h 65"/>
                <a:gd name="T6" fmla="*/ 31 w 31"/>
                <a:gd name="T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65">
                  <a:moveTo>
                    <a:pt x="31" y="65"/>
                  </a:moveTo>
                  <a:lnTo>
                    <a:pt x="0" y="65"/>
                  </a:lnTo>
                  <a:lnTo>
                    <a:pt x="31" y="0"/>
                  </a:lnTo>
                  <a:lnTo>
                    <a:pt x="31" y="65"/>
                  </a:lnTo>
                  <a:close/>
                </a:path>
              </a:pathLst>
            </a:custGeom>
            <a:solidFill>
              <a:srgbClr val="92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64" name="Freeform 100"/>
            <p:cNvSpPr>
              <a:spLocks/>
            </p:cNvSpPr>
            <p:nvPr/>
          </p:nvSpPr>
          <p:spPr bwMode="auto">
            <a:xfrm>
              <a:off x="4166" y="1043"/>
              <a:ext cx="74" cy="27"/>
            </a:xfrm>
            <a:custGeom>
              <a:avLst/>
              <a:gdLst>
                <a:gd name="T0" fmla="*/ 0 w 50"/>
                <a:gd name="T1" fmla="*/ 0 h 18"/>
                <a:gd name="T2" fmla="*/ 25 w 50"/>
                <a:gd name="T3" fmla="*/ 18 h 18"/>
                <a:gd name="T4" fmla="*/ 50 w 50"/>
                <a:gd name="T5" fmla="*/ 0 h 18"/>
                <a:gd name="T6" fmla="*/ 0 w 5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8">
                  <a:moveTo>
                    <a:pt x="0" y="0"/>
                  </a:moveTo>
                  <a:cubicBezTo>
                    <a:pt x="4" y="11"/>
                    <a:pt x="14" y="18"/>
                    <a:pt x="25" y="18"/>
                  </a:cubicBezTo>
                  <a:cubicBezTo>
                    <a:pt x="37" y="18"/>
                    <a:pt x="46" y="11"/>
                    <a:pt x="5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65" name="Oval 101"/>
            <p:cNvSpPr>
              <a:spLocks noChangeArrowheads="1"/>
            </p:cNvSpPr>
            <p:nvPr/>
          </p:nvSpPr>
          <p:spPr bwMode="auto">
            <a:xfrm>
              <a:off x="4156" y="959"/>
              <a:ext cx="15" cy="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  <p:sp>
          <p:nvSpPr>
            <p:cNvPr id="66" name="Oval 102"/>
            <p:cNvSpPr>
              <a:spLocks noChangeArrowheads="1"/>
            </p:cNvSpPr>
            <p:nvPr/>
          </p:nvSpPr>
          <p:spPr bwMode="auto">
            <a:xfrm>
              <a:off x="4233" y="959"/>
              <a:ext cx="15" cy="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GB" sz="1765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63607" y="4898732"/>
            <a:ext cx="298031" cy="534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765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34327" y="4725984"/>
            <a:ext cx="298031" cy="56121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531489" y="4566187"/>
            <a:ext cx="298031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2353" dirty="0">
                <a:solidFill>
                  <a:schemeClr val="bg1"/>
                </a:solidFill>
              </a:rPr>
              <a:t>z</a:t>
            </a:r>
            <a:endParaRPr lang="en-GB" sz="196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594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36825" y="1041847"/>
            <a:ext cx="3207688" cy="832764"/>
          </a:xfrm>
        </p:spPr>
        <p:txBody>
          <a:bodyPr/>
          <a:lstStyle/>
          <a:p>
            <a:r>
              <a:rPr lang="en-GB" dirty="0"/>
              <a:t>Credit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612854" y="1058766"/>
            <a:ext cx="7130935" cy="245001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B900"/>
                </a:solidFill>
              </a:rPr>
              <a:t>Fallacy</a:t>
            </a:r>
            <a:r>
              <a:rPr lang="en-GB" dirty="0"/>
              <a:t>	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To make my work look good, I have to make other people’s work look bad.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5037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612854" y="1075095"/>
            <a:ext cx="7130935" cy="3077609"/>
          </a:xfrm>
        </p:spPr>
        <p:txBody>
          <a:bodyPr/>
          <a:lstStyle/>
          <a:p>
            <a:r>
              <a:rPr lang="en-GB" dirty="0"/>
              <a:t>Warmly acknowledge people who have helped you</a:t>
            </a:r>
          </a:p>
          <a:p>
            <a:r>
              <a:rPr lang="en-GB" dirty="0"/>
              <a:t>Be generous to the competition. </a:t>
            </a:r>
          </a:p>
          <a:p>
            <a:endParaRPr lang="en-GB" dirty="0"/>
          </a:p>
          <a:p>
            <a:r>
              <a:rPr lang="en-GB" dirty="0"/>
              <a:t>Acknowledge weaknesses in your approach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658587" y="5223750"/>
            <a:ext cx="7085202" cy="1050007"/>
          </a:xfrm>
        </p:spPr>
        <p:txBody>
          <a:bodyPr/>
          <a:lstStyle/>
          <a:p>
            <a:r>
              <a:rPr lang="en-GB" dirty="0"/>
              <a:t>Giving credit to others does not diminish the credit you get from your paper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36825" y="1041847"/>
            <a:ext cx="3388439" cy="213622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truth: credit is not like money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63701" y="2597570"/>
            <a:ext cx="6274974" cy="86897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3137" baseline="-25000" dirty="0">
                <a:solidFill>
                  <a:srgbClr val="5B5B5B"/>
                </a:solidFill>
                <a:latin typeface="+mj-lt"/>
              </a:rPr>
              <a:t>“In his inspiring paper [Foo98] </a:t>
            </a:r>
            <a:r>
              <a:rPr lang="en-GB" sz="3137" baseline="-25000" dirty="0" err="1">
                <a:solidFill>
                  <a:srgbClr val="5B5B5B"/>
                </a:solidFill>
                <a:latin typeface="+mj-lt"/>
              </a:rPr>
              <a:t>Foogle</a:t>
            </a:r>
            <a:r>
              <a:rPr lang="en-GB" sz="3137" baseline="-25000" dirty="0">
                <a:solidFill>
                  <a:srgbClr val="5B5B5B"/>
                </a:solidFill>
                <a:latin typeface="+mj-lt"/>
              </a:rPr>
              <a:t> shows....  We develop his foundation in the following ways...”</a:t>
            </a:r>
          </a:p>
        </p:txBody>
      </p:sp>
    </p:spTree>
    <p:extLst>
      <p:ext uri="{BB962C8B-B14F-4D97-AF65-F5344CB8AC3E}">
        <p14:creationId xmlns:p14="http://schemas.microsoft.com/office/powerpoint/2010/main" val="3176475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46746561"/>
              </p:ext>
            </p:extLst>
          </p:nvPr>
        </p:nvGraphicFramePr>
        <p:xfrm>
          <a:off x="1885043" y="44208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766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36825" y="1041847"/>
            <a:ext cx="3207688" cy="832764"/>
          </a:xfrm>
        </p:spPr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12854" y="1058766"/>
            <a:ext cx="7130935" cy="4767276"/>
          </a:xfrm>
        </p:spPr>
        <p:txBody>
          <a:bodyPr/>
          <a:lstStyle/>
          <a:p>
            <a:r>
              <a:rPr lang="en-GB" dirty="0"/>
              <a:t>Abstract (4 sentences)</a:t>
            </a:r>
          </a:p>
          <a:p>
            <a:r>
              <a:rPr lang="en-GB" dirty="0"/>
              <a:t>Introduction (1 page)</a:t>
            </a:r>
          </a:p>
          <a:p>
            <a:r>
              <a:rPr lang="en-GB" dirty="0">
                <a:solidFill>
                  <a:srgbClr val="FFB900"/>
                </a:solidFill>
              </a:rPr>
              <a:t>The problem (1 page)</a:t>
            </a:r>
          </a:p>
          <a:p>
            <a:r>
              <a:rPr lang="en-GB" dirty="0">
                <a:solidFill>
                  <a:srgbClr val="FFB900"/>
                </a:solidFill>
              </a:rPr>
              <a:t>My idea (2 pages)</a:t>
            </a:r>
          </a:p>
          <a:p>
            <a:r>
              <a:rPr lang="en-GB" dirty="0">
                <a:solidFill>
                  <a:srgbClr val="FFB900"/>
                </a:solidFill>
              </a:rPr>
              <a:t>The details (5 pages)</a:t>
            </a:r>
          </a:p>
          <a:p>
            <a:r>
              <a:rPr lang="en-GB" dirty="0"/>
              <a:t>Related work (1-2 pages)</a:t>
            </a:r>
          </a:p>
          <a:p>
            <a:r>
              <a:rPr lang="en-GB" dirty="0"/>
              <a:t>Conclusions and further work (0.5 pages)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710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36825" y="1041847"/>
            <a:ext cx="3207688" cy="832764"/>
          </a:xfrm>
        </p:spPr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224203" y="3450242"/>
            <a:ext cx="7130935" cy="2112084"/>
          </a:xfrm>
        </p:spPr>
        <p:txBody>
          <a:bodyPr/>
          <a:lstStyle/>
          <a:p>
            <a:r>
              <a:rPr lang="en-GB" dirty="0"/>
              <a:t>Sounds impressive...but</a:t>
            </a:r>
          </a:p>
          <a:p>
            <a:r>
              <a:rPr lang="en-GB" dirty="0"/>
              <a:t>Sends readers to sleep, and/or makes them feel stupid</a:t>
            </a:r>
          </a:p>
          <a:p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4542965" y="927583"/>
            <a:ext cx="7271025" cy="2663256"/>
            <a:chOff x="4634061" y="945686"/>
            <a:chExt cx="7416824" cy="2716661"/>
          </a:xfrm>
        </p:grpSpPr>
        <p:sp>
          <p:nvSpPr>
            <p:cNvPr id="5" name="TextBox 4"/>
            <p:cNvSpPr txBox="1"/>
            <p:nvPr/>
          </p:nvSpPr>
          <p:spPr>
            <a:xfrm>
              <a:off x="4634061" y="945686"/>
              <a:ext cx="7416824" cy="2716661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GB" sz="4000" baseline="-25000" dirty="0">
                  <a:solidFill>
                    <a:srgbClr val="5B5B5B"/>
                  </a:solidFill>
                  <a:latin typeface="+mj-lt"/>
                </a:rPr>
                <a:t>3. The idea</a:t>
              </a:r>
            </a:p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GB" sz="4000" baseline="-25000" dirty="0">
                  <a:solidFill>
                    <a:srgbClr val="5B5B5B"/>
                  </a:solidFill>
                  <a:latin typeface="+mj-lt"/>
                </a:rPr>
                <a:t>Consider a </a:t>
              </a:r>
              <a:r>
                <a:rPr lang="en-GB" sz="4000" baseline="-25000" dirty="0" err="1">
                  <a:solidFill>
                    <a:srgbClr val="5B5B5B"/>
                  </a:solidFill>
                  <a:latin typeface="+mj-lt"/>
                </a:rPr>
                <a:t>bifircuated</a:t>
              </a:r>
              <a:r>
                <a:rPr lang="en-GB" sz="4000" baseline="-25000" dirty="0">
                  <a:solidFill>
                    <a:srgbClr val="5B5B5B"/>
                  </a:solidFill>
                  <a:latin typeface="+mj-lt"/>
                </a:rPr>
                <a:t> semi-lattice D, over a hyper-modulated signature S.  Suppose pi  is an element of D.  Then we know for every such pi there is an epi-modulus j, such that p &lt; p .</a:t>
              </a:r>
            </a:p>
            <a:p>
              <a:pPr>
                <a:lnSpc>
                  <a:spcPct val="90000"/>
                </a:lnSpc>
                <a:spcAft>
                  <a:spcPts val="588"/>
                </a:spcAft>
              </a:pPr>
              <a:endParaRPr lang="en-GB" sz="4000" baseline="-25000" dirty="0">
                <a:solidFill>
                  <a:srgbClr val="5B5B5B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0898757" y="2121556"/>
              <a:ext cx="216024" cy="4893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GB" sz="1372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j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366809" y="2121555"/>
              <a:ext cx="216024" cy="4893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GB" sz="1372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i</a:t>
              </a:r>
              <a:endParaRPr lang="en-GB" sz="1372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47394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Presenting the idea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12854" y="1058766"/>
            <a:ext cx="7130935" cy="4912104"/>
          </a:xfrm>
        </p:spPr>
        <p:txBody>
          <a:bodyPr/>
          <a:lstStyle/>
          <a:p>
            <a:r>
              <a:rPr lang="en-GB" dirty="0"/>
              <a:t>Explain it as if you were speaking to someone using a whiteboard</a:t>
            </a:r>
          </a:p>
          <a:p>
            <a:pPr>
              <a:buClr>
                <a:srgbClr val="0078D7"/>
              </a:buClr>
            </a:pPr>
            <a:r>
              <a:rPr lang="en-GB" dirty="0">
                <a:solidFill>
                  <a:srgbClr val="FFB900"/>
                </a:solidFill>
              </a:rPr>
              <a:t>Conveying the intuition is primary</a:t>
            </a:r>
            <a:r>
              <a:rPr lang="en-GB" dirty="0"/>
              <a:t>, not secondary</a:t>
            </a:r>
          </a:p>
          <a:p>
            <a:r>
              <a:rPr lang="en-GB" dirty="0"/>
              <a:t>Once your reader has the intuition, she can follow the details (but not vice versa)</a:t>
            </a:r>
          </a:p>
          <a:p>
            <a:r>
              <a:rPr lang="en-GB" dirty="0"/>
              <a:t>Even if she skips the details, she still takes away something valuable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560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36825" y="1041847"/>
            <a:ext cx="3388439" cy="2136222"/>
          </a:xfrm>
        </p:spPr>
        <p:txBody>
          <a:bodyPr/>
          <a:lstStyle/>
          <a:p>
            <a:r>
              <a:rPr lang="en-GB" dirty="0"/>
              <a:t>Conveying the intuition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612854" y="3711371"/>
            <a:ext cx="7130935" cy="2015531"/>
          </a:xfrm>
        </p:spPr>
        <p:txBody>
          <a:bodyPr/>
          <a:lstStyle/>
          <a:p>
            <a:r>
              <a:rPr lang="en-GB" dirty="0"/>
              <a:t>Remember: explain it as if you were speaking to someone using a whiteboard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754743" y="1170041"/>
            <a:ext cx="7437257" cy="2258959"/>
          </a:xfrm>
          <a:prstGeom prst="rect">
            <a:avLst/>
          </a:prstGeom>
          <a:solidFill>
            <a:srgbClr val="00BCF2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6521" y="1240635"/>
            <a:ext cx="7059247" cy="191897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spcAft>
                <a:spcPts val="588"/>
              </a:spcAft>
            </a:pPr>
            <a:r>
              <a:rPr lang="en-GB" sz="3529" dirty="0">
                <a:solidFill>
                  <a:schemeClr val="bg1"/>
                </a:solidFill>
                <a:latin typeface="+mj-lt"/>
              </a:rPr>
              <a:t>Introduce the problem, and your idea, using </a:t>
            </a:r>
            <a:r>
              <a:rPr lang="en-GB" sz="3529" dirty="0">
                <a:solidFill>
                  <a:srgbClr val="FFB900"/>
                </a:solidFill>
              </a:rPr>
              <a:t>EXAMPLES</a:t>
            </a:r>
            <a:r>
              <a:rPr lang="en-GB" sz="3529" dirty="0">
                <a:solidFill>
                  <a:schemeClr val="bg1"/>
                </a:solidFill>
                <a:latin typeface="+mj-lt"/>
              </a:rPr>
              <a:t> and only then present the general case</a:t>
            </a:r>
          </a:p>
        </p:txBody>
      </p:sp>
    </p:spTree>
    <p:extLst>
      <p:ext uri="{BB962C8B-B14F-4D97-AF65-F5344CB8AC3E}">
        <p14:creationId xmlns:p14="http://schemas.microsoft.com/office/powerpoint/2010/main" val="175242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ctangle 2027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0301" y="1041847"/>
            <a:ext cx="5164941" cy="358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99986" y="2883869"/>
            <a:ext cx="3254686" cy="1955186"/>
          </a:xfrm>
        </p:spPr>
        <p:txBody>
          <a:bodyPr/>
          <a:lstStyle/>
          <a:p>
            <a:r>
              <a:rPr lang="en-GB" dirty="0"/>
              <a:t>The Simon PJ question: is there any typewriter font?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36825" y="1041847"/>
            <a:ext cx="3388439" cy="2281051"/>
          </a:xfrm>
        </p:spPr>
        <p:txBody>
          <a:bodyPr/>
          <a:lstStyle/>
          <a:p>
            <a:r>
              <a:rPr lang="en-GB" dirty="0"/>
              <a:t>Using examples</a:t>
            </a:r>
          </a:p>
          <a:p>
            <a:endParaRPr lang="en-GB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4825336" y="2723075"/>
            <a:ext cx="4800287" cy="458800"/>
          </a:xfrm>
          <a:prstGeom prst="rect">
            <a:avLst/>
          </a:prstGeom>
          <a:noFill/>
          <a:ln w="38100">
            <a:solidFill>
              <a:srgbClr val="00BCF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19910" y="2087743"/>
            <a:ext cx="2021405" cy="2001245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endParaRPr lang="en-US" sz="2941" kern="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78222" y="2129763"/>
            <a:ext cx="1996216" cy="814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53" dirty="0">
                <a:solidFill>
                  <a:schemeClr val="bg1"/>
                </a:solidFill>
                <a:latin typeface="+mj-lt"/>
              </a:rPr>
              <a:t>Example right away</a:t>
            </a:r>
          </a:p>
        </p:txBody>
      </p:sp>
    </p:spTree>
    <p:extLst>
      <p:ext uri="{BB962C8B-B14F-4D97-AF65-F5344CB8AC3E}">
        <p14:creationId xmlns:p14="http://schemas.microsoft.com/office/powerpoint/2010/main" val="1510226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607" y="900113"/>
            <a:ext cx="2305051" cy="1728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716" y="900113"/>
            <a:ext cx="1911803" cy="3427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577" y="881443"/>
            <a:ext cx="3305175" cy="2352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916" y="3797989"/>
            <a:ext cx="2881313" cy="17573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8342" y="3704631"/>
            <a:ext cx="1561320" cy="21880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3806" y="3234118"/>
            <a:ext cx="1936296" cy="15645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6309" y="4676671"/>
            <a:ext cx="2043793" cy="153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4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Putting the reader first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12854" y="1058767"/>
            <a:ext cx="7130935" cy="3850028"/>
          </a:xfrm>
        </p:spPr>
        <p:txBody>
          <a:bodyPr/>
          <a:lstStyle/>
          <a:p>
            <a:pPr>
              <a:buClr>
                <a:srgbClr val="0078D7"/>
              </a:buClr>
            </a:pPr>
            <a:r>
              <a:rPr lang="en-GB" dirty="0">
                <a:solidFill>
                  <a:srgbClr val="FFB900"/>
                </a:solidFill>
              </a:rPr>
              <a:t>Do not </a:t>
            </a:r>
            <a:r>
              <a:rPr lang="en-GB" dirty="0"/>
              <a:t>recapitulate your personal journey of discovery.  This route may be soaked with your blood, but that is not interesting to the reader.</a:t>
            </a:r>
            <a:br>
              <a:rPr lang="en-GB" dirty="0"/>
            </a:br>
            <a:endParaRPr lang="en-GB" dirty="0"/>
          </a:p>
          <a:p>
            <a:r>
              <a:rPr lang="en-GB" dirty="0"/>
              <a:t>Instead, choose the most direct route to the idea.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692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60025232"/>
              </p:ext>
            </p:extLst>
          </p:nvPr>
        </p:nvGraphicFramePr>
        <p:xfrm>
          <a:off x="1885043" y="44208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7078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612853" y="1058430"/>
            <a:ext cx="7130935" cy="380748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Experts are good</a:t>
            </a:r>
          </a:p>
          <a:p>
            <a:r>
              <a:rPr lang="en-GB" dirty="0"/>
              <a:t>Non-experts are also very good</a:t>
            </a:r>
          </a:p>
          <a:p>
            <a:r>
              <a:rPr lang="en-GB" dirty="0"/>
              <a:t>Each reader can only read your paper for the first time once!  So use them carefully</a:t>
            </a:r>
          </a:p>
          <a:p>
            <a:r>
              <a:rPr lang="en-GB" dirty="0"/>
              <a:t>Explain carefully what you want (“I got lost here” is much more important than “</a:t>
            </a:r>
            <a:r>
              <a:rPr lang="en-GB" dirty="0" err="1"/>
              <a:t>Jarva</a:t>
            </a:r>
            <a:r>
              <a:rPr lang="en-GB" dirty="0"/>
              <a:t> is </a:t>
            </a:r>
            <a:r>
              <a:rPr lang="en-GB" dirty="0" err="1"/>
              <a:t>mis</a:t>
            </a:r>
            <a:r>
              <a:rPr lang="en-GB" dirty="0"/>
              <a:t>-spelt”.)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Get your paper read by as many friendly guinea pigs as possible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Getting help</a:t>
            </a:r>
          </a:p>
        </p:txBody>
      </p:sp>
    </p:spTree>
    <p:extLst>
      <p:ext uri="{BB962C8B-B14F-4D97-AF65-F5344CB8AC3E}">
        <p14:creationId xmlns:p14="http://schemas.microsoft.com/office/powerpoint/2010/main" val="2885736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Getting expert help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12853" y="1058429"/>
            <a:ext cx="7130935" cy="428101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 good plan: when you think you are done, send the draft to the competition saying “could you help me ensure that I describe your work fairly?”.  </a:t>
            </a:r>
          </a:p>
          <a:p>
            <a:r>
              <a:rPr lang="en-GB" dirty="0"/>
              <a:t>Often they will respond with helpful critique (they are interested in the area)</a:t>
            </a:r>
          </a:p>
          <a:p>
            <a:r>
              <a:rPr lang="en-GB" dirty="0"/>
              <a:t>They are likely to be your referees anyway, so getting their comments or criticism up front is Jolly Good.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905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36825" y="1041847"/>
            <a:ext cx="3388439" cy="213622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Listening </a:t>
            </a:r>
            <a:br>
              <a:rPr lang="en-GB" dirty="0"/>
            </a:br>
            <a:r>
              <a:rPr lang="en-GB" dirty="0"/>
              <a:t>to your reviewers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612854" y="3711370"/>
            <a:ext cx="7130935" cy="21120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This is </a:t>
            </a:r>
            <a:r>
              <a:rPr lang="en-GB" dirty="0">
                <a:solidFill>
                  <a:srgbClr val="FFB900"/>
                </a:solidFill>
              </a:rPr>
              <a:t>really, really, really </a:t>
            </a:r>
            <a:r>
              <a:rPr lang="en-GB" dirty="0"/>
              <a:t>hard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But it’s </a:t>
            </a:r>
            <a:r>
              <a:rPr lang="en-GB" dirty="0">
                <a:solidFill>
                  <a:srgbClr val="FFB900"/>
                </a:solidFill>
              </a:rPr>
              <a:t>really, really, really, really, really, really, really, really, really, really </a:t>
            </a:r>
            <a:r>
              <a:rPr lang="en-GB" dirty="0"/>
              <a:t>important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754743" y="1170041"/>
            <a:ext cx="7437257" cy="2258959"/>
          </a:xfrm>
          <a:prstGeom prst="rect">
            <a:avLst/>
          </a:prstGeom>
          <a:solidFill>
            <a:srgbClr val="00BCF2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6521" y="1240635"/>
            <a:ext cx="7059247" cy="199441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spcAft>
                <a:spcPts val="588"/>
              </a:spcAft>
            </a:pPr>
            <a:r>
              <a:rPr lang="en-GB" sz="3529" dirty="0">
                <a:solidFill>
                  <a:srgbClr val="FFB900"/>
                </a:solidFill>
                <a:latin typeface="+mj-lt"/>
              </a:rPr>
              <a:t>Treat every review like gold dust</a:t>
            </a:r>
          </a:p>
          <a:p>
            <a:pPr>
              <a:spcAft>
                <a:spcPts val="588"/>
              </a:spcAft>
            </a:pPr>
            <a:r>
              <a:rPr lang="en-GB" sz="3529" dirty="0">
                <a:solidFill>
                  <a:schemeClr val="bg1"/>
                </a:solidFill>
                <a:latin typeface="+mj-lt"/>
              </a:rPr>
              <a:t>Be (truly) grateful for criticism as well as praise</a:t>
            </a:r>
          </a:p>
        </p:txBody>
      </p:sp>
    </p:spTree>
    <p:extLst>
      <p:ext uri="{BB962C8B-B14F-4D97-AF65-F5344CB8AC3E}">
        <p14:creationId xmlns:p14="http://schemas.microsoft.com/office/powerpoint/2010/main" val="3286930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36825" y="1041847"/>
            <a:ext cx="3388439" cy="213622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Listening </a:t>
            </a:r>
            <a:br>
              <a:rPr lang="en-GB" dirty="0"/>
            </a:br>
            <a:r>
              <a:rPr lang="en-GB" dirty="0"/>
              <a:t>to your reviewers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12854" y="1058766"/>
            <a:ext cx="7130935" cy="491210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Read every criticism as a positive suggestion for something you could explain more clearly</a:t>
            </a:r>
          </a:p>
          <a:p>
            <a:r>
              <a:rPr lang="en-GB" dirty="0"/>
              <a:t>DO NOT respond “</a:t>
            </a:r>
            <a:r>
              <a:rPr lang="en-GB" dirty="0">
                <a:solidFill>
                  <a:srgbClr val="FFB900"/>
                </a:solidFill>
              </a:rPr>
              <a:t>you stupid person, I meant X</a:t>
            </a:r>
            <a:r>
              <a:rPr lang="en-GB" dirty="0"/>
              <a:t>”.  </a:t>
            </a:r>
          </a:p>
          <a:p>
            <a:r>
              <a:rPr lang="en-GB" dirty="0"/>
              <a:t>INSTEAD: fix the paper so that X is apparent even to the stupidest reader.</a:t>
            </a:r>
          </a:p>
          <a:p>
            <a:r>
              <a:rPr lang="en-GB" dirty="0"/>
              <a:t>Thank them warmly.  They have given up their time for you.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9775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83864871"/>
              </p:ext>
            </p:extLst>
          </p:nvPr>
        </p:nvGraphicFramePr>
        <p:xfrm>
          <a:off x="3263414" y="782739"/>
          <a:ext cx="614534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938705" y="672674"/>
            <a:ext cx="3147241" cy="5528732"/>
            <a:chOff x="118473" y="66579"/>
            <a:chExt cx="4170927" cy="66867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4522" y="168593"/>
              <a:ext cx="1888490" cy="141636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30488" y="66579"/>
              <a:ext cx="909026" cy="162972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3849" y="2146354"/>
              <a:ext cx="1999163" cy="142303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80601" y="2306262"/>
              <a:ext cx="1808799" cy="110321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9467" y="3769473"/>
              <a:ext cx="1227925" cy="172080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53104" y="3769473"/>
              <a:ext cx="1936296" cy="156452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245607" y="5334000"/>
              <a:ext cx="2043793" cy="141932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8473" y="5334000"/>
              <a:ext cx="1081987" cy="74335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8327430" y="1006865"/>
            <a:ext cx="360326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Seven simple, actionable </a:t>
            </a:r>
            <a:r>
              <a:rPr lang="en-US" sz="3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suggestions</a:t>
            </a:r>
            <a:endParaRPr lang="en-US" sz="3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50417" y="4381087"/>
            <a:ext cx="27146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4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 3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Language and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(not comprehensive)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3793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36825" y="1041847"/>
            <a:ext cx="3388439" cy="832764"/>
          </a:xfrm>
        </p:spPr>
        <p:txBody>
          <a:bodyPr/>
          <a:lstStyle/>
          <a:p>
            <a:r>
              <a:rPr lang="en-GB" dirty="0"/>
              <a:t>Basic stuff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12854" y="1058766"/>
            <a:ext cx="7130935" cy="4055202"/>
          </a:xfrm>
        </p:spPr>
        <p:txBody>
          <a:bodyPr>
            <a:noAutofit/>
          </a:bodyPr>
          <a:lstStyle/>
          <a:p>
            <a:r>
              <a:rPr lang="en-GB" sz="3600" dirty="0"/>
              <a:t>Submit by the deadline</a:t>
            </a:r>
          </a:p>
          <a:p>
            <a:r>
              <a:rPr lang="en-GB" sz="3600" dirty="0"/>
              <a:t>Keep to the length restrictions</a:t>
            </a:r>
          </a:p>
          <a:p>
            <a:pPr lvl="1"/>
            <a:r>
              <a:rPr lang="en-GB" sz="2800" dirty="0"/>
              <a:t>Do not narrow the margins</a:t>
            </a:r>
          </a:p>
          <a:p>
            <a:pPr lvl="1"/>
            <a:r>
              <a:rPr lang="en-GB" sz="2800" dirty="0"/>
              <a:t>Do not </a:t>
            </a:r>
            <a:r>
              <a:rPr lang="en-GB" sz="1600" dirty="0"/>
              <a:t>use 6pt font</a:t>
            </a:r>
          </a:p>
          <a:p>
            <a:pPr lvl="1"/>
            <a:r>
              <a:rPr lang="en-GB" sz="2800" dirty="0"/>
              <a:t>On occasion, supply supporting evidence (e.g. experimental data, or a written-out proof) in an appendix</a:t>
            </a:r>
          </a:p>
          <a:p>
            <a:r>
              <a:rPr lang="en-GB" sz="3600" dirty="0"/>
              <a:t>Always use a spell checker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1621386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Visual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12854" y="1058766"/>
            <a:ext cx="7130935" cy="4139685"/>
          </a:xfrm>
        </p:spPr>
        <p:txBody>
          <a:bodyPr>
            <a:noAutofit/>
          </a:bodyPr>
          <a:lstStyle/>
          <a:p>
            <a:r>
              <a:rPr lang="en-GB" sz="3200" dirty="0"/>
              <a:t>Give strong visual structure to your paper using </a:t>
            </a:r>
          </a:p>
          <a:p>
            <a:pPr lvl="1"/>
            <a:r>
              <a:rPr lang="en-GB" sz="2400" dirty="0"/>
              <a:t>sections and sub-sections</a:t>
            </a:r>
          </a:p>
          <a:p>
            <a:pPr lvl="1"/>
            <a:r>
              <a:rPr lang="en-GB" sz="2400" dirty="0"/>
              <a:t>bullets</a:t>
            </a:r>
          </a:p>
          <a:p>
            <a:pPr lvl="1"/>
            <a:r>
              <a:rPr lang="en-GB" sz="2400" dirty="0"/>
              <a:t>italics</a:t>
            </a:r>
          </a:p>
          <a:p>
            <a:pPr lvl="1"/>
            <a:r>
              <a:rPr lang="en-GB" sz="2400" dirty="0"/>
              <a:t>laid-out code</a:t>
            </a:r>
          </a:p>
          <a:p>
            <a:r>
              <a:rPr lang="en-GB" sz="3200" dirty="0"/>
              <a:t>Find out how to draw pictures, and use them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202390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74491193"/>
              </p:ext>
            </p:extLst>
          </p:nvPr>
        </p:nvGraphicFramePr>
        <p:xfrm>
          <a:off x="1885043" y="44208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1037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ctangle 20787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2854" y="1099449"/>
            <a:ext cx="7273268" cy="437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Visual structure</a:t>
            </a:r>
          </a:p>
        </p:txBody>
      </p:sp>
    </p:spTree>
    <p:extLst>
      <p:ext uri="{BB962C8B-B14F-4D97-AF65-F5344CB8AC3E}">
        <p14:creationId xmlns:p14="http://schemas.microsoft.com/office/powerpoint/2010/main" val="1230993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9986" y="2883869"/>
            <a:ext cx="3254686" cy="148449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passive voice is “respectable” but it </a:t>
            </a:r>
            <a:r>
              <a:rPr lang="en-GB" dirty="0">
                <a:solidFill>
                  <a:srgbClr val="FFB900"/>
                </a:solidFill>
              </a:rPr>
              <a:t>deadens</a:t>
            </a:r>
            <a:r>
              <a:rPr lang="en-GB" dirty="0"/>
              <a:t> your paper.  Avoid it at all costs.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4313" dirty="0"/>
              <a:t>Use the active voice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158249" y="1051738"/>
            <a:ext cx="3892742" cy="1182788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5882" dirty="0">
                <a:solidFill>
                  <a:srgbClr val="FFFFFF"/>
                </a:solidFill>
                <a:latin typeface="+mj-lt"/>
                <a:cs typeface="Segoe UI Light"/>
              </a:rPr>
              <a:t>No!</a:t>
            </a:r>
            <a:endParaRPr lang="en-US" sz="3921" kern="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030020" y="1051739"/>
            <a:ext cx="3892742" cy="1182787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5882" dirty="0">
                <a:solidFill>
                  <a:srgbClr val="FFFFFF"/>
                </a:solidFill>
                <a:latin typeface="+mj-lt"/>
                <a:cs typeface="Segoe UI Light"/>
              </a:rPr>
              <a:t>Yes!</a:t>
            </a:r>
            <a:endParaRPr lang="en-US" sz="3921" dirty="0">
              <a:solidFill>
                <a:srgbClr val="FFFFFF"/>
              </a:solidFill>
              <a:latin typeface="+mj-lt"/>
              <a:ea typeface="Segoe UI" pitchFamily="34" charset="0"/>
              <a:cs typeface="Segoe UI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4323" y="2361365"/>
            <a:ext cx="3615713" cy="361364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fontAlgn="base"/>
            <a:r>
              <a:rPr lang="en-GB" sz="2400" dirty="0">
                <a:latin typeface="+mj-lt"/>
              </a:rPr>
              <a:t>It can be seen that...</a:t>
            </a:r>
          </a:p>
          <a:p>
            <a:pPr fontAlgn="base"/>
            <a:endParaRPr lang="en-GB" sz="2400" dirty="0">
              <a:latin typeface="+mj-lt"/>
            </a:endParaRPr>
          </a:p>
          <a:p>
            <a:pPr fontAlgn="base"/>
            <a:r>
              <a:rPr lang="en-GB" sz="2400" dirty="0">
                <a:latin typeface="+mj-lt"/>
              </a:rPr>
              <a:t>34 tests were run</a:t>
            </a:r>
          </a:p>
          <a:p>
            <a:pPr fontAlgn="base"/>
            <a:endParaRPr lang="en-GB" sz="2400" dirty="0">
              <a:latin typeface="+mj-lt"/>
            </a:endParaRPr>
          </a:p>
          <a:p>
            <a:pPr fontAlgn="base"/>
            <a:r>
              <a:rPr lang="en-GB" sz="2400" dirty="0">
                <a:latin typeface="+mj-lt"/>
              </a:rPr>
              <a:t>These properties were thought desirable</a:t>
            </a:r>
          </a:p>
          <a:p>
            <a:pPr fontAlgn="base"/>
            <a:endParaRPr lang="en-GB" sz="2400" dirty="0">
              <a:latin typeface="+mj-lt"/>
            </a:endParaRPr>
          </a:p>
          <a:p>
            <a:pPr fontAlgn="base"/>
            <a:r>
              <a:rPr lang="en-GB" sz="2400" dirty="0">
                <a:latin typeface="+mj-lt"/>
              </a:rPr>
              <a:t>It might be thought that this would be a type error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50991" y="2361365"/>
            <a:ext cx="3830224" cy="361364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fontAlgn="base"/>
            <a:r>
              <a:rPr lang="en-GB" sz="2400" dirty="0">
                <a:latin typeface="+mj-lt"/>
              </a:rPr>
              <a:t>We can see that...</a:t>
            </a:r>
          </a:p>
          <a:p>
            <a:pPr fontAlgn="base"/>
            <a:endParaRPr lang="en-GB" sz="2400" dirty="0">
              <a:latin typeface="+mj-lt"/>
            </a:endParaRPr>
          </a:p>
          <a:p>
            <a:pPr fontAlgn="base"/>
            <a:r>
              <a:rPr lang="en-GB" sz="2400" dirty="0">
                <a:latin typeface="+mj-lt"/>
              </a:rPr>
              <a:t>We ran 34 tests</a:t>
            </a:r>
          </a:p>
          <a:p>
            <a:pPr fontAlgn="base"/>
            <a:endParaRPr lang="en-GB" sz="2400" dirty="0">
              <a:latin typeface="+mj-lt"/>
            </a:endParaRPr>
          </a:p>
          <a:p>
            <a:pPr fontAlgn="base"/>
            <a:r>
              <a:rPr lang="en-GB" sz="2400" dirty="0">
                <a:latin typeface="+mj-lt"/>
              </a:rPr>
              <a:t>We wanted to retain these properties</a:t>
            </a:r>
          </a:p>
          <a:p>
            <a:pPr fontAlgn="base"/>
            <a:endParaRPr lang="en-GB" sz="2400" dirty="0">
              <a:latin typeface="+mj-lt"/>
            </a:endParaRPr>
          </a:p>
          <a:p>
            <a:pPr fontAlgn="base"/>
            <a:r>
              <a:rPr lang="en-GB" sz="2400" dirty="0">
                <a:latin typeface="+mj-lt"/>
              </a:rPr>
              <a:t>You might think this would be a type error</a:t>
            </a:r>
          </a:p>
        </p:txBody>
      </p:sp>
    </p:spTree>
    <p:extLst>
      <p:ext uri="{BB962C8B-B14F-4D97-AF65-F5344CB8AC3E}">
        <p14:creationId xmlns:p14="http://schemas.microsoft.com/office/powerpoint/2010/main" val="2201000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4313" dirty="0"/>
              <a:t>Use simple, direct language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 bwMode="auto">
          <a:xfrm>
            <a:off x="4158249" y="636113"/>
            <a:ext cx="3892742" cy="1182788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5882" dirty="0">
                <a:solidFill>
                  <a:srgbClr val="FFFFFF"/>
                </a:solidFill>
                <a:latin typeface="+mj-lt"/>
                <a:cs typeface="Segoe UI Light"/>
              </a:rPr>
              <a:t>No!</a:t>
            </a:r>
            <a:endParaRPr lang="en-US" sz="3921" kern="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030020" y="636114"/>
            <a:ext cx="3892742" cy="1182787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5882" dirty="0">
                <a:solidFill>
                  <a:srgbClr val="FFFFFF"/>
                </a:solidFill>
                <a:latin typeface="+mj-lt"/>
                <a:cs typeface="Segoe UI Light"/>
              </a:rPr>
              <a:t>Yes!</a:t>
            </a:r>
            <a:endParaRPr lang="en-US" sz="3921" dirty="0">
              <a:solidFill>
                <a:srgbClr val="FFFFFF"/>
              </a:solidFill>
              <a:latin typeface="+mj-lt"/>
              <a:ea typeface="Segoe UI" pitchFamily="34" charset="0"/>
              <a:cs typeface="Segoe UI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4323" y="1945741"/>
            <a:ext cx="3615713" cy="435230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fontAlgn="base"/>
            <a:r>
              <a:rPr lang="en-GB" sz="2400" dirty="0">
                <a:latin typeface="+mj-lt"/>
              </a:rPr>
              <a:t>The object under study was displaced horizontally</a:t>
            </a:r>
          </a:p>
          <a:p>
            <a:pPr fontAlgn="base"/>
            <a:endParaRPr lang="en-GB" sz="2400" dirty="0">
              <a:latin typeface="+mj-lt"/>
            </a:endParaRPr>
          </a:p>
          <a:p>
            <a:pPr fontAlgn="base"/>
            <a:r>
              <a:rPr lang="en-GB" sz="2400" dirty="0">
                <a:latin typeface="+mj-lt"/>
              </a:rPr>
              <a:t>On an annual basis</a:t>
            </a:r>
          </a:p>
          <a:p>
            <a:pPr fontAlgn="base"/>
            <a:endParaRPr lang="en-GB" sz="2400" dirty="0">
              <a:latin typeface="+mj-lt"/>
            </a:endParaRPr>
          </a:p>
          <a:p>
            <a:pPr fontAlgn="base"/>
            <a:r>
              <a:rPr lang="en-GB" sz="2400" dirty="0">
                <a:latin typeface="+mj-lt"/>
              </a:rPr>
              <a:t>Endeavour to ascertain</a:t>
            </a:r>
          </a:p>
          <a:p>
            <a:pPr fontAlgn="base"/>
            <a:r>
              <a:rPr lang="en-GB" sz="2400" dirty="0">
                <a:latin typeface="+mj-lt"/>
              </a:rPr>
              <a:t> </a:t>
            </a:r>
          </a:p>
          <a:p>
            <a:pPr fontAlgn="base"/>
            <a:r>
              <a:rPr lang="en-GB" sz="2400" dirty="0">
                <a:latin typeface="+mj-lt"/>
              </a:rPr>
              <a:t>It could be considered that the speed of storage reclamation left something to be desired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50991" y="1945740"/>
            <a:ext cx="3830224" cy="361364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fontAlgn="base"/>
            <a:r>
              <a:rPr lang="en-GB" sz="2400" dirty="0">
                <a:latin typeface="+mj-lt"/>
              </a:rPr>
              <a:t>The ball moved sideways</a:t>
            </a:r>
          </a:p>
          <a:p>
            <a:pPr fontAlgn="base"/>
            <a:endParaRPr lang="en-GB" sz="2400" dirty="0">
              <a:latin typeface="+mj-lt"/>
            </a:endParaRPr>
          </a:p>
          <a:p>
            <a:pPr fontAlgn="base"/>
            <a:endParaRPr lang="en-GB" sz="2400" dirty="0">
              <a:latin typeface="+mj-lt"/>
            </a:endParaRPr>
          </a:p>
          <a:p>
            <a:pPr fontAlgn="base"/>
            <a:r>
              <a:rPr lang="en-GB" sz="2400" dirty="0">
                <a:latin typeface="+mj-lt"/>
              </a:rPr>
              <a:t>Yearly</a:t>
            </a:r>
          </a:p>
          <a:p>
            <a:pPr fontAlgn="base"/>
            <a:endParaRPr lang="en-GB" sz="2400" dirty="0">
              <a:latin typeface="+mj-lt"/>
            </a:endParaRPr>
          </a:p>
          <a:p>
            <a:pPr fontAlgn="base"/>
            <a:r>
              <a:rPr lang="en-GB" sz="2400" dirty="0">
                <a:latin typeface="+mj-lt"/>
              </a:rPr>
              <a:t>Find out</a:t>
            </a:r>
          </a:p>
          <a:p>
            <a:pPr fontAlgn="base"/>
            <a:endParaRPr lang="en-GB" sz="2400" dirty="0">
              <a:latin typeface="+mj-lt"/>
            </a:endParaRPr>
          </a:p>
          <a:p>
            <a:pPr fontAlgn="base"/>
            <a:r>
              <a:rPr lang="en-GB" sz="2400" dirty="0">
                <a:latin typeface="+mj-lt"/>
              </a:rPr>
              <a:t>The garbage collector was really slow</a:t>
            </a:r>
          </a:p>
        </p:txBody>
      </p:sp>
    </p:spTree>
    <p:extLst>
      <p:ext uri="{BB962C8B-B14F-4D97-AF65-F5344CB8AC3E}">
        <p14:creationId xmlns:p14="http://schemas.microsoft.com/office/powerpoint/2010/main" val="460829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044" y="1921191"/>
            <a:ext cx="59055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4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487"/>
            <a:ext cx="3854938" cy="685702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36825" y="1041847"/>
            <a:ext cx="3388439" cy="213622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Writing papers: model 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751364" y="1190961"/>
            <a:ext cx="1791741" cy="177387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2941" dirty="0">
                <a:solidFill>
                  <a:srgbClr val="FFFFFF"/>
                </a:solidFill>
                <a:latin typeface="+mj-lt"/>
              </a:rPr>
              <a:t>Your idea</a:t>
            </a:r>
            <a:endParaRPr lang="en-US" sz="294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49344" y="1187939"/>
            <a:ext cx="1791741" cy="177387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2941" dirty="0">
                <a:solidFill>
                  <a:srgbClr val="FFFFFF"/>
                </a:solidFill>
                <a:latin typeface="+mj-lt"/>
                <a:cs typeface="Segoe UI Light"/>
              </a:rPr>
              <a:t>Do research</a:t>
            </a:r>
            <a:endParaRPr lang="en-US" sz="2941" kern="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347324" y="1187939"/>
            <a:ext cx="1791741" cy="1773872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2941" dirty="0">
                <a:solidFill>
                  <a:srgbClr val="FFFFFF"/>
                </a:solidFill>
                <a:latin typeface="+mj-lt"/>
                <a:cs typeface="Segoe UI Light"/>
              </a:rPr>
              <a:t>Write paper</a:t>
            </a:r>
            <a:endParaRPr lang="en-US" sz="2941" dirty="0">
              <a:solidFill>
                <a:srgbClr val="FFFFFF"/>
              </a:solidFill>
              <a:latin typeface="+mj-lt"/>
              <a:ea typeface="Segoe UI" pitchFamily="34" charset="0"/>
              <a:cs typeface="Segoe UI Light"/>
            </a:endParaRPr>
          </a:p>
        </p:txBody>
      </p:sp>
      <p:sp>
        <p:nvSpPr>
          <p:cNvPr id="13" name="Freeform 99"/>
          <p:cNvSpPr>
            <a:spLocks/>
          </p:cNvSpPr>
          <p:nvPr/>
        </p:nvSpPr>
        <p:spPr bwMode="black">
          <a:xfrm>
            <a:off x="6390145" y="1852190"/>
            <a:ext cx="633642" cy="46434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rgbClr val="FFB900"/>
          </a:solidFill>
          <a:ln>
            <a:noFill/>
          </a:ln>
          <a:extLst/>
        </p:spPr>
        <p:txBody>
          <a:bodyPr vert="horz" wrap="square" lIns="91444" tIns="45722" rIns="91444" bIns="45722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solidFill>
                <a:srgbClr val="000000"/>
              </a:solidFill>
            </a:endParaRPr>
          </a:p>
        </p:txBody>
      </p:sp>
      <p:sp>
        <p:nvSpPr>
          <p:cNvPr id="14" name="Freeform 99"/>
          <p:cNvSpPr>
            <a:spLocks/>
          </p:cNvSpPr>
          <p:nvPr/>
        </p:nvSpPr>
        <p:spPr bwMode="black">
          <a:xfrm>
            <a:off x="8687395" y="1852190"/>
            <a:ext cx="633642" cy="46434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rgbClr val="0078D7"/>
          </a:solidFill>
          <a:ln>
            <a:noFill/>
          </a:ln>
          <a:extLst/>
        </p:spPr>
        <p:txBody>
          <a:bodyPr vert="horz" wrap="square" lIns="91444" tIns="45722" rIns="91444" bIns="45722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252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487"/>
            <a:ext cx="3854938" cy="685702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36825" y="1041847"/>
            <a:ext cx="3388439" cy="213622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Writing papers: model 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751364" y="1190961"/>
            <a:ext cx="1791741" cy="177387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2941" dirty="0">
                <a:solidFill>
                  <a:srgbClr val="FFFFFF"/>
                </a:solidFill>
                <a:latin typeface="+mj-lt"/>
              </a:rPr>
              <a:t>Your idea</a:t>
            </a:r>
            <a:endParaRPr lang="en-US" sz="294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49344" y="1187939"/>
            <a:ext cx="1791741" cy="177387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2941" dirty="0">
                <a:solidFill>
                  <a:srgbClr val="FFFFFF"/>
                </a:solidFill>
                <a:latin typeface="+mj-lt"/>
                <a:cs typeface="Segoe UI Light"/>
              </a:rPr>
              <a:t>Do research</a:t>
            </a:r>
            <a:endParaRPr lang="en-US" sz="2941" kern="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347324" y="1187939"/>
            <a:ext cx="1791741" cy="1773872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2941" dirty="0">
                <a:solidFill>
                  <a:srgbClr val="FFFFFF"/>
                </a:solidFill>
                <a:latin typeface="+mj-lt"/>
                <a:cs typeface="Segoe UI Light"/>
              </a:rPr>
              <a:t>Write paper</a:t>
            </a:r>
            <a:endParaRPr lang="en-US" sz="2941" dirty="0">
              <a:solidFill>
                <a:srgbClr val="FFFFFF"/>
              </a:solidFill>
              <a:latin typeface="+mj-lt"/>
              <a:ea typeface="Segoe UI" pitchFamily="34" charset="0"/>
              <a:cs typeface="Segoe UI Light"/>
            </a:endParaRPr>
          </a:p>
        </p:txBody>
      </p:sp>
      <p:sp>
        <p:nvSpPr>
          <p:cNvPr id="13" name="Freeform 99"/>
          <p:cNvSpPr>
            <a:spLocks/>
          </p:cNvSpPr>
          <p:nvPr/>
        </p:nvSpPr>
        <p:spPr bwMode="black">
          <a:xfrm>
            <a:off x="6390145" y="1852190"/>
            <a:ext cx="633642" cy="46434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rgbClr val="FFB900"/>
          </a:solidFill>
          <a:ln>
            <a:noFill/>
          </a:ln>
          <a:extLst/>
        </p:spPr>
        <p:txBody>
          <a:bodyPr vert="horz" wrap="square" lIns="91444" tIns="45722" rIns="91444" bIns="45722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solidFill>
                <a:srgbClr val="000000"/>
              </a:solidFill>
            </a:endParaRPr>
          </a:p>
        </p:txBody>
      </p:sp>
      <p:sp>
        <p:nvSpPr>
          <p:cNvPr id="14" name="Freeform 99"/>
          <p:cNvSpPr>
            <a:spLocks/>
          </p:cNvSpPr>
          <p:nvPr/>
        </p:nvSpPr>
        <p:spPr bwMode="black">
          <a:xfrm>
            <a:off x="8687395" y="1852190"/>
            <a:ext cx="633642" cy="46434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rgbClr val="0078D7"/>
          </a:solidFill>
          <a:ln>
            <a:noFill/>
          </a:ln>
          <a:extLst/>
        </p:spPr>
        <p:txBody>
          <a:bodyPr vert="horz" wrap="square" lIns="91444" tIns="45722" rIns="91444" bIns="45722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751364" y="3290838"/>
            <a:ext cx="1791741" cy="177387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2941" dirty="0">
                <a:solidFill>
                  <a:srgbClr val="FFFFFF"/>
                </a:solidFill>
                <a:latin typeface="+mj-lt"/>
              </a:rPr>
              <a:t>Your idea</a:t>
            </a:r>
            <a:endParaRPr lang="en-US" sz="294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049344" y="3287815"/>
            <a:ext cx="1791741" cy="1773872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2941" dirty="0">
                <a:solidFill>
                  <a:srgbClr val="FFFFFF"/>
                </a:solidFill>
                <a:latin typeface="+mj-lt"/>
                <a:cs typeface="Segoe UI Light"/>
              </a:rPr>
              <a:t>Write paper</a:t>
            </a:r>
            <a:endParaRPr lang="en-US" sz="2941" kern="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347324" y="3287815"/>
            <a:ext cx="1791741" cy="1773872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2941" dirty="0">
                <a:solidFill>
                  <a:srgbClr val="FFFFFF"/>
                </a:solidFill>
                <a:latin typeface="+mj-lt"/>
                <a:cs typeface="Segoe UI Light"/>
              </a:rPr>
              <a:t>Do research</a:t>
            </a:r>
            <a:endParaRPr lang="en-US" sz="2941" dirty="0">
              <a:solidFill>
                <a:srgbClr val="FFFFFF"/>
              </a:solidFill>
              <a:latin typeface="+mj-lt"/>
              <a:ea typeface="Segoe UI" pitchFamily="34" charset="0"/>
              <a:cs typeface="Segoe UI Light"/>
            </a:endParaRPr>
          </a:p>
        </p:txBody>
      </p:sp>
      <p:sp>
        <p:nvSpPr>
          <p:cNvPr id="15" name="Freeform 99"/>
          <p:cNvSpPr>
            <a:spLocks/>
          </p:cNvSpPr>
          <p:nvPr/>
        </p:nvSpPr>
        <p:spPr bwMode="black">
          <a:xfrm>
            <a:off x="6390145" y="3952066"/>
            <a:ext cx="633642" cy="46434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rgbClr val="FFB900"/>
          </a:solidFill>
          <a:ln>
            <a:noFill/>
          </a:ln>
          <a:extLst/>
        </p:spPr>
        <p:txBody>
          <a:bodyPr vert="horz" wrap="square" lIns="91444" tIns="45722" rIns="91444" bIns="45722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solidFill>
                <a:srgbClr val="000000"/>
              </a:solidFill>
            </a:endParaRPr>
          </a:p>
        </p:txBody>
      </p:sp>
      <p:sp>
        <p:nvSpPr>
          <p:cNvPr id="16" name="Freeform 99"/>
          <p:cNvSpPr>
            <a:spLocks/>
          </p:cNvSpPr>
          <p:nvPr/>
        </p:nvSpPr>
        <p:spPr bwMode="black">
          <a:xfrm>
            <a:off x="8687395" y="3952066"/>
            <a:ext cx="633642" cy="46434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  <a:extLst/>
        </p:spPr>
        <p:txBody>
          <a:bodyPr vert="horz" wrap="square" lIns="91444" tIns="45722" rIns="91444" bIns="45722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331188" y="1099448"/>
            <a:ext cx="7129840" cy="1976589"/>
          </a:xfrm>
          <a:prstGeom prst="line">
            <a:avLst/>
          </a:prstGeom>
          <a:ln w="76200">
            <a:solidFill>
              <a:srgbClr val="E81123"/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401781" y="1099448"/>
            <a:ext cx="7129840" cy="1969831"/>
          </a:xfrm>
          <a:prstGeom prst="line">
            <a:avLst/>
          </a:prstGeom>
          <a:ln w="76200">
            <a:solidFill>
              <a:srgbClr val="E81123"/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531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487"/>
            <a:ext cx="3854938" cy="685702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36825" y="1041847"/>
            <a:ext cx="3388439" cy="213622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Writing papers: model 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45055" y="813247"/>
            <a:ext cx="6387701" cy="1776894"/>
            <a:chOff x="4751364" y="1187939"/>
            <a:chExt cx="6387701" cy="177689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7049344" y="1187939"/>
              <a:ext cx="1791741" cy="1773872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941" dirty="0">
                  <a:solidFill>
                    <a:srgbClr val="FFFFFF"/>
                  </a:solidFill>
                  <a:latin typeface="+mj-lt"/>
                  <a:cs typeface="Segoe UI Light"/>
                </a:rPr>
                <a:t>Write paper</a:t>
              </a:r>
              <a:endParaRPr lang="en-US" sz="2941" kern="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9347324" y="1187939"/>
              <a:ext cx="1791741" cy="1773872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941" dirty="0">
                  <a:solidFill>
                    <a:srgbClr val="FFFFFF"/>
                  </a:solidFill>
                  <a:latin typeface="+mj-lt"/>
                  <a:cs typeface="Segoe UI Light"/>
                </a:rPr>
                <a:t>Do research</a:t>
              </a:r>
              <a:endParaRPr lang="en-US" sz="2941" dirty="0">
                <a:solidFill>
                  <a:srgbClr val="FFFFFF"/>
                </a:solidFill>
                <a:latin typeface="+mj-lt"/>
                <a:ea typeface="Segoe UI" pitchFamily="34" charset="0"/>
                <a:cs typeface="Segoe UI Light"/>
              </a:endParaRPr>
            </a:p>
          </p:txBody>
        </p:sp>
        <p:sp>
          <p:nvSpPr>
            <p:cNvPr id="16" name="Freeform 99"/>
            <p:cNvSpPr>
              <a:spLocks/>
            </p:cNvSpPr>
            <p:nvPr/>
          </p:nvSpPr>
          <p:spPr bwMode="black">
            <a:xfrm>
              <a:off x="8687395" y="1852190"/>
              <a:ext cx="633642" cy="464347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/>
          </p:spPr>
          <p:txBody>
            <a:bodyPr vert="horz" wrap="square" lIns="91444" tIns="45722" rIns="91444" bIns="45722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751364" y="1190961"/>
              <a:ext cx="1791741" cy="1773872"/>
            </a:xfrm>
            <a:prstGeom prst="rect">
              <a:avLst/>
            </a:prstGeom>
            <a:solidFill>
              <a:srgbClr val="FFB9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941" dirty="0">
                  <a:solidFill>
                    <a:srgbClr val="FFFFFF"/>
                  </a:solidFill>
                  <a:latin typeface="+mj-lt"/>
                </a:rPr>
                <a:t>Your idea</a:t>
              </a:r>
              <a:endParaRPr lang="en-US" sz="2941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Freeform 99"/>
            <p:cNvSpPr>
              <a:spLocks/>
            </p:cNvSpPr>
            <p:nvPr/>
          </p:nvSpPr>
          <p:spPr bwMode="black">
            <a:xfrm>
              <a:off x="6390145" y="1852190"/>
              <a:ext cx="633642" cy="464347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4" tIns="45722" rIns="91444" bIns="45722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65003045"/>
              </p:ext>
            </p:extLst>
          </p:nvPr>
        </p:nvGraphicFramePr>
        <p:xfrm>
          <a:off x="4273100" y="2184847"/>
          <a:ext cx="7075257" cy="4673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424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751364" y="1190961"/>
            <a:ext cx="1791741" cy="177387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2941" dirty="0">
                <a:solidFill>
                  <a:srgbClr val="FFFFFF"/>
                </a:solidFill>
                <a:latin typeface="+mj-lt"/>
              </a:rPr>
              <a:t>Your idea</a:t>
            </a:r>
            <a:endParaRPr lang="en-US" sz="294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049344" y="1187939"/>
            <a:ext cx="1791741" cy="1773872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2941" dirty="0">
                <a:solidFill>
                  <a:srgbClr val="FFFFFF"/>
                </a:solidFill>
                <a:latin typeface="+mj-lt"/>
                <a:cs typeface="Segoe UI Light"/>
              </a:rPr>
              <a:t>Write paper</a:t>
            </a:r>
            <a:endParaRPr lang="en-US" sz="2941" kern="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347324" y="1187939"/>
            <a:ext cx="1791741" cy="1773872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2941" dirty="0">
                <a:solidFill>
                  <a:srgbClr val="FFFFFF"/>
                </a:solidFill>
                <a:latin typeface="+mj-lt"/>
                <a:cs typeface="Segoe UI Light"/>
              </a:rPr>
              <a:t>Do research</a:t>
            </a:r>
            <a:endParaRPr lang="en-US" sz="2941" dirty="0">
              <a:solidFill>
                <a:srgbClr val="FFFFFF"/>
              </a:solidFill>
              <a:latin typeface="+mj-lt"/>
              <a:ea typeface="Segoe UI" pitchFamily="34" charset="0"/>
              <a:cs typeface="Segoe UI Light"/>
            </a:endParaRPr>
          </a:p>
        </p:txBody>
      </p:sp>
      <p:sp>
        <p:nvSpPr>
          <p:cNvPr id="15" name="Freeform 99"/>
          <p:cNvSpPr>
            <a:spLocks/>
          </p:cNvSpPr>
          <p:nvPr/>
        </p:nvSpPr>
        <p:spPr bwMode="black">
          <a:xfrm>
            <a:off x="6390145" y="1852190"/>
            <a:ext cx="633642" cy="46434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rgbClr val="FFB900"/>
          </a:solidFill>
          <a:ln>
            <a:noFill/>
          </a:ln>
          <a:extLst/>
        </p:spPr>
        <p:txBody>
          <a:bodyPr vert="horz" wrap="square" lIns="91444" tIns="45722" rIns="91444" bIns="45722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solidFill>
                <a:srgbClr val="000000"/>
              </a:solidFill>
            </a:endParaRPr>
          </a:p>
        </p:txBody>
      </p:sp>
      <p:sp>
        <p:nvSpPr>
          <p:cNvPr id="16" name="Freeform 99"/>
          <p:cNvSpPr>
            <a:spLocks/>
          </p:cNvSpPr>
          <p:nvPr/>
        </p:nvSpPr>
        <p:spPr bwMode="black">
          <a:xfrm>
            <a:off x="8687395" y="1852190"/>
            <a:ext cx="633642" cy="46434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  <a:extLst/>
        </p:spPr>
        <p:txBody>
          <a:bodyPr vert="horz" wrap="square" lIns="91444" tIns="45722" rIns="91444" bIns="45722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" y="487"/>
            <a:ext cx="3854938" cy="685702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705553" y="4840850"/>
            <a:ext cx="7483192" cy="1484494"/>
          </a:xfrm>
        </p:spPr>
        <p:txBody>
          <a:bodyPr/>
          <a:lstStyle/>
          <a:p>
            <a:r>
              <a:rPr lang="en-GB" dirty="0"/>
              <a:t>Writing papers is a primary mechanism for doing research (not just for reporting it)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Writing papers: model 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751364" y="1190961"/>
            <a:ext cx="1791741" cy="177387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2941" dirty="0">
                <a:solidFill>
                  <a:srgbClr val="FFFFFF"/>
                </a:solidFill>
                <a:latin typeface="+mj-lt"/>
              </a:rPr>
              <a:t>Your idea</a:t>
            </a:r>
            <a:endParaRPr lang="en-US" sz="294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99"/>
          <p:cNvSpPr>
            <a:spLocks/>
          </p:cNvSpPr>
          <p:nvPr/>
        </p:nvSpPr>
        <p:spPr bwMode="black">
          <a:xfrm>
            <a:off x="6390145" y="1852190"/>
            <a:ext cx="633642" cy="46434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rgbClr val="FFB900"/>
          </a:solidFill>
          <a:ln>
            <a:noFill/>
          </a:ln>
          <a:extLst/>
        </p:spPr>
        <p:txBody>
          <a:bodyPr vert="horz" wrap="square" lIns="91444" tIns="45722" rIns="91444" bIns="45722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39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2682</TotalTime>
  <Words>1836</Words>
  <Application>Microsoft Office PowerPoint</Application>
  <PresentationFormat>Widescreen</PresentationFormat>
  <Paragraphs>290</Paragraphs>
  <Slides>53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Garamond</vt:lpstr>
      <vt:lpstr>Segoe UI</vt:lpstr>
      <vt:lpstr>Segoe UI Light</vt:lpstr>
      <vt:lpstr>Organic</vt:lpstr>
      <vt:lpstr>How to Read/Summarize/Write a Research Paper</vt:lpstr>
      <vt:lpstr>Section 3: Seven Suggestions</vt:lpstr>
      <vt:lpstr>Seven simple, actionable suggestions that will make your papers better.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3: Language and Style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Paper Summarization</dc:title>
  <dc:creator>M. Sohel Rahman</dc:creator>
  <cp:lastModifiedBy>Sara Nowreen</cp:lastModifiedBy>
  <cp:revision>119</cp:revision>
  <dcterms:created xsi:type="dcterms:W3CDTF">2019-09-27T16:20:15Z</dcterms:created>
  <dcterms:modified xsi:type="dcterms:W3CDTF">2023-02-08T16:29:32Z</dcterms:modified>
</cp:coreProperties>
</file>