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55"/>
  </p:notesMasterIdLst>
  <p:sldIdLst>
    <p:sldId id="256" r:id="rId2"/>
    <p:sldId id="303" r:id="rId3"/>
    <p:sldId id="320" r:id="rId4"/>
    <p:sldId id="341" r:id="rId5"/>
    <p:sldId id="321" r:id="rId6"/>
    <p:sldId id="319" r:id="rId7"/>
    <p:sldId id="328" r:id="rId8"/>
    <p:sldId id="325" r:id="rId9"/>
    <p:sldId id="327" r:id="rId10"/>
    <p:sldId id="329" r:id="rId11"/>
    <p:sldId id="330" r:id="rId12"/>
    <p:sldId id="331" r:id="rId13"/>
    <p:sldId id="332" r:id="rId14"/>
    <p:sldId id="323" r:id="rId15"/>
    <p:sldId id="334" r:id="rId16"/>
    <p:sldId id="333" r:id="rId17"/>
    <p:sldId id="336" r:id="rId18"/>
    <p:sldId id="337" r:id="rId19"/>
    <p:sldId id="338" r:id="rId20"/>
    <p:sldId id="339" r:id="rId21"/>
    <p:sldId id="340" r:id="rId22"/>
    <p:sldId id="335" r:id="rId23"/>
    <p:sldId id="342" r:id="rId24"/>
    <p:sldId id="343" r:id="rId25"/>
    <p:sldId id="344" r:id="rId26"/>
    <p:sldId id="346" r:id="rId27"/>
    <p:sldId id="347" r:id="rId28"/>
    <p:sldId id="345" r:id="rId29"/>
    <p:sldId id="348" r:id="rId30"/>
    <p:sldId id="349" r:id="rId31"/>
    <p:sldId id="350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74" r:id="rId41"/>
    <p:sldId id="360" r:id="rId42"/>
    <p:sldId id="361" r:id="rId43"/>
    <p:sldId id="362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3" r:id="rId53"/>
    <p:sldId id="2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b246a64c164245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0" d="100"/>
          <a:sy n="60" d="100"/>
        </p:scale>
        <p:origin x="96" y="1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6T01:09:43.735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9:22:15.49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0,'45'0'16,"-1"0"-16,1 0 15,89 0-15,-45 0 16,44 0-16,1 0 16,0 0-16,-1 0 15,1 0-15,89 0 16,0-45-16,-45 45 15,89-44-15,-88 44 16,133-45-16,-134 45 16,-44 0-16,44 0 15,-45 0-15,46 0 16,-1 0-16,-44 0 16,-1 0-16,1 0 15,0 0-15,-45 0 16,44 0-16,1 0 15,0 0-15,0 0 16,-1 0-16,45 45 16,-44-45-1,-45 0-15,45 0 16,-45 0-16,0 0 16,45 0-16,0 0 15,-1 0-15,-44 0 16,45 0-16,0 0 15,-45 0-15,0 0 16,0 0-16,-44 0 16,44 0-1,-45 0 32,45 0-31,45 0-1,0 0-15,-90 0 16,90 0-16,-89 0 16,-1 0-16,1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9:22:27.535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0 163 0,'45'0'0,"44"0"15,45 0-15,-45-45 16,134 45-16,0 0 16,-45-44-16,-45 44 15,46 0-15,-46 0 16,1 0-16,-45 0 15,-44 0-15,-1 0 16,1 0 0,-1 0-1,1 0 1,44-45-16,89 45 16,-88 0-16,43 0 15,-44 0-15,45 0 16,-89 0-16,88 0 15,-44 0-15,-44 0 16,0 0-16,44 0 16,-45 0-16,1 0 15,-1 0-15,45 0 16,1 0-16,-1 0 16,89 0-16,-89 0 15,89 0-15,-44 45 16,44-45-1,-44 0-15,133 44 16,-133-44-16,-45 45 16,45-1-16,-90-44 15,45 45-15,45-45 16,-89 0-16,44 0 16,-45 0-16,46 0 15,-1 0-15,-45 0 16,90 44-16,-45-44 15,45 0-15,-45 45 16,44-45-16,1 0 16,-45 0-16,0 0 15,1 0-15,-1 0 16,0 0-16,0 0 16,0 0-16,-44 0 15,44 0-15,-45 0 16,1 0-16,-1 0 47,46 0 62,-46 0-109,45 0 16,0 0-16,-44 0 15,44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1-01-15T19:23:34.749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-1 142 0,'133'0'94,"135"0"-78,-45 0-16,-45 0 15,89-44-15,1-1 16,-90 0-16,-44 45 16,-90 0-16,45 0 15,-44 0 32,44 0-31,0 0-16,89 0 15,-44 0-15,44 0 16,-44 45-16,0-45 16,-90 0-16,45 45 15,-44-45-15,-1 0 16,1 0-1,0 0 17,88 0-17,-44 0 1,0 0-16,1 0 16,-46 0-1,45 0 79,45 0-94,0 0 16,-1 0-16,1 0 15,0 0-15,44 0 16,-89 0-16,0 0 15,-44 0-15,-1 0 16,45 0-16,-44 0 16,44 0-1,-44 0 1,-1 0 0,45 0-16,0 0 15,1 0-15,43 0 16,1 0-16,44 0 0,-44 0 15,0 0 1,-90 0-16,45 0 16,0 0-16,-44 0 15,44 0-15,-44 0 32,88 0-1,46 0-31,-1 0 15,0 0-15,45 0 16,133 0-16,-177 0 16,-1 0-16,45 0 15,-134 0-15,-45 0 16,1 0 62,-1 0-62,46 0-16,43 0 15,-88 0-15,133 0 16,-89 0 0,0 0-16,45 0 0,-45 0 31,-44 0-31,44 0 0,-45 0 31,46 0-31,-46 0 16,90 0-1,-90 0 1,90 0-16,-89 0 16,44 0-16,-45 0 15,45 0-15,0 0 16,-44 0-1,0 0-15,-1 0 16,1 0 0,44 0-1,-45 0-15,1 0 16,0 0-16,-1 0 16,1 0-16,-1 0 15,1 0 1,-1 0-16,1 0 31,-1 0 0,90 0-31,-45 0 16,-44 0-16,-1 0 16,46 0-1,-46 0 1,1 0 15,-1 0-31,1 0 16,-1 0-16,1 0 15,44 0-15,0 0 16,45 0-16,0 0 16,-1 0-16,-44 0 15,45 0-15,44 0 16,-89 0-16,90 0 15,-1 0-15,45 0 16,44 0-16,0 0 16,-44 0-16,0 0 15,-89 0-15,-45 0 16,0 0-16,-44 0 16,-1 0 140,45 0-141,0 0 1,0 0-16,1 0 16,-46 0-16,1 0 15,44 0-15,0 0 16,-45 0-16,1 0 16,44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0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box.set</a:t>
            </a:r>
            <a:r>
              <a:rPr lang="en-US" b="1" dirty="0">
                <a:solidFill>
                  <a:srgbClr val="C00000"/>
                </a:solidFill>
              </a:rPr>
              <a:t> width(4); 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box.set_length</a:t>
            </a:r>
            <a:r>
              <a:rPr lang="en-US" b="1" dirty="0">
                <a:solidFill>
                  <a:srgbClr val="C00000"/>
                </a:solidFill>
              </a:rPr>
              <a:t>(4); 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/* function area() is private to Box object cannot be accessed outside Box object */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 “Box base area: base area: ”&lt;&lt;</a:t>
            </a:r>
            <a:r>
              <a:rPr lang="en-US" b="1" dirty="0" err="1">
                <a:solidFill>
                  <a:srgbClr val="C00000"/>
                </a:solidFill>
              </a:rPr>
              <a:t>box.area</a:t>
            </a:r>
            <a:r>
              <a:rPr lang="en-US" b="1" dirty="0">
                <a:solidFill>
                  <a:srgbClr val="C00000"/>
                </a:solidFill>
              </a:rPr>
              <a:t>()&lt;&lt;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9400" y="838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Reminder: private modifier means that it can’t be accessed from outside the class. But can be from inside(if it was public or protected)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Base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width, length;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set_width</a:t>
            </a:r>
            <a:r>
              <a:rPr lang="en-US" sz="2000" b="1" dirty="0">
                <a:solidFill>
                  <a:srgbClr val="0070C0"/>
                </a:solidFill>
              </a:rPr>
              <a:t>(int w) {width=w;}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set_length</a:t>
            </a:r>
            <a:r>
              <a:rPr lang="en-US" sz="2000" b="1" dirty="0">
                <a:solidFill>
                  <a:srgbClr val="0070C0"/>
                </a:solidFill>
              </a:rPr>
              <a:t>(int l) {length=l;}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area() {return (width*length);}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4394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/*protected members of the base class can be accessed by the derived class 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int volume () {return (width*length*height);}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b="1" dirty="0" err="1">
                <a:solidFill>
                  <a:srgbClr val="FF0000"/>
                </a:solidFill>
              </a:rPr>
              <a:t>rect.width</a:t>
            </a:r>
            <a:r>
              <a:rPr lang="en-US" b="1" dirty="0">
                <a:solidFill>
                  <a:srgbClr val="FF0000"/>
                </a:solidFill>
              </a:rPr>
              <a:t>=4; error!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b="1" dirty="0" err="1">
                <a:solidFill>
                  <a:srgbClr val="FF0000"/>
                </a:solidFill>
              </a:rPr>
              <a:t>box.width</a:t>
            </a:r>
            <a:r>
              <a:rPr lang="en-US" b="1" dirty="0">
                <a:solidFill>
                  <a:srgbClr val="FF0000"/>
                </a:solidFill>
              </a:rPr>
              <a:t>=4; error!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</a:t>
            </a:r>
            <a:r>
              <a:rPr lang="en-US" b="1" dirty="0">
                <a:solidFill>
                  <a:srgbClr val="0070C0"/>
                </a:solidFill>
              </a:rPr>
              <a:t> width(4);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box.set_length</a:t>
            </a:r>
            <a:r>
              <a:rPr lang="en-US" b="1" dirty="0">
                <a:solidFill>
                  <a:srgbClr val="0070C0"/>
                </a:solidFill>
              </a:rPr>
              <a:t>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 “Box base area: ”&lt;&lt;</a:t>
            </a:r>
            <a:r>
              <a:rPr lang="en-US" b="1" dirty="0" err="1">
                <a:solidFill>
                  <a:srgbClr val="0070C0"/>
                </a:solidFill>
              </a:rPr>
              <a:t>box.area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base class and derived class can have constructors and destructors</a:t>
            </a:r>
          </a:p>
          <a:p>
            <a:endParaRPr lang="en-US" dirty="0"/>
          </a:p>
          <a:p>
            <a:r>
              <a:rPr lang="en-US" dirty="0"/>
              <a:t>Constructor functions are executed in the order of derivation</a:t>
            </a:r>
          </a:p>
          <a:p>
            <a:r>
              <a:rPr lang="en-US" dirty="0"/>
              <a:t>Destructor functions are executed in the </a:t>
            </a:r>
            <a:r>
              <a:rPr lang="en-US" dirty="0">
                <a:solidFill>
                  <a:srgbClr val="C00000"/>
                </a:solidFill>
              </a:rPr>
              <a:t>reverse order of derivation</a:t>
            </a:r>
          </a:p>
          <a:p>
            <a:endParaRPr lang="en-US" dirty="0"/>
          </a:p>
          <a:p>
            <a:r>
              <a:rPr lang="en-US" dirty="0"/>
              <a:t>While working with an object of a derived class, the base class constructor and destructor are always executed no matter how the inheritance was done (private, protected or public)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65926" y="3142345"/>
              <a:ext cx="2615400" cy="5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046" y="3046585"/>
                <a:ext cx="27111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956846" y="4754065"/>
              <a:ext cx="2759760" cy="12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8966" y="4657945"/>
                <a:ext cx="285552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base()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“Constructing base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~base()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“Destructing base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derived() </a:t>
            </a:r>
            <a:r>
              <a:rPr lang="en-US" b="1" dirty="0" smtClean="0">
                <a:solidFill>
                  <a:srgbClr val="0070C0"/>
                </a:solidFill>
              </a:rPr>
              <a:t>/*1*/{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“Constructing derived class\n</a:t>
            </a:r>
            <a:r>
              <a:rPr lang="en-US" b="1" dirty="0" smtClean="0">
                <a:solidFill>
                  <a:srgbClr val="0070C0"/>
                </a:solidFill>
              </a:rPr>
              <a:t>”; //2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“Destructing derived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derived obj;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Constructing base </a:t>
            </a:r>
            <a:r>
              <a:rPr lang="en-US" sz="1500" b="1" dirty="0" smtClean="0">
                <a:solidFill>
                  <a:srgbClr val="0070C0"/>
                </a:solidFill>
              </a:rPr>
              <a:t>class //1</a:t>
            </a:r>
            <a:endParaRPr lang="en-US" sz="1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Constructing derived </a:t>
            </a:r>
            <a:r>
              <a:rPr lang="en-US" sz="1500" b="1" dirty="0" smtClean="0">
                <a:solidFill>
                  <a:srgbClr val="0070C0"/>
                </a:solidFill>
              </a:rPr>
              <a:t>class //2</a:t>
            </a:r>
            <a:endParaRPr lang="en-US" sz="1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Destructing derived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Destructing base class</a:t>
            </a:r>
          </a:p>
        </p:txBody>
      </p:sp>
    </p:spTree>
    <p:extLst>
      <p:ext uri="{BB962C8B-B14F-4D97-AF65-F5344CB8AC3E}">
        <p14:creationId xmlns:p14="http://schemas.microsoft.com/office/powerpoint/2010/main" val="39360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a base class constructor takes parameters then it is the responsibility of the derived class constructor(s) to collect them and pass them to the base class constructor using the following syntax -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derived-constructor(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 : base(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 { …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 “base” is the name of the base class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is permissible for both the derived class and the base class to use the same argument</a:t>
            </a:r>
          </a:p>
          <a:p>
            <a:pPr>
              <a:lnSpc>
                <a:spcPct val="90000"/>
              </a:lnSpc>
            </a:pPr>
            <a:r>
              <a:rPr lang="en-US" dirty="0"/>
              <a:t>It is also possible for the derived class to ignore all arguments and just pass them along the base class.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*length;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*length);}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length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*length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length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*length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length;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Box();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Box(int, 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~Box();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volume(){ return area()*(*height);}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Box::Box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*height=0;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allows one object to inherit member variables and/or member functions from another object</a:t>
            </a:r>
          </a:p>
          <a:p>
            <a:endParaRPr lang="en-US" dirty="0"/>
          </a:p>
          <a:p>
            <a:r>
              <a:rPr lang="en-US" dirty="0"/>
              <a:t>Inherited object is called base object</a:t>
            </a:r>
          </a:p>
          <a:p>
            <a:r>
              <a:rPr lang="en-US" dirty="0"/>
              <a:t>Inheriting object is called derived object</a:t>
            </a:r>
          </a:p>
          <a:p>
            <a:endParaRPr lang="en-US" dirty="0"/>
          </a:p>
          <a:p>
            <a:r>
              <a:rPr lang="en-US" dirty="0"/>
              <a:t>Helps programmer to write reusable code</a:t>
            </a:r>
          </a:p>
          <a:p>
            <a:r>
              <a:rPr lang="en-US" dirty="0"/>
              <a:t>Helps programmer to write compact code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Box::Box (int w, int l, int h):Rectangle(</a:t>
            </a:r>
            <a:r>
              <a:rPr lang="en-US" sz="2000" b="1" dirty="0" err="1">
                <a:solidFill>
                  <a:srgbClr val="0070C0"/>
                </a:solidFill>
              </a:rPr>
              <a:t>w,l</a:t>
            </a:r>
            <a:r>
              <a:rPr lang="en-US" sz="2000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*height=h;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Box::~Box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8366" y="1745545"/>
              <a:ext cx="5582160" cy="84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126" y="1649785"/>
                <a:ext cx="567864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Rectangle </a:t>
            </a:r>
            <a:r>
              <a:rPr lang="en-US" sz="2000" b="1" dirty="0" err="1">
                <a:solidFill>
                  <a:srgbClr val="0070C0"/>
                </a:solidFill>
              </a:rPr>
              <a:t>rect</a:t>
            </a:r>
            <a:r>
              <a:rPr lang="en-US" sz="2000" b="1" dirty="0">
                <a:solidFill>
                  <a:srgbClr val="0070C0"/>
                </a:solidFill>
              </a:rPr>
              <a:t>(3,4);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Box </a:t>
            </a:r>
            <a:r>
              <a:rPr lang="en-US" sz="2000" b="1" dirty="0" err="1">
                <a:solidFill>
                  <a:srgbClr val="0070C0"/>
                </a:solidFill>
              </a:rPr>
              <a:t>box</a:t>
            </a:r>
            <a:r>
              <a:rPr lang="en-US" sz="2000" b="1" dirty="0">
                <a:solidFill>
                  <a:srgbClr val="0070C0"/>
                </a:solidFill>
              </a:rPr>
              <a:t> (3,4,5);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sz="2000" b="1" dirty="0" err="1">
                <a:solidFill>
                  <a:srgbClr val="0070C0"/>
                </a:solidFill>
              </a:rPr>
              <a:t>rect.area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 “Box base area: base area:”&lt;&lt;box area()&lt;&lt;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&lt;&lt;“Box volume: ”&lt;&lt;</a:t>
            </a:r>
            <a:r>
              <a:rPr lang="en-US" sz="2000" b="1" dirty="0" err="1">
                <a:solidFill>
                  <a:srgbClr val="0070C0"/>
                </a:solidFill>
              </a:rPr>
              <a:t>box.volume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(int m) { x = m;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 : public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(0) { y = 0;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(int a)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y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(int a, int b)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o1; // x = 0, y = 0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o2(5); // x = 5, y = 0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o3(6, 7); // x = 6, y = 7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Multiple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derived class can inherit more than one base class in two ways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By a chain of inheritance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b1 -&gt; d1 -&gt; dd1 -&gt; ddd1 -&gt; …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Here b1 is an indirect base class of both dd1 and ddd1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Constructors are executed in the order of inheritance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Destructors are executed in the reverse order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22D98-F116-4CE6-88C3-7CBF84C2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b1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D61F7D6-42FC-429F-A114-E906D368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733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d1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90B6329-748E-4940-9B4F-A44D9B61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791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ddd1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ECC4AD4-893F-432A-ABB1-14B2255B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724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dd1</a:t>
            </a:r>
          </a:p>
        </p:txBody>
      </p:sp>
      <p:cxnSp>
        <p:nvCxnSpPr>
          <p:cNvPr id="10" name="AutoShape 13">
            <a:extLst>
              <a:ext uri="{FF2B5EF4-FFF2-40B4-BE49-F238E27FC236}">
                <a16:creationId xmlns:a16="http://schemas.microsoft.com/office/drawing/2014/main" id="{96227B47-8C7A-44E4-B32D-8F64F05AAF7D}"/>
              </a:ext>
            </a:extLst>
          </p:cNvPr>
          <p:cNvCxnSpPr>
            <a:cxnSpLocks noChangeShapeType="1"/>
            <a:stCxn id="8" idx="0"/>
            <a:endCxn id="9" idx="2"/>
          </p:cNvCxnSpPr>
          <p:nvPr/>
        </p:nvCxnSpPr>
        <p:spPr bwMode="auto">
          <a:xfrm flipV="1">
            <a:off x="9753600" y="5181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0C0FE8C4-5806-4BC4-BE8C-929EB10F3814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9753600" y="4191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5">
            <a:extLst>
              <a:ext uri="{FF2B5EF4-FFF2-40B4-BE49-F238E27FC236}">
                <a16:creationId xmlns:a16="http://schemas.microsoft.com/office/drawing/2014/main" id="{37A2583B-3B46-406B-A8A6-265254DBA0B2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9753600" y="3124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2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Multiple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derived class can inherit more than one base class in two ways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By directly inheriting more than one base class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class d1 : </a:t>
            </a:r>
            <a:r>
              <a:rPr lang="en-US" i="1" dirty="0"/>
              <a:t>access</a:t>
            </a:r>
            <a:r>
              <a:rPr lang="en-US" dirty="0"/>
              <a:t> b1, </a:t>
            </a:r>
            <a:r>
              <a:rPr lang="en-US" i="1" dirty="0"/>
              <a:t>access</a:t>
            </a:r>
            <a:r>
              <a:rPr lang="en-US" dirty="0"/>
              <a:t> b2, …, </a:t>
            </a:r>
            <a:r>
              <a:rPr lang="en-US" i="1" dirty="0"/>
              <a:t>access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{ … }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Constructors are executed in the order, </a:t>
            </a:r>
            <a:r>
              <a:rPr lang="en-US" dirty="0">
                <a:solidFill>
                  <a:srgbClr val="C00000"/>
                </a:solidFill>
              </a:rPr>
              <a:t>left to right</a:t>
            </a:r>
            <a:r>
              <a:rPr lang="en-US" dirty="0"/>
              <a:t>, that the base classes are specified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Destructors are executed in the reverse order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BA00189-7CA0-4DF6-8149-7CC6FF24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b1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5AAD4FA-CDE7-4D3C-B249-272625FE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43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b2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A79BFF5B-1964-4D74-89F6-91969F6E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43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b3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5BB407E-7762-4EAD-8EE6-7767BB64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d1</a:t>
            </a:r>
          </a:p>
        </p:txBody>
      </p:sp>
      <p:cxnSp>
        <p:nvCxnSpPr>
          <p:cNvPr id="10" name="AutoShape 20">
            <a:extLst>
              <a:ext uri="{FF2B5EF4-FFF2-40B4-BE49-F238E27FC236}">
                <a16:creationId xmlns:a16="http://schemas.microsoft.com/office/drawing/2014/main" id="{5798A1F9-C1F0-4491-B8C7-963659071164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77000" y="48006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1">
            <a:extLst>
              <a:ext uri="{FF2B5EF4-FFF2-40B4-BE49-F238E27FC236}">
                <a16:creationId xmlns:a16="http://schemas.microsoft.com/office/drawing/2014/main" id="{E8BE80FD-7C09-4820-9253-302F0444A2C2}"/>
              </a:ext>
            </a:extLst>
          </p:cNvPr>
          <p:cNvCxnSpPr>
            <a:cxnSpLocks noChangeShapeType="1"/>
            <a:stCxn id="9" idx="1"/>
            <a:endCxn id="5" idx="2"/>
          </p:cNvCxnSpPr>
          <p:nvPr/>
        </p:nvCxnSpPr>
        <p:spPr bwMode="auto">
          <a:xfrm rot="10800000">
            <a:off x="5257800" y="48006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" name="AutoShape 23">
            <a:extLst>
              <a:ext uri="{FF2B5EF4-FFF2-40B4-BE49-F238E27FC236}">
                <a16:creationId xmlns:a16="http://schemas.microsoft.com/office/drawing/2014/main" id="{1321ECF1-78C4-43DC-B5AB-B98199D7A053}"/>
              </a:ext>
            </a:extLst>
          </p:cNvPr>
          <p:cNvCxnSpPr>
            <a:cxnSpLocks noChangeShapeType="1"/>
            <a:stCxn id="9" idx="3"/>
            <a:endCxn id="8" idx="2"/>
          </p:cNvCxnSpPr>
          <p:nvPr/>
        </p:nvCxnSpPr>
        <p:spPr bwMode="auto">
          <a:xfrm flipV="1">
            <a:off x="6781800" y="48006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875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Multilevel Class Hierarchy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x;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Point(double x, double 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this-&gt;x=x;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this-&gt;y=y;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get_xy</a:t>
            </a:r>
            <a:r>
              <a:rPr lang="en-US" sz="2000" b="1" dirty="0">
                <a:solidFill>
                  <a:srgbClr val="0070C0"/>
                </a:solidFill>
              </a:rPr>
              <a:t>(double &amp;x, double &amp;y){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x=this-&gt;x;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y=this-&gt;y;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Multilevel Class Hierarchy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Circle: public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Circle(double x, double y, double 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area(){return 3.14*rad*rad;}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Circle::Circle(double x, double y, double r):Point(</a:t>
            </a:r>
            <a:r>
              <a:rPr lang="en-US" sz="2000" b="1" dirty="0" err="1">
                <a:solidFill>
                  <a:srgbClr val="0070C0"/>
                </a:solidFill>
              </a:rPr>
              <a:t>x,y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rad=r;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Multilevel Class Hierarchy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Cylinder: public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height;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Cylinder(double x, double y, double r, double h);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volume(){return 3.14*rad*rad*height;}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Cylinder::Cylinder(double x, double y, double r, double h):Circle(</a:t>
            </a:r>
            <a:r>
              <a:rPr lang="en-US" sz="2000" b="1" dirty="0" err="1">
                <a:solidFill>
                  <a:srgbClr val="0070C0"/>
                </a:solidFill>
              </a:rPr>
              <a:t>x,y,r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Direct Inheritance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x;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Point(double x, double y){this-&gt;x=x; this-&gt;y-&gt;y;}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get_xy</a:t>
            </a:r>
            <a:r>
              <a:rPr lang="en-US" sz="2000" b="1" dirty="0">
                <a:solidFill>
                  <a:srgbClr val="0070C0"/>
                </a:solidFill>
              </a:rPr>
              <a:t>(double &amp;x, double &amp;y){x=this-&gt;x, y=this-&gt;y;}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Direct Inheritance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Circle(double r) {rad=r;}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area(){return 3.14*rad*rad;}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 starts with defining the base class first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base-class-name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Derived class is then defined using the base class</a:t>
            </a:r>
          </a:p>
          <a:p>
            <a:r>
              <a:rPr lang="en-US" dirty="0"/>
              <a:t>The general form of deriving a class from another class is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derived-class-name: access base-class-name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Access can be either private or public or protected</a:t>
            </a:r>
          </a:p>
          <a:p>
            <a:r>
              <a:rPr lang="en-US" dirty="0"/>
              <a:t>Default access is private for derived class, public for derived structure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Direct Inheritance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8966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Cylinder: public Point, public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Cylinder(double x, double y, double r, double h);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volume(){ return 3.14*rad*rad*height;}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Cylinder::Cylinder(double x, double y, double r, double h):Point(</a:t>
            </a:r>
            <a:r>
              <a:rPr lang="en-US" sz="2000" b="1" dirty="0" err="1">
                <a:solidFill>
                  <a:srgbClr val="0070C0"/>
                </a:solidFill>
              </a:rPr>
              <a:t>x,y</a:t>
            </a:r>
            <a:r>
              <a:rPr lang="en-US" sz="2000" b="1" dirty="0">
                <a:solidFill>
                  <a:srgbClr val="0070C0"/>
                </a:solidFill>
              </a:rPr>
              <a:t>),Circle(r)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Multiple Inheritance: Virtual Base Class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Base Class prevents a derived class to inherit more than one copy of the base class</a:t>
            </a:r>
          </a:p>
          <a:p>
            <a:r>
              <a:rPr lang="en-US" dirty="0"/>
              <a:t>This may happen when a derived class directly inherits two base classes and these base classes are also derived from another common base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latin typeface="Arial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9789FB-2D40-4D92-8D4D-92388B95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Base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0CE487-B46A-4FB2-8621-222B3F20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Base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9E04B4-413C-45F3-9C2F-57E630FB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D1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AF5728E-E86D-4904-BD4F-4DEABE1AB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4572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D2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01B4163-06F4-4368-BB48-F258857A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6096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D3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1D97C9A8-130A-4EDB-B44B-E51F1ED0D429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6419850" y="38100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Line 11">
            <a:extLst>
              <a:ext uri="{FF2B5EF4-FFF2-40B4-BE49-F238E27FC236}">
                <a16:creationId xmlns:a16="http://schemas.microsoft.com/office/drawing/2014/main" id="{EF056289-3316-44ED-A28B-DF74823E1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5562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BE41D832-7FDA-485F-9001-04F9E0DEEA39}"/>
              </a:ext>
            </a:extLst>
          </p:cNvPr>
          <p:cNvCxnSpPr>
            <a:cxnSpLocks noChangeShapeType="1"/>
            <a:stCxn id="13" idx="1"/>
            <a:endCxn id="10" idx="2"/>
          </p:cNvCxnSpPr>
          <p:nvPr/>
        </p:nvCxnSpPr>
        <p:spPr bwMode="auto">
          <a:xfrm flipV="1">
            <a:off x="6410325" y="5029200"/>
            <a:ext cx="9525" cy="552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>
            <a:extLst>
              <a:ext uri="{FF2B5EF4-FFF2-40B4-BE49-F238E27FC236}">
                <a16:creationId xmlns:a16="http://schemas.microsoft.com/office/drawing/2014/main" id="{9A6034A9-4543-47FA-8DD7-BE55D2E327D2}"/>
              </a:ext>
            </a:extLst>
          </p:cNvPr>
          <p:cNvCxnSpPr>
            <a:cxnSpLocks noChangeShapeType="1"/>
            <a:stCxn id="13" idx="0"/>
            <a:endCxn id="9" idx="2"/>
          </p:cNvCxnSpPr>
          <p:nvPr/>
        </p:nvCxnSpPr>
        <p:spPr bwMode="auto">
          <a:xfrm flipV="1">
            <a:off x="4429125" y="5029200"/>
            <a:ext cx="28575" cy="514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AA073F56-495A-4595-878A-6A871B36692E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4457700" y="38100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Line 18">
            <a:extLst>
              <a:ext uri="{FF2B5EF4-FFF2-40B4-BE49-F238E27FC236}">
                <a16:creationId xmlns:a16="http://schemas.microsoft.com/office/drawing/2014/main" id="{643A4AD4-B244-4A4A-8EC4-C35F20046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3063" y="5562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Inheritance: Virtual Base Class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3434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D1 :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D2 :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8F0F67-51B6-4B8A-8F1F-BAC66FA55B60}"/>
              </a:ext>
            </a:extLst>
          </p:cNvPr>
          <p:cNvSpPr txBox="1">
            <a:spLocks noChangeArrowheads="1"/>
          </p:cNvSpPr>
          <p:nvPr/>
        </p:nvSpPr>
        <p:spPr>
          <a:xfrm>
            <a:off x="5105400" y="1600200"/>
            <a:ext cx="63246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D3 : public D1, public D2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// contains two copies of ‘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D3 obj;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obj.i</a:t>
            </a:r>
            <a:r>
              <a:rPr lang="en-US" sz="2000" b="1" dirty="0">
                <a:solidFill>
                  <a:srgbClr val="0070C0"/>
                </a:solidFill>
              </a:rPr>
              <a:t> = 10; // ambiguous, compiler error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obj.j</a:t>
            </a:r>
            <a:r>
              <a:rPr lang="en-US" sz="2000" b="1" dirty="0">
                <a:solidFill>
                  <a:srgbClr val="0070C0"/>
                </a:solidFill>
              </a:rPr>
              <a:t> = 20;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obj.k</a:t>
            </a:r>
            <a:r>
              <a:rPr lang="en-US" sz="2000" b="1" dirty="0">
                <a:solidFill>
                  <a:srgbClr val="0070C0"/>
                </a:solidFill>
              </a:rPr>
              <a:t> = 30;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>
                <a:solidFill>
                  <a:srgbClr val="C00000"/>
                </a:solidFill>
              </a:rPr>
              <a:t>obj.D1::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= 100;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>
                <a:solidFill>
                  <a:srgbClr val="C00000"/>
                </a:solidFill>
              </a:rPr>
              <a:t>obj.D2::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= 200; // no problem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1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Inheritance: Virtual Base Class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3434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D1 : virtual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 // activity of D1 not affected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D2 : virtual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 // activity of D2 not affected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8F0F67-51B6-4B8A-8F1F-BAC66FA55B60}"/>
              </a:ext>
            </a:extLst>
          </p:cNvPr>
          <p:cNvSpPr txBox="1">
            <a:spLocks noChangeArrowheads="1"/>
          </p:cNvSpPr>
          <p:nvPr/>
        </p:nvSpPr>
        <p:spPr>
          <a:xfrm>
            <a:off x="5105400" y="1600200"/>
            <a:ext cx="63246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D3 : public D1, public D2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// contains only one copy of ‘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 // no change in this class definition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D3 obj;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obj.i</a:t>
            </a:r>
            <a:r>
              <a:rPr lang="en-US" sz="2000" b="1" dirty="0">
                <a:solidFill>
                  <a:srgbClr val="0070C0"/>
                </a:solidFill>
              </a:rPr>
              <a:t> = 10;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obj.j</a:t>
            </a:r>
            <a:r>
              <a:rPr lang="en-US" sz="2000" b="1" dirty="0">
                <a:solidFill>
                  <a:srgbClr val="0070C0"/>
                </a:solidFill>
              </a:rPr>
              <a:t> = 20;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obj.k</a:t>
            </a:r>
            <a:r>
              <a:rPr lang="en-US" sz="2000" b="1" dirty="0">
                <a:solidFill>
                  <a:srgbClr val="0070C0"/>
                </a:solidFill>
              </a:rPr>
              <a:t> = 30;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obj.D1::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= 100; // no problem, overwrites ‘10’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obj.D2::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= 200; // no problem, overwrites ‘100’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7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Giving new implementation of base class method into derived class is called function overriding</a:t>
            </a:r>
          </a:p>
          <a:p>
            <a:r>
              <a:rPr lang="en-US" dirty="0"/>
              <a:t>Signature of base class method and derived class must be same Signature involves:</a:t>
            </a:r>
          </a:p>
          <a:p>
            <a:pPr lvl="1"/>
            <a:r>
              <a:rPr lang="en-US" dirty="0"/>
              <a:t>Number of arguments</a:t>
            </a:r>
          </a:p>
          <a:p>
            <a:pPr lvl="1"/>
            <a:r>
              <a:rPr lang="en-US" dirty="0"/>
              <a:t>Type of arguments</a:t>
            </a:r>
          </a:p>
          <a:p>
            <a:pPr lvl="1"/>
            <a:r>
              <a:rPr lang="en-US" dirty="0"/>
              <a:t>Sequence of arguments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y;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Point() {x=0.0; y=0.0;}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Point(double x, double y);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area(){return 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Point::Point(double x, double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this-&gt;x=x; this-&gt;y=y;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Circle: public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Circle(){rad=0.0;}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Circle(double x double y double r);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Circle::Circle(double x, double y, double r) : Point(</a:t>
            </a:r>
            <a:r>
              <a:rPr lang="en-US" sz="2000" b="1" dirty="0" err="1">
                <a:solidFill>
                  <a:srgbClr val="0070C0"/>
                </a:solidFill>
              </a:rPr>
              <a:t>x,y</a:t>
            </a:r>
            <a:r>
              <a:rPr lang="en-US" sz="2000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rad=r;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double Circle::area(){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3.14*rad*rad;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Cylinder:public</a:t>
            </a:r>
            <a:r>
              <a:rPr lang="en-US" sz="2000" b="1" dirty="0">
                <a:solidFill>
                  <a:srgbClr val="0070C0"/>
                </a:solidFill>
              </a:rPr>
              <a:t>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Cylinder(){height=0.0;}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Cylinder(double x, double y, double r, double h);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Cylinder::Cylinder(double x, double y, double r, double h): Circle(</a:t>
            </a:r>
            <a:r>
              <a:rPr lang="en-US" sz="2000" b="1" dirty="0" err="1">
                <a:solidFill>
                  <a:srgbClr val="0070C0"/>
                </a:solidFill>
              </a:rPr>
              <a:t>x,y,r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double Cylinder::area(){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3.14*rad*rad*height;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Point p(1.0, 1.0);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Circle c(1.0, 1.0, 3.0);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 cl(1.0, 1.0, 3.0, 2.0);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&lt;&lt;"The area of the point is: "&lt;&lt;</a:t>
            </a:r>
            <a:r>
              <a:rPr lang="en-US" sz="2000" b="1" dirty="0" err="1">
                <a:solidFill>
                  <a:srgbClr val="0070C0"/>
                </a:solidFill>
              </a:rPr>
              <a:t>p.area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&lt;&lt;"The area of the circle is: "&lt;&lt;</a:t>
            </a:r>
            <a:r>
              <a:rPr lang="en-US" sz="2000" b="1" dirty="0" err="1">
                <a:solidFill>
                  <a:srgbClr val="0070C0"/>
                </a:solidFill>
              </a:rPr>
              <a:t>c.area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&lt;&lt;"The area of the cylinder is: "&lt;&lt;</a:t>
            </a:r>
            <a:r>
              <a:rPr lang="en-US" sz="2000" b="1" dirty="0" err="1">
                <a:solidFill>
                  <a:srgbClr val="0070C0"/>
                </a:solidFill>
              </a:rPr>
              <a:t>cl.area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Polymorphism in C++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time polymorphism</a:t>
            </a:r>
          </a:p>
          <a:p>
            <a:pPr lvl="1"/>
            <a:r>
              <a:rPr lang="en-US" dirty="0"/>
              <a:t>Uses static or early binding</a:t>
            </a:r>
          </a:p>
          <a:p>
            <a:pPr lvl="1"/>
            <a:r>
              <a:rPr lang="en-US" dirty="0"/>
              <a:t>Example: function and operator overloading</a:t>
            </a:r>
          </a:p>
          <a:p>
            <a:r>
              <a:rPr lang="en-US" dirty="0"/>
              <a:t>Run time polymorphism</a:t>
            </a:r>
          </a:p>
          <a:p>
            <a:pPr lvl="1"/>
            <a:r>
              <a:rPr lang="en-US" dirty="0"/>
              <a:t>Uses dynamic or late binding</a:t>
            </a:r>
          </a:p>
          <a:p>
            <a:pPr lvl="1"/>
            <a:r>
              <a:rPr lang="en-US" dirty="0"/>
              <a:t>Example: virtual functions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Visibility of base class members in derived class</a:t>
            </a:r>
            <a:r>
              <a:rPr lang="en-US" b="1" dirty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graphicFrame>
        <p:nvGraphicFramePr>
          <p:cNvPr id="7" name="Group 97">
            <a:extLst>
              <a:ext uri="{FF2B5EF4-FFF2-40B4-BE49-F238E27FC236}">
                <a16:creationId xmlns:a16="http://schemas.microsoft.com/office/drawing/2014/main" id="{5BB21761-339E-4B8C-8DCE-C34BB934E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827056"/>
              </p:ext>
            </p:extLst>
          </p:nvPr>
        </p:nvGraphicFramePr>
        <p:xfrm>
          <a:off x="1371600" y="2286000"/>
          <a:ext cx="8229600" cy="329088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access specifier in base class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visibility in 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Early Binding vs. Late Binding 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Early binding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 functions, overloaded functions</a:t>
            </a:r>
            <a:r>
              <a:rPr lang="en-US" sz="2000"/>
              <a:t>, nonvirtual </a:t>
            </a:r>
            <a:r>
              <a:rPr lang="en-US" sz="2000" dirty="0"/>
              <a:t>member and friend functions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Resolved at compile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Very 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lacks flexibility</a:t>
            </a:r>
          </a:p>
          <a:p>
            <a:pPr>
              <a:lnSpc>
                <a:spcPct val="90000"/>
              </a:lnSpc>
            </a:pPr>
            <a:r>
              <a:rPr lang="en-US" dirty="0"/>
              <a:t>Late binding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Virtual functions accessed via a base class pointer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Resolved at run-time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Quite flexible during run-time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has run-time overhead; slows down program execution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allows base class pointers to point to derived class objects</a:t>
            </a:r>
          </a:p>
          <a:p>
            <a:r>
              <a:rPr lang="en-US" dirty="0"/>
              <a:t>Let we have –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 base { … };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 derived : public base { … };</a:t>
            </a:r>
          </a:p>
          <a:p>
            <a:r>
              <a:rPr lang="en-US" dirty="0"/>
              <a:t>Then we can write –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base *p1; derived </a:t>
            </a:r>
            <a:r>
              <a:rPr lang="en-US" b="1" dirty="0" err="1">
                <a:solidFill>
                  <a:srgbClr val="0070C0"/>
                </a:solidFill>
              </a:rPr>
              <a:t>d_obj</a:t>
            </a:r>
            <a:r>
              <a:rPr lang="en-US" b="1" dirty="0">
                <a:solidFill>
                  <a:srgbClr val="0070C0"/>
                </a:solidFill>
              </a:rPr>
              <a:t>; p1 = &amp;</a:t>
            </a:r>
            <a:r>
              <a:rPr lang="en-US" b="1" dirty="0" err="1">
                <a:solidFill>
                  <a:srgbClr val="0070C0"/>
                </a:solidFill>
              </a:rPr>
              <a:t>d_obj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base *p2 = new derived;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Using a base class pointer (pointing to a derived class object) we can access only those </a:t>
            </a:r>
            <a:r>
              <a:rPr lang="en-US" dirty="0">
                <a:solidFill>
                  <a:srgbClr val="C00000"/>
                </a:solidFill>
              </a:rPr>
              <a:t>members of the derived object that were inherited from the base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This is because the base pointer has knowledge only of the base class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knows nothing about the members added by the derived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b1.show(); // 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derived 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d1.show(); // derived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*pb = &amp;b1;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 = &amp;d1;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All the function calls here are statically/early bound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While it is permissible for a base class pointer to point to a derived object, the reverse is not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base b1;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derived *pd = &amp;b1; // compiler error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We can perform a downcast with the help of type-casting, but should use it with caution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r>
              <a:rPr lang="en-US" dirty="0"/>
              <a:t>Pointer arithmetic is relative to the data type the pointer is declared as pointing to</a:t>
            </a:r>
          </a:p>
          <a:p>
            <a:r>
              <a:rPr lang="en-US" dirty="0"/>
              <a:t>If we point a base pointer to a derived object and then increment the pointer, it will not be pointing to the next derived object</a:t>
            </a:r>
          </a:p>
          <a:p>
            <a:r>
              <a:rPr lang="en-US" dirty="0"/>
              <a:t>It will be pointing to (what it thinks is) the next base object !!!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virtual function is a member function that is declared within a base class and redefined (called </a:t>
            </a:r>
            <a:r>
              <a:rPr lang="en-US" b="1" i="1" dirty="0"/>
              <a:t>overriding</a:t>
            </a:r>
            <a:r>
              <a:rPr lang="en-US" dirty="0"/>
              <a:t>) by a derived class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implements the “one interface, multiple methods” philosophy that underlies polymorphism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rgbClr val="660066"/>
                </a:solidFill>
              </a:rPr>
              <a:t>virtual</a:t>
            </a:r>
            <a:r>
              <a:rPr lang="en-US" dirty="0"/>
              <a:t> is used to designate a member function as virtual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Supports run-time polymorphism with the help of base class pointers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While redefining a virtual function in a derived class, the function signature must match the original function present in the base class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So, we call it overriding, not overloading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When a virtual function is redefined by a derived class, the keyword virtual is not needed (but can be specified if the programmer wants)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“virtual”-</a:t>
            </a:r>
            <a:r>
              <a:rPr lang="en-US" dirty="0" err="1"/>
              <a:t>ity</a:t>
            </a:r>
            <a:r>
              <a:rPr lang="en-US" dirty="0"/>
              <a:t> of the member function continues along the inheritance chain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that contains a virtual function is referred to as a polymorphic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virtual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b1.show(); // base - (</a:t>
            </a:r>
            <a:r>
              <a:rPr lang="en-US" sz="2000" b="1" dirty="0" err="1">
                <a:solidFill>
                  <a:srgbClr val="0070C0"/>
                </a:solidFill>
              </a:rPr>
              <a:t>s.b.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derived 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d1.show(); // derived – (</a:t>
            </a:r>
            <a:r>
              <a:rPr lang="en-US" sz="2000" b="1" dirty="0" err="1">
                <a:solidFill>
                  <a:srgbClr val="0070C0"/>
                </a:solidFill>
              </a:rPr>
              <a:t>s.b.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*pb = &amp;b1;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base - (</a:t>
            </a:r>
            <a:r>
              <a:rPr lang="en-US" sz="2000" b="1" dirty="0" err="1">
                <a:solidFill>
                  <a:srgbClr val="0070C0"/>
                </a:solidFill>
              </a:rPr>
              <a:t>d.b</a:t>
            </a:r>
            <a:r>
              <a:rPr lang="en-US" sz="2000" b="1" dirty="0">
                <a:solidFill>
                  <a:srgbClr val="0070C0"/>
                </a:solidFill>
              </a:rPr>
              <a:t>.)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 = &amp;d1;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derived (</a:t>
            </a:r>
            <a:r>
              <a:rPr lang="en-US" sz="2000" b="1" dirty="0" err="1">
                <a:solidFill>
                  <a:srgbClr val="0070C0"/>
                </a:solidFill>
              </a:rPr>
              <a:t>d.b</a:t>
            </a:r>
            <a:r>
              <a:rPr lang="en-US" sz="2000" b="1" dirty="0">
                <a:solidFill>
                  <a:srgbClr val="0070C0"/>
                </a:solidFill>
              </a:rPr>
              <a:t>.)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Here,</a:t>
            </a:r>
          </a:p>
          <a:p>
            <a:pPr lvl="1">
              <a:lnSpc>
                <a:spcPct val="80000"/>
              </a:lnSpc>
              <a:buClr>
                <a:srgbClr val="FE8637"/>
              </a:buClr>
            </a:pPr>
            <a:r>
              <a:rPr lang="en-US" sz="2000" dirty="0" err="1">
                <a:solidFill>
                  <a:prstClr val="black"/>
                </a:solidFill>
              </a:rPr>
              <a:t>s.b.</a:t>
            </a:r>
            <a:r>
              <a:rPr lang="en-US" sz="2000" dirty="0">
                <a:solidFill>
                  <a:prstClr val="black"/>
                </a:solidFill>
              </a:rPr>
              <a:t> = static binding</a:t>
            </a:r>
          </a:p>
          <a:p>
            <a:pPr lvl="1">
              <a:lnSpc>
                <a:spcPct val="80000"/>
              </a:lnSpc>
              <a:buClr>
                <a:srgbClr val="FE8637"/>
              </a:buClr>
            </a:pPr>
            <a:r>
              <a:rPr lang="en-US" sz="2000" dirty="0" err="1">
                <a:solidFill>
                  <a:prstClr val="black"/>
                </a:solidFill>
              </a:rPr>
              <a:t>d.b</a:t>
            </a:r>
            <a:r>
              <a:rPr lang="en-US" sz="2000" dirty="0">
                <a:solidFill>
                  <a:prstClr val="black"/>
                </a:solidFill>
              </a:rPr>
              <a:t>. = dynamic binding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virtual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d1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“derived-1\n”;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d2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“derived-2\n”;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*pb; d1 od1; d2 od2;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n;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cin</a:t>
            </a:r>
            <a:r>
              <a:rPr lang="en-US" sz="2000" b="1" dirty="0">
                <a:solidFill>
                  <a:srgbClr val="0070C0"/>
                </a:solidFill>
              </a:rPr>
              <a:t> &gt;&gt; n;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if (n % 2) pb = &amp;od1;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pb = &amp;od2;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guess what ??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8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Destructors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cannot be virtual, but destructors can be virtual</a:t>
            </a:r>
          </a:p>
          <a:p>
            <a:r>
              <a:rPr lang="en-US" dirty="0"/>
              <a:t>It ensures that the derived class destructor is called when a base class pointer is used while deleting a dynamically created derived class object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Visibility of base class members in derived class</a:t>
            </a:r>
            <a:r>
              <a:rPr lang="en-US" b="1" dirty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graphicFrame>
        <p:nvGraphicFramePr>
          <p:cNvPr id="7" name="Group 97">
            <a:extLst>
              <a:ext uri="{FF2B5EF4-FFF2-40B4-BE49-F238E27FC236}">
                <a16:creationId xmlns:a16="http://schemas.microsoft.com/office/drawing/2014/main" id="{5BB21761-339E-4B8C-8DCE-C34BB934EFD7}"/>
              </a:ext>
            </a:extLst>
          </p:cNvPr>
          <p:cNvGraphicFramePr>
            <a:graphicFrameLocks/>
          </p:cNvGraphicFramePr>
          <p:nvPr/>
        </p:nvGraphicFramePr>
        <p:xfrm>
          <a:off x="1371600" y="2286000"/>
          <a:ext cx="8229600" cy="329088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access specifier in base class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visibility in 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~base()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 “destructing 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“destructing 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 = new derived;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delete p;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Output:</a:t>
            </a:r>
          </a:p>
          <a:p>
            <a:pPr lvl="1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destructing base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virtual ~base()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 “destructing 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“destructing 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 = new derived;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delete p;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Output: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destructing derived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destructing base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Pure Virtual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want to omit the body of a virtual function in a base class, we can use pure virtual functions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virtual ret-type </a:t>
            </a:r>
            <a:r>
              <a:rPr lang="en-US" b="1" dirty="0" err="1">
                <a:solidFill>
                  <a:srgbClr val="0070C0"/>
                </a:solidFill>
              </a:rPr>
              <a:t>func</a:t>
            </a:r>
            <a:r>
              <a:rPr lang="en-US" b="1" dirty="0">
                <a:solidFill>
                  <a:srgbClr val="0070C0"/>
                </a:solidFill>
              </a:rPr>
              <a:t>-name(param-list) </a:t>
            </a:r>
            <a:r>
              <a:rPr lang="en-US" b="1" dirty="0">
                <a:solidFill>
                  <a:srgbClr val="C00000"/>
                </a:solidFill>
              </a:rPr>
              <a:t>= 0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/>
              <a:t>It makes a class an </a:t>
            </a:r>
            <a:r>
              <a:rPr lang="en-US" b="1" i="1" dirty="0">
                <a:solidFill>
                  <a:srgbClr val="6600CC"/>
                </a:solidFill>
              </a:rPr>
              <a:t>abstract class</a:t>
            </a:r>
            <a:endParaRPr lang="en-US" dirty="0"/>
          </a:p>
          <a:p>
            <a:pPr lvl="1"/>
            <a:r>
              <a:rPr lang="en-US" dirty="0"/>
              <a:t>We cannot create any objects of such classes</a:t>
            </a:r>
          </a:p>
          <a:p>
            <a:endParaRPr lang="en-US" dirty="0"/>
          </a:p>
          <a:p>
            <a:r>
              <a:rPr lang="en-US" dirty="0"/>
              <a:t>It forces derived classes to override it</a:t>
            </a:r>
          </a:p>
          <a:p>
            <a:pPr lvl="1"/>
            <a:r>
              <a:rPr lang="en-US" dirty="0"/>
              <a:t>Otherwise they become abstract too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still create a pointer to an abstract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is at the heart of run-time polymorphism</a:t>
            </a:r>
          </a:p>
          <a:p>
            <a:pPr lvl="1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7 + Chapter 10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Base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width, length;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set_width</a:t>
            </a:r>
            <a:r>
              <a:rPr lang="en-US" sz="2000" b="1" dirty="0">
                <a:solidFill>
                  <a:srgbClr val="0070C0"/>
                </a:solidFill>
              </a:rPr>
              <a:t>(int w) {width=w;}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set_length</a:t>
            </a:r>
            <a:r>
              <a:rPr lang="en-US" sz="2000" b="1" dirty="0">
                <a:solidFill>
                  <a:srgbClr val="0070C0"/>
                </a:solidFill>
              </a:rPr>
              <a:t>(int l) {length=l;}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area() {return (width*length);}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 () {return (area()*height);}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/ *private members of the base class cannot be accessed by the derived class*/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//int volume () {return (width*length*height);}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</a:t>
            </a:r>
            <a:r>
              <a:rPr lang="en-US" b="1" dirty="0">
                <a:solidFill>
                  <a:srgbClr val="0070C0"/>
                </a:solidFill>
              </a:rPr>
              <a:t> width(4);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box.set_length</a:t>
            </a:r>
            <a:r>
              <a:rPr lang="en-US" b="1" dirty="0">
                <a:solidFill>
                  <a:srgbClr val="0070C0"/>
                </a:solidFill>
              </a:rPr>
              <a:t>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 “Box base area: base area: ”&lt;&lt;</a:t>
            </a:r>
            <a:r>
              <a:rPr lang="en-US" b="1" dirty="0" err="1">
                <a:solidFill>
                  <a:srgbClr val="0070C0"/>
                </a:solidFill>
              </a:rPr>
              <a:t>box.area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private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 () {return (area()*height);}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12484</TotalTime>
  <Words>2611</Words>
  <Application>Microsoft Office PowerPoint</Application>
  <PresentationFormat>Widescreen</PresentationFormat>
  <Paragraphs>764</Paragraphs>
  <Slides>53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Inheritance </vt:lpstr>
      <vt:lpstr>Inheritance </vt:lpstr>
      <vt:lpstr>Visibility of base class members in derived class </vt:lpstr>
      <vt:lpstr>Visibility of base class members in derived class </vt:lpstr>
      <vt:lpstr>Inheritance: Base Class</vt:lpstr>
      <vt:lpstr>Inheritance: Derived Class</vt:lpstr>
      <vt:lpstr>Inheritance:</vt:lpstr>
      <vt:lpstr>Inheritance: Derived Class</vt:lpstr>
      <vt:lpstr>Inheritance</vt:lpstr>
      <vt:lpstr>Inheritance: Base Class</vt:lpstr>
      <vt:lpstr>Inheritance: Derived Class</vt:lpstr>
      <vt:lpstr>Inheritance</vt:lpstr>
      <vt:lpstr>Constructors, Destructors, and Inheritance </vt:lpstr>
      <vt:lpstr>Constructors, Destructors, and Inheritance</vt:lpstr>
      <vt:lpstr>Constructors, Destructors, and Inheritance </vt:lpstr>
      <vt:lpstr>Constructors, Destructors, and Inheritance</vt:lpstr>
      <vt:lpstr>Constructors, Destructors, and Inheritance</vt:lpstr>
      <vt:lpstr>Constructors, Destructors, and Inheritance</vt:lpstr>
      <vt:lpstr>Constructors, Destructors, and Inheritance</vt:lpstr>
      <vt:lpstr>Constructors, Destructors, and Inheritance</vt:lpstr>
      <vt:lpstr>Constructors, Destructors, and Inheritance</vt:lpstr>
      <vt:lpstr>Multiple Inheritance </vt:lpstr>
      <vt:lpstr>Multiple Inheritance </vt:lpstr>
      <vt:lpstr>Multilevel Class Hierarchy</vt:lpstr>
      <vt:lpstr>Multilevel Class Hierarchy</vt:lpstr>
      <vt:lpstr>Multilevel Class Hierarchy</vt:lpstr>
      <vt:lpstr>Multiple Direct Inheritance </vt:lpstr>
      <vt:lpstr>Multiple Direct Inheritance </vt:lpstr>
      <vt:lpstr>Multiple Direct Inheritance </vt:lpstr>
      <vt:lpstr>Multiple Inheritance: Virtual Base Class </vt:lpstr>
      <vt:lpstr>Multiple Inheritance: Virtual Base Class </vt:lpstr>
      <vt:lpstr>Multiple Inheritance: Virtual Base Class </vt:lpstr>
      <vt:lpstr>Function Overriding</vt:lpstr>
      <vt:lpstr>Function Overriding</vt:lpstr>
      <vt:lpstr>Function Overriding</vt:lpstr>
      <vt:lpstr>Function Overriding</vt:lpstr>
      <vt:lpstr>Function Overriding</vt:lpstr>
      <vt:lpstr>Polymorphism in C++</vt:lpstr>
      <vt:lpstr>Early Binding vs. Late Binding </vt:lpstr>
      <vt:lpstr>Pointers to Derived Classes</vt:lpstr>
      <vt:lpstr>Pointers to Derived Classes</vt:lpstr>
      <vt:lpstr>Pointers to Derived Classes</vt:lpstr>
      <vt:lpstr>Pointers to Derived Classes</vt:lpstr>
      <vt:lpstr>Virtual Function</vt:lpstr>
      <vt:lpstr>Virtual Function</vt:lpstr>
      <vt:lpstr>Virtual Function</vt:lpstr>
      <vt:lpstr>Virtual Function</vt:lpstr>
      <vt:lpstr>Virtual Destructors</vt:lpstr>
      <vt:lpstr>Virtual Destructors</vt:lpstr>
      <vt:lpstr>Virtual Destructors</vt:lpstr>
      <vt:lpstr>Pure Virtual Functions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User</cp:lastModifiedBy>
  <cp:revision>561</cp:revision>
  <dcterms:created xsi:type="dcterms:W3CDTF">2012-03-31T05:29:50Z</dcterms:created>
  <dcterms:modified xsi:type="dcterms:W3CDTF">2021-01-15T19:41:07Z</dcterms:modified>
</cp:coreProperties>
</file>