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5"/>
  </p:notesMasterIdLst>
  <p:sldIdLst>
    <p:sldId id="256" r:id="rId2"/>
    <p:sldId id="349" r:id="rId3"/>
    <p:sldId id="350" r:id="rId4"/>
    <p:sldId id="319" r:id="rId5"/>
    <p:sldId id="335" r:id="rId6"/>
    <p:sldId id="336" r:id="rId7"/>
    <p:sldId id="351" r:id="rId8"/>
    <p:sldId id="303" r:id="rId9"/>
    <p:sldId id="337" r:id="rId10"/>
    <p:sldId id="352" r:id="rId11"/>
    <p:sldId id="338" r:id="rId12"/>
    <p:sldId id="343" r:id="rId13"/>
    <p:sldId id="360" r:id="rId14"/>
    <p:sldId id="346" r:id="rId15"/>
    <p:sldId id="347" r:id="rId16"/>
    <p:sldId id="353" r:id="rId17"/>
    <p:sldId id="354" r:id="rId18"/>
    <p:sldId id="355" r:id="rId19"/>
    <p:sldId id="356" r:id="rId20"/>
    <p:sldId id="357" r:id="rId21"/>
    <p:sldId id="361" r:id="rId22"/>
    <p:sldId id="362" r:id="rId23"/>
    <p:sldId id="363" r:id="rId24"/>
    <p:sldId id="359" r:id="rId25"/>
    <p:sldId id="364" r:id="rId26"/>
    <p:sldId id="371" r:id="rId27"/>
    <p:sldId id="369" r:id="rId28"/>
    <p:sldId id="372" r:id="rId29"/>
    <p:sldId id="365" r:id="rId30"/>
    <p:sldId id="368" r:id="rId31"/>
    <p:sldId id="366" r:id="rId32"/>
    <p:sldId id="367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82079" autoAdjust="0"/>
  </p:normalViewPr>
  <p:slideViewPr>
    <p:cSldViewPr>
      <p:cViewPr varScale="1">
        <p:scale>
          <a:sx n="58" d="100"/>
          <a:sy n="58" d="100"/>
        </p:scale>
        <p:origin x="90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needs to be opened by </a:t>
            </a:r>
            <a:r>
              <a:rPr lang="en-US" dirty="0" err="1"/>
              <a:t>ifstream</a:t>
            </a:r>
            <a:r>
              <a:rPr lang="en-US" dirty="0"/>
              <a:t> before read or </a:t>
            </a:r>
            <a:r>
              <a:rPr lang="en-US" dirty="0" err="1"/>
              <a:t>ofstream</a:t>
            </a:r>
            <a:r>
              <a:rPr lang="en-US" dirty="0"/>
              <a:t> to write or </a:t>
            </a:r>
            <a:r>
              <a:rPr lang="en-US" dirty="0" err="1"/>
              <a:t>fstream</a:t>
            </a:r>
            <a:r>
              <a:rPr lang="en-US" dirty="0"/>
              <a:t> to read and write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ifstream</a:t>
            </a:r>
            <a:r>
              <a:rPr lang="en-US" dirty="0"/>
              <a:t>::open(const char *filename, </a:t>
            </a:r>
            <a:r>
              <a:rPr lang="en-US" dirty="0" err="1"/>
              <a:t>openmode</a:t>
            </a:r>
            <a:r>
              <a:rPr lang="en-US" dirty="0"/>
              <a:t> mode=</a:t>
            </a:r>
            <a:r>
              <a:rPr lang="en-US" dirty="0" err="1"/>
              <a:t>ios</a:t>
            </a:r>
            <a:r>
              <a:rPr lang="en-US" dirty="0"/>
              <a:t>::in)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ofstream</a:t>
            </a:r>
            <a:r>
              <a:rPr lang="en-US" dirty="0"/>
              <a:t>::open(const char *filename, </a:t>
            </a:r>
            <a:r>
              <a:rPr lang="en-US" dirty="0" err="1"/>
              <a:t>openmode</a:t>
            </a:r>
            <a:r>
              <a:rPr lang="en-US" dirty="0"/>
              <a:t> </a:t>
            </a:r>
            <a:r>
              <a:rPr lang="pt-BR" dirty="0"/>
              <a:t>mode=ios::out|ios::trunc)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fstream</a:t>
            </a:r>
            <a:r>
              <a:rPr lang="en-US" dirty="0"/>
              <a:t>::open(const char *filename, </a:t>
            </a:r>
            <a:r>
              <a:rPr lang="en-US" dirty="0" err="1"/>
              <a:t>openmode</a:t>
            </a:r>
            <a:r>
              <a:rPr lang="en-US" dirty="0"/>
              <a:t> mode=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in|ios</a:t>
            </a:r>
            <a:r>
              <a:rPr lang="en-US" dirty="0"/>
              <a:t>::out)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of mode determines how the file is opened</a:t>
            </a:r>
          </a:p>
          <a:p>
            <a:r>
              <a:rPr lang="en-US" dirty="0"/>
              <a:t>Type </a:t>
            </a:r>
            <a:r>
              <a:rPr lang="en-US" b="1" dirty="0" err="1"/>
              <a:t>openmode</a:t>
            </a:r>
            <a:r>
              <a:rPr lang="en-US" b="1" dirty="0"/>
              <a:t> </a:t>
            </a:r>
            <a:r>
              <a:rPr lang="en-US" dirty="0"/>
              <a:t>is an enumeration defined by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dirty="0"/>
              <a:t>that contains the following values: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::app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::ate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::binary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::in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::out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trunc</a:t>
            </a:r>
            <a:endParaRPr lang="en-US" dirty="0"/>
          </a:p>
          <a:p>
            <a:r>
              <a:rPr lang="en-US" dirty="0"/>
              <a:t>You can combine two or more of these value together by </a:t>
            </a:r>
            <a:r>
              <a:rPr lang="en-US" dirty="0" err="1"/>
              <a:t>ORing</a:t>
            </a:r>
            <a:r>
              <a:rPr lang="en-US" dirty="0"/>
              <a:t> them</a:t>
            </a:r>
          </a:p>
          <a:p>
            <a:r>
              <a:rPr lang="en-US" dirty="0"/>
              <a:t>If open() fails the stream will evaluate to false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I/O: Writing/Reading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</a:t>
            </a:r>
            <a:r>
              <a:rPr lang="en-US" sz="1500" b="1" dirty="0" err="1">
                <a:solidFill>
                  <a:srgbClr val="0070C0"/>
                </a:solidFill>
              </a:rPr>
              <a:t>fstream</a:t>
            </a:r>
            <a:r>
              <a:rPr lang="en-US" sz="1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ofstream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 err="1">
                <a:solidFill>
                  <a:srgbClr val="0070C0"/>
                </a:solidFill>
              </a:rPr>
              <a:t>myfile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myfile.open</a:t>
            </a:r>
            <a:r>
              <a:rPr lang="en-US" sz="1500" b="1" dirty="0">
                <a:solidFill>
                  <a:srgbClr val="0070C0"/>
                </a:solidFill>
              </a:rPr>
              <a:t> ("example.txt");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myfile</a:t>
            </a:r>
            <a:r>
              <a:rPr lang="en-US" sz="1500" b="1" dirty="0">
                <a:solidFill>
                  <a:srgbClr val="0070C0"/>
                </a:solidFill>
              </a:rPr>
              <a:t> &lt;&lt; "Writing this to a file.\n";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myfile.close</a:t>
            </a:r>
            <a:r>
              <a:rPr lang="en-US" sz="15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char 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b="1" dirty="0" err="1">
                <a:solidFill>
                  <a:srgbClr val="0070C0"/>
                </a:solidFill>
              </a:rPr>
              <a:t>ifstream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 err="1">
                <a:solidFill>
                  <a:srgbClr val="0070C0"/>
                </a:solidFill>
              </a:rPr>
              <a:t>myfile</a:t>
            </a:r>
            <a:r>
              <a:rPr lang="en-US" sz="1500" b="1" dirty="0">
                <a:solidFill>
                  <a:srgbClr val="0070C0"/>
                </a:solidFill>
              </a:rPr>
              <a:t> ("example.txt");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if (</a:t>
            </a:r>
            <a:r>
              <a:rPr lang="en-US" sz="1500" b="1" dirty="0" err="1">
                <a:solidFill>
                  <a:srgbClr val="0070C0"/>
                </a:solidFill>
              </a:rPr>
              <a:t>myfile.is_open</a:t>
            </a:r>
            <a:r>
              <a:rPr lang="en-US" sz="1500" b="1" dirty="0">
                <a:solidFill>
                  <a:srgbClr val="0070C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while ( !</a:t>
            </a:r>
            <a:r>
              <a:rPr lang="en-US" sz="1500" b="1" dirty="0" err="1">
                <a:solidFill>
                  <a:srgbClr val="0070C0"/>
                </a:solidFill>
              </a:rPr>
              <a:t>myfile.eof</a:t>
            </a:r>
            <a:r>
              <a:rPr lang="en-US" sz="1500" b="1" dirty="0">
                <a:solidFill>
                  <a:srgbClr val="0070C0"/>
                </a:solidFill>
              </a:rPr>
              <a:t>() 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	</a:t>
            </a:r>
            <a:r>
              <a:rPr lang="en-US" sz="1500" b="1" dirty="0" err="1">
                <a:solidFill>
                  <a:srgbClr val="0070C0"/>
                </a:solidFill>
              </a:rPr>
              <a:t>myfile</a:t>
            </a:r>
            <a:r>
              <a:rPr lang="en-US" sz="1500" b="1" dirty="0">
                <a:solidFill>
                  <a:srgbClr val="0070C0"/>
                </a:solidFill>
              </a:rPr>
              <a:t>&gt;&gt;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 &lt;&lt; 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&lt;&lt;</a:t>
            </a:r>
            <a:r>
              <a:rPr lang="en-US" sz="1500" b="1" dirty="0" err="1">
                <a:solidFill>
                  <a:srgbClr val="0070C0"/>
                </a:solidFill>
              </a:rPr>
              <a:t>endl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myfile.close</a:t>
            </a:r>
            <a:r>
              <a:rPr lang="en-US" sz="15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else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 &lt;&lt; “Unable to open file” 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0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smtClean="0"/>
              <a:t>get(char&amp; </a:t>
            </a:r>
            <a:r>
              <a:rPr lang="en-US" b="1" i="1" dirty="0" err="1"/>
              <a:t>ch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ifstream</a:t>
            </a:r>
            <a:endParaRPr lang="en-US" b="1" dirty="0"/>
          </a:p>
          <a:p>
            <a:pPr lvl="1"/>
            <a:r>
              <a:rPr lang="en-US" dirty="0"/>
              <a:t>Associated stream must be opened with </a:t>
            </a:r>
            <a:r>
              <a:rPr lang="en-US" dirty="0" err="1">
                <a:solidFill>
                  <a:srgbClr val="C00000"/>
                </a:solidFill>
              </a:rPr>
              <a:t>ios</a:t>
            </a:r>
            <a:r>
              <a:rPr lang="en-US" dirty="0">
                <a:solidFill>
                  <a:srgbClr val="C00000"/>
                </a:solidFill>
              </a:rPr>
              <a:t>::binary </a:t>
            </a:r>
            <a:r>
              <a:rPr lang="en-US" dirty="0" err="1">
                <a:solidFill>
                  <a:srgbClr val="C00000"/>
                </a:solidFill>
              </a:rPr>
              <a:t>openmode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Reads a single character from the stream and </a:t>
            </a:r>
            <a:r>
              <a:rPr lang="en-US" dirty="0">
                <a:solidFill>
                  <a:srgbClr val="C00000"/>
                </a:solidFill>
              </a:rPr>
              <a:t>puts the value in </a:t>
            </a:r>
            <a:r>
              <a:rPr lang="en-US" i="1" dirty="0" err="1">
                <a:solidFill>
                  <a:srgbClr val="C00000"/>
                </a:solidFill>
              </a:rPr>
              <a:t>ch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Returns the reference to the stream</a:t>
            </a:r>
          </a:p>
          <a:p>
            <a:pPr lvl="1"/>
            <a:r>
              <a:rPr lang="en-US" dirty="0"/>
              <a:t>If the end-of-file is reached returned stream will be evaluated false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ostream</a:t>
            </a:r>
            <a:r>
              <a:rPr lang="en-US" b="1" dirty="0"/>
              <a:t> &amp;put(char </a:t>
            </a:r>
            <a:r>
              <a:rPr lang="en-US" b="1" i="1" dirty="0" err="1"/>
              <a:t>ch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ofstream</a:t>
            </a:r>
            <a:endParaRPr lang="en-US" b="1" dirty="0"/>
          </a:p>
          <a:p>
            <a:pPr lvl="1"/>
            <a:r>
              <a:rPr lang="en-US" dirty="0"/>
              <a:t>Associated stream must be opened with </a:t>
            </a:r>
            <a:r>
              <a:rPr lang="en-US" dirty="0" err="1"/>
              <a:t>ios</a:t>
            </a:r>
            <a:r>
              <a:rPr lang="en-US" dirty="0"/>
              <a:t>::binary </a:t>
            </a:r>
            <a:r>
              <a:rPr lang="en-US" dirty="0" err="1"/>
              <a:t>openmode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Writes a single character from </a:t>
            </a:r>
            <a:r>
              <a:rPr lang="en-US" i="1" dirty="0" err="1"/>
              <a:t>ch</a:t>
            </a:r>
            <a:r>
              <a:rPr lang="en-US" i="1" dirty="0"/>
              <a:t> </a:t>
            </a:r>
            <a:r>
              <a:rPr lang="en-US" dirty="0"/>
              <a:t>to the stream</a:t>
            </a:r>
          </a:p>
          <a:p>
            <a:pPr lvl="1"/>
            <a:r>
              <a:rPr lang="en-US" dirty="0"/>
              <a:t>Returns the reference to the stream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I/O: Writing/Reading (Unformatted (Binary))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</a:t>
            </a:r>
            <a:r>
              <a:rPr lang="en-US" sz="1500" b="1" dirty="0" err="1">
                <a:solidFill>
                  <a:srgbClr val="0070C0"/>
                </a:solidFill>
              </a:rPr>
              <a:t>fstream</a:t>
            </a:r>
            <a:r>
              <a:rPr lang="en-US" sz="1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</a:t>
            </a:r>
            <a:r>
              <a:rPr lang="en-US" sz="1500" b="1" dirty="0" err="1">
                <a:solidFill>
                  <a:srgbClr val="0070C0"/>
                </a:solidFill>
              </a:rPr>
              <a:t>cstdlib</a:t>
            </a:r>
            <a:r>
              <a:rPr lang="en-US" sz="1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char str[100]="I love Bangladesh";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b="1" dirty="0" err="1">
                <a:solidFill>
                  <a:srgbClr val="0070C0"/>
                </a:solidFill>
              </a:rPr>
              <a:t>ofstream</a:t>
            </a:r>
            <a:r>
              <a:rPr lang="en-US" sz="1500" b="1" dirty="0">
                <a:solidFill>
                  <a:srgbClr val="0070C0"/>
                </a:solidFill>
              </a:rPr>
              <a:t> out("myfile.txt", </a:t>
            </a:r>
            <a:r>
              <a:rPr lang="en-US" sz="1500" b="1" dirty="0" err="1">
                <a:solidFill>
                  <a:srgbClr val="0070C0"/>
                </a:solidFill>
              </a:rPr>
              <a:t>ios</a:t>
            </a:r>
            <a:r>
              <a:rPr lang="en-US" sz="1500" b="1" dirty="0">
                <a:solidFill>
                  <a:srgbClr val="0070C0"/>
                </a:solidFill>
              </a:rPr>
              <a:t>::</a:t>
            </a:r>
            <a:r>
              <a:rPr lang="en-US" sz="1500" b="1" dirty="0" err="1">
                <a:solidFill>
                  <a:srgbClr val="0070C0"/>
                </a:solidFill>
              </a:rPr>
              <a:t>out|ios</a:t>
            </a:r>
            <a:r>
              <a:rPr lang="en-US" sz="1500" b="1" dirty="0">
                <a:solidFill>
                  <a:srgbClr val="0070C0"/>
                </a:solidFill>
              </a:rPr>
              <a:t>::binary);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if(!</a:t>
            </a:r>
            <a:r>
              <a:rPr lang="en-US" sz="1500" b="1" dirty="0" err="1">
                <a:solidFill>
                  <a:srgbClr val="0070C0"/>
                </a:solidFill>
              </a:rPr>
              <a:t>out.is_open</a:t>
            </a:r>
            <a:r>
              <a:rPr lang="en-US" sz="15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&lt;&lt;"Cannot open file"&lt;&lt;</a:t>
            </a:r>
            <a:r>
              <a:rPr lang="en-US" sz="1500" b="1" dirty="0" err="1">
                <a:solidFill>
                  <a:srgbClr val="0070C0"/>
                </a:solidFill>
              </a:rPr>
              <a:t>endl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exit(1);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for(int </a:t>
            </a:r>
            <a:r>
              <a:rPr lang="en-US" sz="1500" b="1" dirty="0" err="1">
                <a:solidFill>
                  <a:srgbClr val="0070C0"/>
                </a:solidFill>
              </a:rPr>
              <a:t>i</a:t>
            </a:r>
            <a:r>
              <a:rPr lang="en-US" sz="1500" b="1" dirty="0">
                <a:solidFill>
                  <a:srgbClr val="0070C0"/>
                </a:solidFill>
              </a:rPr>
              <a:t>=0; str[</a:t>
            </a:r>
            <a:r>
              <a:rPr lang="en-US" sz="1500" b="1" dirty="0" err="1">
                <a:solidFill>
                  <a:srgbClr val="0070C0"/>
                </a:solidFill>
              </a:rPr>
              <a:t>i</a:t>
            </a:r>
            <a:r>
              <a:rPr lang="en-US" sz="1500" b="1" dirty="0">
                <a:solidFill>
                  <a:srgbClr val="0070C0"/>
                </a:solidFill>
              </a:rPr>
              <a:t>]; </a:t>
            </a:r>
            <a:r>
              <a:rPr lang="en-US" sz="1500" b="1" dirty="0" err="1">
                <a:solidFill>
                  <a:srgbClr val="0070C0"/>
                </a:solidFill>
              </a:rPr>
              <a:t>i</a:t>
            </a:r>
            <a:r>
              <a:rPr lang="en-US" sz="1500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out.put</a:t>
            </a:r>
            <a:r>
              <a:rPr lang="en-US" sz="1500" b="1" dirty="0">
                <a:solidFill>
                  <a:srgbClr val="0070C0"/>
                </a:solidFill>
              </a:rPr>
              <a:t>(str[</a:t>
            </a:r>
            <a:r>
              <a:rPr lang="en-US" sz="1500" b="1" dirty="0" err="1">
                <a:solidFill>
                  <a:srgbClr val="0070C0"/>
                </a:solidFill>
              </a:rPr>
              <a:t>i</a:t>
            </a:r>
            <a:r>
              <a:rPr lang="en-US" sz="1500" b="1" dirty="0">
                <a:solidFill>
                  <a:srgbClr val="0070C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 err="1">
                <a:solidFill>
                  <a:srgbClr val="0070C0"/>
                </a:solidFill>
              </a:rPr>
              <a:t>out.close</a:t>
            </a:r>
            <a:r>
              <a:rPr lang="en-US" sz="15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</a:t>
            </a:r>
            <a:r>
              <a:rPr lang="en-US" sz="1500" b="1" dirty="0" err="1">
                <a:solidFill>
                  <a:srgbClr val="0070C0"/>
                </a:solidFill>
              </a:rPr>
              <a:t>fstream</a:t>
            </a:r>
            <a:r>
              <a:rPr lang="en-US" sz="1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#include &lt;</a:t>
            </a:r>
            <a:r>
              <a:rPr lang="en-US" sz="1500" b="1" dirty="0" err="1">
                <a:solidFill>
                  <a:srgbClr val="0070C0"/>
                </a:solidFill>
              </a:rPr>
              <a:t>cstdlib</a:t>
            </a:r>
            <a:r>
              <a:rPr lang="en-US" sz="1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char 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b="1" dirty="0" err="1">
                <a:solidFill>
                  <a:srgbClr val="0070C0"/>
                </a:solidFill>
              </a:rPr>
              <a:t>ifstream</a:t>
            </a:r>
            <a:r>
              <a:rPr lang="en-US" sz="1500" b="1" dirty="0">
                <a:solidFill>
                  <a:srgbClr val="0070C0"/>
                </a:solidFill>
              </a:rPr>
              <a:t> in("myfile.txt", </a:t>
            </a:r>
            <a:r>
              <a:rPr lang="en-US" sz="1500" b="1" dirty="0" err="1">
                <a:solidFill>
                  <a:srgbClr val="0070C0"/>
                </a:solidFill>
              </a:rPr>
              <a:t>ios</a:t>
            </a:r>
            <a:r>
              <a:rPr lang="en-US" sz="1500" b="1" dirty="0">
                <a:solidFill>
                  <a:srgbClr val="0070C0"/>
                </a:solidFill>
              </a:rPr>
              <a:t>::</a:t>
            </a:r>
            <a:r>
              <a:rPr lang="en-US" sz="1500" b="1" dirty="0" err="1">
                <a:solidFill>
                  <a:srgbClr val="0070C0"/>
                </a:solidFill>
              </a:rPr>
              <a:t>in|ios</a:t>
            </a:r>
            <a:r>
              <a:rPr lang="en-US" sz="1500" b="1" dirty="0">
                <a:solidFill>
                  <a:srgbClr val="0070C0"/>
                </a:solidFill>
              </a:rPr>
              <a:t>::binary);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if(!</a:t>
            </a:r>
            <a:r>
              <a:rPr lang="en-US" sz="1500" b="1" dirty="0" err="1">
                <a:solidFill>
                  <a:srgbClr val="0070C0"/>
                </a:solidFill>
              </a:rPr>
              <a:t>in.is_open</a:t>
            </a:r>
            <a:r>
              <a:rPr lang="en-US" sz="15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&lt;&lt;"Cannot open file"&lt;&lt;</a:t>
            </a:r>
            <a:r>
              <a:rPr lang="en-US" sz="1500" b="1" dirty="0" err="1">
                <a:solidFill>
                  <a:srgbClr val="0070C0"/>
                </a:solidFill>
              </a:rPr>
              <a:t>endl</a:t>
            </a:r>
            <a:r>
              <a:rPr lang="en-US" sz="1500" b="1" dirty="0">
                <a:solidFill>
                  <a:srgbClr val="0070C0"/>
                </a:solidFill>
              </a:rPr>
              <a:t>; exit(1);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while(!</a:t>
            </a:r>
            <a:r>
              <a:rPr lang="en-US" sz="1500" b="1" dirty="0" err="1">
                <a:solidFill>
                  <a:srgbClr val="0070C0"/>
                </a:solidFill>
              </a:rPr>
              <a:t>in.eof</a:t>
            </a:r>
            <a:r>
              <a:rPr lang="en-US" sz="15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in.get</a:t>
            </a:r>
            <a:r>
              <a:rPr lang="en-US" sz="1500" b="1" dirty="0">
                <a:solidFill>
                  <a:srgbClr val="0070C0"/>
                </a:solidFill>
              </a:rPr>
              <a:t>(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&lt;&lt;</a:t>
            </a:r>
            <a:r>
              <a:rPr lang="en-US" sz="1500" b="1" dirty="0" err="1">
                <a:solidFill>
                  <a:srgbClr val="0070C0"/>
                </a:solidFill>
              </a:rPr>
              <a:t>ch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b="1" dirty="0" err="1">
                <a:solidFill>
                  <a:srgbClr val="0070C0"/>
                </a:solidFill>
              </a:rPr>
              <a:t>cout</a:t>
            </a:r>
            <a:r>
              <a:rPr lang="en-US" sz="1500" b="1" dirty="0">
                <a:solidFill>
                  <a:srgbClr val="0070C0"/>
                </a:solidFill>
              </a:rPr>
              <a:t>&lt;&lt;</a:t>
            </a:r>
            <a:r>
              <a:rPr lang="en-US" sz="1500" b="1" dirty="0" err="1">
                <a:solidFill>
                  <a:srgbClr val="0070C0"/>
                </a:solidFill>
              </a:rPr>
              <a:t>endl</a:t>
            </a:r>
            <a:r>
              <a:rPr lang="en-US" sz="15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b="1" dirty="0" err="1">
                <a:solidFill>
                  <a:srgbClr val="0070C0"/>
                </a:solidFill>
              </a:rPr>
              <a:t>in.close</a:t>
            </a:r>
            <a:r>
              <a:rPr lang="en-US" sz="15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7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I/O: Writing/Reading (Unformatted (Binary))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</a:rPr>
              <a:t>fstream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</a:rPr>
              <a:t>cstdlib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char str[100]="I love Bangladesh", </a:t>
            </a:r>
            <a:r>
              <a:rPr lang="en-US" sz="2000" b="1" dirty="0" err="1">
                <a:solidFill>
                  <a:srgbClr val="0070C0"/>
                </a:solidFill>
              </a:rPr>
              <a:t>ch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fstream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mystream</a:t>
            </a:r>
            <a:r>
              <a:rPr lang="en-US" sz="2000" b="1" dirty="0">
                <a:solidFill>
                  <a:srgbClr val="0070C0"/>
                </a:solidFill>
              </a:rPr>
              <a:t>("myfile.txt", </a:t>
            </a:r>
            <a:r>
              <a:rPr lang="en-US" sz="2000" b="1" dirty="0" err="1">
                <a:solidFill>
                  <a:srgbClr val="0070C0"/>
                </a:solidFill>
              </a:rPr>
              <a:t>ios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out|ios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in|ios</a:t>
            </a:r>
            <a:r>
              <a:rPr lang="en-US" sz="2000" b="1" dirty="0">
                <a:solidFill>
                  <a:srgbClr val="0070C0"/>
                </a:solidFill>
              </a:rPr>
              <a:t>::binary</a:t>
            </a:r>
            <a:r>
              <a:rPr lang="en-US" sz="2000" b="1" dirty="0" smtClean="0"/>
              <a:t>);  // binary is used cause of get &amp; put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if(!</a:t>
            </a:r>
            <a:r>
              <a:rPr lang="en-US" sz="2000" b="1" dirty="0" err="1">
                <a:solidFill>
                  <a:srgbClr val="0070C0"/>
                </a:solidFill>
              </a:rPr>
              <a:t>mystream.is_open</a:t>
            </a:r>
            <a:r>
              <a:rPr lang="en-US" sz="20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&lt;&lt;"Cannot open file"&lt;&lt;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exit(1);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for(int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=0; str[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];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++) </a:t>
            </a:r>
            <a:r>
              <a:rPr lang="en-US" sz="2000" b="1" dirty="0" err="1">
                <a:solidFill>
                  <a:srgbClr val="0070C0"/>
                </a:solidFill>
              </a:rPr>
              <a:t>mystream.put</a:t>
            </a:r>
            <a:r>
              <a:rPr lang="en-US" sz="2000" b="1" dirty="0">
                <a:solidFill>
                  <a:srgbClr val="0070C0"/>
                </a:solidFill>
              </a:rPr>
              <a:t>(str[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C00000"/>
                </a:solidFill>
              </a:rPr>
              <a:t>mystream.seekg</a:t>
            </a:r>
            <a:r>
              <a:rPr lang="en-US" sz="2000" b="1" dirty="0">
                <a:solidFill>
                  <a:srgbClr val="C00000"/>
                </a:solidFill>
              </a:rPr>
              <a:t>(0, </a:t>
            </a:r>
            <a:r>
              <a:rPr lang="en-US" sz="2000" b="1" dirty="0" err="1">
                <a:solidFill>
                  <a:srgbClr val="C00000"/>
                </a:solidFill>
              </a:rPr>
              <a:t>ios</a:t>
            </a:r>
            <a:r>
              <a:rPr lang="en-US" sz="2000" b="1" dirty="0">
                <a:solidFill>
                  <a:srgbClr val="C00000"/>
                </a:solidFill>
              </a:rPr>
              <a:t>::beg);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while(!</a:t>
            </a:r>
            <a:r>
              <a:rPr lang="en-US" sz="2000" b="1" dirty="0" err="1">
                <a:solidFill>
                  <a:srgbClr val="0070C0"/>
                </a:solidFill>
              </a:rPr>
              <a:t>mystream.eof</a:t>
            </a:r>
            <a:r>
              <a:rPr lang="en-US" sz="20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</a:t>
            </a:r>
            <a:r>
              <a:rPr lang="en-US" sz="2000" b="1" dirty="0" err="1">
                <a:solidFill>
                  <a:srgbClr val="0070C0"/>
                </a:solidFill>
              </a:rPr>
              <a:t>mystream.get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ch</a:t>
            </a:r>
            <a:r>
              <a:rPr lang="en-US" sz="2000" b="1" dirty="0">
                <a:solidFill>
                  <a:srgbClr val="0070C0"/>
                </a:solidFill>
              </a:rPr>
              <a:t>);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ch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mystream.close</a:t>
            </a:r>
            <a:r>
              <a:rPr lang="en-US" sz="20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istream</a:t>
            </a:r>
            <a:r>
              <a:rPr lang="en-US" b="1" dirty="0"/>
              <a:t> &amp;read(char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ifstream</a:t>
            </a:r>
            <a:endParaRPr lang="en-US" dirty="0"/>
          </a:p>
          <a:p>
            <a:pPr lvl="1"/>
            <a:r>
              <a:rPr lang="en-US" dirty="0"/>
              <a:t>Reads </a:t>
            </a:r>
            <a:r>
              <a:rPr lang="en-US" i="1" dirty="0"/>
              <a:t>num </a:t>
            </a:r>
            <a:r>
              <a:rPr lang="en-US" dirty="0"/>
              <a:t>number of bytes from the stream and puts them in </a:t>
            </a:r>
            <a:r>
              <a:rPr lang="en-US" i="1" dirty="0" err="1"/>
              <a:t>buf</a:t>
            </a:r>
            <a:endParaRPr lang="en-US" i="1" dirty="0"/>
          </a:p>
          <a:p>
            <a:pPr lvl="1"/>
            <a:r>
              <a:rPr lang="en-US" dirty="0"/>
              <a:t>Might read less than </a:t>
            </a:r>
            <a:r>
              <a:rPr lang="en-US" i="1" dirty="0"/>
              <a:t>num </a:t>
            </a:r>
            <a:r>
              <a:rPr lang="en-US" dirty="0"/>
              <a:t>number of bytes if the end-of-file is reached ahead</a:t>
            </a:r>
          </a:p>
          <a:p>
            <a:pPr lvl="2"/>
            <a:r>
              <a:rPr lang="en-US" dirty="0"/>
              <a:t>How many bytes have been read can be determined by using </a:t>
            </a:r>
            <a:r>
              <a:rPr lang="en-US" b="1" dirty="0" err="1"/>
              <a:t>gcount</a:t>
            </a:r>
            <a:r>
              <a:rPr lang="en-US" b="1" dirty="0"/>
              <a:t>() </a:t>
            </a:r>
            <a:r>
              <a:rPr lang="en-US" dirty="0"/>
              <a:t>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ostream</a:t>
            </a:r>
            <a:r>
              <a:rPr lang="en-US" b="1" dirty="0"/>
              <a:t> &amp;write(const 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ofstream</a:t>
            </a:r>
            <a:endParaRPr lang="en-US" b="1" dirty="0"/>
          </a:p>
          <a:p>
            <a:pPr lvl="1"/>
            <a:r>
              <a:rPr lang="en-US" dirty="0"/>
              <a:t>Writes </a:t>
            </a:r>
            <a:r>
              <a:rPr lang="en-US" i="1" dirty="0"/>
              <a:t>num </a:t>
            </a:r>
            <a:r>
              <a:rPr lang="en-US" dirty="0"/>
              <a:t>number of bytes from </a:t>
            </a:r>
            <a:r>
              <a:rPr lang="en-US" i="1" dirty="0" err="1"/>
              <a:t>buf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dirty="0" err="1"/>
              <a:t>the</a:t>
            </a:r>
            <a:r>
              <a:rPr lang="en-US" dirty="0"/>
              <a:t> stream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I/O: Writing/Reading (Unformatted (Binary))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</a:rPr>
              <a:t>fstream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</a:rPr>
              <a:t>cstdlib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</a:rPr>
              <a:t>cstring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char str1[100]="I love Bangladesh", str2[100];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fstream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mystream</a:t>
            </a:r>
            <a:r>
              <a:rPr lang="en-US" sz="2000" b="1" dirty="0">
                <a:solidFill>
                  <a:srgbClr val="0070C0"/>
                </a:solidFill>
              </a:rPr>
              <a:t>("myfile.txt", </a:t>
            </a:r>
            <a:r>
              <a:rPr lang="en-US" sz="2000" b="1" dirty="0" err="1">
                <a:solidFill>
                  <a:srgbClr val="0070C0"/>
                </a:solidFill>
              </a:rPr>
              <a:t>ios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out|ios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in|ios</a:t>
            </a:r>
            <a:r>
              <a:rPr lang="en-US" sz="2000" b="1" dirty="0">
                <a:solidFill>
                  <a:srgbClr val="0070C0"/>
                </a:solidFill>
              </a:rPr>
              <a:t>::binary);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if(!</a:t>
            </a:r>
            <a:r>
              <a:rPr lang="en-US" sz="2000" b="1" dirty="0" err="1">
                <a:solidFill>
                  <a:srgbClr val="0070C0"/>
                </a:solidFill>
              </a:rPr>
              <a:t>mystream.is_open</a:t>
            </a:r>
            <a:r>
              <a:rPr lang="en-US" sz="20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&lt;&lt;"Cannot open file"&lt;&lt;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exit(1);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mystream.write</a:t>
            </a:r>
            <a:r>
              <a:rPr lang="en-US" sz="2000" b="1" dirty="0">
                <a:solidFill>
                  <a:srgbClr val="0070C0"/>
                </a:solidFill>
              </a:rPr>
              <a:t>(str1, </a:t>
            </a:r>
            <a:r>
              <a:rPr lang="en-US" sz="2000" b="1" dirty="0" err="1">
                <a:solidFill>
                  <a:srgbClr val="0070C0"/>
                </a:solidFill>
              </a:rPr>
              <a:t>strlen</a:t>
            </a:r>
            <a:r>
              <a:rPr lang="en-US" sz="2000" b="1" dirty="0">
                <a:solidFill>
                  <a:srgbClr val="0070C0"/>
                </a:solidFill>
              </a:rPr>
              <a:t>(str1)+1);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mystream.seekg</a:t>
            </a:r>
            <a:r>
              <a:rPr lang="en-US" sz="2000" b="1" dirty="0">
                <a:solidFill>
                  <a:srgbClr val="0070C0"/>
                </a:solidFill>
              </a:rPr>
              <a:t>(0, </a:t>
            </a:r>
            <a:r>
              <a:rPr lang="en-US" sz="2000" b="1" dirty="0" err="1">
                <a:solidFill>
                  <a:srgbClr val="0070C0"/>
                </a:solidFill>
              </a:rPr>
              <a:t>ios</a:t>
            </a:r>
            <a:r>
              <a:rPr lang="en-US" sz="2000" b="1" dirty="0">
                <a:solidFill>
                  <a:srgbClr val="0070C0"/>
                </a:solidFill>
              </a:rPr>
              <a:t>::beg);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mystream.read</a:t>
            </a:r>
            <a:r>
              <a:rPr lang="en-US" sz="2000" b="1" dirty="0">
                <a:solidFill>
                  <a:srgbClr val="0070C0"/>
                </a:solidFill>
              </a:rPr>
              <a:t>(str2, </a:t>
            </a:r>
            <a:r>
              <a:rPr lang="en-US" sz="2000" b="1" dirty="0" err="1">
                <a:solidFill>
                  <a:srgbClr val="0070C0"/>
                </a:solidFill>
              </a:rPr>
              <a:t>strlen</a:t>
            </a:r>
            <a:r>
              <a:rPr lang="en-US" sz="2000" b="1" dirty="0">
                <a:solidFill>
                  <a:srgbClr val="0070C0"/>
                </a:solidFill>
              </a:rPr>
              <a:t>(str1)+1);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&lt;&lt;str2&lt;&lt;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mystream.close</a:t>
            </a:r>
            <a:r>
              <a:rPr lang="en-US" sz="20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Basic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Stream</a:t>
            </a:r>
          </a:p>
          <a:p>
            <a:pPr lvl="1"/>
            <a:r>
              <a:rPr lang="en-US" dirty="0"/>
              <a:t>a logical device that either produces or consumes information</a:t>
            </a:r>
          </a:p>
          <a:p>
            <a:pPr lvl="1"/>
            <a:r>
              <a:rPr lang="en-US" dirty="0"/>
              <a:t>linked to a physical device</a:t>
            </a:r>
          </a:p>
          <a:p>
            <a:r>
              <a:rPr lang="en-US" altLang="en-US" b="1" dirty="0" err="1"/>
              <a:t>ios</a:t>
            </a:r>
            <a:r>
              <a:rPr lang="en-US" altLang="en-US" b="1" dirty="0"/>
              <a:t>:</a:t>
            </a:r>
          </a:p>
          <a:p>
            <a:pPr lvl="1"/>
            <a:r>
              <a:rPr lang="en-US" altLang="en-US" dirty="0"/>
              <a:t>contains many member functions and variables that control or monitor the fundamental operation of a stream</a:t>
            </a:r>
          </a:p>
          <a:p>
            <a:pPr lvl="1"/>
            <a:r>
              <a:rPr lang="en-US" altLang="en-US" b="1" dirty="0" err="1"/>
              <a:t>istream</a:t>
            </a:r>
            <a:r>
              <a:rPr lang="en-US" altLang="en-US" dirty="0"/>
              <a:t> and </a:t>
            </a:r>
            <a:r>
              <a:rPr lang="en-US" altLang="en-US" b="1" dirty="0" err="1"/>
              <a:t>ostream</a:t>
            </a:r>
            <a:r>
              <a:rPr lang="en-US" altLang="en-US" dirty="0"/>
              <a:t> inherit from </a:t>
            </a:r>
            <a:r>
              <a:rPr lang="en-US" altLang="en-US" b="1" dirty="0" err="1"/>
              <a:t>ios</a:t>
            </a:r>
            <a:endParaRPr lang="en-US" altLang="en-US" b="1" dirty="0"/>
          </a:p>
          <a:p>
            <a:pPr lvl="1"/>
            <a:r>
              <a:rPr lang="en-US" altLang="en-US" b="1" dirty="0"/>
              <a:t>iostream</a:t>
            </a:r>
            <a:r>
              <a:rPr lang="en-US" altLang="en-US" dirty="0"/>
              <a:t> inherits from </a:t>
            </a:r>
            <a:r>
              <a:rPr lang="en-US" altLang="en-US" b="1" dirty="0" err="1"/>
              <a:t>istream</a:t>
            </a:r>
            <a:r>
              <a:rPr lang="en-US" altLang="en-US" dirty="0"/>
              <a:t> and </a:t>
            </a:r>
            <a:r>
              <a:rPr lang="en-US" altLang="en-US" b="1" dirty="0" err="1"/>
              <a:t>ostream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</a:t>
            </a:r>
            <a:r>
              <a:rPr lang="en-US" b="1" dirty="0"/>
              <a:t>get() </a:t>
            </a:r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ifstream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pPr lvl="1"/>
            <a:r>
              <a:rPr lang="en-US" b="1" dirty="0" err="1"/>
              <a:t>istream</a:t>
            </a:r>
            <a:r>
              <a:rPr lang="en-US" b="1" dirty="0"/>
              <a:t> &amp;get(char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istream</a:t>
            </a:r>
            <a:r>
              <a:rPr lang="en-US" b="1" dirty="0"/>
              <a:t> &amp;get(char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num, </a:t>
            </a:r>
            <a:r>
              <a:rPr lang="en-US" b="1" dirty="0"/>
              <a:t>char </a:t>
            </a:r>
            <a:r>
              <a:rPr lang="en-US" b="1" i="1" dirty="0" err="1"/>
              <a:t>delim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int get()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istream</a:t>
            </a:r>
            <a:r>
              <a:rPr lang="en-US" b="1" dirty="0"/>
              <a:t> &amp;get(char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Reads </a:t>
            </a:r>
            <a:r>
              <a:rPr lang="en-US" i="1" dirty="0">
                <a:solidFill>
                  <a:srgbClr val="C00000"/>
                </a:solidFill>
              </a:rPr>
              <a:t>num-1 </a:t>
            </a:r>
            <a:r>
              <a:rPr lang="en-US" dirty="0">
                <a:solidFill>
                  <a:srgbClr val="C00000"/>
                </a:solidFill>
              </a:rPr>
              <a:t>characters </a:t>
            </a:r>
            <a:r>
              <a:rPr lang="en-US" dirty="0"/>
              <a:t>into </a:t>
            </a:r>
            <a:r>
              <a:rPr lang="en-US" i="1" dirty="0" err="1"/>
              <a:t>buf</a:t>
            </a:r>
            <a:r>
              <a:rPr lang="en-US" i="1" dirty="0"/>
              <a:t> </a:t>
            </a:r>
            <a:r>
              <a:rPr lang="en-US" dirty="0"/>
              <a:t>until</a:t>
            </a:r>
          </a:p>
          <a:p>
            <a:pPr lvl="2"/>
            <a:r>
              <a:rPr lang="en-US" i="1" dirty="0"/>
              <a:t>num-1 </a:t>
            </a:r>
            <a:r>
              <a:rPr lang="en-US" dirty="0"/>
              <a:t>characters have been read</a:t>
            </a:r>
          </a:p>
          <a:p>
            <a:pPr lvl="2"/>
            <a:r>
              <a:rPr lang="en-US" dirty="0"/>
              <a:t>a newline is found</a:t>
            </a:r>
          </a:p>
          <a:p>
            <a:pPr lvl="2"/>
            <a:r>
              <a:rPr lang="en-US" dirty="0"/>
              <a:t>the end of the file has been encountered </a:t>
            </a:r>
          </a:p>
          <a:p>
            <a:pPr lvl="1"/>
            <a:r>
              <a:rPr lang="en-US" dirty="0"/>
              <a:t>Character sequence in the </a:t>
            </a:r>
            <a:r>
              <a:rPr lang="en-US" i="1" dirty="0" err="1"/>
              <a:t>buf</a:t>
            </a:r>
            <a:r>
              <a:rPr lang="en-US" i="1" dirty="0"/>
              <a:t> </a:t>
            </a:r>
            <a:r>
              <a:rPr lang="en-US" dirty="0"/>
              <a:t>is null terminated</a:t>
            </a:r>
            <a:endParaRPr lang="en-US" i="1" dirty="0"/>
          </a:p>
          <a:p>
            <a:pPr lvl="1"/>
            <a:r>
              <a:rPr lang="en-US" dirty="0"/>
              <a:t>If newline character is encountered, it is not read and removed from the stream</a:t>
            </a:r>
          </a:p>
          <a:p>
            <a:endParaRPr lang="en-US" b="1" dirty="0"/>
          </a:p>
          <a:p>
            <a:r>
              <a:rPr lang="en-US" b="1" dirty="0" err="1"/>
              <a:t>istream</a:t>
            </a:r>
            <a:r>
              <a:rPr lang="en-US" b="1" dirty="0"/>
              <a:t> &amp;get(char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num, </a:t>
            </a:r>
            <a:r>
              <a:rPr lang="en-US" b="1" dirty="0"/>
              <a:t>char </a:t>
            </a:r>
            <a:r>
              <a:rPr lang="en-US" b="1" i="1" dirty="0" err="1"/>
              <a:t>delim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Reads </a:t>
            </a:r>
            <a:r>
              <a:rPr lang="en-US" i="1" dirty="0"/>
              <a:t>num-1 </a:t>
            </a:r>
            <a:r>
              <a:rPr lang="en-US" dirty="0"/>
              <a:t>characters into </a:t>
            </a:r>
            <a:r>
              <a:rPr lang="en-US" i="1" dirty="0" err="1"/>
              <a:t>buf</a:t>
            </a:r>
            <a:r>
              <a:rPr lang="en-US" i="1" dirty="0"/>
              <a:t> </a:t>
            </a:r>
            <a:r>
              <a:rPr lang="en-US" dirty="0"/>
              <a:t>until</a:t>
            </a:r>
          </a:p>
          <a:p>
            <a:pPr lvl="2"/>
            <a:r>
              <a:rPr lang="en-US" i="1" dirty="0"/>
              <a:t>num-1 </a:t>
            </a:r>
            <a:r>
              <a:rPr lang="en-US" dirty="0"/>
              <a:t>characters have been read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delim</a:t>
            </a:r>
            <a:r>
              <a:rPr lang="en-US" dirty="0"/>
              <a:t> character is found</a:t>
            </a:r>
          </a:p>
          <a:p>
            <a:pPr lvl="2"/>
            <a:r>
              <a:rPr lang="en-US" dirty="0"/>
              <a:t>the end of the file has been encountered </a:t>
            </a:r>
          </a:p>
          <a:p>
            <a:pPr lvl="1"/>
            <a:r>
              <a:rPr lang="en-US" dirty="0"/>
              <a:t>Character sequence in the </a:t>
            </a:r>
            <a:r>
              <a:rPr lang="en-US" i="1" dirty="0" err="1"/>
              <a:t>buf</a:t>
            </a:r>
            <a:r>
              <a:rPr lang="en-US" i="1" dirty="0"/>
              <a:t> </a:t>
            </a:r>
            <a:r>
              <a:rPr lang="en-US" dirty="0"/>
              <a:t>is null terminated</a:t>
            </a:r>
            <a:endParaRPr lang="en-US" i="1" dirty="0"/>
          </a:p>
          <a:p>
            <a:pPr lvl="1"/>
            <a:r>
              <a:rPr lang="en-US" dirty="0"/>
              <a:t>If </a:t>
            </a:r>
            <a:r>
              <a:rPr lang="en-US" dirty="0" err="1"/>
              <a:t>delim</a:t>
            </a:r>
            <a:r>
              <a:rPr lang="en-US" dirty="0"/>
              <a:t> character is encountered, it is not read and removed from the stream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int get()</a:t>
            </a:r>
            <a:r>
              <a:rPr lang="en-US" b="1" dirty="0"/>
              <a:t> </a:t>
            </a:r>
          </a:p>
          <a:p>
            <a:pPr lvl="1"/>
            <a:r>
              <a:rPr lang="en-US" sz="2000" dirty="0"/>
              <a:t>Returns the next character from the stream</a:t>
            </a:r>
          </a:p>
          <a:p>
            <a:pPr lvl="1"/>
            <a:r>
              <a:rPr lang="en-US" sz="2000" dirty="0"/>
              <a:t>Returns EOF if end-of-file is encountered</a:t>
            </a:r>
          </a:p>
          <a:p>
            <a:pPr lvl="1"/>
            <a:r>
              <a:rPr lang="en-US" sz="2000" dirty="0"/>
              <a:t>Similar to C’s </a:t>
            </a:r>
            <a:r>
              <a:rPr lang="en-US" sz="2000" dirty="0" err="1"/>
              <a:t>getc</a:t>
            </a:r>
            <a:r>
              <a:rPr lang="en-US" sz="2000" dirty="0"/>
              <a:t>() function.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</a:t>
            </a:r>
            <a:r>
              <a:rPr lang="en-US" b="1" dirty="0" err="1"/>
              <a:t>getline</a:t>
            </a:r>
            <a:r>
              <a:rPr lang="en-US" b="1" dirty="0"/>
              <a:t>() </a:t>
            </a:r>
            <a:r>
              <a:rPr lang="en-US" dirty="0"/>
              <a:t>member function of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ifstream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err="1"/>
              <a:t>getline</a:t>
            </a:r>
            <a:r>
              <a:rPr lang="en-US" b="1" dirty="0"/>
              <a:t>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</a:t>
            </a:r>
            <a:r>
              <a:rPr lang="en-US" b="1" dirty="0"/>
              <a:t>)</a:t>
            </a:r>
          </a:p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err="1"/>
              <a:t>getline</a:t>
            </a:r>
            <a:r>
              <a:rPr lang="en-US" b="1" dirty="0"/>
              <a:t>(char *</a:t>
            </a:r>
            <a:r>
              <a:rPr lang="en-US" b="1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streamsize</a:t>
            </a:r>
            <a:r>
              <a:rPr lang="en-US" b="1" dirty="0"/>
              <a:t> </a:t>
            </a:r>
            <a:r>
              <a:rPr lang="en-US" b="1" i="1" dirty="0"/>
              <a:t>num, </a:t>
            </a:r>
            <a:r>
              <a:rPr lang="en-US" b="1" dirty="0"/>
              <a:t>char </a:t>
            </a:r>
            <a:r>
              <a:rPr lang="en-US" b="1" i="1" dirty="0" err="1"/>
              <a:t>delim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dirty="0"/>
              <a:t>Same as get, except extract and remove the newline or </a:t>
            </a:r>
            <a:r>
              <a:rPr lang="en-US" dirty="0" err="1"/>
              <a:t>delim</a:t>
            </a:r>
            <a:r>
              <a:rPr lang="en-US" dirty="0"/>
              <a:t> character from the input stream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439400" cy="4873752"/>
          </a:xfrm>
        </p:spPr>
        <p:txBody>
          <a:bodyPr>
            <a:normAutofit/>
          </a:bodyPr>
          <a:lstStyle/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err="1"/>
              <a:t>putback</a:t>
            </a:r>
            <a:r>
              <a:rPr lang="en-US" b="1" dirty="0"/>
              <a:t>(char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Puts </a:t>
            </a:r>
            <a:r>
              <a:rPr lang="en-US" b="1" dirty="0" err="1"/>
              <a:t>ch</a:t>
            </a:r>
            <a:r>
              <a:rPr lang="en-US" dirty="0"/>
              <a:t> back to the input stream so the next extracted character will be </a:t>
            </a:r>
            <a:r>
              <a:rPr lang="en-US" b="1" dirty="0" err="1"/>
              <a:t>ch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int peek()</a:t>
            </a:r>
          </a:p>
          <a:p>
            <a:pPr lvl="1"/>
            <a:r>
              <a:rPr lang="en-US" dirty="0"/>
              <a:t>Returns the next character in the input stream without removing it</a:t>
            </a:r>
          </a:p>
          <a:p>
            <a:pPr lvl="1"/>
            <a:endParaRPr lang="en-US" dirty="0"/>
          </a:p>
          <a:p>
            <a:r>
              <a:rPr lang="en-US" b="1" dirty="0" err="1"/>
              <a:t>ostream</a:t>
            </a:r>
            <a:r>
              <a:rPr lang="en-US" b="1" dirty="0"/>
              <a:t> &amp;flush()</a:t>
            </a:r>
          </a:p>
          <a:p>
            <a:pPr lvl="1"/>
            <a:r>
              <a:rPr lang="en-US" dirty="0"/>
              <a:t>Force the information to be physically written to disk before the internal buffer is full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br>
              <a:rPr lang="en-US" dirty="0"/>
            </a:br>
            <a:r>
              <a:rPr lang="en-US" dirty="0"/>
              <a:t>Random Access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err="1"/>
              <a:t>seekg</a:t>
            </a:r>
            <a:r>
              <a:rPr lang="en-US" b="1" dirty="0"/>
              <a:t>(</a:t>
            </a:r>
            <a:r>
              <a:rPr lang="en-US" b="1" dirty="0" err="1"/>
              <a:t>off_type</a:t>
            </a:r>
            <a:r>
              <a:rPr lang="en-US" b="1" dirty="0"/>
              <a:t> </a:t>
            </a:r>
            <a:r>
              <a:rPr lang="en-US" b="1" i="1" dirty="0"/>
              <a:t>offset</a:t>
            </a:r>
            <a:r>
              <a:rPr lang="en-US" b="1" dirty="0"/>
              <a:t>, </a:t>
            </a:r>
            <a:r>
              <a:rPr lang="en-US" b="1" dirty="0" err="1"/>
              <a:t>seekdir</a:t>
            </a:r>
            <a:r>
              <a:rPr lang="en-US" b="1" dirty="0"/>
              <a:t> </a:t>
            </a:r>
            <a:r>
              <a:rPr lang="en-US" b="1" i="1" dirty="0"/>
              <a:t>origin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 member function of </a:t>
            </a:r>
            <a:r>
              <a:rPr lang="en-US" b="1" dirty="0" err="1"/>
              <a:t>ifstream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fstream</a:t>
            </a:r>
            <a:endParaRPr lang="en-US" b="1" dirty="0"/>
          </a:p>
          <a:p>
            <a:pPr lvl="1"/>
            <a:r>
              <a:rPr lang="en-US" dirty="0"/>
              <a:t>Moves the current get pointer </a:t>
            </a:r>
            <a:r>
              <a:rPr lang="en-US" i="1" dirty="0"/>
              <a:t>offset </a:t>
            </a:r>
            <a:r>
              <a:rPr lang="en-US" dirty="0"/>
              <a:t>number of bytes from the specified </a:t>
            </a:r>
            <a:r>
              <a:rPr lang="en-US" i="1" dirty="0"/>
              <a:t>origin</a:t>
            </a:r>
          </a:p>
          <a:p>
            <a:r>
              <a:rPr lang="en-US" b="1" dirty="0" err="1"/>
              <a:t>ostream</a:t>
            </a:r>
            <a:r>
              <a:rPr lang="en-US" b="1" dirty="0"/>
              <a:t> &amp;</a:t>
            </a:r>
            <a:r>
              <a:rPr lang="en-US" b="1" dirty="0" err="1"/>
              <a:t>seekp</a:t>
            </a:r>
            <a:r>
              <a:rPr lang="en-US" b="1" dirty="0"/>
              <a:t>(</a:t>
            </a:r>
            <a:r>
              <a:rPr lang="en-US" b="1" dirty="0" err="1"/>
              <a:t>off_type</a:t>
            </a:r>
            <a:r>
              <a:rPr lang="en-US" b="1" dirty="0"/>
              <a:t> </a:t>
            </a:r>
            <a:r>
              <a:rPr lang="en-US" b="1" i="1" dirty="0"/>
              <a:t>offset</a:t>
            </a:r>
            <a:r>
              <a:rPr lang="en-US" b="1" dirty="0"/>
              <a:t>, </a:t>
            </a:r>
            <a:r>
              <a:rPr lang="en-US" b="1" dirty="0" err="1"/>
              <a:t>seekdir</a:t>
            </a:r>
            <a:r>
              <a:rPr lang="en-US" b="1" dirty="0"/>
              <a:t> </a:t>
            </a:r>
            <a:r>
              <a:rPr lang="en-US" b="1" i="1" dirty="0"/>
              <a:t>origin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 member function of </a:t>
            </a:r>
            <a:r>
              <a:rPr lang="en-US" b="1" dirty="0" err="1"/>
              <a:t>ofstream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fstream</a:t>
            </a:r>
            <a:endParaRPr lang="en-US" b="1" dirty="0"/>
          </a:p>
          <a:p>
            <a:pPr lvl="1"/>
            <a:r>
              <a:rPr lang="en-US" dirty="0"/>
              <a:t>Moves the current put pointer </a:t>
            </a:r>
            <a:r>
              <a:rPr lang="en-US" i="1" dirty="0"/>
              <a:t>offset </a:t>
            </a:r>
            <a:r>
              <a:rPr lang="en-US" dirty="0"/>
              <a:t>number of bytes from the specified </a:t>
            </a:r>
            <a:r>
              <a:rPr lang="en-US" i="1" dirty="0"/>
              <a:t>origin</a:t>
            </a:r>
          </a:p>
          <a:p>
            <a:r>
              <a:rPr lang="en-US" dirty="0" err="1"/>
              <a:t>seekdir</a:t>
            </a:r>
            <a:r>
              <a:rPr lang="en-US" dirty="0"/>
              <a:t> is an enumeration defined in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dirty="0"/>
              <a:t>with the following values: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::beg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::cur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::end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</a:t>
            </a:r>
            <a:r>
              <a:rPr lang="en-US" sz="1400" b="1" dirty="0" err="1">
                <a:solidFill>
                  <a:srgbClr val="0070C0"/>
                </a:solidFill>
              </a:rPr>
              <a:t>fstream</a:t>
            </a:r>
            <a:r>
              <a:rPr lang="en-US" sz="1400" b="1" dirty="0">
                <a:solidFill>
                  <a:srgbClr val="0070C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&lt;iostream&gt; </a:t>
            </a:r>
          </a:p>
          <a:p>
            <a:pPr marL="0" indent="0"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int main (int </a:t>
            </a:r>
            <a:r>
              <a:rPr lang="en-US" sz="1400" b="1" dirty="0" err="1">
                <a:solidFill>
                  <a:srgbClr val="0070C0"/>
                </a:solidFill>
              </a:rPr>
              <a:t>argc</a:t>
            </a:r>
            <a:r>
              <a:rPr lang="en-US" sz="1400" b="1" dirty="0">
                <a:solidFill>
                  <a:srgbClr val="0070C0"/>
                </a:solidFill>
              </a:rPr>
              <a:t>, char** </a:t>
            </a:r>
            <a:r>
              <a:rPr lang="en-US" sz="1400" b="1" dirty="0" err="1">
                <a:solidFill>
                  <a:srgbClr val="0070C0"/>
                </a:solidFill>
              </a:rPr>
              <a:t>argv</a:t>
            </a:r>
            <a:r>
              <a:rPr lang="en-US" sz="1400" b="1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fstream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myFile</a:t>
            </a:r>
            <a:r>
              <a:rPr lang="en-US" sz="1400" b="1" dirty="0">
                <a:solidFill>
                  <a:srgbClr val="0070C0"/>
                </a:solidFill>
              </a:rPr>
              <a:t>("test.txt", </a:t>
            </a:r>
            <a:r>
              <a:rPr lang="en-US" sz="1400" b="1" dirty="0" err="1">
                <a:solidFill>
                  <a:srgbClr val="0070C0"/>
                </a:solidFill>
              </a:rPr>
              <a:t>ios</a:t>
            </a:r>
            <a:r>
              <a:rPr lang="en-US" sz="1400" b="1" dirty="0">
                <a:solidFill>
                  <a:srgbClr val="0070C0"/>
                </a:solidFill>
              </a:rPr>
              <a:t>::in | </a:t>
            </a:r>
            <a:r>
              <a:rPr lang="en-US" sz="1400" b="1" dirty="0" err="1">
                <a:solidFill>
                  <a:srgbClr val="0070C0"/>
                </a:solidFill>
              </a:rPr>
              <a:t>ios</a:t>
            </a:r>
            <a:r>
              <a:rPr lang="en-US" sz="1400" b="1" dirty="0">
                <a:solidFill>
                  <a:srgbClr val="0070C0"/>
                </a:solidFill>
              </a:rPr>
              <a:t>::out | </a:t>
            </a:r>
            <a:r>
              <a:rPr lang="en-US" sz="1400" b="1" dirty="0" err="1">
                <a:solidFill>
                  <a:srgbClr val="0070C0"/>
                </a:solidFill>
              </a:rPr>
              <a:t>ios</a:t>
            </a:r>
            <a:r>
              <a:rPr lang="en-US" sz="1400" b="1" dirty="0">
                <a:solidFill>
                  <a:srgbClr val="0070C0"/>
                </a:solidFill>
              </a:rPr>
              <a:t>::</a:t>
            </a:r>
            <a:r>
              <a:rPr lang="en-US" sz="1400" b="1" dirty="0" err="1">
                <a:solidFill>
                  <a:srgbClr val="0070C0"/>
                </a:solidFill>
              </a:rPr>
              <a:t>trunc</a:t>
            </a:r>
            <a:r>
              <a:rPr lang="en-US" sz="1400" b="1" dirty="0">
                <a:solidFill>
                  <a:srgbClr val="0070C0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myFile</a:t>
            </a:r>
            <a:r>
              <a:rPr lang="en-US" sz="1400" b="1" dirty="0">
                <a:solidFill>
                  <a:srgbClr val="0070C0"/>
                </a:solidFill>
              </a:rPr>
              <a:t> &lt;&lt; "Hello World";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myFile.seekg</a:t>
            </a:r>
            <a:r>
              <a:rPr lang="en-US" sz="1400" b="1" dirty="0">
                <a:solidFill>
                  <a:srgbClr val="0070C0"/>
                </a:solidFill>
              </a:rPr>
              <a:t>(6, </a:t>
            </a:r>
            <a:r>
              <a:rPr lang="en-US" sz="1400" b="1" dirty="0" err="1">
                <a:solidFill>
                  <a:srgbClr val="0070C0"/>
                </a:solidFill>
              </a:rPr>
              <a:t>ios</a:t>
            </a:r>
            <a:r>
              <a:rPr lang="en-US" sz="1400" b="1" dirty="0">
                <a:solidFill>
                  <a:srgbClr val="0070C0"/>
                </a:solidFill>
              </a:rPr>
              <a:t>::beg);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char A[6]; 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70C0"/>
                </a:solidFill>
              </a:rPr>
              <a:t>myFile.read</a:t>
            </a:r>
            <a:r>
              <a:rPr lang="en-US" sz="1600" b="1" dirty="0">
                <a:solidFill>
                  <a:srgbClr val="0070C0"/>
                </a:solidFill>
              </a:rPr>
              <a:t>(A, 5);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A[5] = ‘\0’;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70C0"/>
                </a:solidFill>
              </a:rPr>
              <a:t>cout</a:t>
            </a:r>
            <a:r>
              <a:rPr lang="en-US" sz="1600" b="1" dirty="0">
                <a:solidFill>
                  <a:srgbClr val="0070C0"/>
                </a:solidFill>
              </a:rPr>
              <a:t> &lt;&lt; A &lt;&lt; </a:t>
            </a:r>
            <a:r>
              <a:rPr lang="en-US" sz="1600" b="1" dirty="0" err="1">
                <a:solidFill>
                  <a:srgbClr val="0070C0"/>
                </a:solidFill>
              </a:rPr>
              <a:t>endl</a:t>
            </a:r>
            <a:r>
              <a:rPr lang="en-US" sz="16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70C0"/>
                </a:solidFill>
              </a:rPr>
              <a:t>myFile.close</a:t>
            </a:r>
            <a:r>
              <a:rPr lang="en-US" sz="1600" b="1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7642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br>
              <a:rPr lang="en-US" dirty="0"/>
            </a:br>
            <a:r>
              <a:rPr lang="en-US" dirty="0"/>
              <a:t>Random Access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pos_type</a:t>
            </a:r>
            <a:r>
              <a:rPr lang="en-US" b="1" dirty="0"/>
              <a:t> </a:t>
            </a:r>
            <a:r>
              <a:rPr lang="en-US" b="1" dirty="0" err="1"/>
              <a:t>tellg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Returns current position of get pointer</a:t>
            </a:r>
            <a:endParaRPr lang="en-US" i="1" dirty="0"/>
          </a:p>
          <a:p>
            <a:r>
              <a:rPr lang="en-US" b="1" dirty="0" err="1"/>
              <a:t>pos_type</a:t>
            </a:r>
            <a:r>
              <a:rPr lang="en-US" b="1" dirty="0"/>
              <a:t> </a:t>
            </a:r>
            <a:r>
              <a:rPr lang="en-US" b="1" dirty="0" err="1"/>
              <a:t>tellp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Returns current position of put pointer</a:t>
            </a:r>
          </a:p>
          <a:p>
            <a:pPr lvl="1"/>
            <a:endParaRPr lang="en-US" i="1" dirty="0"/>
          </a:p>
          <a:p>
            <a:pPr marL="365760" lvl="1" indent="0">
              <a:buNone/>
            </a:pPr>
            <a:endParaRPr lang="en-US" i="1" dirty="0"/>
          </a:p>
          <a:p>
            <a:r>
              <a:rPr lang="en-US" b="1" dirty="0" err="1"/>
              <a:t>istream</a:t>
            </a:r>
            <a:r>
              <a:rPr lang="en-US" b="1" dirty="0"/>
              <a:t> &amp;</a:t>
            </a:r>
            <a:r>
              <a:rPr lang="en-US" b="1" dirty="0" err="1"/>
              <a:t>seekg</a:t>
            </a:r>
            <a:r>
              <a:rPr lang="en-US" b="1" dirty="0"/>
              <a:t>(</a:t>
            </a:r>
            <a:r>
              <a:rPr lang="en-US" b="1" dirty="0" err="1"/>
              <a:t>pos_type</a:t>
            </a:r>
            <a:r>
              <a:rPr lang="en-US" b="1" dirty="0"/>
              <a:t> position)</a:t>
            </a:r>
          </a:p>
          <a:p>
            <a:r>
              <a:rPr lang="en-US" b="1" dirty="0" err="1"/>
              <a:t>ostream</a:t>
            </a:r>
            <a:r>
              <a:rPr lang="en-US" b="1" dirty="0"/>
              <a:t> &amp;</a:t>
            </a:r>
            <a:r>
              <a:rPr lang="en-US" b="1" dirty="0" err="1"/>
              <a:t>seekp</a:t>
            </a:r>
            <a:r>
              <a:rPr lang="en-US" b="1" dirty="0"/>
              <a:t>(</a:t>
            </a:r>
            <a:r>
              <a:rPr lang="en-US" b="1" dirty="0" err="1"/>
              <a:t>pos_type</a:t>
            </a:r>
            <a:r>
              <a:rPr lang="en-US" b="1" dirty="0"/>
              <a:t> position)</a:t>
            </a:r>
          </a:p>
          <a:p>
            <a:pPr lvl="1"/>
            <a:r>
              <a:rPr lang="en-US" dirty="0" err="1"/>
              <a:t>Ovreloaded</a:t>
            </a:r>
            <a:r>
              <a:rPr lang="en-US" dirty="0"/>
              <a:t> versions of </a:t>
            </a:r>
            <a:r>
              <a:rPr lang="en-US" dirty="0" err="1"/>
              <a:t>seekg</a:t>
            </a:r>
            <a:r>
              <a:rPr lang="en-US" dirty="0"/>
              <a:t> and </a:t>
            </a:r>
            <a:r>
              <a:rPr lang="en-US" dirty="0" err="1"/>
              <a:t>seekp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(Unformatted (Binary))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</a:t>
            </a:r>
            <a:r>
              <a:rPr lang="en-US" sz="1400" b="1" dirty="0" err="1">
                <a:solidFill>
                  <a:srgbClr val="0070C0"/>
                </a:solidFill>
              </a:rPr>
              <a:t>fstream</a:t>
            </a:r>
            <a:r>
              <a:rPr lang="en-US" sz="1400" b="1" dirty="0">
                <a:solidFill>
                  <a:srgbClr val="0070C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long position;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fstream</a:t>
            </a:r>
            <a:r>
              <a:rPr lang="en-US" sz="1400" b="1" dirty="0">
                <a:solidFill>
                  <a:srgbClr val="0070C0"/>
                </a:solidFill>
              </a:rPr>
              <a:t> file;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file.open</a:t>
            </a:r>
            <a:r>
              <a:rPr lang="en-US" sz="1400" b="1" dirty="0">
                <a:solidFill>
                  <a:srgbClr val="0070C0"/>
                </a:solidFill>
              </a:rPr>
              <a:t>("myfile.txt");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file.write</a:t>
            </a:r>
            <a:r>
              <a:rPr lang="en-US" sz="1400" b="1" dirty="0">
                <a:solidFill>
                  <a:srgbClr val="0070C0"/>
                </a:solidFill>
              </a:rPr>
              <a:t>("this is an apple", 16);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position = </a:t>
            </a:r>
            <a:r>
              <a:rPr lang="en-US" sz="1400" b="1" dirty="0" err="1">
                <a:solidFill>
                  <a:srgbClr val="0070C0"/>
                </a:solidFill>
              </a:rPr>
              <a:t>file.tellp</a:t>
            </a:r>
            <a:r>
              <a:rPr lang="en-US" sz="1400" b="1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file.seekp</a:t>
            </a:r>
            <a:r>
              <a:rPr lang="en-US" sz="1400" b="1" dirty="0">
                <a:solidFill>
                  <a:srgbClr val="0070C0"/>
                </a:solidFill>
              </a:rPr>
              <a:t>(position - 7);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file.write</a:t>
            </a:r>
            <a:r>
              <a:rPr lang="en-US" sz="1400" b="1" dirty="0">
                <a:solidFill>
                  <a:srgbClr val="0070C0"/>
                </a:solidFill>
              </a:rPr>
              <a:t>(" </a:t>
            </a:r>
            <a:r>
              <a:rPr lang="en-US" sz="1400" b="1" dirty="0" err="1">
                <a:solidFill>
                  <a:srgbClr val="0070C0"/>
                </a:solidFill>
              </a:rPr>
              <a:t>sam</a:t>
            </a:r>
            <a:r>
              <a:rPr lang="en-US" sz="1400" b="1" dirty="0">
                <a:solidFill>
                  <a:srgbClr val="0070C0"/>
                </a:solidFill>
              </a:rPr>
              <a:t>", 4);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file.close</a:t>
            </a:r>
            <a:r>
              <a:rPr lang="en-US" sz="1400" b="1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this is </a:t>
            </a:r>
            <a:r>
              <a:rPr lang="en-US" sz="2000" b="1">
                <a:solidFill>
                  <a:srgbClr val="FF0000"/>
                </a:solidFill>
              </a:rPr>
              <a:t>a sample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</a:t>
            </a:r>
            <a:br>
              <a:rPr lang="en-US" dirty="0"/>
            </a:br>
            <a:r>
              <a:rPr lang="en-US" dirty="0"/>
              <a:t>Checking the Status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I/O System maintains status information about the outcome of each I/O operation</a:t>
            </a:r>
          </a:p>
          <a:p>
            <a:r>
              <a:rPr lang="en-US" dirty="0"/>
              <a:t>The current status of an I/O stream is described in an object of type </a:t>
            </a:r>
            <a:r>
              <a:rPr lang="en-US" b="1" dirty="0" err="1"/>
              <a:t>iostate</a:t>
            </a:r>
            <a:r>
              <a:rPr lang="en-US" dirty="0"/>
              <a:t>, which is an enumeration defined in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dirty="0"/>
              <a:t>with the following values: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goodbit</a:t>
            </a:r>
            <a:endParaRPr lang="en-US" dirty="0"/>
          </a:p>
          <a:p>
            <a:pPr lvl="1"/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eofbit</a:t>
            </a:r>
            <a:endParaRPr lang="en-US" dirty="0"/>
          </a:p>
          <a:p>
            <a:pPr lvl="1"/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failbit</a:t>
            </a:r>
            <a:endParaRPr lang="en-US" dirty="0"/>
          </a:p>
          <a:p>
            <a:pPr lvl="1"/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badbit</a:t>
            </a:r>
            <a:endParaRPr lang="en-US" dirty="0"/>
          </a:p>
          <a:p>
            <a:r>
              <a:rPr lang="en-US" dirty="0"/>
              <a:t>To read the I/O status you can use </a:t>
            </a:r>
            <a:r>
              <a:rPr lang="en-US" b="1" dirty="0" err="1"/>
              <a:t>rdstate</a:t>
            </a:r>
            <a:r>
              <a:rPr lang="en-US" b="1" dirty="0"/>
              <a:t>() </a:t>
            </a:r>
            <a:r>
              <a:rPr lang="en-US" dirty="0"/>
              <a:t>function</a:t>
            </a:r>
          </a:p>
          <a:p>
            <a:pPr lvl="1"/>
            <a:r>
              <a:rPr lang="en-US" b="1" dirty="0" err="1"/>
              <a:t>iostate</a:t>
            </a:r>
            <a:r>
              <a:rPr lang="en-US" b="1" dirty="0"/>
              <a:t> </a:t>
            </a:r>
            <a:r>
              <a:rPr lang="en-US" b="1" dirty="0" err="1"/>
              <a:t>rdstate</a:t>
            </a:r>
            <a:r>
              <a:rPr lang="en-US" b="1" dirty="0"/>
              <a:t>()</a:t>
            </a:r>
          </a:p>
          <a:p>
            <a:pPr lvl="2"/>
            <a:r>
              <a:rPr lang="en-US" dirty="0"/>
              <a:t>It is a member of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dirty="0"/>
              <a:t>and inherited by all the streams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Basic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&lt;&lt;</a:t>
            </a:r>
            <a:r>
              <a:rPr lang="en-US" altLang="en-US" dirty="0"/>
              <a:t> (left-shift operator)</a:t>
            </a:r>
          </a:p>
          <a:p>
            <a:pPr lvl="1"/>
            <a:r>
              <a:rPr lang="en-US" altLang="en-US" dirty="0"/>
              <a:t>Overloaded as </a:t>
            </a:r>
            <a:r>
              <a:rPr lang="en-US" altLang="en-US" i="1" dirty="0"/>
              <a:t>stream insertion (output) operator</a:t>
            </a:r>
          </a:p>
          <a:p>
            <a:pPr lvl="1"/>
            <a:r>
              <a:rPr lang="en-US" dirty="0"/>
              <a:t>Associated with </a:t>
            </a:r>
            <a:r>
              <a:rPr lang="en-US" dirty="0" err="1"/>
              <a:t>cout</a:t>
            </a:r>
            <a:r>
              <a:rPr lang="en-US" dirty="0"/>
              <a:t>, a predefined stream linked to the console output (monitor)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&gt;&gt;</a:t>
            </a:r>
            <a:r>
              <a:rPr lang="en-US" altLang="en-US" dirty="0"/>
              <a:t> (right-shift operator) </a:t>
            </a:r>
          </a:p>
          <a:p>
            <a:pPr lvl="1"/>
            <a:r>
              <a:rPr lang="en-US" altLang="en-US" dirty="0"/>
              <a:t>Overloaded as </a:t>
            </a:r>
            <a:r>
              <a:rPr lang="en-US" altLang="en-US" i="1" dirty="0"/>
              <a:t>stream extraction (input) operator</a:t>
            </a:r>
            <a:endParaRPr lang="en-US" dirty="0"/>
          </a:p>
          <a:p>
            <a:pPr lvl="1"/>
            <a:r>
              <a:rPr lang="en-US" dirty="0"/>
              <a:t>Associated with </a:t>
            </a:r>
            <a:r>
              <a:rPr lang="en-US" dirty="0" err="1"/>
              <a:t>cin</a:t>
            </a:r>
            <a:r>
              <a:rPr lang="en-US" dirty="0"/>
              <a:t>, a predefined stream linked to the console input (keyboard)</a:t>
            </a:r>
          </a:p>
          <a:p>
            <a:r>
              <a:rPr lang="en-US" dirty="0"/>
              <a:t>In order to use either &lt;&lt; or &gt;&gt; operator for console I/O programs must include iostream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</a:t>
            </a:r>
            <a:br>
              <a:rPr lang="en-US" dirty="0"/>
            </a:br>
            <a:r>
              <a:rPr lang="en-US" dirty="0"/>
              <a:t>Checking the Status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</a:t>
            </a:r>
            <a:r>
              <a:rPr lang="en-US" sz="1400" b="1" dirty="0" err="1">
                <a:solidFill>
                  <a:srgbClr val="0070C0"/>
                </a:solidFill>
              </a:rPr>
              <a:t>fstream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#include &lt;</a:t>
            </a:r>
            <a:r>
              <a:rPr lang="en-US" sz="1400" b="1" dirty="0" err="1">
                <a:solidFill>
                  <a:srgbClr val="0070C0"/>
                </a:solidFill>
              </a:rPr>
              <a:t>cstdlib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void </a:t>
            </a:r>
            <a:r>
              <a:rPr lang="en-US" sz="1400" b="1" dirty="0" err="1">
                <a:solidFill>
                  <a:srgbClr val="0070C0"/>
                </a:solidFill>
              </a:rPr>
              <a:t>checkstatus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ifstream</a:t>
            </a:r>
            <a:r>
              <a:rPr lang="en-US" sz="1400" b="1" dirty="0">
                <a:solidFill>
                  <a:srgbClr val="0070C0"/>
                </a:solidFill>
              </a:rPr>
              <a:t> &amp;in);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char </a:t>
            </a:r>
            <a:r>
              <a:rPr lang="en-US" sz="1400" b="1" dirty="0" err="1">
                <a:solidFill>
                  <a:srgbClr val="0070C0"/>
                </a:solidFill>
              </a:rPr>
              <a:t>ch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>
                <a:solidFill>
                  <a:srgbClr val="0070C0"/>
                </a:solidFill>
              </a:rPr>
              <a:t>ifstream</a:t>
            </a:r>
            <a:r>
              <a:rPr lang="en-US" sz="1400" b="1" dirty="0">
                <a:solidFill>
                  <a:srgbClr val="0070C0"/>
                </a:solidFill>
              </a:rPr>
              <a:t> in("myfile.txt");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if(!</a:t>
            </a:r>
            <a:r>
              <a:rPr lang="en-US" sz="1400" b="1" dirty="0" err="1">
                <a:solidFill>
                  <a:srgbClr val="0070C0"/>
                </a:solidFill>
              </a:rPr>
              <a:t>in.is_open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	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&lt;&lt;"Cannot open file"&lt;&lt;</a:t>
            </a:r>
            <a:r>
              <a:rPr lang="en-US" sz="1400" b="1" dirty="0" err="1">
                <a:solidFill>
                  <a:srgbClr val="0070C0"/>
                </a:solidFill>
              </a:rPr>
              <a:t>endl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	exit(1);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while(!</a:t>
            </a:r>
            <a:r>
              <a:rPr lang="en-US" sz="1400" b="1" dirty="0" err="1">
                <a:solidFill>
                  <a:srgbClr val="0070C0"/>
                </a:solidFill>
              </a:rPr>
              <a:t>in.eof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	</a:t>
            </a:r>
            <a:r>
              <a:rPr lang="en-US" sz="1400" b="1" dirty="0" err="1">
                <a:solidFill>
                  <a:srgbClr val="0070C0"/>
                </a:solidFill>
              </a:rPr>
              <a:t>ch</a:t>
            </a:r>
            <a:r>
              <a:rPr lang="en-US" sz="1400" b="1" dirty="0">
                <a:solidFill>
                  <a:srgbClr val="0070C0"/>
                </a:solidFill>
              </a:rPr>
              <a:t>=</a:t>
            </a:r>
            <a:r>
              <a:rPr lang="en-US" sz="1400" b="1" dirty="0" err="1">
                <a:solidFill>
                  <a:srgbClr val="0070C0"/>
                </a:solidFill>
              </a:rPr>
              <a:t>in.get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	</a:t>
            </a:r>
            <a:r>
              <a:rPr lang="en-US" sz="1400" b="1" dirty="0" err="1">
                <a:solidFill>
                  <a:srgbClr val="0070C0"/>
                </a:solidFill>
              </a:rPr>
              <a:t>checkstatus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ifstream</a:t>
            </a:r>
            <a:r>
              <a:rPr lang="en-US" sz="1400" b="1" dirty="0">
                <a:solidFill>
                  <a:srgbClr val="0070C0"/>
                </a:solidFill>
              </a:rPr>
              <a:t> &amp;in);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	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</a:t>
            </a:r>
            <a:r>
              <a:rPr lang="en-US" sz="1400" b="1" dirty="0" err="1">
                <a:solidFill>
                  <a:srgbClr val="0070C0"/>
                </a:solidFill>
              </a:rPr>
              <a:t>ch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</a:t>
            </a:r>
            <a:r>
              <a:rPr lang="en-US" sz="1400" b="1" dirty="0" err="1">
                <a:solidFill>
                  <a:srgbClr val="0070C0"/>
                </a:solidFill>
              </a:rPr>
              <a:t>endl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>
                <a:solidFill>
                  <a:srgbClr val="0070C0"/>
                </a:solidFill>
              </a:rPr>
              <a:t>in.close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void </a:t>
            </a:r>
            <a:r>
              <a:rPr lang="en-US" sz="1400" b="1" dirty="0" err="1">
                <a:solidFill>
                  <a:srgbClr val="0070C0"/>
                </a:solidFill>
              </a:rPr>
              <a:t>checkstatus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ifstream</a:t>
            </a:r>
            <a:r>
              <a:rPr lang="en-US" sz="1400" b="1" dirty="0">
                <a:solidFill>
                  <a:srgbClr val="0070C0"/>
                </a:solidFill>
              </a:rPr>
              <a:t> &amp;in){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err="1">
                <a:solidFill>
                  <a:srgbClr val="0070C0"/>
                </a:solidFill>
              </a:rPr>
              <a:t>ios</a:t>
            </a:r>
            <a:r>
              <a:rPr lang="en-US" sz="1400" b="1" dirty="0">
                <a:solidFill>
                  <a:srgbClr val="0070C0"/>
                </a:solidFill>
              </a:rPr>
              <a:t>::</a:t>
            </a:r>
            <a:r>
              <a:rPr lang="en-US" sz="1400" b="1" dirty="0" err="1">
                <a:solidFill>
                  <a:srgbClr val="0070C0"/>
                </a:solidFill>
              </a:rPr>
              <a:t>iostate</a:t>
            </a:r>
            <a:r>
              <a:rPr lang="en-US" sz="1400" b="1" dirty="0">
                <a:solidFill>
                  <a:srgbClr val="0070C0"/>
                </a:solidFill>
              </a:rPr>
              <a:t> s;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s=</a:t>
            </a:r>
            <a:r>
              <a:rPr lang="en-US" sz="1400" b="1" dirty="0" err="1">
                <a:solidFill>
                  <a:srgbClr val="0070C0"/>
                </a:solidFill>
              </a:rPr>
              <a:t>in.rdstate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if(</a:t>
            </a:r>
            <a:r>
              <a:rPr lang="en-US" sz="1400" b="1" dirty="0" err="1">
                <a:solidFill>
                  <a:srgbClr val="0070C0"/>
                </a:solidFill>
              </a:rPr>
              <a:t>s&amp;ios</a:t>
            </a:r>
            <a:r>
              <a:rPr lang="en-US" sz="1400" b="1" dirty="0">
                <a:solidFill>
                  <a:srgbClr val="0070C0"/>
                </a:solidFill>
              </a:rPr>
              <a:t>::</a:t>
            </a:r>
            <a:r>
              <a:rPr lang="en-US" sz="1400" b="1" dirty="0" err="1">
                <a:solidFill>
                  <a:srgbClr val="0070C0"/>
                </a:solidFill>
              </a:rPr>
              <a:t>eofbit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&lt;&lt;“EOF encountered”&lt;&lt;</a:t>
            </a:r>
            <a:r>
              <a:rPr lang="en-US" sz="1400" b="1" dirty="0" err="1">
                <a:solidFill>
                  <a:srgbClr val="0070C0"/>
                </a:solidFill>
              </a:rPr>
              <a:t>endl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else if(</a:t>
            </a:r>
            <a:r>
              <a:rPr lang="en-US" sz="1400" b="1" dirty="0" err="1">
                <a:solidFill>
                  <a:srgbClr val="0070C0"/>
                </a:solidFill>
              </a:rPr>
              <a:t>s&amp;ios</a:t>
            </a:r>
            <a:r>
              <a:rPr lang="en-US" sz="1400" b="1" dirty="0">
                <a:solidFill>
                  <a:srgbClr val="0070C0"/>
                </a:solidFill>
              </a:rPr>
              <a:t>::</a:t>
            </a:r>
            <a:r>
              <a:rPr lang="en-US" sz="1400" b="1" dirty="0" err="1">
                <a:solidFill>
                  <a:srgbClr val="0070C0"/>
                </a:solidFill>
              </a:rPr>
              <a:t>failbit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&lt;&lt;“Non-Fatal I/O error encountered”&lt;&lt;</a:t>
            </a:r>
            <a:r>
              <a:rPr lang="en-US" sz="1400" b="1" dirty="0" err="1">
                <a:solidFill>
                  <a:srgbClr val="0070C0"/>
                </a:solidFill>
              </a:rPr>
              <a:t>endl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else if(</a:t>
            </a:r>
            <a:r>
              <a:rPr lang="en-US" sz="1400" b="1" dirty="0" err="1">
                <a:solidFill>
                  <a:srgbClr val="0070C0"/>
                </a:solidFill>
              </a:rPr>
              <a:t>s&amp;ios</a:t>
            </a:r>
            <a:r>
              <a:rPr lang="en-US" sz="1400" b="1" dirty="0">
                <a:solidFill>
                  <a:srgbClr val="0070C0"/>
                </a:solidFill>
              </a:rPr>
              <a:t>::</a:t>
            </a:r>
            <a:r>
              <a:rPr lang="en-US" sz="1400" b="1" dirty="0" err="1">
                <a:solidFill>
                  <a:srgbClr val="0070C0"/>
                </a:solidFill>
              </a:rPr>
              <a:t>badbit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cout</a:t>
            </a:r>
            <a:r>
              <a:rPr lang="en-US" sz="1400" b="1" dirty="0">
                <a:solidFill>
                  <a:srgbClr val="0070C0"/>
                </a:solidFill>
              </a:rPr>
              <a:t>&lt;&lt;“Fatal I/O error encountered”&lt;&lt;</a:t>
            </a:r>
            <a:r>
              <a:rPr lang="en-US" sz="1400" b="1" dirty="0" err="1">
                <a:solidFill>
                  <a:srgbClr val="0070C0"/>
                </a:solidFill>
              </a:rPr>
              <a:t>endl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9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</a:t>
            </a:r>
            <a:br>
              <a:rPr lang="en-US" dirty="0"/>
            </a:br>
            <a:r>
              <a:rPr lang="en-US" dirty="0"/>
              <a:t>Checking the Status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status can be determined by using following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dirty="0"/>
              <a:t>member functions those have also been inherited by all the streams</a:t>
            </a:r>
          </a:p>
          <a:p>
            <a:pPr lvl="1"/>
            <a:r>
              <a:rPr lang="en-US" b="1" dirty="0"/>
              <a:t>bool </a:t>
            </a:r>
            <a:r>
              <a:rPr lang="en-US" b="1" dirty="0" err="1"/>
              <a:t>eof</a:t>
            </a:r>
            <a:r>
              <a:rPr lang="en-US" b="1" dirty="0"/>
              <a:t>()</a:t>
            </a:r>
          </a:p>
          <a:p>
            <a:pPr lvl="1"/>
            <a:r>
              <a:rPr lang="en-US" b="1" dirty="0"/>
              <a:t>bool good()</a:t>
            </a:r>
          </a:p>
          <a:p>
            <a:pPr lvl="1"/>
            <a:r>
              <a:rPr lang="en-US" b="1" dirty="0"/>
              <a:t>bool fail()</a:t>
            </a:r>
          </a:p>
          <a:p>
            <a:pPr lvl="1"/>
            <a:r>
              <a:rPr lang="en-US" b="1" dirty="0"/>
              <a:t>bool bad()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 </a:t>
            </a:r>
            <a:br>
              <a:rPr lang="en-US" dirty="0"/>
            </a:br>
            <a:r>
              <a:rPr lang="en-US" dirty="0"/>
              <a:t>Checking the Status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while(!</a:t>
            </a:r>
            <a:r>
              <a:rPr lang="en-US" sz="2000" b="1" dirty="0" err="1">
                <a:solidFill>
                  <a:srgbClr val="0070C0"/>
                </a:solidFill>
              </a:rPr>
              <a:t>in.eof</a:t>
            </a:r>
            <a:r>
              <a:rPr lang="en-US" sz="20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ch</a:t>
            </a:r>
            <a:r>
              <a:rPr lang="en-US" sz="2000" b="1" dirty="0">
                <a:solidFill>
                  <a:srgbClr val="0070C0"/>
                </a:solidFill>
              </a:rPr>
              <a:t>=</a:t>
            </a:r>
            <a:r>
              <a:rPr lang="en-US" sz="2000" b="1" dirty="0" err="1">
                <a:solidFill>
                  <a:srgbClr val="0070C0"/>
                </a:solidFill>
              </a:rPr>
              <a:t>in.get</a:t>
            </a:r>
            <a:r>
              <a:rPr lang="en-US" sz="20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if(</a:t>
            </a:r>
            <a:r>
              <a:rPr lang="en-US" sz="2000" b="1" dirty="0" err="1">
                <a:solidFill>
                  <a:srgbClr val="0070C0"/>
                </a:solidFill>
              </a:rPr>
              <a:t>in.fail</a:t>
            </a:r>
            <a:r>
              <a:rPr lang="en-US" sz="2000" b="1" dirty="0">
                <a:solidFill>
                  <a:srgbClr val="0070C0"/>
                </a:solidFill>
              </a:rPr>
              <a:t>()||</a:t>
            </a:r>
            <a:r>
              <a:rPr lang="en-US" sz="2000" b="1" dirty="0" err="1">
                <a:solidFill>
                  <a:srgbClr val="0070C0"/>
                </a:solidFill>
              </a:rPr>
              <a:t>in.bad</a:t>
            </a:r>
            <a:r>
              <a:rPr lang="en-US" sz="2000" b="1" dirty="0">
                <a:solidFill>
                  <a:srgbClr val="0070C0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&lt;&lt;“I/O Error … terminating”&lt;&lt;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ch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</a:t>
            </a:r>
            <a:r>
              <a:rPr lang="en-US" sz="2400" b="0"/>
              <a:t>Sections 8.5, 8.6, 9.2, 9.3, 9.4, 9.5, 9.6</a:t>
            </a: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Custom Inserter&lt;&lt;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x, y;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(int x, int y){this-&gt;x=x; this-&gt;y=y;}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friend </a:t>
            </a:r>
            <a:r>
              <a:rPr lang="en-US" sz="2000" b="1" dirty="0" err="1">
                <a:solidFill>
                  <a:srgbClr val="0070C0"/>
                </a:solidFill>
              </a:rPr>
              <a:t>ostream</a:t>
            </a:r>
            <a:r>
              <a:rPr lang="en-US" sz="2000" b="1" dirty="0">
                <a:solidFill>
                  <a:srgbClr val="0070C0"/>
                </a:solidFill>
              </a:rPr>
              <a:t> &amp;operator&lt;&lt;(</a:t>
            </a:r>
            <a:r>
              <a:rPr lang="en-US" sz="2000" b="1" dirty="0" err="1">
                <a:solidFill>
                  <a:srgbClr val="0070C0"/>
                </a:solidFill>
              </a:rPr>
              <a:t>ostream</a:t>
            </a:r>
            <a:r>
              <a:rPr lang="en-US" sz="2000" b="1" dirty="0">
                <a:solidFill>
                  <a:srgbClr val="0070C0"/>
                </a:solidFill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ostream</a:t>
            </a:r>
            <a:r>
              <a:rPr lang="en-US" sz="2000" b="1" dirty="0">
                <a:solidFill>
                  <a:srgbClr val="0070C0"/>
                </a:solidFill>
              </a:rPr>
              <a:t> &amp;operator&lt;&lt;(</a:t>
            </a:r>
            <a:r>
              <a:rPr lang="en-US" sz="2000" b="1" dirty="0" err="1">
                <a:solidFill>
                  <a:srgbClr val="0070C0"/>
                </a:solidFill>
              </a:rPr>
              <a:t>ostream</a:t>
            </a:r>
            <a:r>
              <a:rPr lang="en-US" sz="2000" b="1" dirty="0">
                <a:solidFill>
                  <a:srgbClr val="0070C0"/>
                </a:solidFill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out&lt;&lt;“x: “&lt;&lt;</a:t>
            </a:r>
            <a:r>
              <a:rPr lang="en-US" sz="2000" b="1" dirty="0" err="1">
                <a:solidFill>
                  <a:srgbClr val="0070C0"/>
                </a:solidFill>
              </a:rPr>
              <a:t>ob.x</a:t>
            </a:r>
            <a:r>
              <a:rPr lang="en-US" sz="2000" b="1" dirty="0">
                <a:solidFill>
                  <a:srgbClr val="0070C0"/>
                </a:solidFill>
              </a:rPr>
              <a:t>&lt;&lt;“, y: “&lt;&lt;</a:t>
            </a:r>
            <a:r>
              <a:rPr lang="en-US" sz="2000" b="1" dirty="0" err="1">
                <a:solidFill>
                  <a:srgbClr val="0070C0"/>
                </a:solidFill>
              </a:rPr>
              <a:t>ob.y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out;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(120, 130);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Custom Extractor &gt;&gt;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class </a:t>
            </a:r>
            <a:r>
              <a:rPr lang="en-US" sz="1700" b="1" dirty="0" err="1">
                <a:solidFill>
                  <a:srgbClr val="0070C0"/>
                </a:solidFill>
              </a:rPr>
              <a:t>myclass</a:t>
            </a:r>
            <a:r>
              <a:rPr lang="en-US" sz="17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int x, y;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myclass</a:t>
            </a:r>
            <a:r>
              <a:rPr lang="en-US" sz="1700" b="1" dirty="0">
                <a:solidFill>
                  <a:srgbClr val="0070C0"/>
                </a:solidFill>
              </a:rPr>
              <a:t> (int x, int y){this-&gt;x=x; this-&gt;y=y;}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800" b="1" dirty="0">
                <a:solidFill>
                  <a:srgbClr val="0070C0"/>
                </a:solidFill>
              </a:rPr>
              <a:t>friend </a:t>
            </a:r>
            <a:r>
              <a:rPr lang="en-US" sz="1800" b="1" dirty="0" err="1">
                <a:solidFill>
                  <a:srgbClr val="0070C0"/>
                </a:solidFill>
              </a:rPr>
              <a:t>ostream</a:t>
            </a:r>
            <a:r>
              <a:rPr lang="en-US" sz="1800" b="1" dirty="0">
                <a:solidFill>
                  <a:srgbClr val="0070C0"/>
                </a:solidFill>
              </a:rPr>
              <a:t> &amp;operator&lt;&lt;(</a:t>
            </a:r>
            <a:r>
              <a:rPr lang="en-US" sz="1800" b="1" dirty="0" err="1">
                <a:solidFill>
                  <a:srgbClr val="0070C0"/>
                </a:solidFill>
              </a:rPr>
              <a:t>ostream</a:t>
            </a:r>
            <a:r>
              <a:rPr lang="en-US" sz="1800" b="1" dirty="0">
                <a:solidFill>
                  <a:srgbClr val="0070C0"/>
                </a:solidFill>
              </a:rPr>
              <a:t> &amp;out,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ob</a:t>
            </a:r>
            <a:r>
              <a:rPr lang="en-US" sz="1800" b="1" dirty="0">
                <a:solidFill>
                  <a:srgbClr val="0070C0"/>
                </a:solidFill>
              </a:rPr>
              <a:t>);</a:t>
            </a:r>
            <a:endParaRPr lang="en-US" sz="17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friend </a:t>
            </a:r>
            <a:r>
              <a:rPr lang="en-US" sz="1700" b="1" dirty="0" err="1">
                <a:solidFill>
                  <a:srgbClr val="0070C0"/>
                </a:solidFill>
              </a:rPr>
              <a:t>istream</a:t>
            </a:r>
            <a:r>
              <a:rPr lang="en-US" sz="1700" b="1" dirty="0">
                <a:solidFill>
                  <a:srgbClr val="0070C0"/>
                </a:solidFill>
              </a:rPr>
              <a:t> &amp;operator&gt;&gt;(</a:t>
            </a:r>
            <a:r>
              <a:rPr lang="en-US" sz="1700" b="1" dirty="0" err="1">
                <a:solidFill>
                  <a:srgbClr val="0070C0"/>
                </a:solidFill>
              </a:rPr>
              <a:t>istream</a:t>
            </a:r>
            <a:r>
              <a:rPr lang="en-US" sz="1700" b="1" dirty="0">
                <a:solidFill>
                  <a:srgbClr val="0070C0"/>
                </a:solidFill>
              </a:rPr>
              <a:t> &amp;in, </a:t>
            </a:r>
            <a:r>
              <a:rPr lang="en-US" sz="1700" b="1" dirty="0" err="1">
                <a:solidFill>
                  <a:srgbClr val="0070C0"/>
                </a:solidFill>
              </a:rPr>
              <a:t>myclass</a:t>
            </a:r>
            <a:r>
              <a:rPr lang="en-US" sz="1700" b="1" dirty="0">
                <a:solidFill>
                  <a:srgbClr val="0070C0"/>
                </a:solidFill>
              </a:rPr>
              <a:t> &amp;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17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ostream</a:t>
            </a:r>
            <a:r>
              <a:rPr lang="en-US" sz="1800" b="1" dirty="0">
                <a:solidFill>
                  <a:srgbClr val="0070C0"/>
                </a:solidFill>
              </a:rPr>
              <a:t> &amp;operator&lt;&lt;(</a:t>
            </a:r>
            <a:r>
              <a:rPr lang="en-US" sz="1800" b="1" dirty="0" err="1">
                <a:solidFill>
                  <a:srgbClr val="0070C0"/>
                </a:solidFill>
              </a:rPr>
              <a:t>ostream</a:t>
            </a:r>
            <a:r>
              <a:rPr lang="en-US" sz="1800" b="1" dirty="0">
                <a:solidFill>
                  <a:srgbClr val="0070C0"/>
                </a:solidFill>
              </a:rPr>
              <a:t> &amp;out,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ob</a:t>
            </a:r>
            <a:r>
              <a:rPr lang="en-US" sz="18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out&lt;&lt;“x: “&lt;&lt;</a:t>
            </a:r>
            <a:r>
              <a:rPr lang="en-US" sz="1800" b="1" dirty="0" err="1">
                <a:solidFill>
                  <a:srgbClr val="0070C0"/>
                </a:solidFill>
              </a:rPr>
              <a:t>ob.x</a:t>
            </a:r>
            <a:r>
              <a:rPr lang="en-US" sz="1800" b="1" dirty="0">
                <a:solidFill>
                  <a:srgbClr val="0070C0"/>
                </a:solidFill>
              </a:rPr>
              <a:t>&lt;&lt;“, y: “&lt;&lt;</a:t>
            </a:r>
            <a:r>
              <a:rPr lang="en-US" sz="1800" b="1" dirty="0" err="1">
                <a:solidFill>
                  <a:srgbClr val="0070C0"/>
                </a:solidFill>
              </a:rPr>
              <a:t>ob.y</a:t>
            </a:r>
            <a:r>
              <a:rPr lang="en-US" sz="1800" b="1" dirty="0">
                <a:solidFill>
                  <a:srgbClr val="0070C0"/>
                </a:solidFill>
              </a:rPr>
              <a:t>&lt;&lt;</a:t>
            </a:r>
            <a:r>
              <a:rPr lang="en-US" sz="1800" b="1" dirty="0" err="1">
                <a:solidFill>
                  <a:srgbClr val="0070C0"/>
                </a:solidFill>
              </a:rPr>
              <a:t>endl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return out;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Custom Extractor &gt;&gt;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>
                <a:solidFill>
                  <a:srgbClr val="0070C0"/>
                </a:solidFill>
              </a:rPr>
              <a:t>istream</a:t>
            </a:r>
            <a:r>
              <a:rPr lang="en-US" sz="1700" b="1" dirty="0">
                <a:solidFill>
                  <a:srgbClr val="0070C0"/>
                </a:solidFill>
              </a:rPr>
              <a:t> &amp;operator&gt;&gt;(</a:t>
            </a:r>
            <a:r>
              <a:rPr lang="en-US" sz="1700" b="1" dirty="0" err="1">
                <a:solidFill>
                  <a:srgbClr val="0070C0"/>
                </a:solidFill>
              </a:rPr>
              <a:t>istream</a:t>
            </a:r>
            <a:r>
              <a:rPr lang="en-US" sz="1700" b="1" dirty="0">
                <a:solidFill>
                  <a:srgbClr val="0070C0"/>
                </a:solidFill>
              </a:rPr>
              <a:t> &amp;in, </a:t>
            </a:r>
            <a:r>
              <a:rPr lang="en-US" sz="1700" b="1" dirty="0" err="1">
                <a:solidFill>
                  <a:srgbClr val="0070C0"/>
                </a:solidFill>
              </a:rPr>
              <a:t>myclass</a:t>
            </a:r>
            <a:r>
              <a:rPr lang="en-US" sz="1700" b="1" dirty="0">
                <a:solidFill>
                  <a:srgbClr val="0070C0"/>
                </a:solidFill>
              </a:rPr>
              <a:t> &amp;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cout</a:t>
            </a:r>
            <a:r>
              <a:rPr lang="en-US" sz="1700" b="1" dirty="0">
                <a:solidFill>
                  <a:srgbClr val="0070C0"/>
                </a:solidFill>
              </a:rPr>
              <a:t>&lt;&lt;“Enter x: “;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in&gt;&gt;</a:t>
            </a:r>
            <a:r>
              <a:rPr lang="en-US" sz="1700" b="1" dirty="0" err="1">
                <a:solidFill>
                  <a:srgbClr val="0070C0"/>
                </a:solidFill>
              </a:rPr>
              <a:t>ob.x</a:t>
            </a:r>
            <a:r>
              <a:rPr lang="en-US" sz="17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cout</a:t>
            </a:r>
            <a:r>
              <a:rPr lang="en-US" sz="1700" b="1" dirty="0">
                <a:solidFill>
                  <a:srgbClr val="0070C0"/>
                </a:solidFill>
              </a:rPr>
              <a:t>&lt;&lt;“Enter y: “;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in&gt;&gt;</a:t>
            </a:r>
            <a:r>
              <a:rPr lang="en-US" sz="1700" b="1" dirty="0" err="1">
                <a:solidFill>
                  <a:srgbClr val="0070C0"/>
                </a:solidFill>
              </a:rPr>
              <a:t>ob.y</a:t>
            </a:r>
            <a:r>
              <a:rPr lang="en-US" sz="17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return in;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myclass</a:t>
            </a:r>
            <a:r>
              <a:rPr lang="en-US" sz="1700" b="1" dirty="0">
                <a:solidFill>
                  <a:srgbClr val="0070C0"/>
                </a:solidFill>
              </a:rPr>
              <a:t> 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(120, 130);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cout</a:t>
            </a:r>
            <a:r>
              <a:rPr lang="en-US" sz="1700" b="1" dirty="0">
                <a:solidFill>
                  <a:srgbClr val="0070C0"/>
                </a:solidFill>
              </a:rPr>
              <a:t>&lt;&lt;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cin</a:t>
            </a:r>
            <a:r>
              <a:rPr lang="en-US" sz="1700" b="1" dirty="0">
                <a:solidFill>
                  <a:srgbClr val="0070C0"/>
                </a:solidFill>
              </a:rPr>
              <a:t>&gt;&gt;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</a:t>
            </a:r>
            <a:r>
              <a:rPr lang="en-US" sz="1700" b="1" dirty="0" err="1">
                <a:solidFill>
                  <a:srgbClr val="0070C0"/>
                </a:solidFill>
              </a:rPr>
              <a:t>cout</a:t>
            </a:r>
            <a:r>
              <a:rPr lang="en-US" sz="1700" b="1" dirty="0">
                <a:solidFill>
                  <a:srgbClr val="0070C0"/>
                </a:solidFill>
              </a:rPr>
              <a:t>&lt;&lt;</a:t>
            </a:r>
            <a:r>
              <a:rPr lang="en-US" sz="1700" b="1" dirty="0" err="1">
                <a:solidFill>
                  <a:srgbClr val="0070C0"/>
                </a:solidFill>
              </a:rPr>
              <a:t>ob</a:t>
            </a:r>
            <a:r>
              <a:rPr lang="en-US" sz="17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computer file is stored on a secondary storage device (e.g., disk)</a:t>
            </a:r>
          </a:p>
          <a:p>
            <a:pPr lvl="1"/>
            <a:r>
              <a:rPr lang="en-US" altLang="en-US" dirty="0"/>
              <a:t>permanent</a:t>
            </a:r>
          </a:p>
          <a:p>
            <a:pPr lvl="1"/>
            <a:r>
              <a:rPr lang="en-US" altLang="en-US" dirty="0"/>
              <a:t>can be used to</a:t>
            </a:r>
          </a:p>
          <a:p>
            <a:pPr lvl="2"/>
            <a:r>
              <a:rPr lang="en-US" altLang="en-US" dirty="0"/>
              <a:t>provide input data to a program </a:t>
            </a:r>
          </a:p>
          <a:p>
            <a:pPr lvl="2"/>
            <a:r>
              <a:rPr lang="en-US" altLang="en-US" dirty="0"/>
              <a:t>or receive output data from a program</a:t>
            </a:r>
          </a:p>
          <a:p>
            <a:pPr lvl="2"/>
            <a:r>
              <a:rPr lang="en-US" altLang="en-US" dirty="0"/>
              <a:t>or both;</a:t>
            </a:r>
          </a:p>
          <a:p>
            <a:pPr lvl="1"/>
            <a:r>
              <a:rPr lang="en-US" altLang="en-US" dirty="0"/>
              <a:t>should reside </a:t>
            </a:r>
            <a:r>
              <a:rPr lang="en-US" altLang="en-US"/>
              <a:t>in project </a:t>
            </a:r>
            <a:r>
              <a:rPr lang="en-US" altLang="en-US" dirty="0"/>
              <a:t>directory for easy access;</a:t>
            </a:r>
          </a:p>
          <a:p>
            <a:pPr lvl="1"/>
            <a:r>
              <a:rPr lang="en-US" altLang="en-US" dirty="0"/>
              <a:t>must be opened before it is used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provides three classes to perform output and input of characters to/from files:</a:t>
            </a:r>
          </a:p>
          <a:p>
            <a:pPr lvl="1"/>
            <a:r>
              <a:rPr lang="en-US" b="1" dirty="0" err="1"/>
              <a:t>ofstream</a:t>
            </a:r>
            <a:r>
              <a:rPr lang="en-US" b="1" dirty="0"/>
              <a:t>: </a:t>
            </a:r>
            <a:r>
              <a:rPr lang="en-US" dirty="0"/>
              <a:t>Stream class to write on files</a:t>
            </a:r>
          </a:p>
          <a:p>
            <a:pPr lvl="1"/>
            <a:r>
              <a:rPr lang="en-US" b="1" dirty="0" err="1"/>
              <a:t>ifstream</a:t>
            </a:r>
            <a:r>
              <a:rPr lang="en-US" b="1" dirty="0"/>
              <a:t>: </a:t>
            </a:r>
            <a:r>
              <a:rPr lang="en-US" dirty="0"/>
              <a:t>Stream class to read from files</a:t>
            </a:r>
          </a:p>
          <a:p>
            <a:pPr lvl="1"/>
            <a:r>
              <a:rPr lang="en-US" b="1" dirty="0" err="1"/>
              <a:t>fstream</a:t>
            </a:r>
            <a:r>
              <a:rPr lang="en-US" b="1" dirty="0"/>
              <a:t>: </a:t>
            </a:r>
            <a:r>
              <a:rPr lang="en-US" dirty="0"/>
              <a:t>Stream class to both read and write from/to files.</a:t>
            </a:r>
          </a:p>
          <a:p>
            <a:r>
              <a:rPr lang="en-US" dirty="0"/>
              <a:t>These classes are derived directly or indirectly from the classes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ostream</a:t>
            </a:r>
            <a:endParaRPr lang="en-US" dirty="0"/>
          </a:p>
          <a:p>
            <a:r>
              <a:rPr lang="en-US" altLang="en-US" dirty="0"/>
              <a:t>Done with the same operations (insertion, extraction) as keyboard input and monitor output</a:t>
            </a:r>
          </a:p>
          <a:p>
            <a:r>
              <a:rPr lang="en-US" altLang="en-US" dirty="0"/>
              <a:t>Simply open input or output object with connection to a file and use it where you would use </a:t>
            </a:r>
            <a:r>
              <a:rPr lang="en-US" altLang="en-US" dirty="0" err="1"/>
              <a:t>cin</a:t>
            </a:r>
            <a:r>
              <a:rPr lang="en-US" altLang="en-US" dirty="0"/>
              <a:t> or </a:t>
            </a:r>
            <a:r>
              <a:rPr lang="en-US" altLang="en-US" dirty="0" err="1"/>
              <a:t>cout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File I/O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work with file you need to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include &lt;</a:t>
            </a:r>
            <a:r>
              <a:rPr lang="en-US" dirty="0" err="1">
                <a:solidFill>
                  <a:srgbClr val="C00000"/>
                </a:solidFill>
              </a:rPr>
              <a:t>fstream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lvl="1"/>
            <a:r>
              <a:rPr lang="en-US" altLang="en-US" dirty="0"/>
              <a:t>create input object of type</a:t>
            </a:r>
            <a:r>
              <a:rPr lang="en-US" altLang="en-US" i="1" dirty="0"/>
              <a:t> </a:t>
            </a:r>
            <a:r>
              <a:rPr lang="en-US" altLang="en-US" i="1" dirty="0" err="1"/>
              <a:t>ifstream</a:t>
            </a:r>
            <a:endParaRPr lang="en-US" altLang="en-US" dirty="0"/>
          </a:p>
          <a:p>
            <a:pPr lvl="1"/>
            <a:r>
              <a:rPr lang="en-US" altLang="en-US" dirty="0"/>
              <a:t>or output object of type </a:t>
            </a:r>
            <a:r>
              <a:rPr lang="en-US" altLang="en-US" i="1" dirty="0" err="1"/>
              <a:t>ofstream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15731</TotalTime>
  <Words>1739</Words>
  <Application>Microsoft Office PowerPoint</Application>
  <PresentationFormat>Widescreen</PresentationFormat>
  <Paragraphs>449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C++ Basic I/O</vt:lpstr>
      <vt:lpstr>C++ Basic I/O</vt:lpstr>
      <vt:lpstr>Custom Inserter&lt;&lt;</vt:lpstr>
      <vt:lpstr>Custom Extractor &gt;&gt;</vt:lpstr>
      <vt:lpstr>Custom Extractor &gt;&gt;</vt:lpstr>
      <vt:lpstr>C++ File I/O</vt:lpstr>
      <vt:lpstr>C++ File I/O</vt:lpstr>
      <vt:lpstr>C++ File I/O</vt:lpstr>
      <vt:lpstr>C++ File I/O</vt:lpstr>
      <vt:lpstr>C++ File I/O</vt:lpstr>
      <vt:lpstr>C++ File I/O: Writing/Reading</vt:lpstr>
      <vt:lpstr>C++ File I/O (Unformatted (Binary))</vt:lpstr>
      <vt:lpstr>C++ File I/O (Unformatted (Binary))</vt:lpstr>
      <vt:lpstr>C++ File I/O: Writing/Reading (Unformatted (Binary))</vt:lpstr>
      <vt:lpstr>C++ File I/O: Writing/Reading (Unformatted (Binary))</vt:lpstr>
      <vt:lpstr>C++ File I/O (Unformatted (Binary))</vt:lpstr>
      <vt:lpstr>C++ File I/O (Unformatted (Binary))</vt:lpstr>
      <vt:lpstr>C++ File I/O: Writing/Reading (Unformatted (Binary))</vt:lpstr>
      <vt:lpstr>C++ File I/O (Unformatted (Binary))</vt:lpstr>
      <vt:lpstr>C++ File I/O (Unformatted (Binary))</vt:lpstr>
      <vt:lpstr>C++ File I/O (Unformatted (Binary))</vt:lpstr>
      <vt:lpstr>C++ File I/O (Unformatted (Binary))</vt:lpstr>
      <vt:lpstr>C++ File I/O (Unformatted (Binary))</vt:lpstr>
      <vt:lpstr>C++ File I/O (Unformatted (Binary)) Random Access</vt:lpstr>
      <vt:lpstr>C++ File I/O (Unformatted (Binary)) Random Access</vt:lpstr>
      <vt:lpstr>C++ File I/O (Unformatted (Binary)) Random Access</vt:lpstr>
      <vt:lpstr>C++ File I/O (Unformatted (Binary)) Random Access</vt:lpstr>
      <vt:lpstr>C++ File I/O  Checking the Status</vt:lpstr>
      <vt:lpstr>C++ File I/O  Checking the Status</vt:lpstr>
      <vt:lpstr>C++ File I/O  Checking the Status</vt:lpstr>
      <vt:lpstr>C++ File I/O  Checking the Status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637</cp:revision>
  <dcterms:created xsi:type="dcterms:W3CDTF">2012-03-31T05:29:50Z</dcterms:created>
  <dcterms:modified xsi:type="dcterms:W3CDTF">2021-01-15T21:15:11Z</dcterms:modified>
</cp:coreProperties>
</file>