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0"/>
  </p:notesMasterIdLst>
  <p:sldIdLst>
    <p:sldId id="256" r:id="rId2"/>
    <p:sldId id="349" r:id="rId3"/>
    <p:sldId id="373" r:id="rId4"/>
    <p:sldId id="358" r:id="rId5"/>
    <p:sldId id="361" r:id="rId6"/>
    <p:sldId id="362" r:id="rId7"/>
    <p:sldId id="364" r:id="rId8"/>
    <p:sldId id="363" r:id="rId9"/>
    <p:sldId id="374" r:id="rId10"/>
    <p:sldId id="368" r:id="rId11"/>
    <p:sldId id="375" r:id="rId12"/>
    <p:sldId id="365" r:id="rId13"/>
    <p:sldId id="376" r:id="rId14"/>
    <p:sldId id="366" r:id="rId15"/>
    <p:sldId id="370" r:id="rId16"/>
    <p:sldId id="371" r:id="rId17"/>
    <p:sldId id="377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2079" autoAdjust="0"/>
  </p:normalViewPr>
  <p:slideViewPr>
    <p:cSldViewPr>
      <p:cViewPr varScale="1">
        <p:scale>
          <a:sx n="64" d="100"/>
          <a:sy n="64" d="100"/>
        </p:scale>
        <p:origin x="68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4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1/21/2019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1/21/2019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Manipulating String Objects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append()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&amp;append(const string &amp;</a:t>
            </a:r>
            <a:r>
              <a:rPr lang="en-US" dirty="0" err="1">
                <a:solidFill>
                  <a:srgbClr val="0070C0"/>
                </a:solidFill>
              </a:rPr>
              <a:t>strob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start,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num)</a:t>
            </a:r>
          </a:p>
          <a:p>
            <a:pPr lvl="2"/>
            <a:r>
              <a:rPr lang="en-US" dirty="0"/>
              <a:t>string str;</a:t>
            </a:r>
          </a:p>
          <a:p>
            <a:pPr lvl="2"/>
            <a:r>
              <a:rPr lang="en-US" dirty="0"/>
              <a:t>str3="print 10 and then 5 more“</a:t>
            </a:r>
          </a:p>
          <a:p>
            <a:pPr lvl="2"/>
            <a:r>
              <a:rPr lang="en-US" dirty="0" err="1"/>
              <a:t>str.append</a:t>
            </a:r>
            <a:r>
              <a:rPr lang="en-US" dirty="0"/>
              <a:t>(str3,6,3);                   </a:t>
            </a:r>
          </a:p>
          <a:p>
            <a:pPr lvl="2"/>
            <a:r>
              <a:rPr lang="en-US" dirty="0"/>
              <a:t>"10 "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&amp;append(const char *str,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num)</a:t>
            </a:r>
          </a:p>
          <a:p>
            <a:pPr lvl="2"/>
            <a:r>
              <a:rPr lang="en-US" dirty="0"/>
              <a:t>string str;</a:t>
            </a:r>
          </a:p>
          <a:p>
            <a:pPr lvl="2"/>
            <a:r>
              <a:rPr lang="en-US" dirty="0" err="1"/>
              <a:t>str.append</a:t>
            </a:r>
            <a:r>
              <a:rPr lang="en-US" dirty="0"/>
              <a:t>("dots are cool",5);          </a:t>
            </a:r>
          </a:p>
          <a:p>
            <a:pPr lvl="2"/>
            <a:r>
              <a:rPr lang="en-US" dirty="0"/>
              <a:t>"dots "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9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Manipulating String Objects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insert()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&amp;insert(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, start, const string &amp;t b)</a:t>
            </a:r>
          </a:p>
          <a:p>
            <a:pPr lvl="2"/>
            <a:r>
              <a:rPr lang="en-US" dirty="0"/>
              <a:t>string str="to be question";</a:t>
            </a:r>
          </a:p>
          <a:p>
            <a:pPr lvl="2"/>
            <a:r>
              <a:rPr lang="en-US" dirty="0"/>
              <a:t>string str2="the ";</a:t>
            </a:r>
          </a:p>
          <a:p>
            <a:pPr lvl="2"/>
            <a:r>
              <a:rPr lang="en-US" dirty="0" err="1"/>
              <a:t>str.insert</a:t>
            </a:r>
            <a:r>
              <a:rPr lang="en-US" dirty="0"/>
              <a:t>(6,str2);                 </a:t>
            </a:r>
          </a:p>
          <a:p>
            <a:pPr lvl="2"/>
            <a:r>
              <a:rPr lang="en-US" dirty="0"/>
              <a:t>“to be the question”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&amp;insert(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, start, const string &amp;</a:t>
            </a:r>
            <a:r>
              <a:rPr lang="en-US" dirty="0" err="1">
                <a:solidFill>
                  <a:srgbClr val="0070C0"/>
                </a:solidFill>
              </a:rPr>
              <a:t>strob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inStart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num)</a:t>
            </a:r>
          </a:p>
          <a:p>
            <a:pPr lvl="2"/>
            <a:r>
              <a:rPr lang="en-US" dirty="0"/>
              <a:t>string str="to be question";</a:t>
            </a:r>
          </a:p>
          <a:p>
            <a:pPr lvl="2"/>
            <a:r>
              <a:rPr lang="en-US" dirty="0"/>
              <a:t>str3="or not to be";</a:t>
            </a:r>
          </a:p>
          <a:p>
            <a:pPr lvl="2"/>
            <a:r>
              <a:rPr lang="en-US" dirty="0" err="1"/>
              <a:t>str.insert</a:t>
            </a:r>
            <a:r>
              <a:rPr lang="en-US" dirty="0"/>
              <a:t>(6,str3,3,4);             </a:t>
            </a:r>
          </a:p>
          <a:p>
            <a:pPr lvl="2"/>
            <a:r>
              <a:rPr lang="en-US" dirty="0"/>
              <a:t>“to be not question” 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Manipulating String Objects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replace()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string &amp;replace(</a:t>
            </a:r>
            <a:r>
              <a:rPr lang="en-US" sz="2200" dirty="0" err="1">
                <a:solidFill>
                  <a:srgbClr val="0070C0"/>
                </a:solidFill>
              </a:rPr>
              <a:t>size_type</a:t>
            </a:r>
            <a:r>
              <a:rPr lang="en-US" sz="2200" dirty="0">
                <a:solidFill>
                  <a:srgbClr val="0070C0"/>
                </a:solidFill>
              </a:rPr>
              <a:t> start, </a:t>
            </a:r>
            <a:r>
              <a:rPr lang="en-US" sz="2200" dirty="0" err="1">
                <a:solidFill>
                  <a:srgbClr val="0070C0"/>
                </a:solidFill>
              </a:rPr>
              <a:t>size_type</a:t>
            </a:r>
            <a:r>
              <a:rPr lang="en-US" sz="2200" dirty="0">
                <a:solidFill>
                  <a:srgbClr val="0070C0"/>
                </a:solidFill>
              </a:rPr>
              <a:t> num, const string &amp;</a:t>
            </a:r>
            <a:r>
              <a:rPr lang="en-US" sz="2200" dirty="0" err="1">
                <a:solidFill>
                  <a:srgbClr val="0070C0"/>
                </a:solidFill>
              </a:rPr>
              <a:t>strob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sz="2200" dirty="0"/>
              <a:t>string str="this is a test string.";</a:t>
            </a:r>
          </a:p>
          <a:p>
            <a:pPr lvl="2"/>
            <a:r>
              <a:rPr lang="en-US" sz="2200" dirty="0"/>
              <a:t>string str2="n example";</a:t>
            </a:r>
          </a:p>
          <a:p>
            <a:pPr lvl="2"/>
            <a:r>
              <a:rPr lang="en-US" sz="2200" dirty="0" err="1"/>
              <a:t>str.replace</a:t>
            </a:r>
            <a:r>
              <a:rPr lang="en-US" sz="2200" dirty="0"/>
              <a:t>(9,5,str2);</a:t>
            </a:r>
          </a:p>
          <a:p>
            <a:pPr lvl="2"/>
            <a:r>
              <a:rPr lang="en-US" sz="2200" dirty="0"/>
              <a:t>"this is an example string."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string &amp;replace(</a:t>
            </a:r>
            <a:r>
              <a:rPr lang="en-US" sz="2200" dirty="0" err="1">
                <a:solidFill>
                  <a:srgbClr val="0070C0"/>
                </a:solidFill>
              </a:rPr>
              <a:t>size_type</a:t>
            </a:r>
            <a:r>
              <a:rPr lang="en-US" sz="2200" dirty="0">
                <a:solidFill>
                  <a:srgbClr val="0070C0"/>
                </a:solidFill>
              </a:rPr>
              <a:t> start, </a:t>
            </a:r>
            <a:r>
              <a:rPr lang="en-US" sz="2200" dirty="0" err="1">
                <a:solidFill>
                  <a:srgbClr val="0070C0"/>
                </a:solidFill>
              </a:rPr>
              <a:t>size_type</a:t>
            </a:r>
            <a:r>
              <a:rPr lang="en-US" sz="2200" dirty="0">
                <a:solidFill>
                  <a:srgbClr val="0070C0"/>
                </a:solidFill>
              </a:rPr>
              <a:t> num, const string &amp;</a:t>
            </a:r>
            <a:r>
              <a:rPr lang="en-US" sz="2200" dirty="0" err="1">
                <a:solidFill>
                  <a:srgbClr val="0070C0"/>
                </a:solidFill>
              </a:rPr>
              <a:t>strob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  <a:r>
              <a:rPr lang="en-US" sz="2200" dirty="0" err="1">
                <a:solidFill>
                  <a:srgbClr val="0070C0"/>
                </a:solidFill>
              </a:rPr>
              <a:t>size_type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replaceStrat</a:t>
            </a:r>
            <a:r>
              <a:rPr lang="en-US" sz="2200" dirty="0">
                <a:solidFill>
                  <a:srgbClr val="0070C0"/>
                </a:solidFill>
              </a:rPr>
              <a:t>, </a:t>
            </a:r>
            <a:r>
              <a:rPr lang="en-US" sz="2200" dirty="0" err="1">
                <a:solidFill>
                  <a:srgbClr val="0070C0"/>
                </a:solidFill>
              </a:rPr>
              <a:t>size_type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replaceNum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sz="2200" dirty="0"/>
              <a:t>string str="this is an example string.";</a:t>
            </a:r>
          </a:p>
          <a:p>
            <a:pPr lvl="2"/>
            <a:r>
              <a:rPr lang="en-US" sz="2200" dirty="0"/>
              <a:t>string str3="sample phrase";</a:t>
            </a:r>
          </a:p>
          <a:p>
            <a:pPr lvl="2"/>
            <a:r>
              <a:rPr lang="en-US" sz="2200" dirty="0" err="1"/>
              <a:t>str.replace</a:t>
            </a:r>
            <a:r>
              <a:rPr lang="en-US" sz="2200" dirty="0"/>
              <a:t>(19,6,str3,7,6);     </a:t>
            </a:r>
          </a:p>
          <a:p>
            <a:pPr lvl="2"/>
            <a:r>
              <a:rPr lang="en-US" sz="2200" dirty="0"/>
              <a:t>"this is an example phrase."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3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Manipulating String Objects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erase()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string &amp;erase(</a:t>
            </a:r>
            <a:r>
              <a:rPr lang="en-US" sz="2200" dirty="0" err="1">
                <a:solidFill>
                  <a:srgbClr val="0070C0"/>
                </a:solidFill>
              </a:rPr>
              <a:t>size_type</a:t>
            </a:r>
            <a:r>
              <a:rPr lang="en-US" sz="2200" dirty="0">
                <a:solidFill>
                  <a:srgbClr val="0070C0"/>
                </a:solidFill>
              </a:rPr>
              <a:t> start=0, </a:t>
            </a:r>
            <a:r>
              <a:rPr lang="en-US" sz="2200" dirty="0" err="1">
                <a:solidFill>
                  <a:srgbClr val="0070C0"/>
                </a:solidFill>
              </a:rPr>
              <a:t>size_type</a:t>
            </a:r>
            <a:r>
              <a:rPr lang="en-US" sz="2200" dirty="0">
                <a:solidFill>
                  <a:srgbClr val="0070C0"/>
                </a:solidFill>
              </a:rPr>
              <a:t> num=</a:t>
            </a:r>
            <a:r>
              <a:rPr lang="en-US" sz="2200" dirty="0" err="1">
                <a:solidFill>
                  <a:srgbClr val="0070C0"/>
                </a:solidFill>
              </a:rPr>
              <a:t>npos</a:t>
            </a:r>
            <a:r>
              <a:rPr lang="en-US" sz="2200" dirty="0">
                <a:solidFill>
                  <a:srgbClr val="0070C0"/>
                </a:solidFill>
              </a:rPr>
              <a:t>) //</a:t>
            </a:r>
            <a:r>
              <a:rPr lang="en-US" sz="2200" dirty="0" err="1">
                <a:solidFill>
                  <a:srgbClr val="0070C0"/>
                </a:solidFill>
              </a:rPr>
              <a:t>npos</a:t>
            </a:r>
            <a:r>
              <a:rPr lang="en-US" sz="2200" dirty="0">
                <a:solidFill>
                  <a:srgbClr val="0070C0"/>
                </a:solidFill>
              </a:rPr>
              <a:t>= -1</a:t>
            </a:r>
          </a:p>
          <a:p>
            <a:pPr lvl="1"/>
            <a:r>
              <a:rPr lang="en-US" sz="2200" dirty="0"/>
              <a:t>string str ("This is an example sentence.");</a:t>
            </a:r>
          </a:p>
          <a:p>
            <a:pPr lvl="1"/>
            <a:r>
              <a:rPr lang="en-US" sz="2200" dirty="0" err="1"/>
              <a:t>str.erase</a:t>
            </a:r>
            <a:r>
              <a:rPr lang="en-US" sz="2200" dirty="0"/>
              <a:t> (10,8);</a:t>
            </a:r>
          </a:p>
          <a:p>
            <a:pPr lvl="1"/>
            <a:r>
              <a:rPr lang="en-US" sz="2200" dirty="0"/>
              <a:t>"This is an sentence."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Manipulating String Objects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 s1(“12345”);</a:t>
            </a:r>
          </a:p>
          <a:p>
            <a:r>
              <a:rPr lang="en-US" dirty="0"/>
              <a:t>string s2(“</a:t>
            </a:r>
            <a:r>
              <a:rPr lang="en-US" dirty="0" err="1"/>
              <a:t>abcde</a:t>
            </a:r>
            <a:r>
              <a:rPr lang="en-US" dirty="0"/>
              <a:t>”);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s1 = 1234abcde5</a:t>
            </a:r>
          </a:p>
          <a:p>
            <a:r>
              <a:rPr lang="en-US" dirty="0"/>
              <a:t>s1.insert(4, s2);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s1 = 12345</a:t>
            </a:r>
          </a:p>
          <a:p>
            <a:r>
              <a:rPr lang="en-US" dirty="0"/>
              <a:t>s1.erase(4, 5);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s2 = a12345e</a:t>
            </a:r>
          </a:p>
          <a:p>
            <a:r>
              <a:rPr lang="en-US" dirty="0"/>
              <a:t>s2.replace(1, 3, s1);	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Relational Operations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s1(“ABC”); string s2(“XYZ”);</a:t>
            </a:r>
          </a:p>
          <a:p>
            <a:endParaRPr lang="en-US" dirty="0"/>
          </a:p>
          <a:p>
            <a:r>
              <a:rPr lang="en-US" dirty="0"/>
              <a:t>int x = s1.</a:t>
            </a:r>
            <a:r>
              <a:rPr lang="en-US" b="1" dirty="0"/>
              <a:t>compare</a:t>
            </a:r>
            <a:r>
              <a:rPr lang="en-US" dirty="0"/>
              <a:t>(s2);</a:t>
            </a:r>
          </a:p>
          <a:p>
            <a:pPr lvl="1"/>
            <a:r>
              <a:rPr lang="en-US" dirty="0"/>
              <a:t>x == 0 if s1 == s2</a:t>
            </a:r>
          </a:p>
          <a:p>
            <a:pPr lvl="1"/>
            <a:r>
              <a:rPr lang="en-US" dirty="0"/>
              <a:t>x &gt; 0 if s1 &gt; s2</a:t>
            </a:r>
          </a:p>
          <a:p>
            <a:pPr lvl="1"/>
            <a:r>
              <a:rPr lang="en-US" dirty="0"/>
              <a:t>x &lt; 0 if s1 &lt; s2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5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More functions…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find(const string &amp;</a:t>
            </a:r>
            <a:r>
              <a:rPr lang="en-US" dirty="0" err="1">
                <a:solidFill>
                  <a:srgbClr val="0070C0"/>
                </a:solidFill>
              </a:rPr>
              <a:t>strob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start=0) const</a:t>
            </a:r>
          </a:p>
          <a:p>
            <a:pPr lvl="1"/>
            <a:r>
              <a:rPr lang="en-US" dirty="0"/>
              <a:t>Beginning at start, searches the invoking string for the first occurrence of the string contained in strobe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rfind</a:t>
            </a:r>
            <a:r>
              <a:rPr lang="en-US" dirty="0">
                <a:solidFill>
                  <a:srgbClr val="0070C0"/>
                </a:solidFill>
              </a:rPr>
              <a:t>(const string &amp;</a:t>
            </a:r>
            <a:r>
              <a:rPr lang="en-US" dirty="0" err="1">
                <a:solidFill>
                  <a:srgbClr val="0070C0"/>
                </a:solidFill>
              </a:rPr>
              <a:t>strob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start=</a:t>
            </a:r>
            <a:r>
              <a:rPr lang="en-US" dirty="0" err="1">
                <a:solidFill>
                  <a:srgbClr val="0070C0"/>
                </a:solidFill>
              </a:rPr>
              <a:t>npos</a:t>
            </a:r>
            <a:r>
              <a:rPr lang="en-US" dirty="0">
                <a:solidFill>
                  <a:srgbClr val="0070C0"/>
                </a:solidFill>
              </a:rPr>
              <a:t>) const</a:t>
            </a:r>
          </a:p>
          <a:p>
            <a:pPr lvl="1"/>
            <a:r>
              <a:rPr lang="en-US" dirty="0"/>
              <a:t>Beginning at start, searches the invoking string in the reverse direction for the first occurrence of the string contained in strobe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int compare(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start,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num, const string &amp;</a:t>
            </a:r>
            <a:r>
              <a:rPr lang="en-US" dirty="0" err="1">
                <a:solidFill>
                  <a:srgbClr val="0070C0"/>
                </a:solidFill>
              </a:rPr>
              <a:t>strob</a:t>
            </a:r>
            <a:r>
              <a:rPr lang="en-US" dirty="0">
                <a:solidFill>
                  <a:srgbClr val="0070C0"/>
                </a:solidFill>
              </a:rPr>
              <a:t>) const</a:t>
            </a:r>
          </a:p>
          <a:p>
            <a:pPr lvl="1"/>
            <a:r>
              <a:rPr lang="en-US" dirty="0"/>
              <a:t>Compare num characters in strobe, beginning at start against the invoking string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const char *</a:t>
            </a:r>
            <a:r>
              <a:rPr lang="en-US" dirty="0" err="1">
                <a:solidFill>
                  <a:srgbClr val="0070C0"/>
                </a:solidFill>
              </a:rPr>
              <a:t>c_str</a:t>
            </a:r>
            <a:r>
              <a:rPr lang="en-US" dirty="0">
                <a:solidFill>
                  <a:srgbClr val="0070C0"/>
                </a:solidFill>
              </a:rPr>
              <a:t>() const</a:t>
            </a:r>
          </a:p>
          <a:p>
            <a:pPr lvl="1"/>
            <a:r>
              <a:rPr lang="en-US" dirty="0"/>
              <a:t>Returns c-string contained in the invoking string object</a:t>
            </a:r>
          </a:p>
          <a:p>
            <a:pPr lvl="1"/>
            <a:r>
              <a:rPr lang="en-US" dirty="0"/>
              <a:t>You might use a string object to construct a filename but when you open a file you will need to specify a pointer to a standard, </a:t>
            </a:r>
            <a:r>
              <a:rPr lang="en-US"/>
              <a:t>null-terminated string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void swap(string &amp; </a:t>
            </a:r>
            <a:r>
              <a:rPr lang="en-US" dirty="0" err="1">
                <a:solidFill>
                  <a:srgbClr val="0070C0"/>
                </a:solidFill>
              </a:rPr>
              <a:t>strob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/>
              <a:t>Exchanges the content of the invoking </a:t>
            </a:r>
            <a:r>
              <a:rPr lang="en-US" dirty="0" err="1"/>
              <a:t>stringby</a:t>
            </a:r>
            <a:r>
              <a:rPr lang="en-US" dirty="0"/>
              <a:t> the content of strobe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6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String Characteristics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#include &lt;string&gt;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int main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std::string str ("Test string");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std::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"size: " &lt;&lt; </a:t>
            </a:r>
            <a:r>
              <a:rPr lang="en-US" sz="2000" dirty="0" err="1">
                <a:solidFill>
                  <a:srgbClr val="0070C0"/>
                </a:solidFill>
              </a:rPr>
              <a:t>str.size</a:t>
            </a:r>
            <a:r>
              <a:rPr lang="en-US" sz="2000" dirty="0">
                <a:solidFill>
                  <a:srgbClr val="0070C0"/>
                </a:solidFill>
              </a:rPr>
              <a:t>() &lt;&lt; "\n";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std::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"length: " &lt;&lt; </a:t>
            </a:r>
            <a:r>
              <a:rPr lang="en-US" sz="2000" dirty="0" err="1">
                <a:solidFill>
                  <a:srgbClr val="0070C0"/>
                </a:solidFill>
              </a:rPr>
              <a:t>str.length</a:t>
            </a:r>
            <a:r>
              <a:rPr lang="en-US" sz="2000" dirty="0">
                <a:solidFill>
                  <a:srgbClr val="0070C0"/>
                </a:solidFill>
              </a:rPr>
              <a:t>() &lt;&lt; "\n";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\\ size and length function return the same value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std::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"capacity: " &lt;&lt; </a:t>
            </a:r>
            <a:r>
              <a:rPr lang="en-US" sz="2000" dirty="0" err="1">
                <a:solidFill>
                  <a:srgbClr val="0070C0"/>
                </a:solidFill>
              </a:rPr>
              <a:t>str.capacity</a:t>
            </a:r>
            <a:r>
              <a:rPr lang="en-US" sz="2000" dirty="0">
                <a:solidFill>
                  <a:srgbClr val="0070C0"/>
                </a:solidFill>
              </a:rPr>
              <a:t>() &lt;&lt; "\n";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std::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"</a:t>
            </a:r>
            <a:r>
              <a:rPr lang="en-US" sz="2000" dirty="0" err="1">
                <a:solidFill>
                  <a:srgbClr val="0070C0"/>
                </a:solidFill>
              </a:rPr>
              <a:t>max_size</a:t>
            </a:r>
            <a:r>
              <a:rPr lang="en-US" sz="2000" dirty="0">
                <a:solidFill>
                  <a:srgbClr val="0070C0"/>
                </a:solidFill>
              </a:rPr>
              <a:t>: " &lt;&lt; </a:t>
            </a:r>
            <a:r>
              <a:rPr lang="en-US" sz="2000" dirty="0" err="1">
                <a:solidFill>
                  <a:srgbClr val="0070C0"/>
                </a:solidFill>
              </a:rPr>
              <a:t>str.max_size</a:t>
            </a:r>
            <a:r>
              <a:rPr lang="en-US" sz="2000" dirty="0">
                <a:solidFill>
                  <a:srgbClr val="0070C0"/>
                </a:solidFill>
              </a:rPr>
              <a:t>() &lt;&lt; "\n";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std::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“Empty: ” &lt;&lt; (</a:t>
            </a:r>
            <a:r>
              <a:rPr lang="en-US" sz="2000" dirty="0" err="1">
                <a:solidFill>
                  <a:srgbClr val="0070C0"/>
                </a:solidFill>
              </a:rPr>
              <a:t>str.empty</a:t>
            </a:r>
            <a:r>
              <a:rPr lang="en-US" sz="2000" dirty="0">
                <a:solidFill>
                  <a:srgbClr val="0070C0"/>
                </a:solidFill>
              </a:rPr>
              <a:t>() ? “yes” : “no”) &lt;&lt; </a:t>
            </a:r>
            <a:r>
              <a:rPr lang="en-US" sz="2000" dirty="0" err="1">
                <a:solidFill>
                  <a:srgbClr val="0070C0"/>
                </a:solidFill>
              </a:rPr>
              <a:t>endl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4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Sections 14.7 (Except Example 3)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string is a sequence of character</a:t>
            </a:r>
          </a:p>
          <a:p>
            <a:endParaRPr lang="en-US" dirty="0"/>
          </a:p>
          <a:p>
            <a:r>
              <a:rPr lang="en-US" dirty="0"/>
              <a:t>We have used null terminated &lt;char&gt; arrays (C-strings or C-style strings) to store and manipulate strings</a:t>
            </a:r>
          </a:p>
          <a:p>
            <a:pPr lvl="1"/>
            <a:r>
              <a:rPr lang="en-US" dirty="0"/>
              <a:t>We include &lt;</a:t>
            </a:r>
            <a:r>
              <a:rPr lang="en-US" dirty="0" err="1"/>
              <a:t>cstring</a:t>
            </a:r>
            <a:r>
              <a:rPr lang="en-US" dirty="0"/>
              <a:t>&gt; to use C-style string functions, such as </a:t>
            </a:r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C++ provides a class called </a:t>
            </a:r>
            <a:r>
              <a:rPr lang="en-US" b="1" dirty="0"/>
              <a:t>string</a:t>
            </a:r>
            <a:endParaRPr lang="en-US" dirty="0"/>
          </a:p>
          <a:p>
            <a:pPr lvl="1"/>
            <a:r>
              <a:rPr lang="en-US" dirty="0"/>
              <a:t>We include &lt;string&gt; in our program to create objects of string class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6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 for including string class in C++ library</a:t>
            </a:r>
          </a:p>
          <a:p>
            <a:pPr lvl="1"/>
            <a:r>
              <a:rPr lang="en-US" dirty="0"/>
              <a:t>Consistency</a:t>
            </a:r>
          </a:p>
          <a:p>
            <a:pPr lvl="2"/>
            <a:r>
              <a:rPr lang="en-US" dirty="0"/>
              <a:t>A string now defines a data type</a:t>
            </a:r>
          </a:p>
          <a:p>
            <a:pPr lvl="1"/>
            <a:r>
              <a:rPr lang="en-US" dirty="0"/>
              <a:t>Convenience</a:t>
            </a:r>
          </a:p>
          <a:p>
            <a:pPr lvl="2"/>
            <a:r>
              <a:rPr lang="en-US" dirty="0"/>
              <a:t>Use of standard C++ operator</a:t>
            </a:r>
          </a:p>
          <a:p>
            <a:pPr lvl="1"/>
            <a:r>
              <a:rPr lang="en-US" dirty="0"/>
              <a:t>Safety</a:t>
            </a:r>
          </a:p>
          <a:p>
            <a:pPr lvl="2"/>
            <a:r>
              <a:rPr lang="en-US" dirty="0"/>
              <a:t>Array boundaries will not be overrun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Available Operations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string objects</a:t>
            </a:r>
          </a:p>
          <a:p>
            <a:r>
              <a:rPr lang="en-US" dirty="0"/>
              <a:t>Reading string objects from keyboard</a:t>
            </a:r>
          </a:p>
          <a:p>
            <a:r>
              <a:rPr lang="en-US" dirty="0"/>
              <a:t>Displaying string objects to the screen</a:t>
            </a:r>
          </a:p>
          <a:p>
            <a:r>
              <a:rPr lang="en-US" dirty="0"/>
              <a:t>Finding a substring from a string</a:t>
            </a:r>
          </a:p>
          <a:p>
            <a:r>
              <a:rPr lang="en-US" dirty="0"/>
              <a:t>Modifying string objects</a:t>
            </a:r>
          </a:p>
          <a:p>
            <a:r>
              <a:rPr lang="en-US" dirty="0"/>
              <a:t>Adding string objects</a:t>
            </a:r>
          </a:p>
          <a:p>
            <a:r>
              <a:rPr lang="en-US" dirty="0"/>
              <a:t>Accessing characters in a string</a:t>
            </a:r>
          </a:p>
          <a:p>
            <a:r>
              <a:rPr lang="en-US" dirty="0"/>
              <a:t>Obtaining the size of string</a:t>
            </a:r>
          </a:p>
          <a:p>
            <a:r>
              <a:rPr lang="en-US" dirty="0"/>
              <a:t>And many more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5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Commonly Used String Constructors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String();	</a:t>
            </a:r>
          </a:p>
          <a:p>
            <a:pPr marL="365760" lvl="1" indent="0">
              <a:buNone/>
            </a:pPr>
            <a:r>
              <a:rPr lang="en-US" dirty="0"/>
              <a:t>// For creating an empty string.</a:t>
            </a:r>
          </a:p>
          <a:p>
            <a:r>
              <a:rPr lang="en-US" dirty="0"/>
              <a:t>String(const char *str);	</a:t>
            </a:r>
          </a:p>
          <a:p>
            <a:pPr marL="365760" lvl="1" indent="0">
              <a:buNone/>
            </a:pPr>
            <a:r>
              <a:rPr lang="en-US" dirty="0"/>
              <a:t>// For creating a string object from a null-terminated string</a:t>
            </a:r>
          </a:p>
          <a:p>
            <a:r>
              <a:rPr lang="en-US" dirty="0"/>
              <a:t>String(const string &amp;str);	</a:t>
            </a:r>
          </a:p>
          <a:p>
            <a:pPr marL="365760" lvl="1" indent="0">
              <a:buNone/>
            </a:pPr>
            <a:r>
              <a:rPr lang="en-US" dirty="0"/>
              <a:t>// For creating a string object from other string object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Overloaded in string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522A-B706-4C6A-B11E-CC83E13206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2FD26-79B9-4BFF-B225-147C7136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30534"/>
            <a:ext cx="9826202" cy="46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Operator Overloaded in string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522A-B706-4C6A-B11E-CC83E132067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1A311-EFB1-4299-8D18-17A3634D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32282"/>
            <a:ext cx="9779852" cy="35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Creating String Objects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s1, s3;	</a:t>
            </a:r>
            <a:r>
              <a:rPr lang="en-US" sz="2200" dirty="0"/>
              <a:t>// Using constructor with no arguments</a:t>
            </a:r>
          </a:p>
          <a:p>
            <a:r>
              <a:rPr lang="en-US" dirty="0"/>
              <a:t>string s2(“</a:t>
            </a:r>
            <a:r>
              <a:rPr lang="en-US" dirty="0" err="1"/>
              <a:t>xyz</a:t>
            </a:r>
            <a:r>
              <a:rPr lang="en-US" dirty="0"/>
              <a:t>”);	// Using one-argument constructor</a:t>
            </a:r>
          </a:p>
          <a:p>
            <a:r>
              <a:rPr lang="en-US" dirty="0"/>
              <a:t>string s4(s1)	// Create a string object with another string object</a:t>
            </a:r>
          </a:p>
          <a:p>
            <a:r>
              <a:rPr lang="en-US" dirty="0"/>
              <a:t>s1 = s2;		// Assigning string objects</a:t>
            </a:r>
          </a:p>
          <a:p>
            <a:r>
              <a:rPr lang="en-US" dirty="0" err="1"/>
              <a:t>cin</a:t>
            </a:r>
            <a:r>
              <a:rPr lang="en-US" dirty="0"/>
              <a:t> &gt;&gt; s1;		</a:t>
            </a:r>
            <a:r>
              <a:rPr lang="en-US" sz="2200" dirty="0"/>
              <a:t>// Reading from keyboard (one word)</a:t>
            </a:r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s2;		// Display the content of s2</a:t>
            </a:r>
          </a:p>
          <a:p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, s1)	</a:t>
            </a:r>
            <a:r>
              <a:rPr lang="en-US" sz="2200" dirty="0"/>
              <a:t>// Reading from keyboard a line of text</a:t>
            </a:r>
            <a:endParaRPr lang="en-US" dirty="0"/>
          </a:p>
          <a:p>
            <a:r>
              <a:rPr lang="en-US" dirty="0"/>
              <a:t>s3 = “</a:t>
            </a:r>
            <a:r>
              <a:rPr lang="en-US" dirty="0" err="1"/>
              <a:t>abc</a:t>
            </a:r>
            <a:r>
              <a:rPr lang="en-US" dirty="0"/>
              <a:t>” + s2;	// Concatenating strings</a:t>
            </a:r>
          </a:p>
          <a:p>
            <a:r>
              <a:rPr lang="en-US" dirty="0"/>
              <a:t>s3 += s1;		// s3 = s3 + s1;</a:t>
            </a:r>
          </a:p>
          <a:p>
            <a:r>
              <a:rPr lang="en-US" dirty="0"/>
              <a:t>s3 += “</a:t>
            </a:r>
            <a:r>
              <a:rPr lang="en-US" dirty="0" err="1"/>
              <a:t>abc</a:t>
            </a:r>
            <a:r>
              <a:rPr lang="en-US" dirty="0"/>
              <a:t>”;	// s3 = s3 + “</a:t>
            </a:r>
            <a:r>
              <a:rPr lang="en-US" dirty="0" err="1"/>
              <a:t>abc</a:t>
            </a:r>
            <a:r>
              <a:rPr lang="en-US" dirty="0"/>
              <a:t>”;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Manipulating String Objects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&amp;assign(const string &amp;</a:t>
            </a:r>
            <a:r>
              <a:rPr lang="en-US" dirty="0" err="1">
                <a:solidFill>
                  <a:srgbClr val="0070C0"/>
                </a:solidFill>
              </a:rPr>
              <a:t>strob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start,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num)</a:t>
            </a:r>
          </a:p>
          <a:p>
            <a:pPr lvl="2"/>
            <a:r>
              <a:rPr lang="en-US" dirty="0"/>
              <a:t>string str;</a:t>
            </a:r>
          </a:p>
          <a:p>
            <a:pPr lvl="2"/>
            <a:r>
              <a:rPr lang="en-US" dirty="0"/>
              <a:t>string base="The quick brown fox jumps over a lazy dog.";</a:t>
            </a:r>
          </a:p>
          <a:p>
            <a:pPr lvl="2"/>
            <a:r>
              <a:rPr lang="en-US" dirty="0" err="1"/>
              <a:t>str.assign</a:t>
            </a:r>
            <a:r>
              <a:rPr lang="en-US" dirty="0"/>
              <a:t>(base,10,9);     </a:t>
            </a:r>
          </a:p>
          <a:p>
            <a:pPr lvl="2"/>
            <a:r>
              <a:rPr lang="en-US" dirty="0"/>
              <a:t>"brown fox"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&amp;assign(const char *str, </a:t>
            </a:r>
            <a:r>
              <a:rPr lang="en-US" dirty="0" err="1">
                <a:solidFill>
                  <a:srgbClr val="0070C0"/>
                </a:solidFill>
              </a:rPr>
              <a:t>size_type</a:t>
            </a:r>
            <a:r>
              <a:rPr lang="en-US" dirty="0">
                <a:solidFill>
                  <a:srgbClr val="0070C0"/>
                </a:solidFill>
              </a:rPr>
              <a:t> num)</a:t>
            </a:r>
          </a:p>
          <a:p>
            <a:pPr lvl="2"/>
            <a:r>
              <a:rPr lang="en-US" dirty="0"/>
              <a:t>string str;</a:t>
            </a:r>
          </a:p>
          <a:p>
            <a:pPr lvl="2"/>
            <a:r>
              <a:rPr lang="en-US" dirty="0" err="1"/>
              <a:t>str.assign</a:t>
            </a:r>
            <a:r>
              <a:rPr lang="en-US" dirty="0"/>
              <a:t>("pangrams are cool",7);</a:t>
            </a:r>
          </a:p>
          <a:p>
            <a:pPr lvl="2"/>
            <a:r>
              <a:rPr lang="en-US" dirty="0"/>
              <a:t>"pangram"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17670</TotalTime>
  <Words>1036</Words>
  <Application>Microsoft Office PowerPoint</Application>
  <PresentationFormat>Widescreen</PresentationFormat>
  <Paragraphs>178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String</vt:lpstr>
      <vt:lpstr>String</vt:lpstr>
      <vt:lpstr>Available Operations</vt:lpstr>
      <vt:lpstr>Commonly Used String Constructors</vt:lpstr>
      <vt:lpstr>Operator Overloaded in string Class</vt:lpstr>
      <vt:lpstr>Operator Overloaded in string Class</vt:lpstr>
      <vt:lpstr>Creating String Objects</vt:lpstr>
      <vt:lpstr>Manipulating String Objects</vt:lpstr>
      <vt:lpstr>Manipulating String Objects</vt:lpstr>
      <vt:lpstr>Manipulating String Objects</vt:lpstr>
      <vt:lpstr>Manipulating String Objects</vt:lpstr>
      <vt:lpstr>Manipulating String Objects</vt:lpstr>
      <vt:lpstr>Manipulating String Objects</vt:lpstr>
      <vt:lpstr>Relational Operations</vt:lpstr>
      <vt:lpstr>More functions…</vt:lpstr>
      <vt:lpstr>String Characteristics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Tanzima Hashem</cp:lastModifiedBy>
  <cp:revision>746</cp:revision>
  <dcterms:created xsi:type="dcterms:W3CDTF">2012-03-31T05:29:50Z</dcterms:created>
  <dcterms:modified xsi:type="dcterms:W3CDTF">2019-01-21T09:38:57Z</dcterms:modified>
</cp:coreProperties>
</file>