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6" r:id="rId1"/>
  </p:sldMasterIdLst>
  <p:notesMasterIdLst>
    <p:notesMasterId r:id="rId9"/>
  </p:notesMasterIdLst>
  <p:sldIdLst>
    <p:sldId id="289" r:id="rId2"/>
    <p:sldId id="327" r:id="rId3"/>
    <p:sldId id="340" r:id="rId4"/>
    <p:sldId id="343" r:id="rId5"/>
    <p:sldId id="337" r:id="rId6"/>
    <p:sldId id="339" r:id="rId7"/>
    <p:sldId id="33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795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  <a:srgbClr val="28889C"/>
    <a:srgbClr val="78FFD6"/>
    <a:srgbClr val="A8FF78"/>
    <a:srgbClr val="F7797D"/>
    <a:srgbClr val="FBD786"/>
    <a:srgbClr val="C6FFD3"/>
    <a:srgbClr val="000000"/>
    <a:srgbClr val="7D7D7D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22" autoAdjust="0"/>
    <p:restoredTop sz="96224" autoAdjust="0"/>
  </p:normalViewPr>
  <p:slideViewPr>
    <p:cSldViewPr>
      <p:cViewPr varScale="1">
        <p:scale>
          <a:sx n="105" d="100"/>
          <a:sy n="105" d="100"/>
        </p:scale>
        <p:origin x="1098" y="108"/>
      </p:cViewPr>
      <p:guideLst>
        <p:guide orient="horz" pos="2160"/>
        <p:guide pos="379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49738D-D75D-40B1-BF46-FC9ACBB15E75}" type="datetimeFigureOut">
              <a:rPr kumimoji="1" lang="ja-JP" altLang="en-US" smtClean="0"/>
              <a:t>2022/8/14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E5198F-549A-4508-B579-8CA394E947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8267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BE827E-404A-42BE-A160-655696A58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8466" y="3429000"/>
            <a:ext cx="7155068" cy="0"/>
          </a:xfrm>
          <a:ln>
            <a:solidFill>
              <a:schemeClr val="tx1"/>
            </a:solidFill>
          </a:ln>
        </p:spPr>
        <p:txBody>
          <a:bodyPr bIns="360000"/>
          <a:lstStyle>
            <a:lvl1pPr algn="ctr">
              <a:lnSpc>
                <a:spcPct val="130000"/>
              </a:lnSpc>
              <a:spcAft>
                <a:spcPts val="600"/>
              </a:spcAft>
              <a:defRPr sz="3200">
                <a:solidFill>
                  <a:schemeClr val="tx1"/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C185BAD-3CED-4FEE-B5D8-BCE844DC365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 dirty="0"/>
              <a:t>Copyright.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80AAF1B-0C4A-4398-BA98-D5B176AA5A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624458-F4DE-4903-8109-826F4524485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46F9050E-5634-4EA3-B360-83633D8E580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38575" y="3778250"/>
            <a:ext cx="4383088" cy="1190561"/>
          </a:xfrm>
        </p:spPr>
        <p:txBody>
          <a:bodyPr anchor="t"/>
          <a:lstStyle>
            <a:lvl1pPr algn="ctr">
              <a:lnSpc>
                <a:spcPct val="130000"/>
              </a:lnSpc>
              <a:spcAft>
                <a:spcPts val="600"/>
              </a:spcAft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社名を入力</a:t>
            </a:r>
          </a:p>
        </p:txBody>
      </p:sp>
      <p:sp>
        <p:nvSpPr>
          <p:cNvPr id="7" name="テキスト プレースホルダー 5">
            <a:extLst>
              <a:ext uri="{FF2B5EF4-FFF2-40B4-BE49-F238E27FC236}">
                <a16:creationId xmlns:a16="http://schemas.microsoft.com/office/drawing/2014/main" id="{CB53B960-D380-426E-B01A-8F0A5A8AD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38575" y="5318060"/>
            <a:ext cx="4383088" cy="691536"/>
          </a:xfrm>
        </p:spPr>
        <p:txBody>
          <a:bodyPr anchor="t"/>
          <a:lstStyle>
            <a:lvl1pPr algn="ctr">
              <a:lnSpc>
                <a:spcPct val="130000"/>
              </a:lnSpc>
              <a:spcAft>
                <a:spcPts val="600"/>
              </a:spcAft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YYYY</a:t>
            </a:r>
            <a:r>
              <a:rPr kumimoji="1" lang="ja-JP" altLang="en-US" dirty="0"/>
              <a:t>年</a:t>
            </a:r>
            <a:r>
              <a:rPr kumimoji="1" lang="en-US" altLang="ja-JP" dirty="0"/>
              <a:t>MM</a:t>
            </a:r>
            <a:r>
              <a:rPr kumimoji="1" lang="ja-JP" altLang="en-US" dirty="0"/>
              <a:t>月</a:t>
            </a:r>
            <a:r>
              <a:rPr kumimoji="1" lang="en-US" altLang="ja-JP" dirty="0"/>
              <a:t>DD</a:t>
            </a:r>
            <a:r>
              <a:rPr kumimoji="1" lang="ja-JP" altLang="en-US" dirty="0"/>
              <a:t>日</a:t>
            </a:r>
          </a:p>
        </p:txBody>
      </p:sp>
      <p:sp>
        <p:nvSpPr>
          <p:cNvPr id="14" name="フリーフォーム: 図形 13">
            <a:extLst>
              <a:ext uri="{FF2B5EF4-FFF2-40B4-BE49-F238E27FC236}">
                <a16:creationId xmlns:a16="http://schemas.microsoft.com/office/drawing/2014/main" id="{59FCE081-65E5-453E-8E38-5E7661772D20}"/>
              </a:ext>
            </a:extLst>
          </p:cNvPr>
          <p:cNvSpPr/>
          <p:nvPr userDrawn="1"/>
        </p:nvSpPr>
        <p:spPr>
          <a:xfrm>
            <a:off x="0" y="0"/>
            <a:ext cx="1690222" cy="6858000"/>
          </a:xfrm>
          <a:custGeom>
            <a:avLst/>
            <a:gdLst>
              <a:gd name="connsiteX0" fmla="*/ 0 w 1690222"/>
              <a:gd name="connsiteY0" fmla="*/ 0 h 6858000"/>
              <a:gd name="connsiteX1" fmla="*/ 1690222 w 1690222"/>
              <a:gd name="connsiteY1" fmla="*/ 0 h 6858000"/>
              <a:gd name="connsiteX2" fmla="*/ 1621167 w 1690222"/>
              <a:gd name="connsiteY2" fmla="*/ 87873 h 6858000"/>
              <a:gd name="connsiteX3" fmla="*/ 511780 w 1690222"/>
              <a:gd name="connsiteY3" fmla="*/ 3429001 h 6858000"/>
              <a:gd name="connsiteX4" fmla="*/ 1621167 w 1690222"/>
              <a:gd name="connsiteY4" fmla="*/ 6770129 h 6858000"/>
              <a:gd name="connsiteX5" fmla="*/ 1690220 w 1690222"/>
              <a:gd name="connsiteY5" fmla="*/ 6858000 h 6858000"/>
              <a:gd name="connsiteX6" fmla="*/ 0 w 1690222"/>
              <a:gd name="connsiteY6" fmla="*/ 6858000 h 6858000"/>
              <a:gd name="connsiteX7" fmla="*/ 0 w 1690222"/>
              <a:gd name="connsiteY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90222" h="6858000">
                <a:moveTo>
                  <a:pt x="0" y="0"/>
                </a:moveTo>
                <a:lnTo>
                  <a:pt x="1690222" y="0"/>
                </a:lnTo>
                <a:lnTo>
                  <a:pt x="1621167" y="87873"/>
                </a:lnTo>
                <a:cubicBezTo>
                  <a:pt x="924401" y="1019559"/>
                  <a:pt x="511780" y="2176094"/>
                  <a:pt x="511780" y="3429001"/>
                </a:cubicBezTo>
                <a:cubicBezTo>
                  <a:pt x="511780" y="4681909"/>
                  <a:pt x="924401" y="5838444"/>
                  <a:pt x="1621167" y="6770129"/>
                </a:cubicBezTo>
                <a:lnTo>
                  <a:pt x="169022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endParaRPr kumimoji="1" lang="ja-JP" altLang="en-US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フリーフォーム: 図形 12">
            <a:extLst>
              <a:ext uri="{FF2B5EF4-FFF2-40B4-BE49-F238E27FC236}">
                <a16:creationId xmlns:a16="http://schemas.microsoft.com/office/drawing/2014/main" id="{270E104E-1724-4E16-8E71-ED5EF664B849}"/>
              </a:ext>
            </a:extLst>
          </p:cNvPr>
          <p:cNvSpPr/>
          <p:nvPr userDrawn="1"/>
        </p:nvSpPr>
        <p:spPr>
          <a:xfrm>
            <a:off x="10501780" y="0"/>
            <a:ext cx="1690220" cy="6858000"/>
          </a:xfrm>
          <a:custGeom>
            <a:avLst/>
            <a:gdLst>
              <a:gd name="connsiteX0" fmla="*/ 0 w 1690220"/>
              <a:gd name="connsiteY0" fmla="*/ 0 h 6858000"/>
              <a:gd name="connsiteX1" fmla="*/ 1690220 w 1690220"/>
              <a:gd name="connsiteY1" fmla="*/ 0 h 6858000"/>
              <a:gd name="connsiteX2" fmla="*/ 1690220 w 1690220"/>
              <a:gd name="connsiteY2" fmla="*/ 6858000 h 6858000"/>
              <a:gd name="connsiteX3" fmla="*/ 2 w 1690220"/>
              <a:gd name="connsiteY3" fmla="*/ 6858000 h 6858000"/>
              <a:gd name="connsiteX4" fmla="*/ 69055 w 1690220"/>
              <a:gd name="connsiteY4" fmla="*/ 6770129 h 6858000"/>
              <a:gd name="connsiteX5" fmla="*/ 1178442 w 1690220"/>
              <a:gd name="connsiteY5" fmla="*/ 3429001 h 6858000"/>
              <a:gd name="connsiteX6" fmla="*/ 69055 w 1690220"/>
              <a:gd name="connsiteY6" fmla="*/ 87873 h 6858000"/>
              <a:gd name="connsiteX7" fmla="*/ 0 w 1690220"/>
              <a:gd name="connsiteY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90220" h="6858000">
                <a:moveTo>
                  <a:pt x="0" y="0"/>
                </a:moveTo>
                <a:lnTo>
                  <a:pt x="1690220" y="0"/>
                </a:lnTo>
                <a:lnTo>
                  <a:pt x="1690220" y="6858000"/>
                </a:lnTo>
                <a:lnTo>
                  <a:pt x="2" y="6858000"/>
                </a:lnTo>
                <a:lnTo>
                  <a:pt x="69055" y="6770129"/>
                </a:lnTo>
                <a:cubicBezTo>
                  <a:pt x="765821" y="5838444"/>
                  <a:pt x="1178442" y="4681909"/>
                  <a:pt x="1178442" y="3429001"/>
                </a:cubicBezTo>
                <a:cubicBezTo>
                  <a:pt x="1178442" y="2176094"/>
                  <a:pt x="765821" y="1019559"/>
                  <a:pt x="69055" y="8787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endParaRPr kumimoji="1" lang="ja-JP" altLang="en-US" sz="16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18885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B9311E-F68C-4701-8498-2CBBFCEB10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5901" y="620688"/>
            <a:ext cx="11523307" cy="0"/>
          </a:xfrm>
          <a:ln>
            <a:solidFill>
              <a:schemeClr val="tx1"/>
            </a:solidFill>
          </a:ln>
        </p:spPr>
        <p:txBody>
          <a:bodyPr/>
          <a:lstStyle>
            <a:lvl1pPr>
              <a:lnSpc>
                <a:spcPct val="130000"/>
              </a:lnSpc>
              <a:spcAft>
                <a:spcPts val="600"/>
              </a:spcAft>
              <a:defRPr sz="2000">
                <a:solidFill>
                  <a:schemeClr val="tx1"/>
                </a:solidFill>
              </a:defRPr>
            </a:lvl1pPr>
          </a:lstStyle>
          <a:p>
            <a:r>
              <a:rPr kumimoji="1" lang="ja-JP" altLang="en-US" dirty="0"/>
              <a:t>目次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26A25F4-89DE-4F58-A545-DCC5193776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lnSpc>
                <a:spcPct val="130000"/>
              </a:lnSpc>
              <a:spcAft>
                <a:spcPts val="600"/>
              </a:spcAft>
              <a:defRPr/>
            </a:lvl1pPr>
          </a:lstStyle>
          <a:p>
            <a:r>
              <a:rPr kumimoji="1" lang="en-US" altLang="ja-JP"/>
              <a:t>Copyright.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BE4C7E5-2C2C-4C1B-900C-4FEF0C6CAA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lnSpc>
                <a:spcPct val="130000"/>
              </a:lnSpc>
              <a:spcAft>
                <a:spcPts val="600"/>
              </a:spcAft>
              <a:defRPr/>
            </a:lvl1pPr>
          </a:lstStyle>
          <a:p>
            <a:fld id="{5A624458-F4DE-4903-8109-826F4524485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0" name="テキスト プレースホルダー 10">
            <a:extLst>
              <a:ext uri="{FF2B5EF4-FFF2-40B4-BE49-F238E27FC236}">
                <a16:creationId xmlns:a16="http://schemas.microsoft.com/office/drawing/2014/main" id="{B232D7A6-1B18-4CC4-A924-F02DD2F66F6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4773" y="1278865"/>
            <a:ext cx="4986518" cy="461963"/>
          </a:xfrm>
        </p:spPr>
        <p:txBody>
          <a:bodyPr vert="horz" lIns="91440" tIns="45720" rIns="91440" bIns="45720" rtlCol="0" anchor="ctr">
            <a:normAutofit/>
          </a:bodyPr>
          <a:lstStyle>
            <a:lvl1pPr marL="342900" indent="-342900">
              <a:lnSpc>
                <a:spcPct val="130000"/>
              </a:lnSpc>
              <a:spcAft>
                <a:spcPts val="600"/>
              </a:spcAft>
              <a:buFont typeface="+mj-lt"/>
              <a:buAutoNum type="arabicPeriod"/>
              <a:defRPr lang="ja-JP" altLang="en-US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11" name="テキスト プレースホルダー 10">
            <a:extLst>
              <a:ext uri="{FF2B5EF4-FFF2-40B4-BE49-F238E27FC236}">
                <a16:creationId xmlns:a16="http://schemas.microsoft.com/office/drawing/2014/main" id="{1D37A1EA-B107-467D-9EA7-A3D6FABE26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388853" y="1805677"/>
            <a:ext cx="4192438" cy="461964"/>
          </a:xfrm>
        </p:spPr>
        <p:txBody>
          <a:bodyPr vert="horz" lIns="91440" tIns="45720" rIns="91440" bIns="45720" rtlCol="0" anchor="ctr">
            <a:normAutofit/>
          </a:bodyPr>
          <a:lstStyle>
            <a:lvl1pPr algn="just">
              <a:lnSpc>
                <a:spcPct val="130000"/>
              </a:lnSpc>
              <a:spcAft>
                <a:spcPts val="600"/>
              </a:spcAft>
              <a:defRPr lang="ja-JP" altLang="en-US" sz="1200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en-US" altLang="ja-JP" dirty="0"/>
          </a:p>
        </p:txBody>
      </p:sp>
      <p:sp>
        <p:nvSpPr>
          <p:cNvPr id="16" name="テキスト プレースホルダー 10">
            <a:extLst>
              <a:ext uri="{FF2B5EF4-FFF2-40B4-BE49-F238E27FC236}">
                <a16:creationId xmlns:a16="http://schemas.microsoft.com/office/drawing/2014/main" id="{A45A46C7-FB65-47F1-94C1-05E67F7DF2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94773" y="2466164"/>
            <a:ext cx="4986518" cy="461963"/>
          </a:xfrm>
        </p:spPr>
        <p:txBody>
          <a:bodyPr vert="horz" lIns="91440" tIns="45720" rIns="91440" bIns="45720" rtlCol="0" anchor="ctr">
            <a:normAutofit/>
          </a:bodyPr>
          <a:lstStyle>
            <a:lvl1pPr marL="342900" indent="-342900">
              <a:lnSpc>
                <a:spcPct val="130000"/>
              </a:lnSpc>
              <a:spcAft>
                <a:spcPts val="600"/>
              </a:spcAft>
              <a:buFont typeface="+mj-lt"/>
              <a:buAutoNum type="arabicPeriod" startAt="2"/>
              <a:defRPr lang="ja-JP" altLang="en-US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17" name="テキスト プレースホルダー 10">
            <a:extLst>
              <a:ext uri="{FF2B5EF4-FFF2-40B4-BE49-F238E27FC236}">
                <a16:creationId xmlns:a16="http://schemas.microsoft.com/office/drawing/2014/main" id="{BDA459BE-460D-4F78-B310-CBE8E344E11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388853" y="2992976"/>
            <a:ext cx="4192438" cy="461964"/>
          </a:xfrm>
        </p:spPr>
        <p:txBody>
          <a:bodyPr vert="horz" lIns="91440" tIns="45720" rIns="91440" bIns="45720" rtlCol="0" anchor="ctr">
            <a:normAutofit/>
          </a:bodyPr>
          <a:lstStyle>
            <a:lvl1pPr algn="just">
              <a:lnSpc>
                <a:spcPct val="130000"/>
              </a:lnSpc>
              <a:spcAft>
                <a:spcPts val="600"/>
              </a:spcAft>
              <a:defRPr lang="ja-JP" altLang="en-US" sz="1200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en-US" altLang="ja-JP" dirty="0"/>
          </a:p>
        </p:txBody>
      </p:sp>
      <p:sp>
        <p:nvSpPr>
          <p:cNvPr id="18" name="テキスト プレースホルダー 10">
            <a:extLst>
              <a:ext uri="{FF2B5EF4-FFF2-40B4-BE49-F238E27FC236}">
                <a16:creationId xmlns:a16="http://schemas.microsoft.com/office/drawing/2014/main" id="{7DFE000D-6490-4E4D-9F07-B21C1565A6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94773" y="3653463"/>
            <a:ext cx="4986518" cy="461963"/>
          </a:xfrm>
        </p:spPr>
        <p:txBody>
          <a:bodyPr vert="horz" lIns="91440" tIns="45720" rIns="91440" bIns="45720" rtlCol="0" anchor="ctr">
            <a:normAutofit/>
          </a:bodyPr>
          <a:lstStyle>
            <a:lvl1pPr marL="342900" indent="-342900">
              <a:lnSpc>
                <a:spcPct val="130000"/>
              </a:lnSpc>
              <a:spcAft>
                <a:spcPts val="600"/>
              </a:spcAft>
              <a:buFont typeface="+mj-lt"/>
              <a:buAutoNum type="arabicPeriod" startAt="3"/>
              <a:defRPr lang="ja-JP" altLang="en-US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19" name="テキスト プレースホルダー 10">
            <a:extLst>
              <a:ext uri="{FF2B5EF4-FFF2-40B4-BE49-F238E27FC236}">
                <a16:creationId xmlns:a16="http://schemas.microsoft.com/office/drawing/2014/main" id="{51BD221F-7778-4158-AD40-43DC207610A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388853" y="4180275"/>
            <a:ext cx="4192438" cy="461964"/>
          </a:xfrm>
        </p:spPr>
        <p:txBody>
          <a:bodyPr vert="horz" lIns="91440" tIns="45720" rIns="91440" bIns="45720" rtlCol="0" anchor="ctr">
            <a:normAutofit/>
          </a:bodyPr>
          <a:lstStyle>
            <a:lvl1pPr algn="just">
              <a:lnSpc>
                <a:spcPct val="130000"/>
              </a:lnSpc>
              <a:spcAft>
                <a:spcPts val="600"/>
              </a:spcAft>
              <a:defRPr lang="ja-JP" altLang="en-US" sz="1200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en-US" altLang="ja-JP" dirty="0"/>
          </a:p>
        </p:txBody>
      </p:sp>
      <p:sp>
        <p:nvSpPr>
          <p:cNvPr id="20" name="テキスト プレースホルダー 10">
            <a:extLst>
              <a:ext uri="{FF2B5EF4-FFF2-40B4-BE49-F238E27FC236}">
                <a16:creationId xmlns:a16="http://schemas.microsoft.com/office/drawing/2014/main" id="{672ECA52-B525-4ECC-9C17-A9871980178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94773" y="4840761"/>
            <a:ext cx="4986518" cy="461963"/>
          </a:xfrm>
        </p:spPr>
        <p:txBody>
          <a:bodyPr vert="horz" lIns="91440" tIns="45720" rIns="91440" bIns="45720" rtlCol="0" anchor="ctr">
            <a:normAutofit/>
          </a:bodyPr>
          <a:lstStyle>
            <a:lvl1pPr marL="342900" indent="-342900">
              <a:lnSpc>
                <a:spcPct val="130000"/>
              </a:lnSpc>
              <a:spcAft>
                <a:spcPts val="600"/>
              </a:spcAft>
              <a:buFont typeface="+mj-lt"/>
              <a:buAutoNum type="arabicPeriod" startAt="4"/>
              <a:defRPr lang="ja-JP" altLang="en-US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21" name="テキスト プレースホルダー 10">
            <a:extLst>
              <a:ext uri="{FF2B5EF4-FFF2-40B4-BE49-F238E27FC236}">
                <a16:creationId xmlns:a16="http://schemas.microsoft.com/office/drawing/2014/main" id="{F4E1AEC3-31B1-442D-AC49-AE954610645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388853" y="5367573"/>
            <a:ext cx="4192438" cy="461964"/>
          </a:xfrm>
        </p:spPr>
        <p:txBody>
          <a:bodyPr vert="horz" lIns="91440" tIns="45720" rIns="91440" bIns="45720" rtlCol="0" anchor="ctr">
            <a:normAutofit/>
          </a:bodyPr>
          <a:lstStyle>
            <a:lvl1pPr algn="just">
              <a:lnSpc>
                <a:spcPct val="130000"/>
              </a:lnSpc>
              <a:spcAft>
                <a:spcPts val="600"/>
              </a:spcAft>
              <a:defRPr lang="ja-JP" altLang="en-US" sz="1200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en-US" altLang="ja-JP" dirty="0"/>
          </a:p>
        </p:txBody>
      </p:sp>
      <p:sp>
        <p:nvSpPr>
          <p:cNvPr id="23" name="テキスト プレースホルダー 10">
            <a:extLst>
              <a:ext uri="{FF2B5EF4-FFF2-40B4-BE49-F238E27FC236}">
                <a16:creationId xmlns:a16="http://schemas.microsoft.com/office/drawing/2014/main" id="{3174BAEE-3703-4FAF-9CE2-38E78FAF844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610709" y="1278865"/>
            <a:ext cx="4986518" cy="461963"/>
          </a:xfrm>
        </p:spPr>
        <p:txBody>
          <a:bodyPr vert="horz" lIns="91440" tIns="45720" rIns="91440" bIns="45720" rtlCol="0" anchor="ctr">
            <a:normAutofit/>
          </a:bodyPr>
          <a:lstStyle>
            <a:lvl1pPr marL="342900" indent="-342900">
              <a:lnSpc>
                <a:spcPct val="130000"/>
              </a:lnSpc>
              <a:spcAft>
                <a:spcPts val="600"/>
              </a:spcAft>
              <a:buFont typeface="+mj-lt"/>
              <a:buAutoNum type="arabicPeriod" startAt="5"/>
              <a:defRPr lang="ja-JP" altLang="en-US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24" name="テキスト プレースホルダー 10">
            <a:extLst>
              <a:ext uri="{FF2B5EF4-FFF2-40B4-BE49-F238E27FC236}">
                <a16:creationId xmlns:a16="http://schemas.microsoft.com/office/drawing/2014/main" id="{8C0D46B9-C098-4D3C-9E08-F8230D32C2B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404789" y="1805677"/>
            <a:ext cx="4192438" cy="461964"/>
          </a:xfrm>
        </p:spPr>
        <p:txBody>
          <a:bodyPr vert="horz" lIns="91440" tIns="45720" rIns="91440" bIns="45720" rtlCol="0" anchor="ctr">
            <a:normAutofit/>
          </a:bodyPr>
          <a:lstStyle>
            <a:lvl1pPr algn="just">
              <a:lnSpc>
                <a:spcPct val="130000"/>
              </a:lnSpc>
              <a:spcAft>
                <a:spcPts val="600"/>
              </a:spcAft>
              <a:defRPr lang="ja-JP" altLang="en-US" sz="1200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en-US" altLang="ja-JP" dirty="0"/>
          </a:p>
        </p:txBody>
      </p:sp>
      <p:sp>
        <p:nvSpPr>
          <p:cNvPr id="25" name="テキスト プレースホルダー 10">
            <a:extLst>
              <a:ext uri="{FF2B5EF4-FFF2-40B4-BE49-F238E27FC236}">
                <a16:creationId xmlns:a16="http://schemas.microsoft.com/office/drawing/2014/main" id="{D92F9985-ADEF-46FC-9E07-EDED4BBAEC7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610709" y="2466164"/>
            <a:ext cx="4986518" cy="461963"/>
          </a:xfrm>
        </p:spPr>
        <p:txBody>
          <a:bodyPr vert="horz" lIns="91440" tIns="45720" rIns="91440" bIns="45720" rtlCol="0" anchor="ctr">
            <a:normAutofit/>
          </a:bodyPr>
          <a:lstStyle>
            <a:lvl1pPr marL="342900" indent="-342900">
              <a:lnSpc>
                <a:spcPct val="130000"/>
              </a:lnSpc>
              <a:spcAft>
                <a:spcPts val="600"/>
              </a:spcAft>
              <a:buFont typeface="+mj-lt"/>
              <a:buAutoNum type="arabicPeriod" startAt="6"/>
              <a:defRPr lang="ja-JP" altLang="en-US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26" name="テキスト プレースホルダー 10">
            <a:extLst>
              <a:ext uri="{FF2B5EF4-FFF2-40B4-BE49-F238E27FC236}">
                <a16:creationId xmlns:a16="http://schemas.microsoft.com/office/drawing/2014/main" id="{8DD7843F-0DD5-4CD6-8DE3-D446C4AB15A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404789" y="2992976"/>
            <a:ext cx="4192438" cy="461964"/>
          </a:xfrm>
        </p:spPr>
        <p:txBody>
          <a:bodyPr vert="horz" lIns="91440" tIns="45720" rIns="91440" bIns="45720" rtlCol="0" anchor="ctr">
            <a:normAutofit/>
          </a:bodyPr>
          <a:lstStyle>
            <a:lvl1pPr algn="just">
              <a:lnSpc>
                <a:spcPct val="130000"/>
              </a:lnSpc>
              <a:spcAft>
                <a:spcPts val="600"/>
              </a:spcAft>
              <a:defRPr lang="ja-JP" altLang="en-US" sz="1200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en-US" altLang="ja-JP" dirty="0"/>
          </a:p>
        </p:txBody>
      </p:sp>
      <p:sp>
        <p:nvSpPr>
          <p:cNvPr id="27" name="テキスト プレースホルダー 10">
            <a:extLst>
              <a:ext uri="{FF2B5EF4-FFF2-40B4-BE49-F238E27FC236}">
                <a16:creationId xmlns:a16="http://schemas.microsoft.com/office/drawing/2014/main" id="{E3B37C08-FD62-45B5-B86A-B33221D0803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610709" y="3653463"/>
            <a:ext cx="4986518" cy="461963"/>
          </a:xfrm>
        </p:spPr>
        <p:txBody>
          <a:bodyPr vert="horz" lIns="91440" tIns="45720" rIns="91440" bIns="45720" rtlCol="0" anchor="ctr">
            <a:normAutofit/>
          </a:bodyPr>
          <a:lstStyle>
            <a:lvl1pPr marL="342900" indent="-342900">
              <a:lnSpc>
                <a:spcPct val="130000"/>
              </a:lnSpc>
              <a:spcAft>
                <a:spcPts val="600"/>
              </a:spcAft>
              <a:buFont typeface="+mj-lt"/>
              <a:buAutoNum type="arabicPeriod" startAt="7"/>
              <a:defRPr lang="ja-JP" altLang="en-US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28" name="テキスト プレースホルダー 10">
            <a:extLst>
              <a:ext uri="{FF2B5EF4-FFF2-40B4-BE49-F238E27FC236}">
                <a16:creationId xmlns:a16="http://schemas.microsoft.com/office/drawing/2014/main" id="{1D15F835-CF97-486F-9613-085CA72CEF4A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7404789" y="4180275"/>
            <a:ext cx="4192438" cy="461964"/>
          </a:xfrm>
        </p:spPr>
        <p:txBody>
          <a:bodyPr vert="horz" lIns="91440" tIns="45720" rIns="91440" bIns="45720" rtlCol="0" anchor="ctr">
            <a:normAutofit/>
          </a:bodyPr>
          <a:lstStyle>
            <a:lvl1pPr algn="just">
              <a:lnSpc>
                <a:spcPct val="130000"/>
              </a:lnSpc>
              <a:spcAft>
                <a:spcPts val="600"/>
              </a:spcAft>
              <a:defRPr lang="ja-JP" altLang="en-US" sz="1200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en-US" altLang="ja-JP" dirty="0"/>
          </a:p>
        </p:txBody>
      </p:sp>
      <p:sp>
        <p:nvSpPr>
          <p:cNvPr id="29" name="テキスト プレースホルダー 10">
            <a:extLst>
              <a:ext uri="{FF2B5EF4-FFF2-40B4-BE49-F238E27FC236}">
                <a16:creationId xmlns:a16="http://schemas.microsoft.com/office/drawing/2014/main" id="{F2C67A84-1E01-4055-BF39-C79D941903C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610709" y="4840761"/>
            <a:ext cx="4986518" cy="461963"/>
          </a:xfrm>
        </p:spPr>
        <p:txBody>
          <a:bodyPr vert="horz" lIns="91440" tIns="45720" rIns="91440" bIns="45720" rtlCol="0" anchor="ctr">
            <a:normAutofit/>
          </a:bodyPr>
          <a:lstStyle>
            <a:lvl1pPr marL="342900" indent="-342900">
              <a:lnSpc>
                <a:spcPct val="130000"/>
              </a:lnSpc>
              <a:spcAft>
                <a:spcPts val="600"/>
              </a:spcAft>
              <a:buFont typeface="+mj-lt"/>
              <a:buAutoNum type="arabicPeriod" startAt="8"/>
              <a:defRPr lang="ja-JP" altLang="en-US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30" name="テキスト プレースホルダー 10">
            <a:extLst>
              <a:ext uri="{FF2B5EF4-FFF2-40B4-BE49-F238E27FC236}">
                <a16:creationId xmlns:a16="http://schemas.microsoft.com/office/drawing/2014/main" id="{1B3DBAB1-B141-4CC4-94E2-42A670EE266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7404789" y="5367573"/>
            <a:ext cx="4192438" cy="461964"/>
          </a:xfrm>
        </p:spPr>
        <p:txBody>
          <a:bodyPr vert="horz" lIns="91440" tIns="45720" rIns="91440" bIns="45720" rtlCol="0" anchor="ctr">
            <a:normAutofit/>
          </a:bodyPr>
          <a:lstStyle>
            <a:lvl1pPr algn="just">
              <a:lnSpc>
                <a:spcPct val="130000"/>
              </a:lnSpc>
              <a:spcAft>
                <a:spcPts val="600"/>
              </a:spcAft>
              <a:defRPr lang="ja-JP" altLang="en-US" sz="1200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090688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FA1F23-6C64-4634-BF2B-AD12EC7D6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01" y="620688"/>
            <a:ext cx="11523307" cy="0"/>
          </a:xfrm>
          <a:ln>
            <a:solidFill>
              <a:schemeClr val="tx1"/>
            </a:solidFill>
          </a:ln>
        </p:spPr>
        <p:txBody>
          <a:bodyPr/>
          <a:lstStyle>
            <a:lvl1pPr>
              <a:lnSpc>
                <a:spcPct val="130000"/>
              </a:lnSpc>
              <a:spcAft>
                <a:spcPts val="600"/>
              </a:spcAft>
              <a:defRPr sz="2000">
                <a:solidFill>
                  <a:schemeClr val="tx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F4C9291-5E73-44DA-8560-45BA94E689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Copyright.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344135-B3C5-4EF6-9EF4-C784FF64B2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624458-F4DE-4903-8109-826F4524485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5" name="テキスト プレースホルダー 6">
            <a:extLst>
              <a:ext uri="{FF2B5EF4-FFF2-40B4-BE49-F238E27FC236}">
                <a16:creationId xmlns:a16="http://schemas.microsoft.com/office/drawing/2014/main" id="{E9887C17-8B9A-47B2-A86D-F88C21E78B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0137" y="1035050"/>
            <a:ext cx="10471727" cy="1130169"/>
          </a:xfrm>
        </p:spPr>
        <p:txBody>
          <a:bodyPr anchor="ctr"/>
          <a:lstStyle>
            <a:lvl1pPr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83644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1649C9-9451-4710-BBC0-5FF3CE6D4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01" y="620688"/>
            <a:ext cx="11523307" cy="0"/>
          </a:xfrm>
          <a:ln>
            <a:solidFill>
              <a:schemeClr val="tx1"/>
            </a:solidFill>
          </a:ln>
        </p:spPr>
        <p:txBody>
          <a:bodyPr/>
          <a:lstStyle>
            <a:lvl1pPr>
              <a:lnSpc>
                <a:spcPct val="130000"/>
              </a:lnSpc>
              <a:spcAft>
                <a:spcPts val="600"/>
              </a:spcAft>
              <a:defRPr sz="2000">
                <a:solidFill>
                  <a:schemeClr val="tx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8CBD575-29FA-494E-9B81-C708AFC8331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lnSpc>
                <a:spcPct val="130000"/>
              </a:lnSpc>
              <a:spcAft>
                <a:spcPts val="600"/>
              </a:spcAft>
              <a:defRPr/>
            </a:lvl1pPr>
          </a:lstStyle>
          <a:p>
            <a:r>
              <a:rPr kumimoji="1" lang="en-US" altLang="ja-JP"/>
              <a:t>Copyright.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14B820E-70FB-4D14-8A4F-7BE3FC1761C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lnSpc>
                <a:spcPct val="130000"/>
              </a:lnSpc>
              <a:spcAft>
                <a:spcPts val="600"/>
              </a:spcAft>
              <a:defRPr/>
            </a:lvl1pPr>
          </a:lstStyle>
          <a:p>
            <a:fld id="{5A624458-F4DE-4903-8109-826F4524485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6" name="図プレースホルダー 5">
            <a:extLst>
              <a:ext uri="{FF2B5EF4-FFF2-40B4-BE49-F238E27FC236}">
                <a16:creationId xmlns:a16="http://schemas.microsoft.com/office/drawing/2014/main" id="{FF6A98DB-7857-49EC-A11C-28A89071BE3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60137" y="2570511"/>
            <a:ext cx="1575693" cy="1575692"/>
          </a:xfrm>
        </p:spPr>
        <p:txBody>
          <a:bodyPr/>
          <a:lstStyle>
            <a:lvl1pPr>
              <a:lnSpc>
                <a:spcPct val="130000"/>
              </a:lnSpc>
              <a:spcAft>
                <a:spcPts val="600"/>
              </a:spcAft>
              <a:defRPr>
                <a:solidFill>
                  <a:schemeClr val="tx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61643707-E63B-4303-BBA0-B3E17558ADB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0137" y="1035050"/>
            <a:ext cx="10471727" cy="1130169"/>
          </a:xfrm>
        </p:spPr>
        <p:txBody>
          <a:bodyPr anchor="ctr"/>
          <a:lstStyle>
            <a:lvl1pPr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endParaRPr kumimoji="1" lang="en-US" altLang="ja-JP" dirty="0"/>
          </a:p>
        </p:txBody>
      </p:sp>
      <p:sp>
        <p:nvSpPr>
          <p:cNvPr id="11" name="テキスト プレースホルダー 10">
            <a:extLst>
              <a:ext uri="{FF2B5EF4-FFF2-40B4-BE49-F238E27FC236}">
                <a16:creationId xmlns:a16="http://schemas.microsoft.com/office/drawing/2014/main" id="{39EC3E60-5FF9-43F9-8AD4-F033A66A8EF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509838" y="2561255"/>
            <a:ext cx="3451225" cy="4619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130000"/>
              </a:lnSpc>
              <a:spcAft>
                <a:spcPts val="600"/>
              </a:spcAft>
              <a:defRPr lang="ja-JP" altLang="en-US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12" name="テキスト プレースホルダー 10">
            <a:extLst>
              <a:ext uri="{FF2B5EF4-FFF2-40B4-BE49-F238E27FC236}">
                <a16:creationId xmlns:a16="http://schemas.microsoft.com/office/drawing/2014/main" id="{5ED937E5-48EC-4A82-B3AA-E9FC891BD40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509838" y="3079750"/>
            <a:ext cx="3451225" cy="1056437"/>
          </a:xfrm>
        </p:spPr>
        <p:txBody>
          <a:bodyPr vert="horz" lIns="91440" tIns="45720" rIns="91440" bIns="45720" rtlCol="0" anchor="ctr">
            <a:normAutofit/>
          </a:bodyPr>
          <a:lstStyle>
            <a:lvl1pPr algn="just">
              <a:lnSpc>
                <a:spcPct val="130000"/>
              </a:lnSpc>
              <a:spcAft>
                <a:spcPts val="600"/>
              </a:spcAft>
              <a:defRPr lang="ja-JP" altLang="en-US" sz="1200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13" name="図プレースホルダー 5">
            <a:extLst>
              <a:ext uri="{FF2B5EF4-FFF2-40B4-BE49-F238E27FC236}">
                <a16:creationId xmlns:a16="http://schemas.microsoft.com/office/drawing/2014/main" id="{F368B07E-D19D-4FD9-B132-3AF05B9CBD6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60137" y="4551495"/>
            <a:ext cx="1575693" cy="1575692"/>
          </a:xfrm>
        </p:spPr>
        <p:txBody>
          <a:bodyPr/>
          <a:lstStyle>
            <a:lvl1pPr>
              <a:lnSpc>
                <a:spcPct val="130000"/>
              </a:lnSpc>
              <a:spcAft>
                <a:spcPts val="600"/>
              </a:spcAft>
              <a:defRPr>
                <a:solidFill>
                  <a:schemeClr val="tx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14" name="テキスト プレースホルダー 10">
            <a:extLst>
              <a:ext uri="{FF2B5EF4-FFF2-40B4-BE49-F238E27FC236}">
                <a16:creationId xmlns:a16="http://schemas.microsoft.com/office/drawing/2014/main" id="{EA776627-E2E3-4A45-BFBB-46BB399FF53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509838" y="4552255"/>
            <a:ext cx="3451225" cy="4619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130000"/>
              </a:lnSpc>
              <a:spcAft>
                <a:spcPts val="600"/>
              </a:spcAft>
              <a:defRPr lang="ja-JP" altLang="en-US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15" name="テキスト プレースホルダー 10">
            <a:extLst>
              <a:ext uri="{FF2B5EF4-FFF2-40B4-BE49-F238E27FC236}">
                <a16:creationId xmlns:a16="http://schemas.microsoft.com/office/drawing/2014/main" id="{2B8986B2-EC3B-4774-A78B-4174DB6AE6F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509838" y="5070750"/>
            <a:ext cx="3451225" cy="1056437"/>
          </a:xfrm>
        </p:spPr>
        <p:txBody>
          <a:bodyPr vert="horz" lIns="91440" tIns="45720" rIns="91440" bIns="45720" rtlCol="0" anchor="ctr">
            <a:normAutofit/>
          </a:bodyPr>
          <a:lstStyle>
            <a:lvl1pPr algn="just">
              <a:lnSpc>
                <a:spcPct val="130000"/>
              </a:lnSpc>
              <a:spcAft>
                <a:spcPts val="600"/>
              </a:spcAft>
              <a:defRPr lang="ja-JP" altLang="en-US" sz="1200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16" name="図プレースホルダー 5">
            <a:extLst>
              <a:ext uri="{FF2B5EF4-FFF2-40B4-BE49-F238E27FC236}">
                <a16:creationId xmlns:a16="http://schemas.microsoft.com/office/drawing/2014/main" id="{C1F940A7-7255-42E4-A9AD-2018D8DC6154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99884" y="2570511"/>
            <a:ext cx="1575693" cy="1575692"/>
          </a:xfrm>
        </p:spPr>
        <p:txBody>
          <a:bodyPr/>
          <a:lstStyle>
            <a:lvl1pPr>
              <a:lnSpc>
                <a:spcPct val="130000"/>
              </a:lnSpc>
              <a:spcAft>
                <a:spcPts val="600"/>
              </a:spcAft>
              <a:defRPr>
                <a:solidFill>
                  <a:schemeClr val="tx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17" name="テキスト プレースホルダー 10">
            <a:extLst>
              <a:ext uri="{FF2B5EF4-FFF2-40B4-BE49-F238E27FC236}">
                <a16:creationId xmlns:a16="http://schemas.microsoft.com/office/drawing/2014/main" id="{9533D2B4-C674-46B8-8FCA-13D1DA479AA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949585" y="2561255"/>
            <a:ext cx="3451225" cy="4619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130000"/>
              </a:lnSpc>
              <a:spcAft>
                <a:spcPts val="600"/>
              </a:spcAft>
              <a:defRPr lang="ja-JP" altLang="en-US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18" name="テキスト プレースホルダー 10">
            <a:extLst>
              <a:ext uri="{FF2B5EF4-FFF2-40B4-BE49-F238E27FC236}">
                <a16:creationId xmlns:a16="http://schemas.microsoft.com/office/drawing/2014/main" id="{A1C4A968-9834-4D2F-9D2C-2BE825D8D50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949585" y="3079750"/>
            <a:ext cx="3451225" cy="1056437"/>
          </a:xfrm>
        </p:spPr>
        <p:txBody>
          <a:bodyPr vert="horz" lIns="91440" tIns="45720" rIns="91440" bIns="45720" rtlCol="0" anchor="ctr">
            <a:normAutofit/>
          </a:bodyPr>
          <a:lstStyle>
            <a:lvl1pPr algn="just">
              <a:lnSpc>
                <a:spcPct val="130000"/>
              </a:lnSpc>
              <a:spcAft>
                <a:spcPts val="600"/>
              </a:spcAft>
              <a:defRPr lang="ja-JP" altLang="en-US" sz="1200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19" name="図プレースホルダー 5">
            <a:extLst>
              <a:ext uri="{FF2B5EF4-FFF2-40B4-BE49-F238E27FC236}">
                <a16:creationId xmlns:a16="http://schemas.microsoft.com/office/drawing/2014/main" id="{C1A95DD1-3B80-4F92-BD21-822E9638A63B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299884" y="4551495"/>
            <a:ext cx="1575693" cy="1575692"/>
          </a:xfrm>
        </p:spPr>
        <p:txBody>
          <a:bodyPr/>
          <a:lstStyle>
            <a:lvl1pPr>
              <a:lnSpc>
                <a:spcPct val="130000"/>
              </a:lnSpc>
              <a:spcAft>
                <a:spcPts val="600"/>
              </a:spcAft>
              <a:defRPr>
                <a:solidFill>
                  <a:schemeClr val="tx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20" name="テキスト プレースホルダー 10">
            <a:extLst>
              <a:ext uri="{FF2B5EF4-FFF2-40B4-BE49-F238E27FC236}">
                <a16:creationId xmlns:a16="http://schemas.microsoft.com/office/drawing/2014/main" id="{8A087231-1587-4E2B-8255-4BFC170F3FB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949585" y="4552255"/>
            <a:ext cx="3451225" cy="4619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130000"/>
              </a:lnSpc>
              <a:spcAft>
                <a:spcPts val="600"/>
              </a:spcAft>
              <a:defRPr lang="ja-JP" altLang="en-US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21" name="テキスト プレースホルダー 10">
            <a:extLst>
              <a:ext uri="{FF2B5EF4-FFF2-40B4-BE49-F238E27FC236}">
                <a16:creationId xmlns:a16="http://schemas.microsoft.com/office/drawing/2014/main" id="{400C5617-C855-4741-879A-0DBA54454F35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949585" y="5070750"/>
            <a:ext cx="3451225" cy="1056437"/>
          </a:xfrm>
        </p:spPr>
        <p:txBody>
          <a:bodyPr vert="horz" lIns="91440" tIns="45720" rIns="91440" bIns="45720" rtlCol="0" anchor="ctr">
            <a:normAutofit/>
          </a:bodyPr>
          <a:lstStyle>
            <a:lvl1pPr algn="just">
              <a:lnSpc>
                <a:spcPct val="130000"/>
              </a:lnSpc>
              <a:spcAft>
                <a:spcPts val="600"/>
              </a:spcAft>
              <a:defRPr lang="ja-JP" altLang="en-US" sz="1200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145532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92A83B-8B89-40B4-BA95-178BFBB59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01" y="620688"/>
            <a:ext cx="11523307" cy="0"/>
          </a:xfrm>
          <a:ln>
            <a:solidFill>
              <a:schemeClr val="tx1"/>
            </a:solidFill>
          </a:ln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6AB1681-B960-4FC6-A3F8-518356A384E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Copyright.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142CE22-6E39-412F-9B93-B277FD6182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624458-F4DE-4903-8109-826F4524485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3257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92A83B-8B89-40B4-BA95-178BFBB59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01" y="0"/>
            <a:ext cx="11523307" cy="648072"/>
          </a:xfrm>
          <a:ln>
            <a:noFill/>
          </a:ln>
        </p:spPr>
        <p:txBody>
          <a:bodyPr anchor="ctr"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6AB1681-B960-4FC6-A3F8-518356A384E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Copyright.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142CE22-6E39-412F-9B93-B277FD6182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624458-F4DE-4903-8109-826F4524485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1032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4734F40-5956-41FB-A5CB-5A2CD26C3BC0}"/>
              </a:ext>
            </a:extLst>
          </p:cNvPr>
          <p:cNvSpPr/>
          <p:nvPr userDrawn="1"/>
        </p:nvSpPr>
        <p:spPr>
          <a:xfrm>
            <a:off x="0" y="0"/>
            <a:ext cx="2520821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endParaRPr kumimoji="1" lang="ja-JP" altLang="en-US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592A83B-8B89-40B4-BA95-178BFBB59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821" y="0"/>
            <a:ext cx="9671179" cy="648072"/>
          </a:xfrm>
          <a:ln>
            <a:noFill/>
          </a:ln>
        </p:spPr>
        <p:txBody>
          <a:bodyPr anchor="ctr"/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6AB1681-B960-4FC6-A3F8-518356A384E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Copyright.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142CE22-6E39-412F-9B93-B277FD6182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624458-F4DE-4903-8109-826F4524485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2201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6AB1681-B960-4FC6-A3F8-518356A384E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Copyright.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142CE22-6E39-412F-9B93-B277FD6182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624458-F4DE-4903-8109-826F4524485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5447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5901" y="620688"/>
            <a:ext cx="11523307" cy="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901" y="1129004"/>
            <a:ext cx="11523307" cy="50479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901" y="6356350"/>
            <a:ext cx="25208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kumimoji="1" lang="en-US" altLang="ja-JP"/>
              <a:t>Copyright.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50081" y="6356350"/>
            <a:ext cx="7060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5A624458-F4DE-4903-8109-826F4524485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490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2" r:id="rId2"/>
    <p:sldLayoutId id="2147483693" r:id="rId3"/>
    <p:sldLayoutId id="2147483689" r:id="rId4"/>
    <p:sldLayoutId id="2147483691" r:id="rId5"/>
    <p:sldLayoutId id="2147483694" r:id="rId6"/>
    <p:sldLayoutId id="2147483695" r:id="rId7"/>
    <p:sldLayoutId id="2147483696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2000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+mj-lt"/>
        <a:buNone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E35932-8827-4A8A-A11F-B3AAE7338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8466" y="2420888"/>
            <a:ext cx="7155068" cy="0"/>
          </a:xfrm>
        </p:spPr>
        <p:txBody>
          <a:bodyPr bIns="360000"/>
          <a:lstStyle/>
          <a:p>
            <a:r>
              <a:rPr kumimoji="1" lang="ja-JP" altLang="en-US" sz="2000" dirty="0"/>
              <a:t>プレゼン資料に使える</a:t>
            </a:r>
            <a:br>
              <a:rPr lang="en-US" altLang="ja-JP" dirty="0"/>
            </a:br>
            <a:r>
              <a:rPr lang="ja-JP" altLang="en-US" dirty="0"/>
              <a:t>見積書／料金プラン</a:t>
            </a:r>
            <a:endParaRPr kumimoji="1"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1656EC1B-3CFA-4182-B722-F7C8467F1C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8282" y="2780928"/>
            <a:ext cx="3995435" cy="1101622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EB05169-A1B2-413C-B27C-4C21FF83DB6B}"/>
              </a:ext>
            </a:extLst>
          </p:cNvPr>
          <p:cNvSpPr txBox="1"/>
          <p:nvPr/>
        </p:nvSpPr>
        <p:spPr>
          <a:xfrm>
            <a:off x="4531894" y="3962737"/>
            <a:ext cx="31282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dirty="0">
                <a:solidFill>
                  <a:schemeClr val="tx2"/>
                </a:solidFill>
              </a:rPr>
              <a:t>https://raku-pre.com/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EFEFD9C-FB23-4498-BEAD-D4D60EB86C15}"/>
              </a:ext>
            </a:extLst>
          </p:cNvPr>
          <p:cNvSpPr txBox="1"/>
          <p:nvPr/>
        </p:nvSpPr>
        <p:spPr>
          <a:xfrm>
            <a:off x="2166109" y="5013176"/>
            <a:ext cx="7524836" cy="1355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ja-JP" altLang="en-US" sz="1200" dirty="0">
                <a:latin typeface="+mn-ea"/>
              </a:rPr>
              <a:t>本ファイルのスライドは個人・商用目的ともに無料でご自由に利用いただけます。</a:t>
            </a:r>
            <a:br>
              <a:rPr kumimoji="1" lang="en-US" altLang="ja-JP" sz="1200" dirty="0">
                <a:latin typeface="+mn-ea"/>
              </a:rPr>
            </a:br>
            <a:r>
              <a:rPr kumimoji="1" lang="ja-JP" altLang="en-US" sz="1200" dirty="0">
                <a:latin typeface="+mn-ea"/>
              </a:rPr>
              <a:t>また、カスタマイズもご自由にいただきます。</a:t>
            </a:r>
            <a:endParaRPr kumimoji="1" lang="en-US" altLang="ja-JP" sz="1200" dirty="0">
              <a:latin typeface="+mn-ea"/>
            </a:endParaRPr>
          </a:p>
          <a:p>
            <a:pPr marL="285750" indent="-285750" algn="l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ja-JP" altLang="en-US" sz="1200" dirty="0">
                <a:latin typeface="+mn-ea"/>
              </a:rPr>
              <a:t>ただし、本ファイル自体の商用を目的とした大量の再配布は、原則禁止させていただいております。</a:t>
            </a:r>
            <a:br>
              <a:rPr kumimoji="1" lang="en-US" altLang="ja-JP" sz="1200" dirty="0">
                <a:latin typeface="+mn-ea"/>
              </a:rPr>
            </a:br>
            <a:r>
              <a:rPr kumimoji="1" lang="ja-JP" altLang="en-US" sz="1200" dirty="0">
                <a:latin typeface="+mn-ea"/>
              </a:rPr>
              <a:t>再配布をご検討の際には、サイト内のお問い合わせフォーム（</a:t>
            </a:r>
            <a:r>
              <a:rPr kumimoji="1" lang="en-US" altLang="ja-JP" sz="1200" dirty="0">
                <a:latin typeface="+mn-ea"/>
              </a:rPr>
              <a:t>https://raku-pre.com/contact/</a:t>
            </a:r>
            <a:r>
              <a:rPr kumimoji="1" lang="ja-JP" altLang="en-US" sz="1200" dirty="0">
                <a:latin typeface="+mn-ea"/>
              </a:rPr>
              <a:t>）</a:t>
            </a:r>
            <a:br>
              <a:rPr kumimoji="1" lang="en-US" altLang="ja-JP" sz="1200" dirty="0">
                <a:latin typeface="+mn-ea"/>
              </a:rPr>
            </a:br>
            <a:r>
              <a:rPr kumimoji="1" lang="ja-JP" altLang="en-US" sz="1200" dirty="0">
                <a:latin typeface="+mn-ea"/>
              </a:rPr>
              <a:t>よりご連絡いただきますようお願いいたします。</a:t>
            </a:r>
          </a:p>
        </p:txBody>
      </p:sp>
    </p:spTree>
    <p:extLst>
      <p:ext uri="{BB962C8B-B14F-4D97-AF65-F5344CB8AC3E}">
        <p14:creationId xmlns:p14="http://schemas.microsoft.com/office/powerpoint/2010/main" val="1775430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9F944B-CFB4-F313-A7B5-57E6CF9B5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店内</a:t>
            </a:r>
            <a:r>
              <a:rPr lang="en-US" altLang="ja-JP" dirty="0"/>
              <a:t>BGM</a:t>
            </a:r>
            <a:r>
              <a:rPr lang="ja-JP" altLang="en-US" dirty="0"/>
              <a:t>／無線</a:t>
            </a:r>
            <a:r>
              <a:rPr lang="en-US" altLang="ja-JP" dirty="0"/>
              <a:t>LAN</a:t>
            </a:r>
            <a:r>
              <a:rPr lang="ja-JP" altLang="en-US" dirty="0"/>
              <a:t>サービス導入に関する御見積</a:t>
            </a:r>
            <a:endParaRPr kumimoji="1" lang="ja-JP" altLang="en-US" dirty="0"/>
          </a:p>
        </p:txBody>
      </p:sp>
      <p:graphicFrame>
        <p:nvGraphicFramePr>
          <p:cNvPr id="18" name="表 4">
            <a:extLst>
              <a:ext uri="{FF2B5EF4-FFF2-40B4-BE49-F238E27FC236}">
                <a16:creationId xmlns:a16="http://schemas.microsoft.com/office/drawing/2014/main" id="{FBAE7AFA-D85A-5378-3513-55199E4549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5507153"/>
              </p:ext>
            </p:extLst>
          </p:nvPr>
        </p:nvGraphicFramePr>
        <p:xfrm>
          <a:off x="332792" y="648072"/>
          <a:ext cx="11406066" cy="26581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50640">
                  <a:extLst>
                    <a:ext uri="{9D8B030D-6E8A-4147-A177-3AD203B41FA5}">
                      <a16:colId xmlns:a16="http://schemas.microsoft.com/office/drawing/2014/main" val="3750680837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val="282425910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51317245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372286326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906459164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611601164"/>
                    </a:ext>
                  </a:extLst>
                </a:gridCol>
                <a:gridCol w="3411090">
                  <a:extLst>
                    <a:ext uri="{9D8B030D-6E8A-4147-A177-3AD203B41FA5}">
                      <a16:colId xmlns:a16="http://schemas.microsoft.com/office/drawing/2014/main" val="1968936898"/>
                    </a:ext>
                  </a:extLst>
                </a:gridCol>
              </a:tblGrid>
              <a:tr h="324000">
                <a:tc gridSpan="7">
                  <a:txBody>
                    <a:bodyPr/>
                    <a:lstStyle/>
                    <a:p>
                      <a:pPr marL="171450" indent="-171450" algn="l">
                        <a:lnSpc>
                          <a:spcPct val="130000"/>
                        </a:lnSpc>
                        <a:spcAft>
                          <a:spcPts val="600"/>
                        </a:spcAft>
                        <a:buFont typeface="Wingdings" panose="05000000000000000000" pitchFamily="2" charset="2"/>
                        <a:buChar char="n"/>
                      </a:pP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</a:rPr>
                        <a:t>初期費用（イニシャルコスト）</a:t>
                      </a: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endParaRPr kumimoji="1" lang="ja-JP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endParaRPr kumimoji="1" lang="ja-JP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endParaRPr kumimoji="1" lang="ja-JP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96467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en-US" altLang="ja-JP" sz="1200" b="0" dirty="0">
                          <a:solidFill>
                            <a:schemeClr val="bg1"/>
                          </a:solidFill>
                        </a:rPr>
                        <a:t>No</a:t>
                      </a:r>
                      <a:endParaRPr kumimoji="1" lang="ja-JP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200" b="0" dirty="0">
                          <a:solidFill>
                            <a:schemeClr val="bg1"/>
                          </a:solidFill>
                        </a:rPr>
                        <a:t>名称</a:t>
                      </a: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200" b="0" dirty="0">
                          <a:solidFill>
                            <a:schemeClr val="bg1"/>
                          </a:solidFill>
                        </a:rPr>
                        <a:t>数量</a:t>
                      </a: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200" b="0" dirty="0">
                          <a:solidFill>
                            <a:schemeClr val="bg1"/>
                          </a:solidFill>
                        </a:rPr>
                        <a:t>単位</a:t>
                      </a: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200" b="0" dirty="0">
                          <a:solidFill>
                            <a:schemeClr val="bg1"/>
                          </a:solidFill>
                        </a:rPr>
                        <a:t>単価</a:t>
                      </a: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200" b="0" dirty="0">
                          <a:solidFill>
                            <a:schemeClr val="bg1"/>
                          </a:solidFill>
                        </a:rPr>
                        <a:t>金額</a:t>
                      </a: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200" b="0" dirty="0">
                          <a:solidFill>
                            <a:schemeClr val="bg1"/>
                          </a:solidFill>
                        </a:rPr>
                        <a:t>備考</a:t>
                      </a: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27381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</a:rPr>
                        <a:t>初期登録料</a:t>
                      </a: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</a:rPr>
                        <a:t>契約</a:t>
                      </a: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\20,000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66287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BGM</a:t>
                      </a: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</a:rPr>
                        <a:t>プレーヤー本体・アンプ</a:t>
                      </a: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</a:rPr>
                        <a:t>式</a:t>
                      </a: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\100,000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823949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</a:rPr>
                        <a:t>スピーカー</a:t>
                      </a: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</a:rPr>
                        <a:t>台</a:t>
                      </a: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\30,000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\60,000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119655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</a:rPr>
                        <a:t>通信機器（ルーター等）</a:t>
                      </a: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</a:rPr>
                        <a:t>台</a:t>
                      </a: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\8,000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621518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</a:rPr>
                        <a:t>機器設置費用</a:t>
                      </a: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</a:rPr>
                        <a:t>回</a:t>
                      </a: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\30,000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</a:rPr>
                        <a:t>設置員による機器設置をお申込みの場合のみ</a:t>
                      </a: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1437571"/>
                  </a:ext>
                </a:extLst>
              </a:tr>
              <a:tr h="324000">
                <a:tc gridSpan="5"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600" b="1" dirty="0">
                          <a:solidFill>
                            <a:schemeClr val="tx2"/>
                          </a:solidFill>
                          <a:latin typeface="+mn-ea"/>
                          <a:ea typeface="+mn-ea"/>
                        </a:rPr>
                        <a:t>合計</a:t>
                      </a: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en-US" altLang="ja-JP" sz="1600" b="1" dirty="0">
                          <a:solidFill>
                            <a:schemeClr val="tx2"/>
                          </a:solidFill>
                          <a:latin typeface="+mn-ea"/>
                          <a:ea typeface="+mn-ea"/>
                        </a:rPr>
                        <a:t>\218,000</a:t>
                      </a:r>
                      <a:endParaRPr kumimoji="1" lang="ja-JP" altLang="en-US" sz="1600" b="1" dirty="0">
                        <a:solidFill>
                          <a:schemeClr val="tx2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endParaRPr kumimoji="1" lang="ja-JP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0291405"/>
                  </a:ext>
                </a:extLst>
              </a:tr>
            </a:tbl>
          </a:graphicData>
        </a:graphic>
      </p:graphicFrame>
      <p:graphicFrame>
        <p:nvGraphicFramePr>
          <p:cNvPr id="19" name="表 4">
            <a:extLst>
              <a:ext uri="{FF2B5EF4-FFF2-40B4-BE49-F238E27FC236}">
                <a16:creationId xmlns:a16="http://schemas.microsoft.com/office/drawing/2014/main" id="{6EBB26B1-61E9-606A-A7FC-1825FA3223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0341751"/>
              </p:ext>
            </p:extLst>
          </p:nvPr>
        </p:nvGraphicFramePr>
        <p:xfrm>
          <a:off x="332792" y="3435080"/>
          <a:ext cx="11406066" cy="20101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50640">
                  <a:extLst>
                    <a:ext uri="{9D8B030D-6E8A-4147-A177-3AD203B41FA5}">
                      <a16:colId xmlns:a16="http://schemas.microsoft.com/office/drawing/2014/main" val="3750680837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val="282425910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51317245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372286326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906459164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611601164"/>
                    </a:ext>
                  </a:extLst>
                </a:gridCol>
                <a:gridCol w="3411090">
                  <a:extLst>
                    <a:ext uri="{9D8B030D-6E8A-4147-A177-3AD203B41FA5}">
                      <a16:colId xmlns:a16="http://schemas.microsoft.com/office/drawing/2014/main" val="1968936898"/>
                    </a:ext>
                  </a:extLst>
                </a:gridCol>
              </a:tblGrid>
              <a:tr h="324000">
                <a:tc gridSpan="7">
                  <a:txBody>
                    <a:bodyPr/>
                    <a:lstStyle/>
                    <a:p>
                      <a:pPr marL="171450" indent="-171450" algn="l">
                        <a:lnSpc>
                          <a:spcPct val="130000"/>
                        </a:lnSpc>
                        <a:spcAft>
                          <a:spcPts val="600"/>
                        </a:spcAft>
                        <a:buFont typeface="Wingdings" panose="05000000000000000000" pitchFamily="2" charset="2"/>
                        <a:buChar char="n"/>
                      </a:pP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</a:rPr>
                        <a:t>月額費用（ランニングコスト）</a:t>
                      </a:r>
                      <a:endParaRPr kumimoji="1" lang="en-US" altLang="ja-JP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44868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en-US" altLang="ja-JP" sz="1200" b="0" dirty="0">
                          <a:solidFill>
                            <a:schemeClr val="bg1"/>
                          </a:solidFill>
                        </a:rPr>
                        <a:t>No</a:t>
                      </a:r>
                      <a:endParaRPr kumimoji="1" lang="ja-JP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200" b="0" dirty="0">
                          <a:solidFill>
                            <a:schemeClr val="bg1"/>
                          </a:solidFill>
                        </a:rPr>
                        <a:t>名称</a:t>
                      </a: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200" b="0" dirty="0">
                          <a:solidFill>
                            <a:schemeClr val="bg1"/>
                          </a:solidFill>
                        </a:rPr>
                        <a:t>数量</a:t>
                      </a: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200" b="0" dirty="0">
                          <a:solidFill>
                            <a:schemeClr val="bg1"/>
                          </a:solidFill>
                        </a:rPr>
                        <a:t>単位</a:t>
                      </a: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200" b="0" dirty="0">
                          <a:solidFill>
                            <a:schemeClr val="bg1"/>
                          </a:solidFill>
                        </a:rPr>
                        <a:t>単価</a:t>
                      </a: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200" b="0" dirty="0">
                          <a:solidFill>
                            <a:schemeClr val="bg1"/>
                          </a:solidFill>
                        </a:rPr>
                        <a:t>金額</a:t>
                      </a: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200" b="0" dirty="0">
                          <a:solidFill>
                            <a:schemeClr val="bg1"/>
                          </a:solidFill>
                        </a:rPr>
                        <a:t>備考</a:t>
                      </a: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10510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BGM</a:t>
                      </a: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</a:rPr>
                        <a:t>利用料</a:t>
                      </a: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</a:rPr>
                        <a:t>契約</a:t>
                      </a: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\7,980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034327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</a:rPr>
                        <a:t>通信費用</a:t>
                      </a: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</a:rPr>
                        <a:t>契約</a:t>
                      </a: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\2,300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70559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</a:rPr>
                        <a:t>サポート費用</a:t>
                      </a: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</a:rPr>
                        <a:t>契約</a:t>
                      </a: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\500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987016"/>
                  </a:ext>
                </a:extLst>
              </a:tr>
              <a:tr h="324000">
                <a:tc gridSpan="5"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600" b="1" dirty="0">
                          <a:solidFill>
                            <a:schemeClr val="tx2"/>
                          </a:solidFill>
                          <a:latin typeface="+mn-ea"/>
                          <a:ea typeface="+mn-ea"/>
                        </a:rPr>
                        <a:t>合計</a:t>
                      </a: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en-US" altLang="ja-JP" sz="1600" b="1" dirty="0">
                          <a:solidFill>
                            <a:schemeClr val="tx2"/>
                          </a:solidFill>
                          <a:latin typeface="+mn-ea"/>
                          <a:ea typeface="+mn-ea"/>
                        </a:rPr>
                        <a:t>\10,780</a:t>
                      </a:r>
                      <a:endParaRPr kumimoji="1" lang="ja-JP" altLang="en-US" sz="1600" b="1" dirty="0">
                        <a:solidFill>
                          <a:schemeClr val="tx2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endParaRPr kumimoji="1" lang="ja-JP" altLang="en-US" sz="1600" b="0" dirty="0">
                        <a:solidFill>
                          <a:schemeClr val="tx2"/>
                        </a:solidFill>
                      </a:endParaRP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559403"/>
                  </a:ext>
                </a:extLst>
              </a:tr>
            </a:tbl>
          </a:graphicData>
        </a:graphic>
      </p:graphicFrame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67238C2-8F20-35CE-657B-3DBAA8F80933}"/>
              </a:ext>
            </a:extLst>
          </p:cNvPr>
          <p:cNvSpPr/>
          <p:nvPr/>
        </p:nvSpPr>
        <p:spPr>
          <a:xfrm>
            <a:off x="332792" y="5661248"/>
            <a:ext cx="11406066" cy="9361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lnSpc>
                <a:spcPct val="1300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kumimoji="1" lang="ja-JP" altLang="en-US" sz="1400" dirty="0">
                <a:solidFill>
                  <a:schemeClr val="tx1"/>
                </a:solidFill>
              </a:rPr>
              <a:t>本御見積の有効期限は、発行日から</a:t>
            </a:r>
            <a:r>
              <a:rPr kumimoji="1" lang="en-US" altLang="ja-JP" sz="1400" dirty="0">
                <a:solidFill>
                  <a:schemeClr val="tx1"/>
                </a:solidFill>
              </a:rPr>
              <a:t>3</a:t>
            </a:r>
            <a:r>
              <a:rPr kumimoji="1" lang="ja-JP" altLang="en-US" sz="1400" dirty="0">
                <a:solidFill>
                  <a:schemeClr val="tx1"/>
                </a:solidFill>
              </a:rPr>
              <a:t>か月間です</a:t>
            </a:r>
            <a:endParaRPr kumimoji="1" lang="en-US" altLang="ja-JP" sz="1400" dirty="0">
              <a:solidFill>
                <a:schemeClr val="tx1"/>
              </a:solidFill>
            </a:endParaRPr>
          </a:p>
          <a:p>
            <a:pPr marL="285750" indent="-285750" algn="l">
              <a:lnSpc>
                <a:spcPct val="1300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kumimoji="1" lang="ja-JP" altLang="en-US" sz="1400" dirty="0">
                <a:solidFill>
                  <a:schemeClr val="tx1"/>
                </a:solidFill>
              </a:rPr>
              <a:t>金額は全て税抜で記載しております。別途消費税がかかります</a:t>
            </a:r>
            <a:endParaRPr kumimoji="1" lang="en-US" altLang="ja-JP" sz="1400" dirty="0">
              <a:solidFill>
                <a:schemeClr val="tx1"/>
              </a:solidFill>
            </a:endParaRPr>
          </a:p>
          <a:p>
            <a:pPr marL="285750" indent="-285750" algn="l">
              <a:lnSpc>
                <a:spcPct val="1300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kumimoji="1" lang="ja-JP" altLang="en-US" sz="1400" dirty="0">
                <a:solidFill>
                  <a:schemeClr val="tx1"/>
                </a:solidFill>
              </a:rPr>
              <a:t>ご導入いただく機器数や機種が変更となる場合は、再度お見積りを提示させていただきます</a:t>
            </a:r>
            <a:endParaRPr kumimoji="1" lang="en-US" altLang="ja-JP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0018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9F944B-CFB4-F313-A7B5-57E6CF9B5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店内</a:t>
            </a:r>
            <a:r>
              <a:rPr lang="en-US" altLang="ja-JP" dirty="0"/>
              <a:t>BGM</a:t>
            </a:r>
            <a:r>
              <a:rPr lang="ja-JP" altLang="en-US" dirty="0"/>
              <a:t>／無線</a:t>
            </a:r>
            <a:r>
              <a:rPr lang="en-US" altLang="ja-JP" dirty="0"/>
              <a:t>LAN</a:t>
            </a:r>
            <a:r>
              <a:rPr lang="ja-JP" altLang="en-US" dirty="0"/>
              <a:t>サービス導入に関する御見積</a:t>
            </a:r>
            <a:endParaRPr kumimoji="1" lang="ja-JP" altLang="en-US" dirty="0"/>
          </a:p>
        </p:txBody>
      </p:sp>
      <p:graphicFrame>
        <p:nvGraphicFramePr>
          <p:cNvPr id="18" name="表 4">
            <a:extLst>
              <a:ext uri="{FF2B5EF4-FFF2-40B4-BE49-F238E27FC236}">
                <a16:creationId xmlns:a16="http://schemas.microsoft.com/office/drawing/2014/main" id="{FBAE7AFA-D85A-5378-3513-55199E4549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524254"/>
              </p:ext>
            </p:extLst>
          </p:nvPr>
        </p:nvGraphicFramePr>
        <p:xfrm>
          <a:off x="332792" y="836712"/>
          <a:ext cx="11406064" cy="43302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24743">
                  <a:extLst>
                    <a:ext uri="{9D8B030D-6E8A-4147-A177-3AD203B41FA5}">
                      <a16:colId xmlns:a16="http://schemas.microsoft.com/office/drawing/2014/main" val="2824259106"/>
                    </a:ext>
                  </a:extLst>
                </a:gridCol>
                <a:gridCol w="2440396">
                  <a:extLst>
                    <a:ext uri="{9D8B030D-6E8A-4147-A177-3AD203B41FA5}">
                      <a16:colId xmlns:a16="http://schemas.microsoft.com/office/drawing/2014/main" val="935521196"/>
                    </a:ext>
                  </a:extLst>
                </a:gridCol>
                <a:gridCol w="617949">
                  <a:extLst>
                    <a:ext uri="{9D8B030D-6E8A-4147-A177-3AD203B41FA5}">
                      <a16:colId xmlns:a16="http://schemas.microsoft.com/office/drawing/2014/main" val="1513172454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906459164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611601164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57163909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1358394454"/>
                    </a:ext>
                  </a:extLst>
                </a:gridCol>
                <a:gridCol w="3410608">
                  <a:extLst>
                    <a:ext uri="{9D8B030D-6E8A-4147-A177-3AD203B41FA5}">
                      <a16:colId xmlns:a16="http://schemas.microsoft.com/office/drawing/2014/main" val="1968936898"/>
                    </a:ext>
                  </a:extLst>
                </a:gridCol>
              </a:tblGrid>
              <a:tr h="135360">
                <a:tc rowSpan="2" gridSpan="2"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200" b="0" dirty="0">
                          <a:solidFill>
                            <a:schemeClr val="bg1"/>
                          </a:solidFill>
                        </a:rPr>
                        <a:t>名称</a:t>
                      </a: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endParaRPr kumimoji="1" lang="ja-JP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200" b="0" dirty="0">
                          <a:solidFill>
                            <a:schemeClr val="bg1"/>
                          </a:solidFill>
                        </a:rPr>
                        <a:t>数量</a:t>
                      </a: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200" b="0" dirty="0">
                          <a:solidFill>
                            <a:schemeClr val="bg1"/>
                          </a:solidFill>
                        </a:rPr>
                        <a:t>単価</a:t>
                      </a: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200" b="0" dirty="0">
                          <a:solidFill>
                            <a:schemeClr val="bg1"/>
                          </a:solidFill>
                        </a:rPr>
                        <a:t>金額</a:t>
                      </a: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200" b="0" dirty="0">
                          <a:solidFill>
                            <a:schemeClr val="bg1"/>
                          </a:solidFill>
                        </a:rPr>
                        <a:t>区分</a:t>
                      </a: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200" b="0" dirty="0">
                          <a:solidFill>
                            <a:schemeClr val="bg1"/>
                          </a:solidFill>
                        </a:rPr>
                        <a:t>備考</a:t>
                      </a: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273819"/>
                  </a:ext>
                </a:extLst>
              </a:tr>
              <a:tr h="135360">
                <a:tc gridSpan="2" vMerge="1"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endParaRPr kumimoji="1" lang="ja-JP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endParaRPr kumimoji="1" lang="ja-JP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endParaRPr kumimoji="1" lang="ja-JP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endParaRPr kumimoji="1" lang="ja-JP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endParaRPr kumimoji="1" lang="ja-JP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200" b="0" dirty="0">
                          <a:solidFill>
                            <a:schemeClr val="bg1"/>
                          </a:solidFill>
                        </a:rPr>
                        <a:t>初期</a:t>
                      </a: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200" b="0" dirty="0">
                          <a:solidFill>
                            <a:schemeClr val="bg1"/>
                          </a:solidFill>
                        </a:rPr>
                        <a:t>月額</a:t>
                      </a: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endParaRPr kumimoji="1" lang="ja-JP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4828173"/>
                  </a:ext>
                </a:extLst>
              </a:tr>
              <a:tr h="324000">
                <a:tc rowSpan="2"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</a:rPr>
                        <a:t>初期登録料</a:t>
                      </a:r>
                    </a:p>
                  </a:txBody>
                  <a:tcPr marL="108000" marR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BGM</a:t>
                      </a: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</a:rPr>
                        <a:t>サービス申込</a:t>
                      </a:r>
                    </a:p>
                  </a:txBody>
                  <a:tcPr marL="108000" marR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</a:rPr>
                        <a:t>契約</a:t>
                      </a:r>
                    </a:p>
                  </a:txBody>
                  <a:tcPr marL="108000" marR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\10,000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</a:rPr>
                        <a:t>✓</a:t>
                      </a:r>
                    </a:p>
                  </a:txBody>
                  <a:tcPr marL="108000" marR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662872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</a:rPr>
                        <a:t>無線</a:t>
                      </a: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LAN</a:t>
                      </a: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</a:rPr>
                        <a:t>申込</a:t>
                      </a:r>
                    </a:p>
                  </a:txBody>
                  <a:tcPr marL="108000" marR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</a:rPr>
                        <a:t>契約</a:t>
                      </a:r>
                    </a:p>
                  </a:txBody>
                  <a:tcPr marL="108000" marR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\10,000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Segoe UI"/>
                          <a:ea typeface="メイリオ"/>
                          <a:cs typeface="+mn-cs"/>
                        </a:rPr>
                        <a:t>✓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8620317"/>
                  </a:ext>
                </a:extLst>
              </a:tr>
              <a:tr h="324000">
                <a:tc rowSpan="3"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</a:rPr>
                        <a:t>ハードウェア費用</a:t>
                      </a:r>
                    </a:p>
                  </a:txBody>
                  <a:tcPr marL="108000" marR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BGM</a:t>
                      </a: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</a:rPr>
                        <a:t>プレーヤー本体・アンプ</a:t>
                      </a:r>
                    </a:p>
                  </a:txBody>
                  <a:tcPr marL="108000" marR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</a:rPr>
                        <a:t>式</a:t>
                      </a:r>
                    </a:p>
                  </a:txBody>
                  <a:tcPr marL="108000" marR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\100,000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Segoe UI"/>
                          <a:ea typeface="メイリオ"/>
                          <a:cs typeface="+mn-cs"/>
                        </a:rPr>
                        <a:t>✓</a:t>
                      </a:r>
                    </a:p>
                  </a:txBody>
                  <a:tcPr marL="108000" marR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Segoe UI"/>
                        <a:ea typeface="メイリオ"/>
                        <a:cs typeface="+mn-cs"/>
                      </a:endParaRPr>
                    </a:p>
                  </a:txBody>
                  <a:tcPr marL="108000" marR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8239490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</a:rPr>
                        <a:t>スピーカー</a:t>
                      </a:r>
                    </a:p>
                  </a:txBody>
                  <a:tcPr marL="108000" marR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</a:rPr>
                        <a:t>台</a:t>
                      </a:r>
                    </a:p>
                  </a:txBody>
                  <a:tcPr marL="108000" marR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\30,000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\60,000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Segoe UI"/>
                          <a:ea typeface="メイリオ"/>
                          <a:cs typeface="+mn-cs"/>
                        </a:rPr>
                        <a:t>✓</a:t>
                      </a:r>
                    </a:p>
                  </a:txBody>
                  <a:tcPr marL="108000" marR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Segoe UI"/>
                        <a:ea typeface="メイリオ"/>
                        <a:cs typeface="+mn-cs"/>
                      </a:endParaRPr>
                    </a:p>
                  </a:txBody>
                  <a:tcPr marL="108000" marR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1196556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</a:rPr>
                        <a:t>通信機器（ルーター等）</a:t>
                      </a:r>
                    </a:p>
                  </a:txBody>
                  <a:tcPr marL="108000" marR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</a:rPr>
                        <a:t>台</a:t>
                      </a:r>
                    </a:p>
                  </a:txBody>
                  <a:tcPr marL="108000" marR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\8,000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Segoe UI"/>
                          <a:ea typeface="メイリオ"/>
                          <a:cs typeface="+mn-cs"/>
                        </a:rPr>
                        <a:t>✓</a:t>
                      </a:r>
                    </a:p>
                  </a:txBody>
                  <a:tcPr marL="108000" marR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Segoe UI"/>
                        <a:ea typeface="メイリオ"/>
                        <a:cs typeface="+mn-cs"/>
                      </a:endParaRPr>
                    </a:p>
                  </a:txBody>
                  <a:tcPr marL="108000" marR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6215183"/>
                  </a:ext>
                </a:extLst>
              </a:tr>
              <a:tr h="324000">
                <a:tc gridSpan="2"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</a:rPr>
                        <a:t>機器設置費用</a:t>
                      </a:r>
                    </a:p>
                  </a:txBody>
                  <a:tcPr marL="108000" marR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</a:rPr>
                        <a:t>回</a:t>
                      </a:r>
                    </a:p>
                  </a:txBody>
                  <a:tcPr marL="108000" marR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\30,000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Segoe UI"/>
                          <a:ea typeface="メイリオ"/>
                          <a:cs typeface="+mn-cs"/>
                        </a:rPr>
                        <a:t>✓</a:t>
                      </a:r>
                    </a:p>
                  </a:txBody>
                  <a:tcPr marL="108000" marR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Segoe UI"/>
                        <a:ea typeface="メイリオ"/>
                        <a:cs typeface="+mn-cs"/>
                      </a:endParaRPr>
                    </a:p>
                  </a:txBody>
                  <a:tcPr marL="108000" marR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</a:rPr>
                        <a:t>設置員による機器設置をお申込みの場合のみ</a:t>
                      </a:r>
                    </a:p>
                  </a:txBody>
                  <a:tcPr marL="108000" marR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1413147"/>
                  </a:ext>
                </a:extLst>
              </a:tr>
              <a:tr h="324000">
                <a:tc rowSpan="2"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</a:rPr>
                        <a:t>サービス利用料</a:t>
                      </a:r>
                    </a:p>
                  </a:txBody>
                  <a:tcPr marL="108000" marR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BGM</a:t>
                      </a: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</a:rPr>
                        <a:t>利用料</a:t>
                      </a:r>
                    </a:p>
                  </a:txBody>
                  <a:tcPr marL="108000" marR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</a:rPr>
                        <a:t>契約</a:t>
                      </a:r>
                    </a:p>
                  </a:txBody>
                  <a:tcPr marL="108000" marR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\7,980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Segoe UI"/>
                        <a:ea typeface="メイリオ"/>
                        <a:cs typeface="+mn-cs"/>
                      </a:endParaRPr>
                    </a:p>
                  </a:txBody>
                  <a:tcPr marL="108000" marR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Segoe UI"/>
                          <a:ea typeface="メイリオ"/>
                          <a:cs typeface="+mn-cs"/>
                        </a:rPr>
                        <a:t>✓</a:t>
                      </a:r>
                    </a:p>
                  </a:txBody>
                  <a:tcPr marL="108000" marR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1841739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</a:rPr>
                        <a:t>通信費用</a:t>
                      </a: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</a:rPr>
                        <a:t>通信費用</a:t>
                      </a:r>
                    </a:p>
                  </a:txBody>
                  <a:tcPr marL="108000" marR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</a:rPr>
                        <a:t>契約</a:t>
                      </a:r>
                    </a:p>
                  </a:txBody>
                  <a:tcPr marL="108000" marR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\2,300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Segoe UI"/>
                        <a:ea typeface="メイリオ"/>
                        <a:cs typeface="+mn-cs"/>
                      </a:endParaRPr>
                    </a:p>
                  </a:txBody>
                  <a:tcPr marL="108000" marR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Segoe UI"/>
                          <a:ea typeface="メイリオ"/>
                          <a:cs typeface="+mn-cs"/>
                        </a:rPr>
                        <a:t>✓</a:t>
                      </a:r>
                    </a:p>
                  </a:txBody>
                  <a:tcPr marL="108000" marR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182415"/>
                  </a:ext>
                </a:extLst>
              </a:tr>
              <a:tr h="324000">
                <a:tc gridSpan="2"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</a:rPr>
                        <a:t>サポート費用</a:t>
                      </a:r>
                    </a:p>
                  </a:txBody>
                  <a:tcPr marL="108000" marR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</a:rPr>
                        <a:t>契約</a:t>
                      </a:r>
                    </a:p>
                  </a:txBody>
                  <a:tcPr marL="108000" marR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\500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Segoe UI"/>
                        <a:ea typeface="メイリオ"/>
                        <a:cs typeface="+mn-cs"/>
                      </a:endParaRPr>
                    </a:p>
                  </a:txBody>
                  <a:tcPr marL="108000" marR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Segoe UI"/>
                          <a:ea typeface="メイリオ"/>
                          <a:cs typeface="+mn-cs"/>
                        </a:rPr>
                        <a:t>✓</a:t>
                      </a:r>
                    </a:p>
                  </a:txBody>
                  <a:tcPr marL="108000" marR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1693205"/>
                  </a:ext>
                </a:extLst>
              </a:tr>
              <a:tr h="324000">
                <a:tc gridSpan="5"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600" b="1" dirty="0">
                          <a:solidFill>
                            <a:schemeClr val="tx2"/>
                          </a:solidFill>
                          <a:latin typeface="+mn-ea"/>
                          <a:ea typeface="+mn-ea"/>
                        </a:rPr>
                        <a:t>初期費用合計：　 </a:t>
                      </a:r>
                      <a:r>
                        <a:rPr kumimoji="1" lang="en-US" altLang="ja-JP" sz="1600" b="1" dirty="0">
                          <a:solidFill>
                            <a:schemeClr val="tx2"/>
                          </a:solidFill>
                          <a:latin typeface="+mn-ea"/>
                          <a:ea typeface="+mn-ea"/>
                        </a:rPr>
                        <a:t>\218,000</a:t>
                      </a:r>
                    </a:p>
                    <a:p>
                      <a:pPr algn="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600" b="1" dirty="0">
                          <a:solidFill>
                            <a:schemeClr val="tx2"/>
                          </a:solidFill>
                          <a:latin typeface="+mn-ea"/>
                          <a:ea typeface="+mn-ea"/>
                        </a:rPr>
                        <a:t>月額費用合計：　　</a:t>
                      </a:r>
                      <a:r>
                        <a:rPr kumimoji="1" lang="en-US" altLang="ja-JP" sz="1600" b="1" dirty="0">
                          <a:solidFill>
                            <a:schemeClr val="tx2"/>
                          </a:solidFill>
                          <a:latin typeface="+mn-ea"/>
                          <a:ea typeface="+mn-ea"/>
                        </a:rPr>
                        <a:t>\10,780</a:t>
                      </a:r>
                      <a:endParaRPr kumimoji="1" lang="ja-JP" altLang="en-US" sz="1600" b="1" dirty="0">
                        <a:solidFill>
                          <a:schemeClr val="tx2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600" b="1" dirty="0">
                          <a:solidFill>
                            <a:schemeClr val="tx2"/>
                          </a:solidFill>
                          <a:latin typeface="+mn-ea"/>
                          <a:ea typeface="+mn-ea"/>
                        </a:rPr>
                        <a:t>月額費用合計：</a:t>
                      </a:r>
                      <a:r>
                        <a:rPr kumimoji="1" lang="en-US" altLang="ja-JP" sz="1600" b="1" dirty="0">
                          <a:solidFill>
                            <a:schemeClr val="tx2"/>
                          </a:solidFill>
                          <a:latin typeface="+mn-ea"/>
                          <a:ea typeface="+mn-ea"/>
                        </a:rPr>
                        <a:t>\10,780</a:t>
                      </a:r>
                      <a:endParaRPr kumimoji="1" lang="ja-JP" altLang="en-US" sz="1600" b="1" dirty="0">
                        <a:solidFill>
                          <a:schemeClr val="tx2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endParaRPr kumimoji="1" lang="ja-JP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endParaRPr kumimoji="1" lang="ja-JP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endParaRPr kumimoji="1" lang="ja-JP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0291405"/>
                  </a:ext>
                </a:extLst>
              </a:tr>
            </a:tbl>
          </a:graphicData>
        </a:graphic>
      </p:graphicFrame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67238C2-8F20-35CE-657B-3DBAA8F80933}"/>
              </a:ext>
            </a:extLst>
          </p:cNvPr>
          <p:cNvSpPr/>
          <p:nvPr/>
        </p:nvSpPr>
        <p:spPr>
          <a:xfrm>
            <a:off x="332792" y="5584836"/>
            <a:ext cx="11406066" cy="9361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lnSpc>
                <a:spcPct val="1300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kumimoji="1" lang="ja-JP" altLang="en-US" sz="1400" dirty="0">
                <a:solidFill>
                  <a:schemeClr val="tx1"/>
                </a:solidFill>
              </a:rPr>
              <a:t>本御見積の有効期限は、発行日から</a:t>
            </a:r>
            <a:r>
              <a:rPr kumimoji="1" lang="en-US" altLang="ja-JP" sz="1400" dirty="0">
                <a:solidFill>
                  <a:schemeClr val="tx1"/>
                </a:solidFill>
              </a:rPr>
              <a:t>3</a:t>
            </a:r>
            <a:r>
              <a:rPr kumimoji="1" lang="ja-JP" altLang="en-US" sz="1400" dirty="0">
                <a:solidFill>
                  <a:schemeClr val="tx1"/>
                </a:solidFill>
              </a:rPr>
              <a:t>か月間です</a:t>
            </a:r>
            <a:endParaRPr kumimoji="1" lang="en-US" altLang="ja-JP" sz="1400" dirty="0">
              <a:solidFill>
                <a:schemeClr val="tx1"/>
              </a:solidFill>
            </a:endParaRPr>
          </a:p>
          <a:p>
            <a:pPr marL="285750" indent="-285750" algn="l">
              <a:lnSpc>
                <a:spcPct val="1300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kumimoji="1" lang="ja-JP" altLang="en-US" sz="1400" dirty="0">
                <a:solidFill>
                  <a:schemeClr val="tx1"/>
                </a:solidFill>
              </a:rPr>
              <a:t>金額は全て税抜で記載しております。別途消費税がかかります</a:t>
            </a:r>
            <a:endParaRPr kumimoji="1" lang="en-US" altLang="ja-JP" sz="1400" dirty="0">
              <a:solidFill>
                <a:schemeClr val="tx1"/>
              </a:solidFill>
            </a:endParaRPr>
          </a:p>
          <a:p>
            <a:pPr marL="285750" indent="-285750" algn="l">
              <a:lnSpc>
                <a:spcPct val="1300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kumimoji="1" lang="ja-JP" altLang="en-US" sz="1400" dirty="0">
                <a:solidFill>
                  <a:schemeClr val="tx1"/>
                </a:solidFill>
              </a:rPr>
              <a:t>ご導入いただく機器数や機種が変更となる場合は、再度お見積りを提示させていただきます</a:t>
            </a:r>
            <a:endParaRPr kumimoji="1" lang="en-US" altLang="ja-JP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392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9F944B-CFB4-F313-A7B5-57E6CF9B5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店内</a:t>
            </a:r>
            <a:r>
              <a:rPr lang="en-US" altLang="ja-JP" dirty="0"/>
              <a:t>BGM</a:t>
            </a:r>
            <a:r>
              <a:rPr lang="ja-JP" altLang="en-US" dirty="0"/>
              <a:t>／無線</a:t>
            </a:r>
            <a:r>
              <a:rPr lang="en-US" altLang="ja-JP" dirty="0"/>
              <a:t>LAN</a:t>
            </a:r>
            <a:r>
              <a:rPr lang="ja-JP" altLang="en-US" dirty="0"/>
              <a:t>サービス導入に関する御見積</a:t>
            </a:r>
            <a:endParaRPr kumimoji="1" lang="ja-JP" altLang="en-US" dirty="0"/>
          </a:p>
        </p:txBody>
      </p:sp>
      <p:graphicFrame>
        <p:nvGraphicFramePr>
          <p:cNvPr id="18" name="表 4">
            <a:extLst>
              <a:ext uri="{FF2B5EF4-FFF2-40B4-BE49-F238E27FC236}">
                <a16:creationId xmlns:a16="http://schemas.microsoft.com/office/drawing/2014/main" id="{FBAE7AFA-D85A-5378-3513-55199E4549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087095"/>
              </p:ext>
            </p:extLst>
          </p:nvPr>
        </p:nvGraphicFramePr>
        <p:xfrm>
          <a:off x="332792" y="648073"/>
          <a:ext cx="11406064" cy="51998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24743">
                  <a:extLst>
                    <a:ext uri="{9D8B030D-6E8A-4147-A177-3AD203B41FA5}">
                      <a16:colId xmlns:a16="http://schemas.microsoft.com/office/drawing/2014/main" val="2824259106"/>
                    </a:ext>
                  </a:extLst>
                </a:gridCol>
                <a:gridCol w="2440396">
                  <a:extLst>
                    <a:ext uri="{9D8B030D-6E8A-4147-A177-3AD203B41FA5}">
                      <a16:colId xmlns:a16="http://schemas.microsoft.com/office/drawing/2014/main" val="935521196"/>
                    </a:ext>
                  </a:extLst>
                </a:gridCol>
                <a:gridCol w="617949">
                  <a:extLst>
                    <a:ext uri="{9D8B030D-6E8A-4147-A177-3AD203B41FA5}">
                      <a16:colId xmlns:a16="http://schemas.microsoft.com/office/drawing/2014/main" val="1513172454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906459164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611601164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57163909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1358394454"/>
                    </a:ext>
                  </a:extLst>
                </a:gridCol>
                <a:gridCol w="3410608">
                  <a:extLst>
                    <a:ext uri="{9D8B030D-6E8A-4147-A177-3AD203B41FA5}">
                      <a16:colId xmlns:a16="http://schemas.microsoft.com/office/drawing/2014/main" val="1968936898"/>
                    </a:ext>
                  </a:extLst>
                </a:gridCol>
              </a:tblGrid>
              <a:tr h="266551">
                <a:tc rowSpan="2" gridSpan="2"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200" b="0" dirty="0">
                          <a:solidFill>
                            <a:schemeClr val="bg1"/>
                          </a:solidFill>
                        </a:rPr>
                        <a:t>名称</a:t>
                      </a: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endParaRPr kumimoji="1" lang="ja-JP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200" b="0" dirty="0">
                          <a:solidFill>
                            <a:schemeClr val="bg1"/>
                          </a:solidFill>
                        </a:rPr>
                        <a:t>数量</a:t>
                      </a: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200" b="0" dirty="0">
                          <a:solidFill>
                            <a:schemeClr val="bg1"/>
                          </a:solidFill>
                        </a:rPr>
                        <a:t>単価</a:t>
                      </a: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200" b="0" dirty="0">
                          <a:solidFill>
                            <a:schemeClr val="bg1"/>
                          </a:solidFill>
                        </a:rPr>
                        <a:t>金額</a:t>
                      </a: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200" b="0" dirty="0">
                          <a:solidFill>
                            <a:schemeClr val="bg1"/>
                          </a:solidFill>
                        </a:rPr>
                        <a:t>区分</a:t>
                      </a: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200" b="0" dirty="0">
                          <a:solidFill>
                            <a:schemeClr val="bg1"/>
                          </a:solidFill>
                        </a:rPr>
                        <a:t>備考</a:t>
                      </a: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273819"/>
                  </a:ext>
                </a:extLst>
              </a:tr>
              <a:tr h="266551">
                <a:tc gridSpan="2" vMerge="1"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endParaRPr kumimoji="1" lang="ja-JP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endParaRPr kumimoji="1" lang="ja-JP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endParaRPr kumimoji="1" lang="ja-JP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endParaRPr kumimoji="1" lang="ja-JP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endParaRPr kumimoji="1" lang="ja-JP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200" b="0" dirty="0">
                          <a:solidFill>
                            <a:schemeClr val="bg1"/>
                          </a:solidFill>
                        </a:rPr>
                        <a:t>初期</a:t>
                      </a: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200" b="0" dirty="0">
                          <a:solidFill>
                            <a:schemeClr val="bg1"/>
                          </a:solidFill>
                        </a:rPr>
                        <a:t>月額</a:t>
                      </a: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endParaRPr kumimoji="1" lang="ja-JP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4828173"/>
                  </a:ext>
                </a:extLst>
              </a:tr>
              <a:tr h="266551">
                <a:tc rowSpan="3"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</a:rPr>
                        <a:t>初期登録料</a:t>
                      </a:r>
                    </a:p>
                  </a:txBody>
                  <a:tcPr marL="108000" marR="108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BGM</a:t>
                      </a: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</a:rPr>
                        <a:t>サービス申込</a:t>
                      </a:r>
                    </a:p>
                  </a:txBody>
                  <a:tcPr marL="108000" marR="108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</a:rPr>
                        <a:t>契約</a:t>
                      </a:r>
                    </a:p>
                  </a:txBody>
                  <a:tcPr marL="108000" marR="108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\10,000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</a:rPr>
                        <a:t>✓</a:t>
                      </a:r>
                    </a:p>
                  </a:txBody>
                  <a:tcPr marL="108000" marR="108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662872"/>
                  </a:ext>
                </a:extLst>
              </a:tr>
              <a:tr h="266551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</a:rPr>
                        <a:t>無線</a:t>
                      </a: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LAN</a:t>
                      </a: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</a:rPr>
                        <a:t>申込</a:t>
                      </a:r>
                    </a:p>
                  </a:txBody>
                  <a:tcPr marL="108000" marR="108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</a:rPr>
                        <a:t>契約</a:t>
                      </a:r>
                    </a:p>
                  </a:txBody>
                  <a:tcPr marL="108000" marR="108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\10,000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Segoe UI"/>
                          <a:ea typeface="メイリオ"/>
                          <a:cs typeface="+mn-cs"/>
                        </a:rPr>
                        <a:t>✓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079295"/>
                  </a:ext>
                </a:extLst>
              </a:tr>
              <a:tr h="257055">
                <a:tc vMerge="1"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\20,000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</a:rPr>
                        <a:t>✓</a:t>
                      </a:r>
                    </a:p>
                  </a:txBody>
                  <a:tcPr marL="108000" marR="108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8620317"/>
                  </a:ext>
                </a:extLst>
              </a:tr>
              <a:tr h="266551">
                <a:tc rowSpan="4"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</a:rPr>
                        <a:t>ハードウェア費用</a:t>
                      </a:r>
                    </a:p>
                  </a:txBody>
                  <a:tcPr marL="108000" marR="108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BGM</a:t>
                      </a: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</a:rPr>
                        <a:t>プレーヤー本体・アンプ</a:t>
                      </a:r>
                    </a:p>
                  </a:txBody>
                  <a:tcPr marL="108000" marR="108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</a:rPr>
                        <a:t>式</a:t>
                      </a:r>
                    </a:p>
                  </a:txBody>
                  <a:tcPr marL="108000" marR="108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\100,000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Segoe UI"/>
                          <a:ea typeface="メイリオ"/>
                          <a:cs typeface="+mn-cs"/>
                        </a:rPr>
                        <a:t>✓</a:t>
                      </a:r>
                    </a:p>
                  </a:txBody>
                  <a:tcPr marL="108000" marR="108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Segoe UI"/>
                        <a:ea typeface="メイリオ"/>
                        <a:cs typeface="+mn-cs"/>
                      </a:endParaRPr>
                    </a:p>
                  </a:txBody>
                  <a:tcPr marL="108000" marR="108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8239490"/>
                  </a:ext>
                </a:extLst>
              </a:tr>
              <a:tr h="266551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</a:rPr>
                        <a:t>スピーカー</a:t>
                      </a:r>
                    </a:p>
                  </a:txBody>
                  <a:tcPr marL="108000" marR="108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</a:rPr>
                        <a:t>台</a:t>
                      </a:r>
                    </a:p>
                  </a:txBody>
                  <a:tcPr marL="108000" marR="108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\30,000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\60,000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Segoe UI"/>
                          <a:ea typeface="メイリオ"/>
                          <a:cs typeface="+mn-cs"/>
                        </a:rPr>
                        <a:t>✓</a:t>
                      </a:r>
                    </a:p>
                  </a:txBody>
                  <a:tcPr marL="108000" marR="108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Segoe UI"/>
                        <a:ea typeface="メイリオ"/>
                        <a:cs typeface="+mn-cs"/>
                      </a:endParaRPr>
                    </a:p>
                  </a:txBody>
                  <a:tcPr marL="108000" marR="108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811939"/>
                  </a:ext>
                </a:extLst>
              </a:tr>
              <a:tr h="266551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</a:rPr>
                        <a:t>通信機器（ルーター等）</a:t>
                      </a:r>
                    </a:p>
                  </a:txBody>
                  <a:tcPr marL="108000" marR="108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</a:rPr>
                        <a:t>台</a:t>
                      </a:r>
                    </a:p>
                  </a:txBody>
                  <a:tcPr marL="108000" marR="108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\8,000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Segoe UI"/>
                          <a:ea typeface="メイリオ"/>
                          <a:cs typeface="+mn-cs"/>
                        </a:rPr>
                        <a:t>✓</a:t>
                      </a:r>
                    </a:p>
                  </a:txBody>
                  <a:tcPr marL="108000" marR="108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Segoe UI"/>
                        <a:ea typeface="メイリオ"/>
                        <a:cs typeface="+mn-cs"/>
                      </a:endParaRPr>
                    </a:p>
                  </a:txBody>
                  <a:tcPr marL="108000" marR="108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1196556"/>
                  </a:ext>
                </a:extLst>
              </a:tr>
              <a:tr h="257055">
                <a:tc vMerge="1"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\168,000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</a:rPr>
                        <a:t>✓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Segoe UI"/>
                        <a:ea typeface="メイリオ"/>
                        <a:cs typeface="+mn-cs"/>
                      </a:endParaRPr>
                    </a:p>
                  </a:txBody>
                  <a:tcPr marL="108000" marR="108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Segoe UI"/>
                        <a:ea typeface="メイリオ"/>
                        <a:cs typeface="+mn-cs"/>
                      </a:endParaRPr>
                    </a:p>
                  </a:txBody>
                  <a:tcPr marL="108000" marR="108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6215183"/>
                  </a:ext>
                </a:extLst>
              </a:tr>
              <a:tr h="266551">
                <a:tc gridSpan="2"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</a:rPr>
                        <a:t>機器設置費用</a:t>
                      </a:r>
                    </a:p>
                  </a:txBody>
                  <a:tcPr marL="108000" marR="108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</a:rPr>
                        <a:t>回</a:t>
                      </a:r>
                    </a:p>
                  </a:txBody>
                  <a:tcPr marL="108000" marR="108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\30,000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Segoe UI"/>
                          <a:ea typeface="メイリオ"/>
                          <a:cs typeface="+mn-cs"/>
                        </a:rPr>
                        <a:t>✓</a:t>
                      </a:r>
                    </a:p>
                  </a:txBody>
                  <a:tcPr marL="108000" marR="108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Segoe UI"/>
                        <a:ea typeface="メイリオ"/>
                        <a:cs typeface="+mn-cs"/>
                      </a:endParaRPr>
                    </a:p>
                  </a:txBody>
                  <a:tcPr marL="108000" marR="108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</a:rPr>
                        <a:t>設置員による機器設置をお申込みの場合のみ</a:t>
                      </a:r>
                    </a:p>
                  </a:txBody>
                  <a:tcPr marL="108000" marR="108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1413147"/>
                  </a:ext>
                </a:extLst>
              </a:tr>
              <a:tr h="266551">
                <a:tc rowSpan="3"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</a:rPr>
                        <a:t>サービス利用料</a:t>
                      </a:r>
                    </a:p>
                  </a:txBody>
                  <a:tcPr marL="108000" marR="108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BGM</a:t>
                      </a: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</a:rPr>
                        <a:t>利用料</a:t>
                      </a:r>
                    </a:p>
                  </a:txBody>
                  <a:tcPr marL="108000" marR="108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</a:rPr>
                        <a:t>契約</a:t>
                      </a:r>
                    </a:p>
                  </a:txBody>
                  <a:tcPr marL="108000" marR="108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\7,980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Segoe UI"/>
                        <a:ea typeface="メイリオ"/>
                        <a:cs typeface="+mn-cs"/>
                      </a:endParaRPr>
                    </a:p>
                  </a:txBody>
                  <a:tcPr marL="108000" marR="108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Segoe UI"/>
                          <a:ea typeface="メイリオ"/>
                          <a:cs typeface="+mn-cs"/>
                        </a:rPr>
                        <a:t>✓</a:t>
                      </a:r>
                    </a:p>
                  </a:txBody>
                  <a:tcPr marL="108000" marR="108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1841739"/>
                  </a:ext>
                </a:extLst>
              </a:tr>
              <a:tr h="266551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</a:rPr>
                        <a:t>通信費用</a:t>
                      </a:r>
                    </a:p>
                  </a:txBody>
                  <a:tcPr marL="108000" marR="108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</a:rPr>
                        <a:t>契約</a:t>
                      </a:r>
                    </a:p>
                  </a:txBody>
                  <a:tcPr marL="108000" marR="108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\2,300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Segoe UI"/>
                        <a:ea typeface="メイリオ"/>
                        <a:cs typeface="+mn-cs"/>
                      </a:endParaRPr>
                    </a:p>
                  </a:txBody>
                  <a:tcPr marL="108000" marR="108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Segoe UI"/>
                          <a:ea typeface="メイリオ"/>
                          <a:cs typeface="+mn-cs"/>
                        </a:rPr>
                        <a:t>✓</a:t>
                      </a:r>
                    </a:p>
                  </a:txBody>
                  <a:tcPr marL="108000" marR="108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7302688"/>
                  </a:ext>
                </a:extLst>
              </a:tr>
              <a:tr h="257055">
                <a:tc vMerge="1"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</a:rPr>
                        <a:t>通信費用</a:t>
                      </a: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\10,280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Segoe UI"/>
                        <a:ea typeface="メイリオ"/>
                        <a:cs typeface="+mn-cs"/>
                      </a:endParaRPr>
                    </a:p>
                  </a:txBody>
                  <a:tcPr marL="108000" marR="108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</a:rPr>
                        <a:t>✓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Segoe UI"/>
                        <a:ea typeface="メイリオ"/>
                        <a:cs typeface="+mn-cs"/>
                      </a:endParaRPr>
                    </a:p>
                  </a:txBody>
                  <a:tcPr marL="108000" marR="108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182415"/>
                  </a:ext>
                </a:extLst>
              </a:tr>
              <a:tr h="266551">
                <a:tc gridSpan="2"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</a:rPr>
                        <a:t>サポート費用</a:t>
                      </a:r>
                    </a:p>
                  </a:txBody>
                  <a:tcPr marL="108000" marR="108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</a:rPr>
                        <a:t>契約</a:t>
                      </a:r>
                    </a:p>
                  </a:txBody>
                  <a:tcPr marL="108000" marR="108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\500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Segoe UI"/>
                        <a:ea typeface="メイリオ"/>
                        <a:cs typeface="+mn-cs"/>
                      </a:endParaRPr>
                    </a:p>
                  </a:txBody>
                  <a:tcPr marL="108000" marR="108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Segoe UI"/>
                          <a:ea typeface="メイリオ"/>
                          <a:cs typeface="+mn-cs"/>
                        </a:rPr>
                        <a:t>✓</a:t>
                      </a:r>
                    </a:p>
                  </a:txBody>
                  <a:tcPr marL="108000" marR="108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1693205"/>
                  </a:ext>
                </a:extLst>
              </a:tr>
              <a:tr h="661872">
                <a:tc gridSpan="5"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600" b="1" dirty="0">
                          <a:solidFill>
                            <a:schemeClr val="tx2"/>
                          </a:solidFill>
                          <a:latin typeface="+mn-ea"/>
                          <a:ea typeface="+mn-ea"/>
                        </a:rPr>
                        <a:t>初期費用合計：　 </a:t>
                      </a:r>
                      <a:r>
                        <a:rPr kumimoji="1" lang="en-US" altLang="ja-JP" sz="1600" b="1" dirty="0">
                          <a:solidFill>
                            <a:schemeClr val="tx2"/>
                          </a:solidFill>
                          <a:latin typeface="+mn-ea"/>
                          <a:ea typeface="+mn-ea"/>
                        </a:rPr>
                        <a:t>\218,000</a:t>
                      </a:r>
                    </a:p>
                    <a:p>
                      <a:pPr algn="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600" b="1" dirty="0">
                          <a:solidFill>
                            <a:schemeClr val="tx2"/>
                          </a:solidFill>
                          <a:latin typeface="+mn-ea"/>
                          <a:ea typeface="+mn-ea"/>
                        </a:rPr>
                        <a:t>月額費用合計：　　</a:t>
                      </a:r>
                      <a:r>
                        <a:rPr kumimoji="1" lang="en-US" altLang="ja-JP" sz="1600" b="1" dirty="0">
                          <a:solidFill>
                            <a:schemeClr val="tx2"/>
                          </a:solidFill>
                          <a:latin typeface="+mn-ea"/>
                          <a:ea typeface="+mn-ea"/>
                        </a:rPr>
                        <a:t>\10,780</a:t>
                      </a:r>
                      <a:endParaRPr kumimoji="1" lang="ja-JP" altLang="en-US" sz="1600" b="1" dirty="0">
                        <a:solidFill>
                          <a:schemeClr val="tx2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600" b="1" dirty="0">
                          <a:solidFill>
                            <a:schemeClr val="tx2"/>
                          </a:solidFill>
                          <a:latin typeface="+mn-ea"/>
                          <a:ea typeface="+mn-ea"/>
                        </a:rPr>
                        <a:t>月額費用合計：</a:t>
                      </a:r>
                      <a:r>
                        <a:rPr kumimoji="1" lang="en-US" altLang="ja-JP" sz="1600" b="1" dirty="0">
                          <a:solidFill>
                            <a:schemeClr val="tx2"/>
                          </a:solidFill>
                          <a:latin typeface="+mn-ea"/>
                          <a:ea typeface="+mn-ea"/>
                        </a:rPr>
                        <a:t>\10,780</a:t>
                      </a:r>
                      <a:endParaRPr kumimoji="1" lang="ja-JP" altLang="en-US" sz="1600" b="1" dirty="0">
                        <a:solidFill>
                          <a:schemeClr val="tx2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endParaRPr kumimoji="1" lang="ja-JP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endParaRPr kumimoji="1" lang="ja-JP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endParaRPr kumimoji="1" lang="ja-JP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0291405"/>
                  </a:ext>
                </a:extLst>
              </a:tr>
            </a:tbl>
          </a:graphicData>
        </a:graphic>
      </p:graphicFrame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67238C2-8F20-35CE-657B-3DBAA8F80933}"/>
              </a:ext>
            </a:extLst>
          </p:cNvPr>
          <p:cNvSpPr/>
          <p:nvPr/>
        </p:nvSpPr>
        <p:spPr>
          <a:xfrm>
            <a:off x="332792" y="5792288"/>
            <a:ext cx="11406066" cy="9361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lnSpc>
                <a:spcPct val="1300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kumimoji="1" lang="ja-JP" altLang="en-US" sz="1400" dirty="0">
                <a:solidFill>
                  <a:schemeClr val="tx1"/>
                </a:solidFill>
              </a:rPr>
              <a:t>本御見積の有効期限は、発行日から</a:t>
            </a:r>
            <a:r>
              <a:rPr kumimoji="1" lang="en-US" altLang="ja-JP" sz="1400" dirty="0">
                <a:solidFill>
                  <a:schemeClr val="tx1"/>
                </a:solidFill>
              </a:rPr>
              <a:t>3</a:t>
            </a:r>
            <a:r>
              <a:rPr kumimoji="1" lang="ja-JP" altLang="en-US" sz="1400" dirty="0">
                <a:solidFill>
                  <a:schemeClr val="tx1"/>
                </a:solidFill>
              </a:rPr>
              <a:t>か月間です</a:t>
            </a:r>
            <a:endParaRPr kumimoji="1" lang="en-US" altLang="ja-JP" sz="1400" dirty="0">
              <a:solidFill>
                <a:schemeClr val="tx1"/>
              </a:solidFill>
            </a:endParaRPr>
          </a:p>
          <a:p>
            <a:pPr marL="285750" indent="-285750" algn="l">
              <a:lnSpc>
                <a:spcPct val="1300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kumimoji="1" lang="ja-JP" altLang="en-US" sz="1400" dirty="0">
                <a:solidFill>
                  <a:schemeClr val="tx1"/>
                </a:solidFill>
              </a:rPr>
              <a:t>金額は全て税抜で記載しております。別途消費税がかかります</a:t>
            </a:r>
            <a:endParaRPr kumimoji="1" lang="en-US" altLang="ja-JP" sz="1400" dirty="0">
              <a:solidFill>
                <a:schemeClr val="tx1"/>
              </a:solidFill>
            </a:endParaRPr>
          </a:p>
          <a:p>
            <a:pPr marL="285750" indent="-285750" algn="l">
              <a:lnSpc>
                <a:spcPct val="1300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kumimoji="1" lang="ja-JP" altLang="en-US" sz="1400" dirty="0">
                <a:solidFill>
                  <a:schemeClr val="tx1"/>
                </a:solidFill>
              </a:rPr>
              <a:t>ご導入いただく機器数や機種が変更となる場合は、再度お見積りを提示させていただきます</a:t>
            </a:r>
            <a:endParaRPr kumimoji="1" lang="en-US" altLang="ja-JP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2413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9F944B-CFB4-F313-A7B5-57E6CF9B5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料金プラン　～オンラインホワイトボードサービス～</a:t>
            </a:r>
            <a:endParaRPr kumimoji="1" lang="ja-JP" altLang="en-US" dirty="0"/>
          </a:p>
        </p:txBody>
      </p: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27C7ADFB-DB4A-F8A2-E641-2F1DE0BBC449}"/>
              </a:ext>
            </a:extLst>
          </p:cNvPr>
          <p:cNvGrpSpPr/>
          <p:nvPr/>
        </p:nvGrpSpPr>
        <p:grpSpPr>
          <a:xfrm>
            <a:off x="457130" y="1202634"/>
            <a:ext cx="3454493" cy="5112568"/>
            <a:chOff x="516325" y="1484784"/>
            <a:chExt cx="3454493" cy="5112568"/>
          </a:xfrm>
        </p:grpSpPr>
        <p:grpSp>
          <p:nvGrpSpPr>
            <p:cNvPr id="29" name="グループ化 28">
              <a:extLst>
                <a:ext uri="{FF2B5EF4-FFF2-40B4-BE49-F238E27FC236}">
                  <a16:creationId xmlns:a16="http://schemas.microsoft.com/office/drawing/2014/main" id="{B5111474-CF67-7889-9FF5-F98DBA67C0D2}"/>
                </a:ext>
              </a:extLst>
            </p:cNvPr>
            <p:cNvGrpSpPr/>
            <p:nvPr/>
          </p:nvGrpSpPr>
          <p:grpSpPr>
            <a:xfrm>
              <a:off x="516325" y="1484784"/>
              <a:ext cx="3454493" cy="5112568"/>
              <a:chOff x="695399" y="1484784"/>
              <a:chExt cx="3096344" cy="5112568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49B5F793-DB09-0CB8-4ABB-0726D906D585}"/>
                  </a:ext>
                </a:extLst>
              </p:cNvPr>
              <p:cNvSpPr/>
              <p:nvPr/>
            </p:nvSpPr>
            <p:spPr>
              <a:xfrm>
                <a:off x="695399" y="2868820"/>
                <a:ext cx="3096344" cy="3728532"/>
              </a:xfrm>
              <a:prstGeom prst="rect">
                <a:avLst/>
              </a:prstGeom>
              <a:solidFill>
                <a:schemeClr val="bg1"/>
              </a:solidFill>
              <a:ln w="12065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0" tIns="180000" rIns="180000" bIns="180000" rtlCol="0" anchor="ctr"/>
              <a:lstStyle/>
              <a:p>
                <a:pPr marL="285750" indent="-285750" algn="l">
                  <a:lnSpc>
                    <a:spcPct val="130000"/>
                  </a:lnSpc>
                  <a:spcAft>
                    <a:spcPts val="600"/>
                  </a:spcAft>
                  <a:buFont typeface="Wingdings" panose="05000000000000000000" pitchFamily="2" charset="2"/>
                  <a:buChar char="n"/>
                </a:pPr>
                <a:r>
                  <a:rPr kumimoji="1" lang="en-US" altLang="ja-JP" sz="1600" dirty="0">
                    <a:solidFill>
                      <a:schemeClr val="tx1"/>
                    </a:solidFill>
                  </a:rPr>
                  <a:t>3</a:t>
                </a:r>
                <a:r>
                  <a:rPr kumimoji="1" lang="ja-JP" altLang="en-US" sz="1600" dirty="0">
                    <a:solidFill>
                      <a:schemeClr val="tx1"/>
                    </a:solidFill>
                  </a:rPr>
                  <a:t>つの編集可能ファイル</a:t>
                </a:r>
                <a:endParaRPr kumimoji="1" lang="en-US" altLang="ja-JP" sz="1600" dirty="0">
                  <a:solidFill>
                    <a:schemeClr val="tx1"/>
                  </a:solidFill>
                </a:endParaRPr>
              </a:p>
              <a:p>
                <a:pPr marL="285750" indent="-285750" algn="l">
                  <a:lnSpc>
                    <a:spcPct val="130000"/>
                  </a:lnSpc>
                  <a:spcAft>
                    <a:spcPts val="600"/>
                  </a:spcAft>
                  <a:buFont typeface="Wingdings" panose="05000000000000000000" pitchFamily="2" charset="2"/>
                  <a:buChar char="n"/>
                </a:pPr>
                <a:r>
                  <a:rPr kumimoji="1" lang="ja-JP" alt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ファイル共有</a:t>
                </a:r>
                <a:endParaRPr kumimoji="1" lang="en-US" altLang="ja-JP" sz="1600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 marL="285750" indent="-285750" algn="l">
                  <a:lnSpc>
                    <a:spcPct val="130000"/>
                  </a:lnSpc>
                  <a:spcAft>
                    <a:spcPts val="600"/>
                  </a:spcAft>
                  <a:buFont typeface="Wingdings" panose="05000000000000000000" pitchFamily="2" charset="2"/>
                  <a:buChar char="n"/>
                </a:pPr>
                <a:r>
                  <a:rPr kumimoji="1" lang="ja-JP" alt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テンプレートの利用</a:t>
                </a:r>
                <a:endParaRPr kumimoji="1" lang="en-US" altLang="ja-JP" sz="1600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 marL="285750" indent="-285750" algn="l">
                  <a:lnSpc>
                    <a:spcPct val="130000"/>
                  </a:lnSpc>
                  <a:spcAft>
                    <a:spcPts val="600"/>
                  </a:spcAft>
                  <a:buFont typeface="Wingdings" panose="05000000000000000000" pitchFamily="2" charset="2"/>
                  <a:buChar char="n"/>
                </a:pPr>
                <a:r>
                  <a:rPr kumimoji="1" lang="en-US" altLang="ja-JP" sz="1600" dirty="0">
                    <a:solidFill>
                      <a:schemeClr val="bg1">
                        <a:lumMod val="75000"/>
                      </a:schemeClr>
                    </a:solidFill>
                  </a:rPr>
                  <a:t>API</a:t>
                </a:r>
                <a:r>
                  <a:rPr kumimoji="1" lang="ja-JP" alt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連携</a:t>
                </a:r>
                <a:endParaRPr kumimoji="1" lang="en-US" altLang="ja-JP" sz="1600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 marL="285750" indent="-285750" algn="l">
                  <a:lnSpc>
                    <a:spcPct val="130000"/>
                  </a:lnSpc>
                  <a:spcAft>
                    <a:spcPts val="600"/>
                  </a:spcAft>
                  <a:buFont typeface="Wingdings" panose="05000000000000000000" pitchFamily="2" charset="2"/>
                  <a:buChar char="n"/>
                </a:pPr>
                <a:r>
                  <a:rPr kumimoji="1" lang="ja-JP" alt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高度なユーザ管理</a:t>
                </a:r>
                <a:endParaRPr kumimoji="1" lang="en-US" altLang="ja-JP" sz="1600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 marL="285750" indent="-285750" algn="l">
                  <a:lnSpc>
                    <a:spcPct val="130000"/>
                  </a:lnSpc>
                  <a:spcAft>
                    <a:spcPts val="600"/>
                  </a:spcAft>
                  <a:buFont typeface="Wingdings" panose="05000000000000000000" pitchFamily="2" charset="2"/>
                  <a:buChar char="n"/>
                </a:pPr>
                <a:r>
                  <a:rPr kumimoji="1" lang="ja-JP" alt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ゲストユーザとの共同編集</a:t>
                </a:r>
                <a:endParaRPr kumimoji="1" lang="en-US" altLang="ja-JP" sz="1600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 marL="285750" indent="-285750" algn="l">
                  <a:lnSpc>
                    <a:spcPct val="130000"/>
                  </a:lnSpc>
                  <a:spcAft>
                    <a:spcPts val="600"/>
                  </a:spcAft>
                  <a:buFont typeface="Wingdings" panose="05000000000000000000" pitchFamily="2" charset="2"/>
                  <a:buChar char="n"/>
                </a:pPr>
                <a:r>
                  <a:rPr kumimoji="1" lang="ja-JP" alt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サポート機能</a:t>
                </a:r>
              </a:p>
            </p:txBody>
          </p:sp>
          <p:sp>
            <p:nvSpPr>
              <p:cNvPr id="6" name="矢印: 五方向 5">
                <a:extLst>
                  <a:ext uri="{FF2B5EF4-FFF2-40B4-BE49-F238E27FC236}">
                    <a16:creationId xmlns:a16="http://schemas.microsoft.com/office/drawing/2014/main" id="{0540B21F-77DC-2868-30DF-F332480F0941}"/>
                  </a:ext>
                </a:extLst>
              </p:cNvPr>
              <p:cNvSpPr/>
              <p:nvPr/>
            </p:nvSpPr>
            <p:spPr>
              <a:xfrm rot="5400000">
                <a:off x="1415479" y="764705"/>
                <a:ext cx="1656184" cy="3096342"/>
              </a:xfrm>
              <a:prstGeom prst="homePlate">
                <a:avLst>
                  <a:gd name="adj" fmla="val 19765"/>
                </a:avLst>
              </a:prstGeom>
              <a:solidFill>
                <a:schemeClr val="tx2"/>
              </a:solidFill>
              <a:ln w="120650" cap="rnd">
                <a:solidFill>
                  <a:schemeClr val="tx2"/>
                </a:solidFill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>
                  <a:lnSpc>
                    <a:spcPct val="130000"/>
                  </a:lnSpc>
                  <a:spcAft>
                    <a:spcPts val="600"/>
                  </a:spcAft>
                </a:pPr>
                <a:endParaRPr kumimoji="1" lang="ja-JP" altLang="en-US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F1D90159-4BBD-0C7B-1305-1ED9E661C833}"/>
                </a:ext>
              </a:extLst>
            </p:cNvPr>
            <p:cNvSpPr txBox="1"/>
            <p:nvPr/>
          </p:nvSpPr>
          <p:spPr>
            <a:xfrm>
              <a:off x="695400" y="1541934"/>
              <a:ext cx="3096342" cy="1168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r>
                <a:rPr kumimoji="1" lang="ja-JP" altLang="en-US" sz="1600" dirty="0">
                  <a:solidFill>
                    <a:schemeClr val="bg1"/>
                  </a:solidFill>
                  <a:latin typeface="+mn-ea"/>
                </a:rPr>
                <a:t>フリー</a:t>
              </a:r>
              <a:endParaRPr kumimoji="1" lang="en-US" altLang="ja-JP" sz="1600" dirty="0">
                <a:solidFill>
                  <a:schemeClr val="bg1"/>
                </a:solidFill>
                <a:latin typeface="+mn-ea"/>
              </a:endParaRPr>
            </a:p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r>
                <a:rPr kumimoji="1" lang="ja-JP" altLang="en-US" sz="3600" b="1" dirty="0">
                  <a:solidFill>
                    <a:schemeClr val="bg1"/>
                  </a:solidFill>
                  <a:latin typeface="+mn-ea"/>
                </a:rPr>
                <a:t>無料</a:t>
              </a:r>
            </a:p>
          </p:txBody>
        </p:sp>
      </p:grpSp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F6975700-DD59-A173-0C05-6DEC3D64F229}"/>
              </a:ext>
            </a:extLst>
          </p:cNvPr>
          <p:cNvGrpSpPr/>
          <p:nvPr/>
        </p:nvGrpSpPr>
        <p:grpSpPr>
          <a:xfrm>
            <a:off x="4368753" y="1202634"/>
            <a:ext cx="3454493" cy="5112568"/>
            <a:chOff x="4836805" y="1484784"/>
            <a:chExt cx="3454493" cy="5112568"/>
          </a:xfrm>
        </p:grpSpPr>
        <p:grpSp>
          <p:nvGrpSpPr>
            <p:cNvPr id="30" name="グループ化 29">
              <a:extLst>
                <a:ext uri="{FF2B5EF4-FFF2-40B4-BE49-F238E27FC236}">
                  <a16:creationId xmlns:a16="http://schemas.microsoft.com/office/drawing/2014/main" id="{BEC264FB-A2BC-8907-4D26-9ECDEE992491}"/>
                </a:ext>
              </a:extLst>
            </p:cNvPr>
            <p:cNvGrpSpPr/>
            <p:nvPr/>
          </p:nvGrpSpPr>
          <p:grpSpPr>
            <a:xfrm>
              <a:off x="4836805" y="1484784"/>
              <a:ext cx="3454493" cy="5112568"/>
              <a:chOff x="5015879" y="1484784"/>
              <a:chExt cx="3096344" cy="5112568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9E9A3475-3969-D86F-2F91-AF73A491103D}"/>
                  </a:ext>
                </a:extLst>
              </p:cNvPr>
              <p:cNvSpPr/>
              <p:nvPr/>
            </p:nvSpPr>
            <p:spPr>
              <a:xfrm>
                <a:off x="5015879" y="2868820"/>
                <a:ext cx="3096344" cy="3728532"/>
              </a:xfrm>
              <a:prstGeom prst="rect">
                <a:avLst/>
              </a:prstGeom>
              <a:solidFill>
                <a:schemeClr val="bg1"/>
              </a:solidFill>
              <a:ln w="12065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0" tIns="180000" rIns="180000" bIns="180000" rtlCol="0" anchor="ctr"/>
              <a:lstStyle/>
              <a:p>
                <a:pPr marL="285750" indent="-285750" algn="l">
                  <a:lnSpc>
                    <a:spcPct val="130000"/>
                  </a:lnSpc>
                  <a:spcAft>
                    <a:spcPts val="600"/>
                  </a:spcAft>
                  <a:buFont typeface="Wingdings" panose="05000000000000000000" pitchFamily="2" charset="2"/>
                  <a:buChar char="n"/>
                </a:pPr>
                <a:r>
                  <a:rPr kumimoji="1" lang="ja-JP" altLang="en-US" sz="1600" dirty="0">
                    <a:solidFill>
                      <a:schemeClr val="tx1"/>
                    </a:solidFill>
                  </a:rPr>
                  <a:t>無制限の編集可能ファイル</a:t>
                </a:r>
                <a:endParaRPr kumimoji="1" lang="en-US" altLang="ja-JP" sz="1600" dirty="0">
                  <a:solidFill>
                    <a:schemeClr val="tx1"/>
                  </a:solidFill>
                </a:endParaRPr>
              </a:p>
              <a:p>
                <a:pPr marL="285750" indent="-285750" algn="l">
                  <a:lnSpc>
                    <a:spcPct val="130000"/>
                  </a:lnSpc>
                  <a:spcAft>
                    <a:spcPts val="600"/>
                  </a:spcAft>
                  <a:buFont typeface="Wingdings" panose="05000000000000000000" pitchFamily="2" charset="2"/>
                  <a:buChar char="n"/>
                </a:pPr>
                <a:r>
                  <a:rPr kumimoji="1" lang="ja-JP" altLang="en-US" sz="1600" dirty="0">
                    <a:solidFill>
                      <a:schemeClr val="tx1"/>
                    </a:solidFill>
                  </a:rPr>
                  <a:t>ファイル共有</a:t>
                </a:r>
                <a:endParaRPr kumimoji="1" lang="en-US" altLang="ja-JP" sz="1600" dirty="0">
                  <a:solidFill>
                    <a:schemeClr val="tx1"/>
                  </a:solidFill>
                </a:endParaRPr>
              </a:p>
              <a:p>
                <a:pPr marL="285750" indent="-285750" algn="l">
                  <a:lnSpc>
                    <a:spcPct val="130000"/>
                  </a:lnSpc>
                  <a:spcAft>
                    <a:spcPts val="600"/>
                  </a:spcAft>
                  <a:buFont typeface="Wingdings" panose="05000000000000000000" pitchFamily="2" charset="2"/>
                  <a:buChar char="n"/>
                </a:pPr>
                <a:r>
                  <a:rPr kumimoji="1" lang="ja-JP" altLang="en-US" sz="1600" dirty="0">
                    <a:solidFill>
                      <a:schemeClr val="tx1"/>
                    </a:solidFill>
                  </a:rPr>
                  <a:t>テンプレートの利用</a:t>
                </a:r>
                <a:endParaRPr kumimoji="1" lang="en-US" altLang="ja-JP" sz="1600" dirty="0">
                  <a:solidFill>
                    <a:schemeClr val="tx1"/>
                  </a:solidFill>
                </a:endParaRPr>
              </a:p>
              <a:p>
                <a:pPr marL="285750" indent="-285750" algn="l">
                  <a:lnSpc>
                    <a:spcPct val="130000"/>
                  </a:lnSpc>
                  <a:spcAft>
                    <a:spcPts val="600"/>
                  </a:spcAft>
                  <a:buFont typeface="Wingdings" panose="05000000000000000000" pitchFamily="2" charset="2"/>
                  <a:buChar char="n"/>
                </a:pPr>
                <a:r>
                  <a:rPr kumimoji="1" lang="en-US" altLang="ja-JP" sz="1600" dirty="0">
                    <a:solidFill>
                      <a:schemeClr val="tx1"/>
                    </a:solidFill>
                  </a:rPr>
                  <a:t>API</a:t>
                </a:r>
                <a:r>
                  <a:rPr kumimoji="1" lang="ja-JP" altLang="en-US" sz="1600" dirty="0">
                    <a:solidFill>
                      <a:schemeClr val="tx1"/>
                    </a:solidFill>
                  </a:rPr>
                  <a:t>連携</a:t>
                </a:r>
                <a:endParaRPr kumimoji="1" lang="en-US" altLang="ja-JP" sz="1600" dirty="0">
                  <a:solidFill>
                    <a:schemeClr val="tx1"/>
                  </a:solidFill>
                </a:endParaRPr>
              </a:p>
              <a:p>
                <a:pPr marL="285750" indent="-285750" algn="l">
                  <a:lnSpc>
                    <a:spcPct val="130000"/>
                  </a:lnSpc>
                  <a:spcAft>
                    <a:spcPts val="600"/>
                  </a:spcAft>
                  <a:buFont typeface="Wingdings" panose="05000000000000000000" pitchFamily="2" charset="2"/>
                  <a:buChar char="n"/>
                </a:pPr>
                <a:r>
                  <a:rPr kumimoji="1" lang="ja-JP" alt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高度なユーザ管理</a:t>
                </a:r>
                <a:endParaRPr kumimoji="1" lang="en-US" altLang="ja-JP" sz="1600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 marL="285750" indent="-285750" algn="l">
                  <a:lnSpc>
                    <a:spcPct val="130000"/>
                  </a:lnSpc>
                  <a:spcAft>
                    <a:spcPts val="600"/>
                  </a:spcAft>
                  <a:buFont typeface="Wingdings" panose="05000000000000000000" pitchFamily="2" charset="2"/>
                  <a:buChar char="n"/>
                </a:pPr>
                <a:r>
                  <a:rPr kumimoji="1" lang="ja-JP" alt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ゲストユーザとの共同編集</a:t>
                </a:r>
                <a:endParaRPr kumimoji="1" lang="en-US" altLang="ja-JP" sz="1600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 marL="285750" indent="-285750" algn="l">
                  <a:lnSpc>
                    <a:spcPct val="130000"/>
                  </a:lnSpc>
                  <a:spcAft>
                    <a:spcPts val="600"/>
                  </a:spcAft>
                  <a:buFont typeface="Wingdings" panose="05000000000000000000" pitchFamily="2" charset="2"/>
                  <a:buChar char="n"/>
                </a:pPr>
                <a:r>
                  <a:rPr kumimoji="1" lang="ja-JP" altLang="en-US" sz="1600" dirty="0">
                    <a:solidFill>
                      <a:schemeClr val="tx1"/>
                    </a:solidFill>
                  </a:rPr>
                  <a:t>専用フォーム</a:t>
                </a:r>
              </a:p>
            </p:txBody>
          </p:sp>
          <p:sp>
            <p:nvSpPr>
              <p:cNvPr id="18" name="矢印: 五方向 17">
                <a:extLst>
                  <a:ext uri="{FF2B5EF4-FFF2-40B4-BE49-F238E27FC236}">
                    <a16:creationId xmlns:a16="http://schemas.microsoft.com/office/drawing/2014/main" id="{E61D50DD-0DB0-0AA6-9DFD-B2D76C599756}"/>
                  </a:ext>
                </a:extLst>
              </p:cNvPr>
              <p:cNvSpPr/>
              <p:nvPr/>
            </p:nvSpPr>
            <p:spPr>
              <a:xfrm rot="5400000">
                <a:off x="5735959" y="764705"/>
                <a:ext cx="1656184" cy="3096342"/>
              </a:xfrm>
              <a:prstGeom prst="homePlate">
                <a:avLst>
                  <a:gd name="adj" fmla="val 19765"/>
                </a:avLst>
              </a:prstGeom>
              <a:solidFill>
                <a:schemeClr val="tx2"/>
              </a:solidFill>
              <a:ln w="120650" cap="rnd">
                <a:solidFill>
                  <a:schemeClr val="tx2"/>
                </a:solidFill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>
                  <a:lnSpc>
                    <a:spcPct val="130000"/>
                  </a:lnSpc>
                  <a:spcAft>
                    <a:spcPts val="600"/>
                  </a:spcAft>
                </a:pPr>
                <a:endParaRPr kumimoji="1" lang="ja-JP" altLang="en-US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F46C64D8-FCA7-58CB-1771-C1DED957A17E}"/>
                </a:ext>
              </a:extLst>
            </p:cNvPr>
            <p:cNvSpPr txBox="1"/>
            <p:nvPr/>
          </p:nvSpPr>
          <p:spPr>
            <a:xfrm>
              <a:off x="5015880" y="1541934"/>
              <a:ext cx="3096342" cy="15111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r>
                <a:rPr kumimoji="1" lang="ja-JP" altLang="en-US" sz="1600" dirty="0">
                  <a:solidFill>
                    <a:schemeClr val="bg1"/>
                  </a:solidFill>
                  <a:latin typeface="+mn-ea"/>
                </a:rPr>
                <a:t>スタンダード</a:t>
              </a:r>
              <a:endParaRPr kumimoji="1" lang="en-US" altLang="ja-JP" sz="1600" dirty="0">
                <a:solidFill>
                  <a:schemeClr val="bg1"/>
                </a:solidFill>
                <a:latin typeface="+mn-ea"/>
              </a:endParaRPr>
            </a:p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r>
                <a:rPr kumimoji="1" lang="en-US" altLang="ja-JP" sz="3600" b="1" dirty="0">
                  <a:solidFill>
                    <a:schemeClr val="bg1"/>
                  </a:solidFill>
                  <a:latin typeface="+mn-ea"/>
                </a:rPr>
                <a:t>500</a:t>
              </a:r>
              <a:r>
                <a:rPr kumimoji="1" lang="ja-JP" altLang="en-US" sz="3600" b="1" dirty="0">
                  <a:solidFill>
                    <a:schemeClr val="bg1"/>
                  </a:solidFill>
                  <a:latin typeface="+mn-ea"/>
                </a:rPr>
                <a:t>円</a:t>
              </a:r>
              <a:r>
                <a:rPr kumimoji="1" lang="ja-JP" altLang="en-US" sz="1600" dirty="0">
                  <a:solidFill>
                    <a:schemeClr val="bg1"/>
                  </a:solidFill>
                  <a:latin typeface="+mn-ea"/>
                </a:rPr>
                <a:t>／ユーザ</a:t>
              </a:r>
              <a:br>
                <a:rPr kumimoji="1" lang="en-US" altLang="ja-JP" sz="3600" dirty="0">
                  <a:solidFill>
                    <a:schemeClr val="bg1"/>
                  </a:solidFill>
                  <a:latin typeface="+mn-ea"/>
                </a:rPr>
              </a:br>
              <a:r>
                <a:rPr kumimoji="1" lang="ja-JP" altLang="en-US" sz="1600" dirty="0">
                  <a:solidFill>
                    <a:schemeClr val="bg1"/>
                  </a:solidFill>
                  <a:latin typeface="+mn-ea"/>
                </a:rPr>
                <a:t>（税抜）</a:t>
              </a:r>
              <a:endParaRPr kumimoji="1" lang="en-US" altLang="ja-JP" sz="16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9FA0BE1B-70F4-D477-C7F7-583C70E58550}"/>
              </a:ext>
            </a:extLst>
          </p:cNvPr>
          <p:cNvGrpSpPr/>
          <p:nvPr/>
        </p:nvGrpSpPr>
        <p:grpSpPr>
          <a:xfrm>
            <a:off x="8280376" y="1202634"/>
            <a:ext cx="3454493" cy="5112568"/>
            <a:chOff x="8231479" y="1484784"/>
            <a:chExt cx="3454493" cy="5112568"/>
          </a:xfrm>
        </p:grpSpPr>
        <p:grpSp>
          <p:nvGrpSpPr>
            <p:cNvPr id="31" name="グループ化 30">
              <a:extLst>
                <a:ext uri="{FF2B5EF4-FFF2-40B4-BE49-F238E27FC236}">
                  <a16:creationId xmlns:a16="http://schemas.microsoft.com/office/drawing/2014/main" id="{30DF1A7E-2B50-0A48-E45F-A9BF10660EE1}"/>
                </a:ext>
              </a:extLst>
            </p:cNvPr>
            <p:cNvGrpSpPr/>
            <p:nvPr/>
          </p:nvGrpSpPr>
          <p:grpSpPr>
            <a:xfrm>
              <a:off x="8231479" y="1484784"/>
              <a:ext cx="3454493" cy="5112568"/>
              <a:chOff x="8410553" y="1484784"/>
              <a:chExt cx="3096344" cy="5112568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C468A345-4CEA-8399-0283-FF836B6B0B09}"/>
                  </a:ext>
                </a:extLst>
              </p:cNvPr>
              <p:cNvSpPr/>
              <p:nvPr/>
            </p:nvSpPr>
            <p:spPr>
              <a:xfrm>
                <a:off x="8410553" y="2868820"/>
                <a:ext cx="3096344" cy="3728532"/>
              </a:xfrm>
              <a:prstGeom prst="rect">
                <a:avLst/>
              </a:prstGeom>
              <a:solidFill>
                <a:schemeClr val="bg1"/>
              </a:solidFill>
              <a:ln w="12065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0" tIns="180000" rIns="180000" bIns="180000" rtlCol="0" anchor="ctr"/>
              <a:lstStyle/>
              <a:p>
                <a:pPr marL="285750" indent="-285750" algn="l">
                  <a:lnSpc>
                    <a:spcPct val="130000"/>
                  </a:lnSpc>
                  <a:spcAft>
                    <a:spcPts val="600"/>
                  </a:spcAft>
                  <a:buFont typeface="Wingdings" panose="05000000000000000000" pitchFamily="2" charset="2"/>
                  <a:buChar char="n"/>
                </a:pPr>
                <a:r>
                  <a:rPr kumimoji="1" lang="ja-JP" altLang="en-US" sz="1600" dirty="0">
                    <a:solidFill>
                      <a:schemeClr val="tx1"/>
                    </a:solidFill>
                  </a:rPr>
                  <a:t>無制限の編集可能ファイル</a:t>
                </a:r>
                <a:endParaRPr kumimoji="1" lang="en-US" altLang="ja-JP" sz="1600" dirty="0">
                  <a:solidFill>
                    <a:schemeClr val="tx1"/>
                  </a:solidFill>
                </a:endParaRPr>
              </a:p>
              <a:p>
                <a:pPr marL="285750" indent="-285750" algn="l">
                  <a:lnSpc>
                    <a:spcPct val="130000"/>
                  </a:lnSpc>
                  <a:spcAft>
                    <a:spcPts val="600"/>
                  </a:spcAft>
                  <a:buFont typeface="Wingdings" panose="05000000000000000000" pitchFamily="2" charset="2"/>
                  <a:buChar char="n"/>
                </a:pPr>
                <a:r>
                  <a:rPr kumimoji="1" lang="ja-JP" altLang="en-US" sz="1600" dirty="0">
                    <a:solidFill>
                      <a:schemeClr val="tx1"/>
                    </a:solidFill>
                  </a:rPr>
                  <a:t>ファイル共有</a:t>
                </a:r>
                <a:endParaRPr kumimoji="1" lang="en-US" altLang="ja-JP" sz="1600" dirty="0">
                  <a:solidFill>
                    <a:schemeClr val="tx1"/>
                  </a:solidFill>
                </a:endParaRPr>
              </a:p>
              <a:p>
                <a:pPr marL="285750" indent="-285750" algn="l">
                  <a:lnSpc>
                    <a:spcPct val="130000"/>
                  </a:lnSpc>
                  <a:spcAft>
                    <a:spcPts val="600"/>
                  </a:spcAft>
                  <a:buFont typeface="Wingdings" panose="05000000000000000000" pitchFamily="2" charset="2"/>
                  <a:buChar char="n"/>
                </a:pPr>
                <a:r>
                  <a:rPr kumimoji="1" lang="ja-JP" altLang="en-US" sz="1600" dirty="0">
                    <a:solidFill>
                      <a:schemeClr val="tx1"/>
                    </a:solidFill>
                  </a:rPr>
                  <a:t>テンプレートの利用</a:t>
                </a:r>
                <a:endParaRPr kumimoji="1" lang="en-US" altLang="ja-JP" sz="1600" dirty="0">
                  <a:solidFill>
                    <a:schemeClr val="tx1"/>
                  </a:solidFill>
                </a:endParaRPr>
              </a:p>
              <a:p>
                <a:pPr marL="285750" indent="-285750" algn="l">
                  <a:lnSpc>
                    <a:spcPct val="130000"/>
                  </a:lnSpc>
                  <a:spcAft>
                    <a:spcPts val="600"/>
                  </a:spcAft>
                  <a:buFont typeface="Wingdings" panose="05000000000000000000" pitchFamily="2" charset="2"/>
                  <a:buChar char="n"/>
                </a:pPr>
                <a:r>
                  <a:rPr kumimoji="1" lang="en-US" altLang="ja-JP" sz="1600" dirty="0">
                    <a:solidFill>
                      <a:schemeClr val="tx1"/>
                    </a:solidFill>
                  </a:rPr>
                  <a:t>API</a:t>
                </a:r>
                <a:r>
                  <a:rPr kumimoji="1" lang="ja-JP" altLang="en-US" sz="1600" dirty="0">
                    <a:solidFill>
                      <a:schemeClr val="tx1"/>
                    </a:solidFill>
                  </a:rPr>
                  <a:t>連携</a:t>
                </a:r>
                <a:endParaRPr kumimoji="1" lang="en-US" altLang="ja-JP" sz="1600" dirty="0">
                  <a:solidFill>
                    <a:schemeClr val="tx1"/>
                  </a:solidFill>
                </a:endParaRPr>
              </a:p>
              <a:p>
                <a:pPr marL="285750" indent="-285750" algn="l">
                  <a:lnSpc>
                    <a:spcPct val="130000"/>
                  </a:lnSpc>
                  <a:spcAft>
                    <a:spcPts val="600"/>
                  </a:spcAft>
                  <a:buFont typeface="Wingdings" panose="05000000000000000000" pitchFamily="2" charset="2"/>
                  <a:buChar char="n"/>
                </a:pPr>
                <a:r>
                  <a:rPr kumimoji="1" lang="ja-JP" altLang="en-US" sz="1600" dirty="0">
                    <a:solidFill>
                      <a:schemeClr val="tx1"/>
                    </a:solidFill>
                  </a:rPr>
                  <a:t>高度なユーザ管理</a:t>
                </a:r>
                <a:endParaRPr kumimoji="1" lang="en-US" altLang="ja-JP" sz="1600" dirty="0">
                  <a:solidFill>
                    <a:schemeClr val="tx1"/>
                  </a:solidFill>
                </a:endParaRPr>
              </a:p>
              <a:p>
                <a:pPr marL="285750" indent="-285750" algn="l">
                  <a:lnSpc>
                    <a:spcPct val="130000"/>
                  </a:lnSpc>
                  <a:spcAft>
                    <a:spcPts val="600"/>
                  </a:spcAft>
                  <a:buFont typeface="Wingdings" panose="05000000000000000000" pitchFamily="2" charset="2"/>
                  <a:buChar char="n"/>
                </a:pPr>
                <a:r>
                  <a:rPr kumimoji="1" lang="ja-JP" altLang="en-US" sz="1600" dirty="0">
                    <a:solidFill>
                      <a:schemeClr val="tx1"/>
                    </a:solidFill>
                  </a:rPr>
                  <a:t>ゲストユーザとの共同編集</a:t>
                </a:r>
                <a:endParaRPr kumimoji="1" lang="en-US" altLang="ja-JP" sz="1600" dirty="0">
                  <a:solidFill>
                    <a:schemeClr val="tx1"/>
                  </a:solidFill>
                </a:endParaRPr>
              </a:p>
              <a:p>
                <a:pPr marL="285750" indent="-285750" algn="l">
                  <a:lnSpc>
                    <a:spcPct val="130000"/>
                  </a:lnSpc>
                  <a:spcAft>
                    <a:spcPts val="600"/>
                  </a:spcAft>
                  <a:buFont typeface="Wingdings" panose="05000000000000000000" pitchFamily="2" charset="2"/>
                  <a:buChar char="n"/>
                </a:pPr>
                <a:r>
                  <a:rPr kumimoji="1" lang="ja-JP" altLang="en-US" sz="1600" dirty="0">
                    <a:solidFill>
                      <a:schemeClr val="tx1"/>
                    </a:solidFill>
                  </a:rPr>
                  <a:t>全てのサポート機能</a:t>
                </a:r>
              </a:p>
            </p:txBody>
          </p:sp>
          <p:sp>
            <p:nvSpPr>
              <p:cNvPr id="22" name="矢印: 五方向 21">
                <a:extLst>
                  <a:ext uri="{FF2B5EF4-FFF2-40B4-BE49-F238E27FC236}">
                    <a16:creationId xmlns:a16="http://schemas.microsoft.com/office/drawing/2014/main" id="{6B1D9CDF-87B1-F179-7C3E-EAFDD0D97CDC}"/>
                  </a:ext>
                </a:extLst>
              </p:cNvPr>
              <p:cNvSpPr/>
              <p:nvPr/>
            </p:nvSpPr>
            <p:spPr>
              <a:xfrm rot="5400000">
                <a:off x="9130633" y="764705"/>
                <a:ext cx="1656184" cy="3096342"/>
              </a:xfrm>
              <a:prstGeom prst="homePlate">
                <a:avLst>
                  <a:gd name="adj" fmla="val 19765"/>
                </a:avLst>
              </a:prstGeom>
              <a:solidFill>
                <a:schemeClr val="tx2"/>
              </a:solidFill>
              <a:ln w="120650" cap="rnd">
                <a:solidFill>
                  <a:schemeClr val="tx2"/>
                </a:solidFill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>
                  <a:lnSpc>
                    <a:spcPct val="130000"/>
                  </a:lnSpc>
                  <a:spcAft>
                    <a:spcPts val="600"/>
                  </a:spcAft>
                </a:pPr>
                <a:endParaRPr kumimoji="1" lang="ja-JP" altLang="en-US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614EA818-74A1-E31F-6090-BD9D61B47262}"/>
                </a:ext>
              </a:extLst>
            </p:cNvPr>
            <p:cNvSpPr txBox="1"/>
            <p:nvPr/>
          </p:nvSpPr>
          <p:spPr>
            <a:xfrm>
              <a:off x="8410554" y="1541934"/>
              <a:ext cx="3096342" cy="15111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r>
                <a:rPr kumimoji="1" lang="ja-JP" altLang="en-US" sz="1600" dirty="0">
                  <a:solidFill>
                    <a:schemeClr val="bg1"/>
                  </a:solidFill>
                  <a:latin typeface="+mn-ea"/>
                </a:rPr>
                <a:t>プレミアム</a:t>
              </a:r>
              <a:endParaRPr kumimoji="1" lang="en-US" altLang="ja-JP" sz="1600" dirty="0">
                <a:solidFill>
                  <a:schemeClr val="bg1"/>
                </a:solidFill>
                <a:latin typeface="+mn-ea"/>
              </a:endParaRPr>
            </a:p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r>
                <a:rPr kumimoji="1" lang="en-US" altLang="ja-JP" sz="3600" b="1" dirty="0">
                  <a:solidFill>
                    <a:schemeClr val="bg1"/>
                  </a:solidFill>
                  <a:latin typeface="+mn-ea"/>
                </a:rPr>
                <a:t>800</a:t>
              </a:r>
              <a:r>
                <a:rPr kumimoji="1" lang="ja-JP" altLang="en-US" sz="3600" b="1" dirty="0">
                  <a:solidFill>
                    <a:schemeClr val="bg1"/>
                  </a:solidFill>
                  <a:latin typeface="+mn-ea"/>
                </a:rPr>
                <a:t>円</a:t>
              </a:r>
              <a:r>
                <a:rPr kumimoji="1" lang="ja-JP" altLang="en-US" sz="1600" dirty="0">
                  <a:solidFill>
                    <a:schemeClr val="bg1"/>
                  </a:solidFill>
                  <a:latin typeface="+mn-ea"/>
                </a:rPr>
                <a:t>／ユーザ</a:t>
              </a:r>
              <a:br>
                <a:rPr kumimoji="1" lang="en-US" altLang="ja-JP" sz="3600" dirty="0">
                  <a:solidFill>
                    <a:schemeClr val="bg1"/>
                  </a:solidFill>
                  <a:latin typeface="+mn-ea"/>
                </a:rPr>
              </a:br>
              <a:r>
                <a:rPr kumimoji="1" lang="ja-JP" altLang="en-US" sz="1600" dirty="0">
                  <a:solidFill>
                    <a:schemeClr val="bg1"/>
                  </a:solidFill>
                  <a:latin typeface="+mn-ea"/>
                </a:rPr>
                <a:t>（税抜）</a:t>
              </a:r>
              <a:endParaRPr kumimoji="1" lang="en-US" altLang="ja-JP" sz="1600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36" name="楕円 35">
            <a:extLst>
              <a:ext uri="{FF2B5EF4-FFF2-40B4-BE49-F238E27FC236}">
                <a16:creationId xmlns:a16="http://schemas.microsoft.com/office/drawing/2014/main" id="{B505D4D1-23C6-4437-086A-1D71C5B31211}"/>
              </a:ext>
            </a:extLst>
          </p:cNvPr>
          <p:cNvSpPr/>
          <p:nvPr/>
        </p:nvSpPr>
        <p:spPr>
          <a:xfrm>
            <a:off x="6960096" y="476672"/>
            <a:ext cx="1158010" cy="115801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2000" b="1" dirty="0">
                <a:solidFill>
                  <a:schemeClr val="tx2"/>
                </a:solidFill>
              </a:rPr>
              <a:t>オススメ</a:t>
            </a:r>
          </a:p>
        </p:txBody>
      </p:sp>
    </p:spTree>
    <p:extLst>
      <p:ext uri="{BB962C8B-B14F-4D97-AF65-F5344CB8AC3E}">
        <p14:creationId xmlns:p14="http://schemas.microsoft.com/office/powerpoint/2010/main" val="2977305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9F944B-CFB4-F313-A7B5-57E6CF9B5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料金プラン　～オンラインホワイトボードサービス～</a:t>
            </a:r>
            <a:endParaRPr kumimoji="1" lang="ja-JP" altLang="en-US" dirty="0"/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EE82E327-0EAF-01C0-6261-C9CDA9950E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019778"/>
              </p:ext>
            </p:extLst>
          </p:nvPr>
        </p:nvGraphicFramePr>
        <p:xfrm>
          <a:off x="332792" y="1196752"/>
          <a:ext cx="11451840" cy="52562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24000">
                  <a:extLst>
                    <a:ext uri="{9D8B030D-6E8A-4147-A177-3AD203B41FA5}">
                      <a16:colId xmlns:a16="http://schemas.microsoft.com/office/drawing/2014/main" val="3750680837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912627529"/>
                    </a:ext>
                  </a:extLst>
                </a:gridCol>
                <a:gridCol w="3001280">
                  <a:extLst>
                    <a:ext uri="{9D8B030D-6E8A-4147-A177-3AD203B41FA5}">
                      <a16:colId xmlns:a16="http://schemas.microsoft.com/office/drawing/2014/main" val="2824259106"/>
                    </a:ext>
                  </a:extLst>
                </a:gridCol>
                <a:gridCol w="3001280">
                  <a:extLst>
                    <a:ext uri="{9D8B030D-6E8A-4147-A177-3AD203B41FA5}">
                      <a16:colId xmlns:a16="http://schemas.microsoft.com/office/drawing/2014/main" val="1513172454"/>
                    </a:ext>
                  </a:extLst>
                </a:gridCol>
                <a:gridCol w="3001280">
                  <a:extLst>
                    <a:ext uri="{9D8B030D-6E8A-4147-A177-3AD203B41FA5}">
                      <a16:colId xmlns:a16="http://schemas.microsoft.com/office/drawing/2014/main" val="611601164"/>
                    </a:ext>
                  </a:extLst>
                </a:gridCol>
              </a:tblGrid>
              <a:tr h="558062"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endParaRPr kumimoji="1" lang="ja-JP" altLang="en-US" sz="1200" dirty="0"/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200" dirty="0"/>
                        <a:t>プラン名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400" dirty="0">
                          <a:solidFill>
                            <a:schemeClr val="bg1"/>
                          </a:solidFill>
                        </a:rPr>
                        <a:t>フリー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400" dirty="0">
                          <a:solidFill>
                            <a:schemeClr val="bg1"/>
                          </a:solidFill>
                        </a:rPr>
                        <a:t>スタンダード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400" dirty="0">
                          <a:solidFill>
                            <a:schemeClr val="bg1"/>
                          </a:solidFill>
                        </a:rPr>
                        <a:t>プレミアム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262066"/>
                  </a:ext>
                </a:extLst>
              </a:tr>
              <a:tr h="558062"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endParaRPr kumimoji="1" lang="ja-JP" altLang="en-US" sz="1200" dirty="0"/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200" dirty="0"/>
                        <a:t>価格</a:t>
                      </a:r>
                      <a:r>
                        <a:rPr kumimoji="1" lang="en-US" altLang="ja-JP" sz="1200" dirty="0"/>
                        <a:t>(</a:t>
                      </a:r>
                      <a:r>
                        <a:rPr kumimoji="1" lang="ja-JP" altLang="en-US" sz="1200" dirty="0"/>
                        <a:t>月額</a:t>
                      </a:r>
                      <a:r>
                        <a:rPr kumimoji="1" lang="en-US" altLang="ja-JP" sz="1200" dirty="0"/>
                        <a:t>)</a:t>
                      </a:r>
                      <a:endParaRPr kumimoji="1" lang="ja-JP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2400" dirty="0">
                          <a:solidFill>
                            <a:schemeClr val="bg1"/>
                          </a:solidFill>
                        </a:rPr>
                        <a:t>無料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en-US" altLang="ja-JP" sz="2400" dirty="0">
                          <a:solidFill>
                            <a:schemeClr val="bg1"/>
                          </a:solidFill>
                        </a:rPr>
                        <a:t>500</a:t>
                      </a:r>
                      <a:r>
                        <a:rPr kumimoji="1" lang="ja-JP" altLang="en-US" sz="1400" dirty="0">
                          <a:solidFill>
                            <a:schemeClr val="bg1"/>
                          </a:solidFill>
                        </a:rPr>
                        <a:t> 円（税抜）／ユーザ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bg1"/>
                          </a:solidFill>
                        </a:rPr>
                        <a:t>800</a:t>
                      </a:r>
                      <a:r>
                        <a:rPr kumimoji="1" lang="ja-JP" altLang="en-US" sz="1400" dirty="0">
                          <a:solidFill>
                            <a:schemeClr val="bg1"/>
                          </a:solidFill>
                        </a:rPr>
                        <a:t> 円（税抜）／ユーザ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5121257"/>
                  </a:ext>
                </a:extLst>
              </a:tr>
              <a:tr h="558062"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endParaRPr kumimoji="1" lang="ja-JP" altLang="en-US" sz="1200" dirty="0"/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200" dirty="0"/>
                        <a:t>価格</a:t>
                      </a:r>
                      <a:r>
                        <a:rPr kumimoji="1" lang="en-US" altLang="ja-JP" sz="1200" dirty="0"/>
                        <a:t>(</a:t>
                      </a:r>
                      <a:r>
                        <a:rPr kumimoji="1" lang="ja-JP" altLang="en-US" sz="1200" dirty="0"/>
                        <a:t>年一括</a:t>
                      </a:r>
                      <a:r>
                        <a:rPr kumimoji="1" lang="en-US" altLang="ja-JP" sz="1200" dirty="0"/>
                        <a:t>)</a:t>
                      </a:r>
                      <a:endParaRPr kumimoji="1" lang="ja-JP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400" dirty="0">
                          <a:solidFill>
                            <a:schemeClr val="bg1"/>
                          </a:solidFill>
                        </a:rPr>
                        <a:t>ー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en-US" altLang="ja-JP" sz="2400" dirty="0">
                          <a:solidFill>
                            <a:schemeClr val="bg1"/>
                          </a:solidFill>
                        </a:rPr>
                        <a:t>4,800</a:t>
                      </a:r>
                      <a:r>
                        <a:rPr kumimoji="1" lang="ja-JP" altLang="en-US" sz="1400" dirty="0">
                          <a:solidFill>
                            <a:schemeClr val="bg1"/>
                          </a:solidFill>
                        </a:rPr>
                        <a:t> 円（税抜）／ユーザ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bg1"/>
                          </a:solidFill>
                        </a:rPr>
                        <a:t>6,400</a:t>
                      </a:r>
                      <a:r>
                        <a:rPr kumimoji="1" lang="ja-JP" altLang="en-US" sz="1400" dirty="0">
                          <a:solidFill>
                            <a:schemeClr val="bg1"/>
                          </a:solidFill>
                        </a:rPr>
                        <a:t> 円（税抜）／ユーザ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624360"/>
                  </a:ext>
                </a:extLst>
              </a:tr>
              <a:tr h="558062"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endParaRPr kumimoji="1" lang="ja-JP" altLang="en-US" sz="1200" dirty="0"/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200" dirty="0"/>
                        <a:t>契約期間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400" dirty="0">
                          <a:solidFill>
                            <a:schemeClr val="bg1"/>
                          </a:solidFill>
                        </a:rPr>
                        <a:t>無制限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400" dirty="0">
                          <a:solidFill>
                            <a:schemeClr val="bg1"/>
                          </a:solidFill>
                        </a:rPr>
                        <a:t>月契約／年契約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>
                          <a:solidFill>
                            <a:schemeClr val="bg1"/>
                          </a:solidFill>
                        </a:rPr>
                        <a:t>月契約／年契約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6824479"/>
                  </a:ext>
                </a:extLst>
              </a:tr>
              <a:tr h="432000">
                <a:tc gridSpan="2"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200" dirty="0"/>
                        <a:t>編集可能なファイル数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en-US" altLang="ja-JP" sz="1600" dirty="0"/>
                        <a:t>3</a:t>
                      </a:r>
                      <a:endParaRPr kumimoji="1" lang="ja-JP" altLang="en-US" sz="1600" dirty="0"/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600" dirty="0"/>
                        <a:t>無制限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600" dirty="0"/>
                        <a:t>無制限</a:t>
                      </a:r>
                    </a:p>
                  </a:txBody>
                  <a:tcPr anchor="ctr"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4964677"/>
                  </a:ext>
                </a:extLst>
              </a:tr>
              <a:tr h="432000">
                <a:tc gridSpan="2"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200" dirty="0"/>
                        <a:t>ファイルの共有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600" dirty="0"/>
                        <a:t>ー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600" b="1" dirty="0">
                          <a:solidFill>
                            <a:schemeClr val="tx2"/>
                          </a:solidFill>
                        </a:rPr>
                        <a:t>✓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600" b="1" dirty="0">
                          <a:solidFill>
                            <a:schemeClr val="tx2"/>
                          </a:solidFill>
                        </a:rPr>
                        <a:t>✓</a:t>
                      </a:r>
                    </a:p>
                  </a:txBody>
                  <a:tcPr anchor="ctr"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662872"/>
                  </a:ext>
                </a:extLst>
              </a:tr>
              <a:tr h="432000">
                <a:tc gridSpan="2"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200" dirty="0"/>
                        <a:t>テンプレートの利用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600" dirty="0"/>
                        <a:t>ー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600" b="1" dirty="0">
                          <a:solidFill>
                            <a:schemeClr val="tx2"/>
                          </a:solidFill>
                        </a:rPr>
                        <a:t>✓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600" b="1" dirty="0">
                          <a:solidFill>
                            <a:schemeClr val="tx2"/>
                          </a:solidFill>
                        </a:rPr>
                        <a:t>✓</a:t>
                      </a:r>
                    </a:p>
                  </a:txBody>
                  <a:tcPr anchor="ctr"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8239490"/>
                  </a:ext>
                </a:extLst>
              </a:tr>
              <a:tr h="432000">
                <a:tc gridSpan="2"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en-US" altLang="ja-JP" sz="1200" dirty="0"/>
                        <a:t>API</a:t>
                      </a:r>
                      <a:r>
                        <a:rPr kumimoji="1" lang="ja-JP" altLang="en-US" sz="1200" dirty="0"/>
                        <a:t>連携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dirty="0"/>
                        <a:t>ー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600" b="1" dirty="0">
                          <a:solidFill>
                            <a:schemeClr val="tx2"/>
                          </a:solidFill>
                        </a:rPr>
                        <a:t>✓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600" b="1" dirty="0">
                          <a:solidFill>
                            <a:schemeClr val="tx2"/>
                          </a:solidFill>
                        </a:rPr>
                        <a:t>✓</a:t>
                      </a:r>
                    </a:p>
                  </a:txBody>
                  <a:tcPr anchor="ctr"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1196556"/>
                  </a:ext>
                </a:extLst>
              </a:tr>
              <a:tr h="432000">
                <a:tc gridSpan="2"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200" dirty="0"/>
                        <a:t>高度なユーザ管理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600" dirty="0"/>
                        <a:t>ー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600" dirty="0"/>
                        <a:t>ー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b="1" dirty="0">
                          <a:solidFill>
                            <a:schemeClr val="tx2"/>
                          </a:solidFill>
                        </a:rPr>
                        <a:t>✓</a:t>
                      </a:r>
                    </a:p>
                  </a:txBody>
                  <a:tcPr anchor="ctr"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1437571"/>
                  </a:ext>
                </a:extLst>
              </a:tr>
              <a:tr h="432000">
                <a:tc gridSpan="2"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200" dirty="0"/>
                        <a:t>ゲストユーザとの共同編集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600" dirty="0"/>
                        <a:t>ー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600" dirty="0"/>
                        <a:t>ー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600" b="1" dirty="0">
                          <a:solidFill>
                            <a:schemeClr val="tx2"/>
                          </a:solidFill>
                        </a:rPr>
                        <a:t>✓</a:t>
                      </a:r>
                    </a:p>
                  </a:txBody>
                  <a:tcPr anchor="ctr"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448683"/>
                  </a:ext>
                </a:extLst>
              </a:tr>
              <a:tr h="432000">
                <a:tc gridSpan="2"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200" dirty="0"/>
                        <a:t>サポート機能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600" dirty="0"/>
                        <a:t>ー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600" dirty="0"/>
                        <a:t>専用フォーム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600" dirty="0"/>
                        <a:t>専用フォーム／専任の担当者</a:t>
                      </a:r>
                    </a:p>
                  </a:txBody>
                  <a:tcPr anchor="ctr"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0343276"/>
                  </a:ext>
                </a:extLst>
              </a:tr>
            </a:tbl>
          </a:graphicData>
        </a:graphic>
      </p:graphicFrame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FA8F3C0E-1A95-CF8D-998F-69A40E065AC2}"/>
              </a:ext>
            </a:extLst>
          </p:cNvPr>
          <p:cNvGrpSpPr/>
          <p:nvPr/>
        </p:nvGrpSpPr>
        <p:grpSpPr>
          <a:xfrm>
            <a:off x="6195440" y="692696"/>
            <a:ext cx="2160240" cy="504056"/>
            <a:chOff x="6168008" y="836712"/>
            <a:chExt cx="2160240" cy="504056"/>
          </a:xfrm>
        </p:grpSpPr>
        <p:sp>
          <p:nvSpPr>
            <p:cNvPr id="3" name="四角形: 角を丸くする 2">
              <a:extLst>
                <a:ext uri="{FF2B5EF4-FFF2-40B4-BE49-F238E27FC236}">
                  <a16:creationId xmlns:a16="http://schemas.microsoft.com/office/drawing/2014/main" id="{084D8696-6AA4-BF19-565C-CE45C6EB7FEE}"/>
                </a:ext>
              </a:extLst>
            </p:cNvPr>
            <p:cNvSpPr/>
            <p:nvPr/>
          </p:nvSpPr>
          <p:spPr>
            <a:xfrm>
              <a:off x="6168008" y="836712"/>
              <a:ext cx="2160240" cy="360040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r>
                <a:rPr kumimoji="1" lang="ja-JP" altLang="en-US" sz="1400" b="1" dirty="0">
                  <a:solidFill>
                    <a:schemeClr val="bg1"/>
                  </a:solidFill>
                </a:rPr>
                <a:t>本提案のプラン</a:t>
              </a:r>
            </a:p>
          </p:txBody>
        </p:sp>
        <p:sp>
          <p:nvSpPr>
            <p:cNvPr id="5" name="二等辺三角形 4">
              <a:extLst>
                <a:ext uri="{FF2B5EF4-FFF2-40B4-BE49-F238E27FC236}">
                  <a16:creationId xmlns:a16="http://schemas.microsoft.com/office/drawing/2014/main" id="{B6E49E25-CA4D-DA58-73CE-A0EB2729DC02}"/>
                </a:ext>
              </a:extLst>
            </p:cNvPr>
            <p:cNvSpPr/>
            <p:nvPr/>
          </p:nvSpPr>
          <p:spPr>
            <a:xfrm rot="10800000">
              <a:off x="7104112" y="1196752"/>
              <a:ext cx="288032" cy="144016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30000"/>
                </a:lnSpc>
                <a:spcAft>
                  <a:spcPts val="600"/>
                </a:spcAft>
              </a:pPr>
              <a:endParaRPr kumimoji="1" lang="ja-JP" altLang="en-US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8726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9F944B-CFB4-F313-A7B5-57E6CF9B5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料金プラン　～オンラインホワイトボードサービス～</a:t>
            </a:r>
            <a:endParaRPr kumimoji="1" lang="ja-JP" altLang="en-US" dirty="0"/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EE82E327-0EAF-01C0-6261-C9CDA9950E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4995554"/>
              </p:ext>
            </p:extLst>
          </p:nvPr>
        </p:nvGraphicFramePr>
        <p:xfrm>
          <a:off x="332792" y="908720"/>
          <a:ext cx="11451840" cy="54900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24000">
                  <a:extLst>
                    <a:ext uri="{9D8B030D-6E8A-4147-A177-3AD203B41FA5}">
                      <a16:colId xmlns:a16="http://schemas.microsoft.com/office/drawing/2014/main" val="3750680837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912627529"/>
                    </a:ext>
                  </a:extLst>
                </a:gridCol>
                <a:gridCol w="3001280">
                  <a:extLst>
                    <a:ext uri="{9D8B030D-6E8A-4147-A177-3AD203B41FA5}">
                      <a16:colId xmlns:a16="http://schemas.microsoft.com/office/drawing/2014/main" val="2824259106"/>
                    </a:ext>
                  </a:extLst>
                </a:gridCol>
                <a:gridCol w="3001280">
                  <a:extLst>
                    <a:ext uri="{9D8B030D-6E8A-4147-A177-3AD203B41FA5}">
                      <a16:colId xmlns:a16="http://schemas.microsoft.com/office/drawing/2014/main" val="1513172454"/>
                    </a:ext>
                  </a:extLst>
                </a:gridCol>
                <a:gridCol w="3001280">
                  <a:extLst>
                    <a:ext uri="{9D8B030D-6E8A-4147-A177-3AD203B41FA5}">
                      <a16:colId xmlns:a16="http://schemas.microsoft.com/office/drawing/2014/main" val="611601164"/>
                    </a:ext>
                  </a:extLst>
                </a:gridCol>
              </a:tblGrid>
              <a:tr h="558062"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endParaRPr kumimoji="1" lang="ja-JP" altLang="en-US" sz="1200" dirty="0"/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endParaRPr kumimoji="1" lang="ja-JP" altLang="en-US" sz="1200" dirty="0"/>
                    </a:p>
                  </a:txBody>
                  <a:tcPr anchor="ctr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400" dirty="0">
                          <a:solidFill>
                            <a:schemeClr val="bg1"/>
                          </a:solidFill>
                        </a:rPr>
                        <a:t>フリー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400" dirty="0">
                          <a:solidFill>
                            <a:schemeClr val="bg1"/>
                          </a:solidFill>
                        </a:rPr>
                        <a:t>スタンダード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400" dirty="0">
                          <a:solidFill>
                            <a:schemeClr val="bg1"/>
                          </a:solidFill>
                        </a:rPr>
                        <a:t>プレミアム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262066"/>
                  </a:ext>
                </a:extLst>
              </a:tr>
              <a:tr h="828000"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endParaRPr kumimoji="1" lang="ja-JP" altLang="en-US" sz="12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endParaRPr kumimoji="1" lang="ja-JP" altLang="en-US" sz="1200" dirty="0"/>
                    </a:p>
                  </a:txBody>
                  <a:tcPr anchor="ctr">
                    <a:lnL w="12700" cmpd="sng">
                      <a:noFill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2400" dirty="0">
                          <a:solidFill>
                            <a:schemeClr val="tx1"/>
                          </a:solidFill>
                        </a:rPr>
                        <a:t>無料</a:t>
                      </a:r>
                    </a:p>
                  </a:txBody>
                  <a:tcPr anchor="b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</a:rPr>
                        <a:t>500</a:t>
                      </a:r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</a:rPr>
                        <a:t> 円（税抜）／ユーザ</a:t>
                      </a:r>
                    </a:p>
                  </a:txBody>
                  <a:tcPr anchor="b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</a:rPr>
                        <a:t>800</a:t>
                      </a:r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</a:rPr>
                        <a:t> 円（税抜）／ユーザ</a:t>
                      </a:r>
                    </a:p>
                  </a:txBody>
                  <a:tcPr anchor="b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5121257"/>
                  </a:ext>
                </a:extLst>
              </a:tr>
              <a:tr h="432000">
                <a:tc gridSpan="2"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200" dirty="0"/>
                        <a:t>編集可能なファイル数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en-US" altLang="ja-JP" sz="1600" dirty="0"/>
                        <a:t>3</a:t>
                      </a:r>
                      <a:endParaRPr kumimoji="1" lang="ja-JP" altLang="en-US" sz="1600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600" dirty="0"/>
                        <a:t>無制限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600" dirty="0"/>
                        <a:t>無制限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4964677"/>
                  </a:ext>
                </a:extLst>
              </a:tr>
              <a:tr h="432000">
                <a:tc gridSpan="2"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200" dirty="0"/>
                        <a:t>ファイルの共有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600" dirty="0"/>
                        <a:t>ー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600" b="1" dirty="0">
                          <a:solidFill>
                            <a:schemeClr val="accent2"/>
                          </a:solidFill>
                        </a:rPr>
                        <a:t>✓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600" b="1" dirty="0">
                          <a:solidFill>
                            <a:schemeClr val="accent6"/>
                          </a:solidFill>
                        </a:rPr>
                        <a:t>✓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662872"/>
                  </a:ext>
                </a:extLst>
              </a:tr>
              <a:tr h="432000">
                <a:tc gridSpan="2"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200" dirty="0"/>
                        <a:t>テンプレートの利用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600" dirty="0"/>
                        <a:t>ー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600" b="1" dirty="0">
                          <a:solidFill>
                            <a:schemeClr val="accent2"/>
                          </a:solidFill>
                        </a:rPr>
                        <a:t>✓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600" b="1" dirty="0">
                          <a:solidFill>
                            <a:schemeClr val="accent6"/>
                          </a:solidFill>
                        </a:rPr>
                        <a:t>✓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8239490"/>
                  </a:ext>
                </a:extLst>
              </a:tr>
              <a:tr h="432000">
                <a:tc gridSpan="2"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en-US" altLang="ja-JP" sz="1200" dirty="0"/>
                        <a:t>API</a:t>
                      </a:r>
                      <a:r>
                        <a:rPr kumimoji="1" lang="ja-JP" altLang="en-US" sz="1200" dirty="0"/>
                        <a:t>連携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dirty="0"/>
                        <a:t>ー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600" b="1" dirty="0">
                          <a:solidFill>
                            <a:schemeClr val="accent2"/>
                          </a:solidFill>
                        </a:rPr>
                        <a:t>✓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600" b="1" dirty="0">
                          <a:solidFill>
                            <a:schemeClr val="accent6"/>
                          </a:solidFill>
                        </a:rPr>
                        <a:t>✓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1196556"/>
                  </a:ext>
                </a:extLst>
              </a:tr>
              <a:tr h="432000">
                <a:tc gridSpan="2"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200" dirty="0"/>
                        <a:t>高度なユーザ管理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600" dirty="0"/>
                        <a:t>ー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600" dirty="0"/>
                        <a:t>ー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b="1" dirty="0">
                          <a:solidFill>
                            <a:schemeClr val="accent6"/>
                          </a:solidFill>
                        </a:rPr>
                        <a:t>✓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1437571"/>
                  </a:ext>
                </a:extLst>
              </a:tr>
              <a:tr h="432000">
                <a:tc gridSpan="2"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200" dirty="0"/>
                        <a:t>ゲストユーザとの共同編集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600" dirty="0"/>
                        <a:t>ー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600" dirty="0"/>
                        <a:t>ー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600" b="1" dirty="0">
                          <a:solidFill>
                            <a:schemeClr val="accent6"/>
                          </a:solidFill>
                        </a:rPr>
                        <a:t>✓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448683"/>
                  </a:ext>
                </a:extLst>
              </a:tr>
              <a:tr h="432000">
                <a:tc gridSpan="2"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200" dirty="0"/>
                        <a:t>サポート機能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600" dirty="0"/>
                        <a:t>ー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600" dirty="0"/>
                        <a:t>専用フォーム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600" dirty="0"/>
                        <a:t>専用フォーム／専任の担当者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0343276"/>
                  </a:ext>
                </a:extLst>
              </a:tr>
              <a:tr h="1080000">
                <a:tc gridSpan="2"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200" dirty="0"/>
                        <a:t>備考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30000"/>
                        </a:lnSpc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1200" dirty="0"/>
                        <a:t>上位プランへ移行いただく際、作成ファイルも自動で移行されます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130000"/>
                        </a:lnSpc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1200" dirty="0"/>
                        <a:t>年間契約の場合、割引料金が適用されます</a:t>
                      </a:r>
                      <a:endParaRPr kumimoji="1" lang="en-US" altLang="ja-JP" sz="1200" dirty="0"/>
                    </a:p>
                    <a:p>
                      <a:pPr marL="285750" indent="-285750" algn="l">
                        <a:lnSpc>
                          <a:spcPct val="130000"/>
                        </a:lnSpc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1200" dirty="0"/>
                        <a:t>上記以外にも機能制限有り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130000"/>
                        </a:lnSpc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1200" dirty="0"/>
                        <a:t>年間契約の場合、割引料金が適用されます</a:t>
                      </a:r>
                      <a:endParaRPr kumimoji="1" lang="en-US" altLang="ja-JP" sz="1200" dirty="0"/>
                    </a:p>
                    <a:p>
                      <a:pPr marL="285750" indent="-285750" algn="l">
                        <a:lnSpc>
                          <a:spcPct val="130000"/>
                        </a:lnSpc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1200" dirty="0"/>
                        <a:t>本サービスの全ての機能が利用可能</a:t>
                      </a:r>
                      <a:endParaRPr kumimoji="1" lang="en-US" altLang="ja-JP" sz="1200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0899849"/>
                  </a:ext>
                </a:extLst>
              </a:tr>
            </a:tbl>
          </a:graphicData>
        </a:graphic>
      </p:graphicFrame>
      <p:sp>
        <p:nvSpPr>
          <p:cNvPr id="9" name="二等辺三角形 8">
            <a:extLst>
              <a:ext uri="{FF2B5EF4-FFF2-40B4-BE49-F238E27FC236}">
                <a16:creationId xmlns:a16="http://schemas.microsoft.com/office/drawing/2014/main" id="{C5597934-19AB-D947-7C30-C0DD12E804A9}"/>
              </a:ext>
            </a:extLst>
          </p:cNvPr>
          <p:cNvSpPr/>
          <p:nvPr/>
        </p:nvSpPr>
        <p:spPr>
          <a:xfrm rot="10800000">
            <a:off x="4082976" y="1456922"/>
            <a:ext cx="360040" cy="178532"/>
          </a:xfrm>
          <a:prstGeom prst="triangl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30000"/>
              </a:lnSpc>
              <a:spcAft>
                <a:spcPts val="600"/>
              </a:spcAft>
            </a:pP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0" name="二等辺三角形 9">
            <a:extLst>
              <a:ext uri="{FF2B5EF4-FFF2-40B4-BE49-F238E27FC236}">
                <a16:creationId xmlns:a16="http://schemas.microsoft.com/office/drawing/2014/main" id="{D49C30CF-6DB4-D49D-91E4-0A95C3696941}"/>
              </a:ext>
            </a:extLst>
          </p:cNvPr>
          <p:cNvSpPr/>
          <p:nvPr/>
        </p:nvSpPr>
        <p:spPr>
          <a:xfrm rot="10800000">
            <a:off x="7104112" y="1456922"/>
            <a:ext cx="360040" cy="178532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30000"/>
              </a:lnSpc>
              <a:spcAft>
                <a:spcPts val="600"/>
              </a:spcAft>
            </a:pP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1" name="二等辺三角形 10">
            <a:extLst>
              <a:ext uri="{FF2B5EF4-FFF2-40B4-BE49-F238E27FC236}">
                <a16:creationId xmlns:a16="http://schemas.microsoft.com/office/drawing/2014/main" id="{EF6BDF5D-CF3E-8F71-BD35-108D5C22D22F}"/>
              </a:ext>
            </a:extLst>
          </p:cNvPr>
          <p:cNvSpPr/>
          <p:nvPr/>
        </p:nvSpPr>
        <p:spPr>
          <a:xfrm rot="10800000">
            <a:off x="10081480" y="1456922"/>
            <a:ext cx="360040" cy="178532"/>
          </a:xfrm>
          <a:prstGeom prst="triangl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30000"/>
              </a:lnSpc>
              <a:spcAft>
                <a:spcPts val="600"/>
              </a:spcAft>
            </a:pPr>
            <a:endParaRPr kumimoji="1" lang="ja-JP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278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ユーザー定義 1">
      <a:dk1>
        <a:srgbClr val="4D4D4D"/>
      </a:dk1>
      <a:lt1>
        <a:srgbClr val="FFFFFF"/>
      </a:lt1>
      <a:dk2>
        <a:srgbClr val="28889C"/>
      </a:dk2>
      <a:lt2>
        <a:srgbClr val="E7E6E6"/>
      </a:lt2>
      <a:accent1>
        <a:srgbClr val="425563"/>
      </a:accent1>
      <a:accent2>
        <a:srgbClr val="C85A8C"/>
      </a:accent2>
      <a:accent3>
        <a:srgbClr val="CE0106"/>
      </a:accent3>
      <a:accent4>
        <a:srgbClr val="EBC83C"/>
      </a:accent4>
      <a:accent5>
        <a:srgbClr val="00A08C"/>
      </a:accent5>
      <a:accent6>
        <a:srgbClr val="3B5998"/>
      </a:accent6>
      <a:hlink>
        <a:srgbClr val="1DA1F2"/>
      </a:hlink>
      <a:folHlink>
        <a:srgbClr val="954F72"/>
      </a:folHlink>
    </a:clrScheme>
    <a:fontScheme name="メイリオ‗SegoeUI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accent1"/>
          </a:solidFill>
        </a:ln>
        <a:effectLst/>
      </a:spPr>
      <a:bodyPr rtlCol="0" anchor="ctr"/>
      <a:lstStyle>
        <a:defPPr algn="l">
          <a:lnSpc>
            <a:spcPct val="130000"/>
          </a:lnSpc>
          <a:spcAft>
            <a:spcPts val="600"/>
          </a:spcAft>
          <a:defRPr dirty="0">
            <a:solidFill>
              <a:schemeClr val="accent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ct val="130000"/>
          </a:lnSpc>
          <a:spcAft>
            <a:spcPts val="600"/>
          </a:spcAft>
          <a:defRPr kumimoji="1" sz="1600" dirty="0" smtClean="0">
            <a:latin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928</Words>
  <Application>Microsoft Office PowerPoint</Application>
  <PresentationFormat>ワイド画面</PresentationFormat>
  <Paragraphs>302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3" baseType="lpstr">
      <vt:lpstr>メイリオ</vt:lpstr>
      <vt:lpstr>游ゴシック</vt:lpstr>
      <vt:lpstr>Arial</vt:lpstr>
      <vt:lpstr>Segoe UI</vt:lpstr>
      <vt:lpstr>Wingdings</vt:lpstr>
      <vt:lpstr>Office テーマ</vt:lpstr>
      <vt:lpstr>プレゼン資料に使える 見積書／料金プラン</vt:lpstr>
      <vt:lpstr>店内BGM／無線LANサービス導入に関する御見積</vt:lpstr>
      <vt:lpstr>店内BGM／無線LANサービス導入に関する御見積</vt:lpstr>
      <vt:lpstr>店内BGM／無線LANサービス導入に関する御見積</vt:lpstr>
      <vt:lpstr>料金プラン　～オンラインホワイトボードサービス～</vt:lpstr>
      <vt:lpstr>料金プラン　～オンラインホワイトボードサービス～</vt:lpstr>
      <vt:lpstr>料金プラン　～オンラインホワイトボードサービス～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2021-01-28T13:14:54Z</dcterms:created>
  <dcterms:modified xsi:type="dcterms:W3CDTF">2022-08-14T07:56:14Z</dcterms:modified>
</cp:coreProperties>
</file>