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6" r:id="rId1"/>
  </p:sldMasterIdLst>
  <p:notesMasterIdLst>
    <p:notesMasterId r:id="rId9"/>
  </p:notesMasterIdLst>
  <p:sldIdLst>
    <p:sldId id="289" r:id="rId2"/>
    <p:sldId id="327" r:id="rId3"/>
    <p:sldId id="340" r:id="rId4"/>
    <p:sldId id="343" r:id="rId5"/>
    <p:sldId id="337" r:id="rId6"/>
    <p:sldId id="339" r:id="rId7"/>
    <p:sldId id="33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8889C"/>
    <a:srgbClr val="78FFD6"/>
    <a:srgbClr val="A8FF78"/>
    <a:srgbClr val="F7797D"/>
    <a:srgbClr val="FBD786"/>
    <a:srgbClr val="C6FFD3"/>
    <a:srgbClr val="000000"/>
    <a:srgbClr val="7D7D7D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0" autoAdjust="0"/>
    <p:restoredTop sz="96224" autoAdjust="0"/>
  </p:normalViewPr>
  <p:slideViewPr>
    <p:cSldViewPr>
      <p:cViewPr varScale="1">
        <p:scale>
          <a:sx n="85" d="100"/>
          <a:sy n="85" d="100"/>
        </p:scale>
        <p:origin x="202" y="58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2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827E-404A-42BE-A160-655696A5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185BAD-3CED-4FEE-B5D8-BCE844DC36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0AAF1B-0C4A-4398-BA98-D5B176AA5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46F9050E-5634-4EA3-B360-83633D8E58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CB53B960-D380-426E-B01A-8F0A5A8AD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9FCE081-65E5-453E-8E38-5E7661772D20}"/>
              </a:ext>
            </a:extLst>
          </p:cNvPr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70E104E-1724-4E16-8E71-ED5EF664B849}"/>
              </a:ext>
            </a:extLst>
          </p:cNvPr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88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9311E-F68C-4701-8498-2CBBFCEB1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6A25F4-89DE-4F58-A545-DCC5193776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E4C7E5-2C2C-4C1B-900C-4FEF0C6CA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B232D7A6-1B18-4CC4-A924-F02DD2F66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1D37A1EA-B107-467D-9EA7-A3D6FABE26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>
            <a:extLst>
              <a:ext uri="{FF2B5EF4-FFF2-40B4-BE49-F238E27FC236}">
                <a16:creationId xmlns:a16="http://schemas.microsoft.com/office/drawing/2014/main" id="{A45A46C7-FB65-47F1-94C1-05E67F7DF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BDA459BE-460D-4F78-B310-CBE8E344E1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7DFE000D-6490-4E4D-9F07-B21C1565A6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>
            <a:extLst>
              <a:ext uri="{FF2B5EF4-FFF2-40B4-BE49-F238E27FC236}">
                <a16:creationId xmlns:a16="http://schemas.microsoft.com/office/drawing/2014/main" id="{51BD221F-7778-4158-AD40-43DC207610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672ECA52-B525-4ECC-9C17-A987198017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F4E1AEC3-31B1-442D-AC49-AE95461064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>
            <a:extLst>
              <a:ext uri="{FF2B5EF4-FFF2-40B4-BE49-F238E27FC236}">
                <a16:creationId xmlns:a16="http://schemas.microsoft.com/office/drawing/2014/main" id="{3174BAEE-3703-4FAF-9CE2-38E78FAF84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>
            <a:extLst>
              <a:ext uri="{FF2B5EF4-FFF2-40B4-BE49-F238E27FC236}">
                <a16:creationId xmlns:a16="http://schemas.microsoft.com/office/drawing/2014/main" id="{8C0D46B9-C098-4D3C-9E08-F8230D32C2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>
            <a:extLst>
              <a:ext uri="{FF2B5EF4-FFF2-40B4-BE49-F238E27FC236}">
                <a16:creationId xmlns:a16="http://schemas.microsoft.com/office/drawing/2014/main" id="{D92F9985-ADEF-46FC-9E07-EDED4BBAEC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>
            <a:extLst>
              <a:ext uri="{FF2B5EF4-FFF2-40B4-BE49-F238E27FC236}">
                <a16:creationId xmlns:a16="http://schemas.microsoft.com/office/drawing/2014/main" id="{8DD7843F-0DD5-4CD6-8DE3-D446C4AB15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>
            <a:extLst>
              <a:ext uri="{FF2B5EF4-FFF2-40B4-BE49-F238E27FC236}">
                <a16:creationId xmlns:a16="http://schemas.microsoft.com/office/drawing/2014/main" id="{E3B37C08-FD62-45B5-B86A-B33221D080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>
            <a:extLst>
              <a:ext uri="{FF2B5EF4-FFF2-40B4-BE49-F238E27FC236}">
                <a16:creationId xmlns:a16="http://schemas.microsoft.com/office/drawing/2014/main" id="{1D15F835-CF97-486F-9613-085CA72CEF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>
            <a:extLst>
              <a:ext uri="{FF2B5EF4-FFF2-40B4-BE49-F238E27FC236}">
                <a16:creationId xmlns:a16="http://schemas.microsoft.com/office/drawing/2014/main" id="{F2C67A84-1E01-4055-BF39-C79D941903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>
            <a:extLst>
              <a:ext uri="{FF2B5EF4-FFF2-40B4-BE49-F238E27FC236}">
                <a16:creationId xmlns:a16="http://schemas.microsoft.com/office/drawing/2014/main" id="{1B3DBAB1-B141-4CC4-94E2-42A670EE266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68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A1F23-6C64-4634-BF2B-AD12EC7D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4C9291-5E73-44DA-8560-45BA94E68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344135-B3C5-4EF6-9EF4-C784FF64B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E9887C17-8B9A-47B2-A86D-F88C21E78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364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649C9-9451-4710-BBC0-5FF3CE6D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CBD575-29FA-494E-9B81-C708AFC833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4B820E-70FB-4D14-8A4F-7BE3FC176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FF6A98DB-7857-49EC-A11C-28A89071BE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1643707-E63B-4303-BBA0-B3E17558A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9EC3E60-5FF9-43F9-8AD4-F033A66A8E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5ED937E5-48EC-4A82-B3AA-E9FC891BD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>
            <a:extLst>
              <a:ext uri="{FF2B5EF4-FFF2-40B4-BE49-F238E27FC236}">
                <a16:creationId xmlns:a16="http://schemas.microsoft.com/office/drawing/2014/main" id="{F368B07E-D19D-4FD9-B132-3AF05B9CBD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>
            <a:extLst>
              <a:ext uri="{FF2B5EF4-FFF2-40B4-BE49-F238E27FC236}">
                <a16:creationId xmlns:a16="http://schemas.microsoft.com/office/drawing/2014/main" id="{EA776627-E2E3-4A45-BFBB-46BB399FF5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2B8986B2-EC3B-4774-A78B-4174DB6AE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>
            <a:extLst>
              <a:ext uri="{FF2B5EF4-FFF2-40B4-BE49-F238E27FC236}">
                <a16:creationId xmlns:a16="http://schemas.microsoft.com/office/drawing/2014/main" id="{C1F940A7-7255-42E4-A9AD-2018D8DC61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9533D2B4-C674-46B8-8FCA-13D1DA479A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A1C4A968-9834-4D2F-9D2C-2BE825D8D5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>
            <a:extLst>
              <a:ext uri="{FF2B5EF4-FFF2-40B4-BE49-F238E27FC236}">
                <a16:creationId xmlns:a16="http://schemas.microsoft.com/office/drawing/2014/main" id="{C1A95DD1-3B80-4F92-BD21-822E9638A63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8A087231-1587-4E2B-8255-4BFC170F3F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400C5617-C855-4741-879A-0DBA54454F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4553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25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03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734F40-5956-41FB-A5CB-5A2CD26C3BC0}"/>
              </a:ext>
            </a:extLst>
          </p:cNvPr>
          <p:cNvSpPr/>
          <p:nvPr userDrawn="1"/>
        </p:nvSpPr>
        <p:spPr>
          <a:xfrm>
            <a:off x="0" y="0"/>
            <a:ext cx="252082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821" y="0"/>
            <a:ext cx="9671179" cy="648072"/>
          </a:xfrm>
          <a:ln>
            <a:noFill/>
          </a:ln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20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44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01" y="1129004"/>
            <a:ext cx="11523307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01" y="6356350"/>
            <a:ext cx="2520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0081" y="6356350"/>
            <a:ext cx="706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3" r:id="rId3"/>
    <p:sldLayoutId id="2147483689" r:id="rId4"/>
    <p:sldLayoutId id="2147483691" r:id="rId5"/>
    <p:sldLayoutId id="2147483694" r:id="rId6"/>
    <p:sldLayoutId id="2147483695" r:id="rId7"/>
    <p:sldLayoutId id="214748369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35932-8827-4A8A-A11F-B3AAE733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66" y="2420888"/>
            <a:ext cx="7155068" cy="0"/>
          </a:xfrm>
        </p:spPr>
        <p:txBody>
          <a:bodyPr bIns="360000"/>
          <a:lstStyle/>
          <a:p>
            <a:r>
              <a:rPr kumimoji="1" lang="ja-JP" altLang="en-US" sz="2000" dirty="0"/>
              <a:t>プレゼン資料に使える</a:t>
            </a:r>
            <a:br>
              <a:rPr lang="en-US" altLang="ja-JP" dirty="0"/>
            </a:br>
            <a:r>
              <a:rPr lang="ja-JP" altLang="en-US" dirty="0"/>
              <a:t>見積書／料金プラン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656EC1B-3CFA-4182-B722-F7C8467F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82" y="2780928"/>
            <a:ext cx="3995435" cy="110162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B05169-A1B2-413C-B27C-4C21FF83DB6B}"/>
              </a:ext>
            </a:extLst>
          </p:cNvPr>
          <p:cNvSpPr txBox="1"/>
          <p:nvPr/>
        </p:nvSpPr>
        <p:spPr>
          <a:xfrm>
            <a:off x="4531894" y="3962737"/>
            <a:ext cx="3128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chemeClr val="tx2"/>
                </a:solidFill>
              </a:rPr>
              <a:t>https://raku-pre.com/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FEFD9C-FB23-4498-BEAD-D4D60EB86C15}"/>
              </a:ext>
            </a:extLst>
          </p:cNvPr>
          <p:cNvSpPr txBox="1"/>
          <p:nvPr/>
        </p:nvSpPr>
        <p:spPr>
          <a:xfrm>
            <a:off x="2166109" y="5013176"/>
            <a:ext cx="7524836" cy="135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latin typeface="+mn-ea"/>
              </a:rPr>
              <a:t>本ファイルのスライドは個人・商用目的ともに無料でご自由に利用いただけます。</a:t>
            </a:r>
            <a:br>
              <a:rPr kumimoji="1" lang="en-US" altLang="ja-JP" sz="1200" dirty="0">
                <a:latin typeface="+mn-ea"/>
              </a:rPr>
            </a:br>
            <a:r>
              <a:rPr kumimoji="1" lang="ja-JP" altLang="en-US" sz="1200" dirty="0">
                <a:latin typeface="+mn-ea"/>
              </a:rPr>
              <a:t>また、カスタマイズもご自由にいただきます。</a:t>
            </a:r>
            <a:endParaRPr kumimoji="1" lang="en-US" altLang="ja-JP" sz="1200" dirty="0">
              <a:latin typeface="+mn-ea"/>
            </a:endParaRPr>
          </a:p>
          <a:p>
            <a:pPr marL="285750" indent="-285750" algn="l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latin typeface="+mn-ea"/>
              </a:rPr>
              <a:t>ただし、本ファイル自体の商用を目的とした大量の再配布は、原則禁止させていただいております。</a:t>
            </a:r>
            <a:br>
              <a:rPr kumimoji="1" lang="en-US" altLang="ja-JP" sz="1200" dirty="0">
                <a:latin typeface="+mn-ea"/>
              </a:rPr>
            </a:br>
            <a:r>
              <a:rPr kumimoji="1" lang="ja-JP" altLang="en-US" sz="1200" dirty="0">
                <a:latin typeface="+mn-ea"/>
              </a:rPr>
              <a:t>再配布をご検討の際には、サイト内のお問い合わせフォーム（</a:t>
            </a:r>
            <a:r>
              <a:rPr kumimoji="1" lang="en-US" altLang="ja-JP" sz="1200" dirty="0">
                <a:latin typeface="+mn-ea"/>
              </a:rPr>
              <a:t>https://raku-pre.com/contact/</a:t>
            </a:r>
            <a:r>
              <a:rPr kumimoji="1" lang="ja-JP" altLang="en-US" sz="1200" dirty="0">
                <a:latin typeface="+mn-ea"/>
              </a:rPr>
              <a:t>）</a:t>
            </a:r>
            <a:br>
              <a:rPr kumimoji="1" lang="en-US" altLang="ja-JP" sz="1200" dirty="0">
                <a:latin typeface="+mn-ea"/>
              </a:rPr>
            </a:br>
            <a:r>
              <a:rPr kumimoji="1" lang="ja-JP" altLang="en-US" sz="1200" dirty="0">
                <a:latin typeface="+mn-ea"/>
              </a:rPr>
              <a:t>よりご連絡いただきますようお願いいたします。</a:t>
            </a:r>
          </a:p>
        </p:txBody>
      </p:sp>
    </p:spTree>
    <p:extLst>
      <p:ext uri="{BB962C8B-B14F-4D97-AF65-F5344CB8AC3E}">
        <p14:creationId xmlns:p14="http://schemas.microsoft.com/office/powerpoint/2010/main" val="177543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F944B-CFB4-F313-A7B5-57E6CF9B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店内</a:t>
            </a:r>
            <a:r>
              <a:rPr lang="en-US" altLang="ja-JP" dirty="0"/>
              <a:t>BGM</a:t>
            </a:r>
            <a:r>
              <a:rPr lang="ja-JP" altLang="en-US" dirty="0"/>
              <a:t>／無線</a:t>
            </a:r>
            <a:r>
              <a:rPr lang="en-US" altLang="ja-JP" dirty="0"/>
              <a:t>LAN</a:t>
            </a:r>
            <a:r>
              <a:rPr lang="ja-JP" altLang="en-US" dirty="0"/>
              <a:t>サービス導入に関する御見積</a:t>
            </a:r>
            <a:endParaRPr kumimoji="1" lang="ja-JP" altLang="en-US" dirty="0"/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FBAE7AFA-D85A-5378-3513-55199E45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07153"/>
              </p:ext>
            </p:extLst>
          </p:nvPr>
        </p:nvGraphicFramePr>
        <p:xfrm>
          <a:off x="332792" y="648072"/>
          <a:ext cx="11406066" cy="2658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640">
                  <a:extLst>
                    <a:ext uri="{9D8B030D-6E8A-4147-A177-3AD203B41FA5}">
                      <a16:colId xmlns:a16="http://schemas.microsoft.com/office/drawing/2014/main" val="3750680837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8242591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3172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28632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90645916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11601164"/>
                    </a:ext>
                  </a:extLst>
                </a:gridCol>
                <a:gridCol w="3411090">
                  <a:extLst>
                    <a:ext uri="{9D8B030D-6E8A-4147-A177-3AD203B41FA5}">
                      <a16:colId xmlns:a16="http://schemas.microsoft.com/office/drawing/2014/main" val="1968936898"/>
                    </a:ext>
                  </a:extLst>
                </a:gridCol>
              </a:tblGrid>
              <a:tr h="324000">
                <a:tc gridSpan="7">
                  <a:txBody>
                    <a:bodyPr/>
                    <a:lstStyle/>
                    <a:p>
                      <a:pPr marL="171450" indent="-1714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n"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初期費用（イニシャルコスト）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646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名称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数量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単位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単価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金額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備考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38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初期登録料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\20,000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628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プレーヤー本体・アンプ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式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\100,000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3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スピーカー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台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\30,000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\60,000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965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通信機器（ルーター等）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台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\8,000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151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機器設置費用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回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\30,000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設置員による機器設置をお申込みの場合のみ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37571"/>
                  </a:ext>
                </a:extLst>
              </a:tr>
              <a:tr h="324000">
                <a:tc gridSpan="5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合計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\218,000</a:t>
                      </a:r>
                      <a:endParaRPr kumimoji="1" lang="ja-JP" altLang="en-US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91405"/>
                  </a:ext>
                </a:extLst>
              </a:tr>
            </a:tbl>
          </a:graphicData>
        </a:graphic>
      </p:graphicFrame>
      <p:graphicFrame>
        <p:nvGraphicFramePr>
          <p:cNvPr id="19" name="表 4">
            <a:extLst>
              <a:ext uri="{FF2B5EF4-FFF2-40B4-BE49-F238E27FC236}">
                <a16:creationId xmlns:a16="http://schemas.microsoft.com/office/drawing/2014/main" id="{6EBB26B1-61E9-606A-A7FC-1825FA322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41751"/>
              </p:ext>
            </p:extLst>
          </p:nvPr>
        </p:nvGraphicFramePr>
        <p:xfrm>
          <a:off x="332792" y="3435080"/>
          <a:ext cx="11406066" cy="2010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640">
                  <a:extLst>
                    <a:ext uri="{9D8B030D-6E8A-4147-A177-3AD203B41FA5}">
                      <a16:colId xmlns:a16="http://schemas.microsoft.com/office/drawing/2014/main" val="3750680837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8242591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3172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28632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90645916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11601164"/>
                    </a:ext>
                  </a:extLst>
                </a:gridCol>
                <a:gridCol w="3411090">
                  <a:extLst>
                    <a:ext uri="{9D8B030D-6E8A-4147-A177-3AD203B41FA5}">
                      <a16:colId xmlns:a16="http://schemas.microsoft.com/office/drawing/2014/main" val="1968936898"/>
                    </a:ext>
                  </a:extLst>
                </a:gridCol>
              </a:tblGrid>
              <a:tr h="324000">
                <a:tc gridSpan="7">
                  <a:txBody>
                    <a:bodyPr/>
                    <a:lstStyle/>
                    <a:p>
                      <a:pPr marL="171450" indent="-1714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n"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月額費用（ランニングコスト）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4486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名称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数量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単位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単価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金額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備考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051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利用料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\7,980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432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通信費用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\2,300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705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サポート費用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\500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987016"/>
                  </a:ext>
                </a:extLst>
              </a:tr>
              <a:tr h="324000">
                <a:tc gridSpan="5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合計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\10,780</a:t>
                      </a:r>
                      <a:endParaRPr kumimoji="1" lang="ja-JP" altLang="en-US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9403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7238C2-8F20-35CE-657B-3DBAA8F80933}"/>
              </a:ext>
            </a:extLst>
          </p:cNvPr>
          <p:cNvSpPr/>
          <p:nvPr/>
        </p:nvSpPr>
        <p:spPr>
          <a:xfrm>
            <a:off x="332792" y="5661248"/>
            <a:ext cx="11406066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</a:rPr>
              <a:t>本御見積の有効期限は、発行日から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r>
              <a:rPr kumimoji="1" lang="ja-JP" altLang="en-US" sz="1400" dirty="0">
                <a:solidFill>
                  <a:schemeClr val="tx1"/>
                </a:solidFill>
              </a:rPr>
              <a:t>か月間です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</a:rPr>
              <a:t>金額は全て税抜で記載しております。別途消費税がかかります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</a:rPr>
              <a:t>ご導入いただく機器数や機種が変更となる場合は、再度お見積りを提示させていただきます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1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FBAE7AFA-D85A-5378-3513-55199E45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23103"/>
              </p:ext>
            </p:extLst>
          </p:nvPr>
        </p:nvGraphicFramePr>
        <p:xfrm>
          <a:off x="335360" y="836712"/>
          <a:ext cx="10658494" cy="5912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82425910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7348024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513172454"/>
                    </a:ext>
                  </a:extLst>
                </a:gridCol>
                <a:gridCol w="1697925">
                  <a:extLst>
                    <a:ext uri="{9D8B030D-6E8A-4147-A177-3AD203B41FA5}">
                      <a16:colId xmlns:a16="http://schemas.microsoft.com/office/drawing/2014/main" val="611601164"/>
                    </a:ext>
                  </a:extLst>
                </a:gridCol>
                <a:gridCol w="296615">
                  <a:extLst>
                    <a:ext uri="{9D8B030D-6E8A-4147-A177-3AD203B41FA5}">
                      <a16:colId xmlns:a16="http://schemas.microsoft.com/office/drawing/2014/main" val="2571639091"/>
                    </a:ext>
                  </a:extLst>
                </a:gridCol>
                <a:gridCol w="719515">
                  <a:extLst>
                    <a:ext uri="{9D8B030D-6E8A-4147-A177-3AD203B41FA5}">
                      <a16:colId xmlns:a16="http://schemas.microsoft.com/office/drawing/2014/main" val="1358394454"/>
                    </a:ext>
                  </a:extLst>
                </a:gridCol>
                <a:gridCol w="3407935">
                  <a:extLst>
                    <a:ext uri="{9D8B030D-6E8A-4147-A177-3AD203B41FA5}">
                      <a16:colId xmlns:a16="http://schemas.microsoft.com/office/drawing/2014/main" val="1968936898"/>
                    </a:ext>
                  </a:extLst>
                </a:gridCol>
              </a:tblGrid>
              <a:tr h="13536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名称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数量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金額（税込）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区分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備考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3819"/>
                  </a:ext>
                </a:extLst>
              </a:tr>
              <a:tr h="135360">
                <a:tc gridSpan="2"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初期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月額</a:t>
                      </a:r>
                      <a:endParaRPr kumimoji="1" lang="en-US" altLang="ja-JP" sz="1200" b="0" dirty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維持費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28173"/>
                  </a:ext>
                </a:extLst>
              </a:tr>
              <a:tr h="324000">
                <a:tc rowSpan="14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初期費用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LINE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公式アカウント開設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\55,000</a:t>
                      </a:r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</a:rPr>
                        <a:t>＋ツール導入費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維持費については別紙参照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628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インスタグラム開設・運用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</a:rPr>
                        <a:t>アカウント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900" b="0" dirty="0">
                          <a:solidFill>
                            <a:schemeClr val="tx1"/>
                          </a:solidFill>
                        </a:rPr>
                        <a:t>別紙参照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07392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ホームページ制作</a:t>
                      </a:r>
                      <a:endParaRPr kumimoji="1" lang="ja-JP" altLang="en-US" dirty="0"/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\55,000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～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ページ数、規模に応じて変動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62031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SEO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対策実施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ワード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\55,000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394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>
                          <a:solidFill>
                            <a:schemeClr val="tx1"/>
                          </a:solidFill>
                        </a:rPr>
                        <a:t>MEO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</a:rPr>
                        <a:t>対策実施</a:t>
                      </a:r>
                      <a:endParaRPr kumimoji="1" lang="ja-JP" altLang="en-US"/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ワード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\55,000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9655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店内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360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度写真撮影・導入</a:t>
                      </a:r>
                      <a:endParaRPr kumimoji="1" lang="ja-JP" altLang="en-US" dirty="0"/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スポット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\33,000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2232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チラシ等</a:t>
                      </a:r>
                      <a:endParaRPr kumimoji="1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デザイン・印刷・配布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デザイン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\55,000~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065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1,000</a:t>
                      </a: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部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\22,000~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89574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キャッシュレス決済導入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無料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28055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16532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ＰＯＳレジ導入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32447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出前館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加盟・導入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\20,000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一度の契約でいずれかのみ対応可能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9418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UberEats 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加盟・導入</a:t>
                      </a:r>
                      <a:endParaRPr kumimoji="1" lang="ja-JP" altLang="en-US" dirty="0"/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\22,500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～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1518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サイネージ</a:t>
                      </a: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導入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※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✓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導入機材次第</a:t>
                      </a:r>
                    </a:p>
                  </a:txBody>
                  <a:tcPr marL="108000"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024"/>
                  </a:ext>
                </a:extLst>
              </a:tr>
              <a:tr h="324000">
                <a:tc gridSpan="4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月額費用合計：</a:t>
                      </a:r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\10,780</a:t>
                      </a:r>
                      <a:endParaRPr kumimoji="1" lang="ja-JP" altLang="en-US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91405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B0E979B6-AEA5-0A95-3547-9A1C05AD0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03105"/>
            <a:ext cx="731954" cy="73195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79F944B-CFB4-F313-A7B5-57E6CF9B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提供サービス初期費用一覧</a:t>
            </a:r>
          </a:p>
        </p:txBody>
      </p:sp>
    </p:spTree>
    <p:extLst>
      <p:ext uri="{BB962C8B-B14F-4D97-AF65-F5344CB8AC3E}">
        <p14:creationId xmlns:p14="http://schemas.microsoft.com/office/powerpoint/2010/main" val="357339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F944B-CFB4-F313-A7B5-57E6CF9B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店内</a:t>
            </a:r>
            <a:r>
              <a:rPr lang="en-US" altLang="ja-JP" dirty="0"/>
              <a:t>BGM</a:t>
            </a:r>
            <a:r>
              <a:rPr lang="ja-JP" altLang="en-US" dirty="0"/>
              <a:t>／無線</a:t>
            </a:r>
            <a:r>
              <a:rPr lang="en-US" altLang="ja-JP" dirty="0"/>
              <a:t>LAN</a:t>
            </a:r>
            <a:r>
              <a:rPr lang="ja-JP" altLang="en-US" dirty="0"/>
              <a:t>サービス導入に関する御見積</a:t>
            </a:r>
            <a:endParaRPr kumimoji="1" lang="ja-JP" altLang="en-US" dirty="0"/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FBAE7AFA-D85A-5378-3513-55199E45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87095"/>
              </p:ext>
            </p:extLst>
          </p:nvPr>
        </p:nvGraphicFramePr>
        <p:xfrm>
          <a:off x="332792" y="648073"/>
          <a:ext cx="11406064" cy="5199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743">
                  <a:extLst>
                    <a:ext uri="{9D8B030D-6E8A-4147-A177-3AD203B41FA5}">
                      <a16:colId xmlns:a16="http://schemas.microsoft.com/office/drawing/2014/main" val="2824259106"/>
                    </a:ext>
                  </a:extLst>
                </a:gridCol>
                <a:gridCol w="2440396">
                  <a:extLst>
                    <a:ext uri="{9D8B030D-6E8A-4147-A177-3AD203B41FA5}">
                      <a16:colId xmlns:a16="http://schemas.microsoft.com/office/drawing/2014/main" val="935521196"/>
                    </a:ext>
                  </a:extLst>
                </a:gridCol>
                <a:gridCol w="617949">
                  <a:extLst>
                    <a:ext uri="{9D8B030D-6E8A-4147-A177-3AD203B41FA5}">
                      <a16:colId xmlns:a16="http://schemas.microsoft.com/office/drawing/2014/main" val="151317245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0645916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116011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716390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58394454"/>
                    </a:ext>
                  </a:extLst>
                </a:gridCol>
                <a:gridCol w="3410608">
                  <a:extLst>
                    <a:ext uri="{9D8B030D-6E8A-4147-A177-3AD203B41FA5}">
                      <a16:colId xmlns:a16="http://schemas.microsoft.com/office/drawing/2014/main" val="1968936898"/>
                    </a:ext>
                  </a:extLst>
                </a:gridCol>
              </a:tblGrid>
              <a:tr h="266551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名称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数量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単価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金額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区分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備考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3819"/>
                  </a:ext>
                </a:extLst>
              </a:tr>
              <a:tr h="266551">
                <a:tc gridSpan="2"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初期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bg1"/>
                          </a:solidFill>
                        </a:rPr>
                        <a:t>月額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28173"/>
                  </a:ext>
                </a:extLst>
              </a:tr>
              <a:tr h="266551">
                <a:tc rowSpan="3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初期登録料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サービス申込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\10,000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62872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無線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LAN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申込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\10,000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79295"/>
                  </a:ext>
                </a:extLst>
              </a:tr>
              <a:tr h="257055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\20,000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620317"/>
                  </a:ext>
                </a:extLst>
              </a:tr>
              <a:tr h="266551">
                <a:tc rowSpan="4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ハードウェア費用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プレーヤー本体・アンプ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式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\100,000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39490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スピーカー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台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\30,000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\60,000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811939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通信機器（ルーター等）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台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\8,000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96556"/>
                  </a:ext>
                </a:extLst>
              </a:tr>
              <a:tr h="257055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\168,000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15183"/>
                  </a:ext>
                </a:extLst>
              </a:tr>
              <a:tr h="266551">
                <a:tc gridSpan="2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機器設置費用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回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\30,000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設置員による機器設置をお申込みの場合のみ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413147"/>
                  </a:ext>
                </a:extLst>
              </a:tr>
              <a:tr h="266551">
                <a:tc rowSpan="3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サービス利用料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BGM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利用料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\7,980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41739"/>
                  </a:ext>
                </a:extLst>
              </a:tr>
              <a:tr h="26655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通信費用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\2,300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02688"/>
                  </a:ext>
                </a:extLst>
              </a:tr>
              <a:tr h="257055">
                <a:tc v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通信費用</a:t>
                      </a: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\10,280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182415"/>
                  </a:ext>
                </a:extLst>
              </a:tr>
              <a:tr h="266551">
                <a:tc gridSpan="2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サポート費用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契約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\500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Segoe UI"/>
                        <a:ea typeface="メイリオ"/>
                        <a:cs typeface="+mn-cs"/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Segoe UI"/>
                          <a:ea typeface="メイリオ"/>
                          <a:cs typeface="+mn-cs"/>
                        </a:rPr>
                        <a:t>✓</a:t>
                      </a: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93205"/>
                  </a:ext>
                </a:extLst>
              </a:tr>
              <a:tr h="661872">
                <a:tc gridSpan="5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初期費用合計：　 </a:t>
                      </a:r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\218,000</a:t>
                      </a:r>
                    </a:p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月額費用合計：　　</a:t>
                      </a:r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\10,780</a:t>
                      </a:r>
                      <a:endParaRPr kumimoji="1" lang="ja-JP" altLang="en-US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月額費用合計：</a:t>
                      </a:r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\10,780</a:t>
                      </a:r>
                      <a:endParaRPr kumimoji="1" lang="ja-JP" altLang="en-US" sz="16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91405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7238C2-8F20-35CE-657B-3DBAA8F80933}"/>
              </a:ext>
            </a:extLst>
          </p:cNvPr>
          <p:cNvSpPr/>
          <p:nvPr/>
        </p:nvSpPr>
        <p:spPr>
          <a:xfrm>
            <a:off x="332792" y="5792288"/>
            <a:ext cx="11406066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</a:rPr>
              <a:t>本御見積の有効期限は、発行日から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r>
              <a:rPr kumimoji="1" lang="ja-JP" altLang="en-US" sz="1400" dirty="0">
                <a:solidFill>
                  <a:schemeClr val="tx1"/>
                </a:solidFill>
              </a:rPr>
              <a:t>か月間です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</a:rPr>
              <a:t>金額は全て税抜で記載しております。別途消費税がかかります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solidFill>
                  <a:schemeClr val="tx1"/>
                </a:solidFill>
              </a:rPr>
              <a:t>ご導入いただく機器数や機種が変更となる場合は、再度お見積りを提示させていただきます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1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F944B-CFB4-F313-A7B5-57E6CF9B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料金プラン　～オンラインホワイトボードサービス～</a:t>
            </a:r>
            <a:endParaRPr kumimoji="1"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7C7ADFB-DB4A-F8A2-E641-2F1DE0BBC449}"/>
              </a:ext>
            </a:extLst>
          </p:cNvPr>
          <p:cNvGrpSpPr/>
          <p:nvPr/>
        </p:nvGrpSpPr>
        <p:grpSpPr>
          <a:xfrm>
            <a:off x="457130" y="1202634"/>
            <a:ext cx="3454493" cy="5112568"/>
            <a:chOff x="516325" y="1484784"/>
            <a:chExt cx="3454493" cy="5112568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B5111474-CF67-7889-9FF5-F98DBA67C0D2}"/>
                </a:ext>
              </a:extLst>
            </p:cNvPr>
            <p:cNvGrpSpPr/>
            <p:nvPr/>
          </p:nvGrpSpPr>
          <p:grpSpPr>
            <a:xfrm>
              <a:off x="516325" y="1484784"/>
              <a:ext cx="3454493" cy="5112568"/>
              <a:chOff x="695399" y="1484784"/>
              <a:chExt cx="3096344" cy="51125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9B5F793-DB09-0CB8-4ABB-0726D906D585}"/>
                  </a:ext>
                </a:extLst>
              </p:cNvPr>
              <p:cNvSpPr/>
              <p:nvPr/>
            </p:nvSpPr>
            <p:spPr>
              <a:xfrm>
                <a:off x="695399" y="2868820"/>
                <a:ext cx="3096344" cy="3728532"/>
              </a:xfrm>
              <a:prstGeom prst="rect">
                <a:avLst/>
              </a:prstGeom>
              <a:solidFill>
                <a:schemeClr val="bg1"/>
              </a:solidFill>
              <a:ln w="1206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en-US" altLang="ja-JP" sz="1600" dirty="0">
                    <a:solidFill>
                      <a:schemeClr val="tx1"/>
                    </a:solidFill>
                  </a:rPr>
                  <a:t>3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つの編集可能ファイル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ファイル共有</a:t>
                </a:r>
                <a:endParaRPr kumimoji="1" lang="en-US" altLang="ja-JP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テンプレートの利用</a:t>
                </a:r>
                <a:endParaRPr kumimoji="1" lang="en-US" altLang="ja-JP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en-US" altLang="ja-JP" sz="1600" dirty="0">
                    <a:solidFill>
                      <a:schemeClr val="bg1">
                        <a:lumMod val="75000"/>
                      </a:schemeClr>
                    </a:solidFill>
                  </a:rPr>
                  <a:t>API</a:t>
                </a: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連携</a:t>
                </a:r>
                <a:endParaRPr kumimoji="1" lang="en-US" altLang="ja-JP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高度なユーザ管理</a:t>
                </a:r>
                <a:endParaRPr kumimoji="1" lang="en-US" altLang="ja-JP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ゲストユーザとの共同編集</a:t>
                </a:r>
                <a:endParaRPr kumimoji="1" lang="en-US" altLang="ja-JP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サポート機能</a:t>
                </a:r>
              </a:p>
            </p:txBody>
          </p:sp>
          <p:sp>
            <p:nvSpPr>
              <p:cNvPr id="6" name="矢印: 五方向 5">
                <a:extLst>
                  <a:ext uri="{FF2B5EF4-FFF2-40B4-BE49-F238E27FC236}">
                    <a16:creationId xmlns:a16="http://schemas.microsoft.com/office/drawing/2014/main" id="{0540B21F-77DC-2868-30DF-F332480F0941}"/>
                  </a:ext>
                </a:extLst>
              </p:cNvPr>
              <p:cNvSpPr/>
              <p:nvPr/>
            </p:nvSpPr>
            <p:spPr>
              <a:xfrm rot="5400000">
                <a:off x="1415479" y="764705"/>
                <a:ext cx="1656184" cy="3096342"/>
              </a:xfrm>
              <a:prstGeom prst="homePlate">
                <a:avLst>
                  <a:gd name="adj" fmla="val 19765"/>
                </a:avLst>
              </a:prstGeom>
              <a:solidFill>
                <a:schemeClr val="tx2"/>
              </a:solidFill>
              <a:ln w="120650" cap="rnd">
                <a:solidFill>
                  <a:schemeClr val="tx2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1D90159-4BBD-0C7B-1305-1ED9E661C833}"/>
                </a:ext>
              </a:extLst>
            </p:cNvPr>
            <p:cNvSpPr txBox="1"/>
            <p:nvPr/>
          </p:nvSpPr>
          <p:spPr>
            <a:xfrm>
              <a:off x="695400" y="1541934"/>
              <a:ext cx="3096342" cy="1168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600" dirty="0">
                  <a:solidFill>
                    <a:schemeClr val="bg1"/>
                  </a:solidFill>
                  <a:latin typeface="+mn-ea"/>
                </a:rPr>
                <a:t>フリー</a:t>
              </a:r>
              <a:endParaRPr kumimoji="1" lang="en-US" altLang="ja-JP" sz="16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3600" b="1" dirty="0">
                  <a:solidFill>
                    <a:schemeClr val="bg1"/>
                  </a:solidFill>
                  <a:latin typeface="+mn-ea"/>
                </a:rPr>
                <a:t>無料</a:t>
              </a: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6975700-DD59-A173-0C05-6DEC3D64F229}"/>
              </a:ext>
            </a:extLst>
          </p:cNvPr>
          <p:cNvGrpSpPr/>
          <p:nvPr/>
        </p:nvGrpSpPr>
        <p:grpSpPr>
          <a:xfrm>
            <a:off x="4368753" y="1202634"/>
            <a:ext cx="3454493" cy="5112568"/>
            <a:chOff x="4836805" y="1484784"/>
            <a:chExt cx="3454493" cy="5112568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BEC264FB-A2BC-8907-4D26-9ECDEE992491}"/>
                </a:ext>
              </a:extLst>
            </p:cNvPr>
            <p:cNvGrpSpPr/>
            <p:nvPr/>
          </p:nvGrpSpPr>
          <p:grpSpPr>
            <a:xfrm>
              <a:off x="4836805" y="1484784"/>
              <a:ext cx="3454493" cy="5112568"/>
              <a:chOff x="5015879" y="1484784"/>
              <a:chExt cx="3096344" cy="51125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E9A3475-3969-D86F-2F91-AF73A491103D}"/>
                  </a:ext>
                </a:extLst>
              </p:cNvPr>
              <p:cNvSpPr/>
              <p:nvPr/>
            </p:nvSpPr>
            <p:spPr>
              <a:xfrm>
                <a:off x="5015879" y="2868820"/>
                <a:ext cx="3096344" cy="3728532"/>
              </a:xfrm>
              <a:prstGeom prst="rect">
                <a:avLst/>
              </a:prstGeom>
              <a:solidFill>
                <a:schemeClr val="bg1"/>
              </a:solidFill>
              <a:ln w="1206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無制限の編集可能ファイル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ファイル共有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テンプレートの利用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en-US" altLang="ja-JP" sz="1600" dirty="0">
                    <a:solidFill>
                      <a:schemeClr val="tx1"/>
                    </a:solidFill>
                  </a:rPr>
                  <a:t>API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連携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高度なユーザ管理</a:t>
                </a:r>
                <a:endParaRPr kumimoji="1" lang="en-US" altLang="ja-JP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ゲストユーザとの共同編集</a:t>
                </a:r>
                <a:endParaRPr kumimoji="1" lang="en-US" altLang="ja-JP" sz="16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専用フォーム</a:t>
                </a:r>
              </a:p>
            </p:txBody>
          </p:sp>
          <p:sp>
            <p:nvSpPr>
              <p:cNvPr id="18" name="矢印: 五方向 17">
                <a:extLst>
                  <a:ext uri="{FF2B5EF4-FFF2-40B4-BE49-F238E27FC236}">
                    <a16:creationId xmlns:a16="http://schemas.microsoft.com/office/drawing/2014/main" id="{E61D50DD-0DB0-0AA6-9DFD-B2D76C599756}"/>
                  </a:ext>
                </a:extLst>
              </p:cNvPr>
              <p:cNvSpPr/>
              <p:nvPr/>
            </p:nvSpPr>
            <p:spPr>
              <a:xfrm rot="5400000">
                <a:off x="5735959" y="764705"/>
                <a:ext cx="1656184" cy="3096342"/>
              </a:xfrm>
              <a:prstGeom prst="homePlate">
                <a:avLst>
                  <a:gd name="adj" fmla="val 19765"/>
                </a:avLst>
              </a:prstGeom>
              <a:solidFill>
                <a:schemeClr val="tx2"/>
              </a:solidFill>
              <a:ln w="120650" cap="rnd">
                <a:solidFill>
                  <a:schemeClr val="tx2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46C64D8-FCA7-58CB-1771-C1DED957A17E}"/>
                </a:ext>
              </a:extLst>
            </p:cNvPr>
            <p:cNvSpPr txBox="1"/>
            <p:nvPr/>
          </p:nvSpPr>
          <p:spPr>
            <a:xfrm>
              <a:off x="5015880" y="1541934"/>
              <a:ext cx="3096342" cy="151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600" dirty="0">
                  <a:solidFill>
                    <a:schemeClr val="bg1"/>
                  </a:solidFill>
                  <a:latin typeface="+mn-ea"/>
                </a:rPr>
                <a:t>スタンダード</a:t>
              </a:r>
              <a:endParaRPr kumimoji="1" lang="en-US" altLang="ja-JP" sz="16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3600" b="1" dirty="0">
                  <a:solidFill>
                    <a:schemeClr val="bg1"/>
                  </a:solidFill>
                  <a:latin typeface="+mn-ea"/>
                </a:rPr>
                <a:t>500</a:t>
              </a:r>
              <a:r>
                <a:rPr kumimoji="1" lang="ja-JP" altLang="en-US" sz="3600" b="1" dirty="0">
                  <a:solidFill>
                    <a:schemeClr val="bg1"/>
                  </a:solidFill>
                  <a:latin typeface="+mn-ea"/>
                </a:rPr>
                <a:t>円</a:t>
              </a:r>
              <a:r>
                <a:rPr kumimoji="1" lang="ja-JP" altLang="en-US" sz="1600" dirty="0">
                  <a:solidFill>
                    <a:schemeClr val="bg1"/>
                  </a:solidFill>
                  <a:latin typeface="+mn-ea"/>
                </a:rPr>
                <a:t>／ユーザ</a:t>
              </a:r>
              <a:br>
                <a:rPr kumimoji="1" lang="en-US" altLang="ja-JP" sz="3600" dirty="0">
                  <a:solidFill>
                    <a:schemeClr val="bg1"/>
                  </a:solidFill>
                  <a:latin typeface="+mn-ea"/>
                </a:rPr>
              </a:br>
              <a:r>
                <a:rPr kumimoji="1" lang="ja-JP" altLang="en-US" sz="1600" dirty="0">
                  <a:solidFill>
                    <a:schemeClr val="bg1"/>
                  </a:solidFill>
                  <a:latin typeface="+mn-ea"/>
                </a:rPr>
                <a:t>（税抜）</a:t>
              </a:r>
              <a:endParaRPr kumimoji="1" lang="en-US" altLang="ja-JP" sz="1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FA0BE1B-70F4-D477-C7F7-583C70E58550}"/>
              </a:ext>
            </a:extLst>
          </p:cNvPr>
          <p:cNvGrpSpPr/>
          <p:nvPr/>
        </p:nvGrpSpPr>
        <p:grpSpPr>
          <a:xfrm>
            <a:off x="8280376" y="1202634"/>
            <a:ext cx="3454493" cy="5112568"/>
            <a:chOff x="8231479" y="1484784"/>
            <a:chExt cx="3454493" cy="5112568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30DF1A7E-2B50-0A48-E45F-A9BF10660EE1}"/>
                </a:ext>
              </a:extLst>
            </p:cNvPr>
            <p:cNvGrpSpPr/>
            <p:nvPr/>
          </p:nvGrpSpPr>
          <p:grpSpPr>
            <a:xfrm>
              <a:off x="8231479" y="1484784"/>
              <a:ext cx="3454493" cy="5112568"/>
              <a:chOff x="8410553" y="1484784"/>
              <a:chExt cx="3096344" cy="51125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468A345-4CEA-8399-0283-FF836B6B0B09}"/>
                  </a:ext>
                </a:extLst>
              </p:cNvPr>
              <p:cNvSpPr/>
              <p:nvPr/>
            </p:nvSpPr>
            <p:spPr>
              <a:xfrm>
                <a:off x="8410553" y="2868820"/>
                <a:ext cx="3096344" cy="3728532"/>
              </a:xfrm>
              <a:prstGeom prst="rect">
                <a:avLst/>
              </a:prstGeom>
              <a:solidFill>
                <a:schemeClr val="bg1"/>
              </a:solidFill>
              <a:ln w="1206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無制限の編集可能ファイル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ファイル共有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テンプレートの利用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en-US" altLang="ja-JP" sz="1600" dirty="0">
                    <a:solidFill>
                      <a:schemeClr val="tx1"/>
                    </a:solidFill>
                  </a:rPr>
                  <a:t>API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連携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高度なユーザ管理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ゲストユーザとの共同編集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3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kumimoji="1" lang="ja-JP" altLang="en-US" sz="1600" dirty="0">
                    <a:solidFill>
                      <a:schemeClr val="tx1"/>
                    </a:solidFill>
                  </a:rPr>
                  <a:t>全てのサポート機能</a:t>
                </a:r>
              </a:p>
            </p:txBody>
          </p:sp>
          <p:sp>
            <p:nvSpPr>
              <p:cNvPr id="22" name="矢印: 五方向 21">
                <a:extLst>
                  <a:ext uri="{FF2B5EF4-FFF2-40B4-BE49-F238E27FC236}">
                    <a16:creationId xmlns:a16="http://schemas.microsoft.com/office/drawing/2014/main" id="{6B1D9CDF-87B1-F179-7C3E-EAFDD0D97CDC}"/>
                  </a:ext>
                </a:extLst>
              </p:cNvPr>
              <p:cNvSpPr/>
              <p:nvPr/>
            </p:nvSpPr>
            <p:spPr>
              <a:xfrm rot="5400000">
                <a:off x="9130633" y="764705"/>
                <a:ext cx="1656184" cy="3096342"/>
              </a:xfrm>
              <a:prstGeom prst="homePlate">
                <a:avLst>
                  <a:gd name="adj" fmla="val 19765"/>
                </a:avLst>
              </a:prstGeom>
              <a:solidFill>
                <a:schemeClr val="tx2"/>
              </a:solidFill>
              <a:ln w="120650" cap="rnd">
                <a:solidFill>
                  <a:schemeClr val="tx2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614EA818-74A1-E31F-6090-BD9D61B47262}"/>
                </a:ext>
              </a:extLst>
            </p:cNvPr>
            <p:cNvSpPr txBox="1"/>
            <p:nvPr/>
          </p:nvSpPr>
          <p:spPr>
            <a:xfrm>
              <a:off x="8410554" y="1541934"/>
              <a:ext cx="3096342" cy="151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600" dirty="0">
                  <a:solidFill>
                    <a:schemeClr val="bg1"/>
                  </a:solidFill>
                  <a:latin typeface="+mn-ea"/>
                </a:rPr>
                <a:t>プレミアム</a:t>
              </a:r>
              <a:endParaRPr kumimoji="1" lang="en-US" altLang="ja-JP" sz="16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3600" b="1" dirty="0">
                  <a:solidFill>
                    <a:schemeClr val="bg1"/>
                  </a:solidFill>
                  <a:latin typeface="+mn-ea"/>
                </a:rPr>
                <a:t>800</a:t>
              </a:r>
              <a:r>
                <a:rPr kumimoji="1" lang="ja-JP" altLang="en-US" sz="3600" b="1" dirty="0">
                  <a:solidFill>
                    <a:schemeClr val="bg1"/>
                  </a:solidFill>
                  <a:latin typeface="+mn-ea"/>
                </a:rPr>
                <a:t>円</a:t>
              </a:r>
              <a:r>
                <a:rPr kumimoji="1" lang="ja-JP" altLang="en-US" sz="1600" dirty="0">
                  <a:solidFill>
                    <a:schemeClr val="bg1"/>
                  </a:solidFill>
                  <a:latin typeface="+mn-ea"/>
                </a:rPr>
                <a:t>／ユーザ</a:t>
              </a:r>
              <a:br>
                <a:rPr kumimoji="1" lang="en-US" altLang="ja-JP" sz="3600" dirty="0">
                  <a:solidFill>
                    <a:schemeClr val="bg1"/>
                  </a:solidFill>
                  <a:latin typeface="+mn-ea"/>
                </a:rPr>
              </a:br>
              <a:r>
                <a:rPr kumimoji="1" lang="ja-JP" altLang="en-US" sz="1600" dirty="0">
                  <a:solidFill>
                    <a:schemeClr val="bg1"/>
                  </a:solidFill>
                  <a:latin typeface="+mn-ea"/>
                </a:rPr>
                <a:t>（税抜）</a:t>
              </a:r>
              <a:endParaRPr kumimoji="1" lang="en-US" altLang="ja-JP" sz="16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B505D4D1-23C6-4437-086A-1D71C5B31211}"/>
              </a:ext>
            </a:extLst>
          </p:cNvPr>
          <p:cNvSpPr/>
          <p:nvPr/>
        </p:nvSpPr>
        <p:spPr>
          <a:xfrm>
            <a:off x="6960096" y="476672"/>
            <a:ext cx="1158010" cy="115801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000" b="1" dirty="0">
                <a:solidFill>
                  <a:schemeClr val="tx2"/>
                </a:solidFill>
              </a:rPr>
              <a:t>オススメ</a:t>
            </a:r>
          </a:p>
        </p:txBody>
      </p:sp>
    </p:spTree>
    <p:extLst>
      <p:ext uri="{BB962C8B-B14F-4D97-AF65-F5344CB8AC3E}">
        <p14:creationId xmlns:p14="http://schemas.microsoft.com/office/powerpoint/2010/main" val="297730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F944B-CFB4-F313-A7B5-57E6CF9B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料金プラン　～</a:t>
            </a:r>
            <a:r>
              <a:rPr lang="en-US" altLang="ja-JP" dirty="0"/>
              <a:t>LINE</a:t>
            </a:r>
            <a:r>
              <a:rPr lang="ja-JP" altLang="en-US" dirty="0"/>
              <a:t>公式アカウント運用管理～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E82E327-0EAF-01C0-6261-C9CDA995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06691"/>
              </p:ext>
            </p:extLst>
          </p:nvPr>
        </p:nvGraphicFramePr>
        <p:xfrm>
          <a:off x="314867" y="625208"/>
          <a:ext cx="11451840" cy="5607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3750680837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912627529"/>
                    </a:ext>
                  </a:extLst>
                </a:gridCol>
                <a:gridCol w="3001280">
                  <a:extLst>
                    <a:ext uri="{9D8B030D-6E8A-4147-A177-3AD203B41FA5}">
                      <a16:colId xmlns:a16="http://schemas.microsoft.com/office/drawing/2014/main" val="2824259106"/>
                    </a:ext>
                  </a:extLst>
                </a:gridCol>
                <a:gridCol w="3001280">
                  <a:extLst>
                    <a:ext uri="{9D8B030D-6E8A-4147-A177-3AD203B41FA5}">
                      <a16:colId xmlns:a16="http://schemas.microsoft.com/office/drawing/2014/main" val="1513172454"/>
                    </a:ext>
                  </a:extLst>
                </a:gridCol>
                <a:gridCol w="3001280">
                  <a:extLst>
                    <a:ext uri="{9D8B030D-6E8A-4147-A177-3AD203B41FA5}">
                      <a16:colId xmlns:a16="http://schemas.microsoft.com/office/drawing/2014/main" val="611601164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プラン名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ライトサポート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スタンダードサポート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コンサルタントサポート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62066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価格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月額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1,100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円（税込）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5,500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円（税込）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11,000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円（税込）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21257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価格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年一括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55,000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 円（税込）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110,000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円（税込）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2436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契約期間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月契約のみ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月契約／年契約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月契約／年契約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24479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運用管理代行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維持管理のみ</a:t>
                      </a:r>
                      <a:endParaRPr kumimoji="1" lang="en-US" altLang="ja-JP" sz="1600" dirty="0"/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600" dirty="0"/>
                        <a:t>※</a:t>
                      </a:r>
                      <a:r>
                        <a:rPr kumimoji="1" lang="ja-JP" altLang="en-US" sz="1600" dirty="0"/>
                        <a:t>ご自身で運用管理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問い合わせに応じて</a:t>
                      </a:r>
                      <a:endParaRPr kumimoji="1" lang="en-US" altLang="ja-JP" sz="1600" dirty="0"/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運用管理代行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常時コンサル視点で</a:t>
                      </a:r>
                      <a:endParaRPr kumimoji="1" lang="en-US" altLang="ja-JP" sz="1600" dirty="0"/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運用管理代行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64677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62872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テンプレートの利用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39490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dirty="0"/>
                        <a:t>API</a:t>
                      </a:r>
                      <a:r>
                        <a:rPr kumimoji="1" lang="ja-JP" altLang="en-US" sz="1200" dirty="0"/>
                        <a:t>連携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96556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高度なユーザ管理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37571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ゲストユーザとの共同編集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tx2"/>
                          </a:solidFill>
                        </a:rPr>
                        <a:t>✓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448683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サポート機能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専任の担当者あり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専任の担当者あり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4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72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F944B-CFB4-F313-A7B5-57E6CF9B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料金プラン　～オンラインホワイトボードサービス～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E82E327-0EAF-01C0-6261-C9CDA995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95554"/>
              </p:ext>
            </p:extLst>
          </p:nvPr>
        </p:nvGraphicFramePr>
        <p:xfrm>
          <a:off x="332792" y="908720"/>
          <a:ext cx="11451840" cy="5490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3750680837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912627529"/>
                    </a:ext>
                  </a:extLst>
                </a:gridCol>
                <a:gridCol w="3001280">
                  <a:extLst>
                    <a:ext uri="{9D8B030D-6E8A-4147-A177-3AD203B41FA5}">
                      <a16:colId xmlns:a16="http://schemas.microsoft.com/office/drawing/2014/main" val="2824259106"/>
                    </a:ext>
                  </a:extLst>
                </a:gridCol>
                <a:gridCol w="3001280">
                  <a:extLst>
                    <a:ext uri="{9D8B030D-6E8A-4147-A177-3AD203B41FA5}">
                      <a16:colId xmlns:a16="http://schemas.microsoft.com/office/drawing/2014/main" val="1513172454"/>
                    </a:ext>
                  </a:extLst>
                </a:gridCol>
                <a:gridCol w="3001280">
                  <a:extLst>
                    <a:ext uri="{9D8B030D-6E8A-4147-A177-3AD203B41FA5}">
                      <a16:colId xmlns:a16="http://schemas.microsoft.com/office/drawing/2014/main" val="611601164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フリー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スタンダード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プレミアム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62066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無料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500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 円（税抜）／ユーザ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800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 円（税抜）／ユーザ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21257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編集可能なファイル数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無制限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無制限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64677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ファイルの共有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accent2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accent6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62872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テンプレートの利用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accent2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accent6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39490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en-US" altLang="ja-JP" sz="1200" dirty="0"/>
                        <a:t>API</a:t>
                      </a:r>
                      <a:r>
                        <a:rPr kumimoji="1" lang="ja-JP" altLang="en-US" sz="1200" dirty="0"/>
                        <a:t>連携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accent2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accent6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96556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高度なユーザ管理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accent6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37571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ゲストユーザとの共同編集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b="1" dirty="0">
                          <a:solidFill>
                            <a:schemeClr val="accent6"/>
                          </a:solidFill>
                        </a:rPr>
                        <a:t>✓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448683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サポート機能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ー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専用フォーム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600" dirty="0"/>
                        <a:t>専用フォーム／専任の担当者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43276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600"/>
                        </a:spcAft>
                      </a:pPr>
                      <a:r>
                        <a:rPr kumimoji="1" lang="ja-JP" altLang="en-US" sz="1200" dirty="0"/>
                        <a:t>備考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dirty="0"/>
                        <a:t>上位プランへ移行いただく際、作成ファイルも自動で移行されます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dirty="0"/>
                        <a:t>年間契約の場合、割引料金が適用されます</a:t>
                      </a:r>
                      <a:endParaRPr kumimoji="1" lang="en-US" altLang="ja-JP" sz="1200" dirty="0"/>
                    </a:p>
                    <a:p>
                      <a:pPr marL="285750" indent="-2857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dirty="0"/>
                        <a:t>上記以外にも機能制限有り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dirty="0"/>
                        <a:t>年間契約の場合、割引料金が適用されます</a:t>
                      </a:r>
                      <a:endParaRPr kumimoji="1" lang="en-US" altLang="ja-JP" sz="1200" dirty="0"/>
                    </a:p>
                    <a:p>
                      <a:pPr marL="285750" indent="-285750" algn="l">
                        <a:lnSpc>
                          <a:spcPct val="13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dirty="0"/>
                        <a:t>本サービスの全ての機能が利用可能</a:t>
                      </a:r>
                      <a:endParaRPr kumimoji="1" lang="en-US" altLang="ja-JP" sz="12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99849"/>
                  </a:ext>
                </a:extLst>
              </a:tr>
            </a:tbl>
          </a:graphicData>
        </a:graphic>
      </p:graphicFrame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5597934-19AB-D947-7C30-C0DD12E804A9}"/>
              </a:ext>
            </a:extLst>
          </p:cNvPr>
          <p:cNvSpPr/>
          <p:nvPr/>
        </p:nvSpPr>
        <p:spPr>
          <a:xfrm rot="10800000">
            <a:off x="4082976" y="1456922"/>
            <a:ext cx="360040" cy="178532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D49C30CF-6DB4-D49D-91E4-0A95C3696941}"/>
              </a:ext>
            </a:extLst>
          </p:cNvPr>
          <p:cNvSpPr/>
          <p:nvPr/>
        </p:nvSpPr>
        <p:spPr>
          <a:xfrm rot="10800000">
            <a:off x="7104112" y="1456922"/>
            <a:ext cx="360040" cy="178532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EF6BDF5D-CF3E-8F71-BD35-108D5C22D22F}"/>
              </a:ext>
            </a:extLst>
          </p:cNvPr>
          <p:cNvSpPr/>
          <p:nvPr/>
        </p:nvSpPr>
        <p:spPr>
          <a:xfrm rot="10800000">
            <a:off x="10081480" y="1456922"/>
            <a:ext cx="360040" cy="178532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4D4D4D"/>
      </a:dk1>
      <a:lt1>
        <a:srgbClr val="FFFFFF"/>
      </a:lt1>
      <a:dk2>
        <a:srgbClr val="28889C"/>
      </a:dk2>
      <a:lt2>
        <a:srgbClr val="E7E6E6"/>
      </a:lt2>
      <a:accent1>
        <a:srgbClr val="425563"/>
      </a:accent1>
      <a:accent2>
        <a:srgbClr val="C85A8C"/>
      </a:accent2>
      <a:accent3>
        <a:srgbClr val="CE0106"/>
      </a:accent3>
      <a:accent4>
        <a:srgbClr val="EBC83C"/>
      </a:accent4>
      <a:accent5>
        <a:srgbClr val="00A08C"/>
      </a:accent5>
      <a:accent6>
        <a:srgbClr val="3B5998"/>
      </a:accent6>
      <a:hlink>
        <a:srgbClr val="1DA1F2"/>
      </a:hlink>
      <a:folHlink>
        <a:srgbClr val="954F72"/>
      </a:folHlink>
    </a:clrScheme>
    <a:fontScheme name="メイリオ‗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  <a:effectLst/>
      </a:spPr>
      <a:bodyPr rtlCol="0" anchor="ctr"/>
      <a:lstStyle>
        <a:defPPr algn="l">
          <a:lnSpc>
            <a:spcPct val="130000"/>
          </a:lnSpc>
          <a:spcAft>
            <a:spcPts val="600"/>
          </a:spcAft>
          <a:defRPr dirty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spcAft>
            <a:spcPts val="600"/>
          </a:spcAft>
          <a:defRPr kumimoji="1"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938</Words>
  <Application>Microsoft Office PowerPoint</Application>
  <PresentationFormat>ワイド画面</PresentationFormat>
  <Paragraphs>323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Meiryo UI</vt:lpstr>
      <vt:lpstr>メイリオ</vt:lpstr>
      <vt:lpstr>游ゴシック</vt:lpstr>
      <vt:lpstr>Arial</vt:lpstr>
      <vt:lpstr>Segoe UI</vt:lpstr>
      <vt:lpstr>Wingdings</vt:lpstr>
      <vt:lpstr>Office テーマ</vt:lpstr>
      <vt:lpstr>プレゼン資料に使える 見積書／料金プラン</vt:lpstr>
      <vt:lpstr>店内BGM／無線LANサービス導入に関する御見積</vt:lpstr>
      <vt:lpstr>提供サービス初期費用一覧</vt:lpstr>
      <vt:lpstr>店内BGM／無線LANサービス導入に関する御見積</vt:lpstr>
      <vt:lpstr>料金プラン　～オンラインホワイトボードサービス～</vt:lpstr>
      <vt:lpstr>料金プラン　～LINE公式アカウント運用管理～</vt:lpstr>
      <vt:lpstr>料金プラン　～オンラインホワイトボードサービス～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2021-01-28T13:14:54Z</dcterms:created>
  <dcterms:modified xsi:type="dcterms:W3CDTF">2023-09-27T04:57:52Z</dcterms:modified>
</cp:coreProperties>
</file>