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8" r:id="rId21"/>
    <p:sldId id="273" r:id="rId22"/>
    <p:sldId id="274" r:id="rId23"/>
    <p:sldId id="275" r:id="rId24"/>
    <p:sldId id="276" r:id="rId25"/>
    <p:sldId id="277" r:id="rId26"/>
    <p:sldId id="289" r:id="rId27"/>
    <p:sldId id="281" r:id="rId28"/>
    <p:sldId id="282" r:id="rId29"/>
    <p:sldId id="283" r:id="rId30"/>
    <p:sldId id="278" r:id="rId31"/>
    <p:sldId id="284" r:id="rId32"/>
    <p:sldId id="285" r:id="rId33"/>
    <p:sldId id="290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6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5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8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7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22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1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875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4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662D-36D0-43E3-BE90-1A1AC8E25B2B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05BA-73C2-4E8C-B3BE-E23DD2D8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7977-4D79-4028-B41F-90FAC553AC0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2BFFA5-9811-4FD0-9C21-ADEAEAB32C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Course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Lecture 3 : Lexical </a:t>
            </a:r>
            <a:r>
              <a:rPr lang="en-US" dirty="0" smtClean="0"/>
              <a:t>Analysis [Part A]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</a:t>
            </a:r>
            <a:r>
              <a:rPr lang="en-US" dirty="0" smtClean="0"/>
              <a:t>Issue (speeding-up)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5374256"/>
          </a:xfrm>
        </p:spPr>
        <p:txBody>
          <a:bodyPr/>
          <a:lstStyle/>
          <a:p>
            <a:r>
              <a:rPr lang="en-US" dirty="0"/>
              <a:t>Lexical analyzer may need to look </a:t>
            </a:r>
            <a:r>
              <a:rPr lang="en-US" dirty="0" smtClean="0"/>
              <a:t>at least </a:t>
            </a:r>
            <a:r>
              <a:rPr lang="en-US" dirty="0"/>
              <a:t>a character ahead to make a </a:t>
            </a:r>
            <a:r>
              <a:rPr lang="en-US" dirty="0" smtClean="0"/>
              <a:t>token decision.</a:t>
            </a:r>
          </a:p>
          <a:p>
            <a:r>
              <a:rPr lang="en-US" b="1" dirty="0"/>
              <a:t>Buffer </a:t>
            </a:r>
            <a:r>
              <a:rPr lang="en-US" b="1" dirty="0" smtClean="0"/>
              <a:t>Pairs : </a:t>
            </a:r>
            <a:r>
              <a:rPr lang="en-US" dirty="0" smtClean="0"/>
              <a:t>to </a:t>
            </a:r>
            <a:r>
              <a:rPr lang="en-US" dirty="0"/>
              <a:t>reduce overhead </a:t>
            </a:r>
            <a:r>
              <a:rPr lang="en-US" dirty="0" smtClean="0"/>
              <a:t>required to </a:t>
            </a:r>
            <a:r>
              <a:rPr lang="en-US" dirty="0"/>
              <a:t>process a single </a:t>
            </a:r>
            <a:r>
              <a:rPr lang="en-US" dirty="0" smtClean="0"/>
              <a:t>character. </a:t>
            </a:r>
            <a:r>
              <a:rPr lang="en-US" dirty="0"/>
              <a:t>An </a:t>
            </a:r>
            <a:r>
              <a:rPr lang="en-US" dirty="0" smtClean="0"/>
              <a:t>important scheme </a:t>
            </a:r>
            <a:r>
              <a:rPr lang="en-US" dirty="0"/>
              <a:t>involves </a:t>
            </a:r>
            <a:r>
              <a:rPr lang="en-US" b="1" dirty="0"/>
              <a:t>two buffers </a:t>
            </a:r>
            <a:r>
              <a:rPr lang="en-US" dirty="0"/>
              <a:t>that are alternately reloaded, as suggested </a:t>
            </a:r>
            <a:r>
              <a:rPr lang="en-US" dirty="0" smtClean="0"/>
              <a:t>in Fig</a:t>
            </a:r>
            <a:r>
              <a:rPr lang="en-US" dirty="0"/>
              <a:t>. </a:t>
            </a:r>
            <a:r>
              <a:rPr lang="en-US" b="1" dirty="0"/>
              <a:t>3.3</a:t>
            </a:r>
            <a:r>
              <a:rPr lang="en-US" b="1" dirty="0" smtClean="0"/>
              <a:t>.</a:t>
            </a:r>
          </a:p>
          <a:p>
            <a:r>
              <a:rPr lang="en-US" dirty="0"/>
              <a:t>Each buffer is of the same size </a:t>
            </a:r>
            <a:r>
              <a:rPr lang="en-US" b="1" dirty="0"/>
              <a:t>N</a:t>
            </a:r>
            <a:r>
              <a:rPr lang="en-US" dirty="0"/>
              <a:t>, and </a:t>
            </a:r>
            <a:r>
              <a:rPr lang="en-US" b="1" dirty="0"/>
              <a:t>N</a:t>
            </a:r>
            <a:r>
              <a:rPr lang="en-US" dirty="0"/>
              <a:t> is usually the size of a </a:t>
            </a:r>
            <a:r>
              <a:rPr lang="en-US" b="1" dirty="0"/>
              <a:t>disk </a:t>
            </a:r>
            <a:r>
              <a:rPr lang="en-US" b="1" dirty="0" smtClean="0"/>
              <a:t>block</a:t>
            </a:r>
            <a:r>
              <a:rPr lang="en-US" dirty="0" smtClean="0"/>
              <a:t>, e.g</a:t>
            </a:r>
            <a:r>
              <a:rPr lang="en-US" dirty="0"/>
              <a:t>., </a:t>
            </a:r>
            <a:r>
              <a:rPr lang="en-US" b="1" dirty="0"/>
              <a:t>4096 bytes</a:t>
            </a:r>
            <a:r>
              <a:rPr lang="en-US" dirty="0"/>
              <a:t>. Using one system read command we can read </a:t>
            </a:r>
            <a:r>
              <a:rPr lang="en-US" b="1" dirty="0"/>
              <a:t>N </a:t>
            </a:r>
            <a:r>
              <a:rPr lang="en-US" dirty="0" smtClean="0"/>
              <a:t>characters into </a:t>
            </a:r>
            <a:r>
              <a:rPr lang="en-US" dirty="0"/>
              <a:t>a buffer, rather than using one system call per </a:t>
            </a:r>
            <a:r>
              <a:rPr lang="en-US" dirty="0" smtClean="0"/>
              <a:t>character</a:t>
            </a:r>
          </a:p>
          <a:p>
            <a:r>
              <a:rPr lang="en-US" dirty="0"/>
              <a:t>Two pointers to the input are maintained</a:t>
            </a:r>
            <a:r>
              <a:rPr lang="en-US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Pointer </a:t>
            </a:r>
            <a:r>
              <a:rPr lang="en-US" b="1" dirty="0" err="1"/>
              <a:t>lexemeBegin</a:t>
            </a:r>
            <a:r>
              <a:rPr lang="en-US" dirty="0"/>
              <a:t>, marks the beginning of the current lexeme, </a:t>
            </a:r>
            <a:r>
              <a:rPr lang="en-US" dirty="0" smtClean="0"/>
              <a:t>whose extent </a:t>
            </a:r>
            <a:r>
              <a:rPr lang="en-US" dirty="0"/>
              <a:t>we are attempting to determine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Pointer </a:t>
            </a:r>
            <a:r>
              <a:rPr lang="en-US" b="1" dirty="0"/>
              <a:t>forward</a:t>
            </a:r>
            <a:r>
              <a:rPr lang="en-US" dirty="0"/>
              <a:t> scans ahead until a pattern match is found;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7" t="13397" r="3598" b="10401"/>
          <a:stretch/>
        </p:blipFill>
        <p:spPr>
          <a:xfrm>
            <a:off x="2415396" y="5331125"/>
            <a:ext cx="8367623" cy="14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Sentinels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915" y="1579769"/>
            <a:ext cx="5940796" cy="377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77" t="13397" r="3598" b="10401"/>
          <a:stretch/>
        </p:blipFill>
        <p:spPr>
          <a:xfrm>
            <a:off x="2800879" y="5358019"/>
            <a:ext cx="8367623" cy="1414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75801" y="625516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Sentinels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709974" y="5891418"/>
            <a:ext cx="776377" cy="43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522080" y="5891419"/>
            <a:ext cx="1293963" cy="43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5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0212"/>
            <a:ext cx="8915400" cy="4441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a formal way to </a:t>
            </a:r>
            <a:r>
              <a:rPr lang="en-US" dirty="0" smtClean="0"/>
              <a:t>specify lexical patterns</a:t>
            </a:r>
            <a:r>
              <a:rPr lang="en-US" dirty="0"/>
              <a:t>: </a:t>
            </a:r>
            <a:r>
              <a:rPr lang="en-US" b="1" dirty="0"/>
              <a:t>regular </a:t>
            </a:r>
            <a:r>
              <a:rPr lang="en-US" b="1" dirty="0" smtClean="0"/>
              <a:t>expressions</a:t>
            </a:r>
          </a:p>
          <a:p>
            <a:pPr marL="0" indent="0">
              <a:buNone/>
            </a:pPr>
            <a:r>
              <a:rPr lang="en-US" dirty="0" smtClean="0"/>
              <a:t>Some terms:</a:t>
            </a:r>
            <a:endParaRPr lang="en-US" dirty="0"/>
          </a:p>
          <a:p>
            <a:r>
              <a:rPr lang="en-US" b="1" dirty="0"/>
              <a:t>Alphabet</a:t>
            </a:r>
            <a:r>
              <a:rPr lang="en-US" dirty="0"/>
              <a:t>: any finite set of </a:t>
            </a:r>
            <a:r>
              <a:rPr lang="en-US" dirty="0" smtClean="0"/>
              <a:t>symbols</a:t>
            </a:r>
          </a:p>
          <a:p>
            <a:r>
              <a:rPr lang="en-US" b="1" dirty="0"/>
              <a:t>String</a:t>
            </a:r>
            <a:r>
              <a:rPr lang="en-US" dirty="0"/>
              <a:t> over alphabet: finite sequence </a:t>
            </a:r>
            <a:r>
              <a:rPr lang="en-US" dirty="0" smtClean="0"/>
              <a:t>of symbols </a:t>
            </a:r>
            <a:r>
              <a:rPr lang="en-US" dirty="0"/>
              <a:t>drawn from that </a:t>
            </a:r>
            <a:r>
              <a:rPr lang="en-US" dirty="0" smtClean="0"/>
              <a:t>alphabet</a:t>
            </a:r>
          </a:p>
          <a:p>
            <a:r>
              <a:rPr lang="en-US" b="1" dirty="0" smtClean="0"/>
              <a:t>Language</a:t>
            </a:r>
            <a:r>
              <a:rPr lang="en-US" dirty="0" smtClean="0"/>
              <a:t>: countable </a:t>
            </a:r>
            <a:r>
              <a:rPr lang="en-US" dirty="0"/>
              <a:t>(or </a:t>
            </a:r>
            <a:r>
              <a:rPr lang="en-US" dirty="0" err="1"/>
              <a:t>countably</a:t>
            </a:r>
            <a:r>
              <a:rPr lang="en-US" dirty="0"/>
              <a:t> </a:t>
            </a:r>
            <a:r>
              <a:rPr lang="en-US" dirty="0" smtClean="0"/>
              <a:t>infinite) set of strings over some fixed alphabet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60" y="3881163"/>
            <a:ext cx="10348400" cy="26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46377"/>
            <a:ext cx="8911687" cy="1280890"/>
          </a:xfrm>
        </p:spPr>
        <p:txBody>
          <a:bodyPr/>
          <a:lstStyle/>
          <a:p>
            <a:r>
              <a:rPr lang="en-US" b="1" dirty="0"/>
              <a:t>Terms for Parts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53"/>
          <a:stretch/>
        </p:blipFill>
        <p:spPr>
          <a:xfrm>
            <a:off x="2589212" y="1423893"/>
            <a:ext cx="8530201" cy="5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{Fig 3.6}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04204"/>
            <a:ext cx="8631751" cy="247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0037" y="4742329"/>
            <a:ext cx="8694639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(</a:t>
            </a:r>
            <a:r>
              <a:rPr lang="en-US" dirty="0" err="1"/>
              <a:t>Kleene</a:t>
            </a:r>
            <a:r>
              <a:rPr lang="en-US" dirty="0"/>
              <a:t>) closure of </a:t>
            </a:r>
            <a:r>
              <a:rPr lang="en-US" dirty="0" smtClean="0"/>
              <a:t>a language </a:t>
            </a:r>
            <a:r>
              <a:rPr lang="en-US" b="1" i="1" dirty="0"/>
              <a:t>L</a:t>
            </a:r>
            <a:r>
              <a:rPr lang="en-US" dirty="0"/>
              <a:t>, denoted </a:t>
            </a:r>
            <a:r>
              <a:rPr lang="en-US" b="1" i="1" dirty="0"/>
              <a:t>L*</a:t>
            </a:r>
            <a:r>
              <a:rPr lang="en-US" dirty="0"/>
              <a:t>, is the set of strings you get by concatenating </a:t>
            </a:r>
            <a:r>
              <a:rPr lang="en-US" b="1" i="1" dirty="0"/>
              <a:t>L</a:t>
            </a:r>
            <a:r>
              <a:rPr lang="en-US" dirty="0"/>
              <a:t> </a:t>
            </a:r>
            <a:r>
              <a:rPr lang="en-US" dirty="0" smtClean="0"/>
              <a:t>zero or </a:t>
            </a:r>
            <a:r>
              <a:rPr lang="en-US" dirty="0"/>
              <a:t>more times. Note that </a:t>
            </a:r>
            <a:r>
              <a:rPr lang="en-US" b="1" i="1" dirty="0" smtClean="0"/>
              <a:t>L</a:t>
            </a:r>
            <a:r>
              <a:rPr lang="en-US" b="1" i="1" baseline="30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the "concatenation of </a:t>
            </a:r>
            <a:r>
              <a:rPr lang="en-US" b="1" i="1" dirty="0"/>
              <a:t>L</a:t>
            </a:r>
            <a:r>
              <a:rPr lang="en-US" dirty="0"/>
              <a:t> zero times," is defined </a:t>
            </a:r>
            <a:r>
              <a:rPr lang="en-US" dirty="0" smtClean="0"/>
              <a:t>to be </a:t>
            </a:r>
            <a:r>
              <a:rPr lang="en-US" b="1" dirty="0" smtClean="0"/>
              <a:t>{</a:t>
            </a:r>
            <a:r>
              <a:rPr lang="az-Cyrl-AZ" b="1" dirty="0" smtClean="0"/>
              <a:t>Є</a:t>
            </a:r>
            <a:r>
              <a:rPr lang="en-US" b="1" dirty="0"/>
              <a:t>}</a:t>
            </a:r>
            <a:r>
              <a:rPr lang="en-US" dirty="0" smtClean="0"/>
              <a:t>, </a:t>
            </a:r>
            <a:r>
              <a:rPr lang="en-US" dirty="0"/>
              <a:t>and inductively, </a:t>
            </a:r>
            <a:r>
              <a:rPr lang="en-US" b="1" i="1" dirty="0" smtClean="0"/>
              <a:t>L</a:t>
            </a:r>
            <a:r>
              <a:rPr lang="en-US" b="1" i="1" baseline="30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i="1" dirty="0" smtClean="0"/>
              <a:t>L</a:t>
            </a:r>
            <a:r>
              <a:rPr lang="en-US" b="1" i="1" baseline="30000" dirty="0" smtClean="0"/>
              <a:t>i</a:t>
            </a:r>
            <a:r>
              <a:rPr lang="en-US" b="1" i="1" dirty="0" smtClean="0"/>
              <a:t>-L</a:t>
            </a:r>
            <a:r>
              <a:rPr lang="en-US" dirty="0" smtClean="0"/>
              <a:t>. </a:t>
            </a:r>
            <a:r>
              <a:rPr lang="en-US" dirty="0"/>
              <a:t>Finally, the positive closure, denoted </a:t>
            </a:r>
            <a:r>
              <a:rPr lang="en-US" b="1" i="1" dirty="0"/>
              <a:t>L</a:t>
            </a:r>
            <a:r>
              <a:rPr lang="en-US" b="1" i="1" baseline="30000" dirty="0" smtClean="0"/>
              <a:t>+</a:t>
            </a:r>
            <a:r>
              <a:rPr lang="en-US" dirty="0" smtClean="0"/>
              <a:t>, is </a:t>
            </a:r>
            <a:r>
              <a:rPr lang="en-US" dirty="0"/>
              <a:t>the same as the </a:t>
            </a:r>
            <a:r>
              <a:rPr lang="en-US" dirty="0" err="1"/>
              <a:t>Kleene</a:t>
            </a:r>
            <a:r>
              <a:rPr lang="en-US" dirty="0"/>
              <a:t> closure, but without the term </a:t>
            </a:r>
            <a:r>
              <a:rPr lang="en-US" b="1" i="1" dirty="0"/>
              <a:t>L</a:t>
            </a:r>
            <a:r>
              <a:rPr lang="en-US" b="1" i="1" baseline="30000" dirty="0"/>
              <a:t>0</a:t>
            </a:r>
            <a:r>
              <a:rPr lang="en-US" dirty="0" smtClean="0"/>
              <a:t>. </a:t>
            </a:r>
            <a:r>
              <a:rPr lang="en-US" dirty="0"/>
              <a:t>That is, </a:t>
            </a:r>
            <a:r>
              <a:rPr lang="az-Cyrl-AZ" b="1" dirty="0"/>
              <a:t>Є </a:t>
            </a:r>
            <a:r>
              <a:rPr lang="en-US" dirty="0" smtClean="0"/>
              <a:t>will not be </a:t>
            </a:r>
            <a:r>
              <a:rPr lang="en-US" dirty="0"/>
              <a:t>in </a:t>
            </a:r>
            <a:r>
              <a:rPr lang="en-US" b="1" i="1" dirty="0"/>
              <a:t>L</a:t>
            </a:r>
            <a:r>
              <a:rPr lang="en-US" b="1" i="1" baseline="30000" dirty="0"/>
              <a:t>+</a:t>
            </a:r>
            <a:r>
              <a:rPr lang="en-US" dirty="0" smtClean="0"/>
              <a:t> </a:t>
            </a:r>
            <a:r>
              <a:rPr lang="en-US" dirty="0"/>
              <a:t>unless it is in </a:t>
            </a:r>
            <a:r>
              <a:rPr lang="en-US" b="1" i="1" dirty="0"/>
              <a:t>L</a:t>
            </a:r>
            <a:r>
              <a:rPr lang="en-US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222204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7605"/>
            <a:ext cx="8915400" cy="5104263"/>
          </a:xfrm>
        </p:spPr>
        <p:txBody>
          <a:bodyPr/>
          <a:lstStyle/>
          <a:p>
            <a:r>
              <a:rPr lang="en-US" b="1" dirty="0" smtClean="0"/>
              <a:t>L = </a:t>
            </a:r>
            <a:r>
              <a:rPr lang="pl-PL" b="1" dirty="0"/>
              <a:t>{A, B, . . . , Z, a, b, . . . , z</a:t>
            </a:r>
            <a:r>
              <a:rPr lang="pl-PL" b="1" dirty="0" smtClean="0"/>
              <a:t>)</a:t>
            </a:r>
            <a:r>
              <a:rPr lang="en-US" dirty="0" smtClean="0"/>
              <a:t>		</a:t>
            </a:r>
            <a:r>
              <a:rPr lang="en-US" b="1" dirty="0" smtClean="0"/>
              <a:t>D </a:t>
            </a:r>
            <a:r>
              <a:rPr lang="en-US" b="1" dirty="0"/>
              <a:t>= {0,1</a:t>
            </a:r>
            <a:r>
              <a:rPr lang="en-US" b="1" dirty="0" smtClean="0"/>
              <a:t>,…,9}</a:t>
            </a:r>
          </a:p>
          <a:p>
            <a:r>
              <a:rPr lang="en-US" b="1" dirty="0"/>
              <a:t>One way </a:t>
            </a:r>
            <a:r>
              <a:rPr lang="en-US" dirty="0"/>
              <a:t>is that </a:t>
            </a:r>
            <a:r>
              <a:rPr lang="en-US" b="1" i="1" dirty="0"/>
              <a:t>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D</a:t>
            </a:r>
            <a:r>
              <a:rPr lang="en-US" i="1" dirty="0"/>
              <a:t> </a:t>
            </a:r>
            <a:r>
              <a:rPr lang="en-US" dirty="0"/>
              <a:t>are, respectively, the </a:t>
            </a:r>
            <a:r>
              <a:rPr lang="en-US" b="1" dirty="0"/>
              <a:t>alphabets</a:t>
            </a:r>
            <a:r>
              <a:rPr lang="en-US" dirty="0"/>
              <a:t> </a:t>
            </a:r>
            <a:r>
              <a:rPr lang="en-US" dirty="0" smtClean="0"/>
              <a:t>of uppercase </a:t>
            </a:r>
            <a:r>
              <a:rPr lang="en-US" dirty="0"/>
              <a:t>and lowercase letters and of digits. The </a:t>
            </a:r>
            <a:r>
              <a:rPr lang="en-US" b="1" dirty="0"/>
              <a:t>second way </a:t>
            </a:r>
            <a:r>
              <a:rPr lang="en-US" dirty="0"/>
              <a:t>is that </a:t>
            </a:r>
            <a:r>
              <a:rPr lang="en-US" b="1" i="1" dirty="0"/>
              <a:t>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b="1" dirty="0"/>
              <a:t>languages</a:t>
            </a:r>
            <a:r>
              <a:rPr lang="en-US" dirty="0"/>
              <a:t>, all of whose strings happen to be of </a:t>
            </a:r>
            <a:r>
              <a:rPr lang="en-US" b="1" dirty="0"/>
              <a:t>length one</a:t>
            </a:r>
            <a:r>
              <a:rPr lang="en-US" dirty="0" smtClean="0"/>
              <a:t>.</a:t>
            </a:r>
          </a:p>
          <a:p>
            <a:r>
              <a:rPr lang="en-US" dirty="0"/>
              <a:t>Here are </a:t>
            </a:r>
            <a:r>
              <a:rPr lang="en-US" dirty="0" smtClean="0"/>
              <a:t>some other </a:t>
            </a:r>
            <a:r>
              <a:rPr lang="en-US" dirty="0"/>
              <a:t>languages that can be constructed from languages </a:t>
            </a:r>
            <a:r>
              <a:rPr lang="en-US" b="1" i="1" dirty="0"/>
              <a:t>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D</a:t>
            </a:r>
            <a:r>
              <a:rPr lang="en-US" i="1" dirty="0"/>
              <a:t>, </a:t>
            </a:r>
            <a:r>
              <a:rPr lang="en-US" dirty="0"/>
              <a:t>using </a:t>
            </a:r>
            <a:r>
              <a:rPr lang="en-US" dirty="0" smtClean="0"/>
              <a:t>the operators </a:t>
            </a:r>
            <a:r>
              <a:rPr lang="en-US" dirty="0"/>
              <a:t>of Fig. 3.6</a:t>
            </a:r>
            <a:r>
              <a:rPr lang="en-US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 U D </a:t>
            </a:r>
            <a:r>
              <a:rPr lang="en-US" dirty="0"/>
              <a:t>is the set of letters and digits - strictly speaking the </a:t>
            </a:r>
            <a:r>
              <a:rPr lang="en-US" dirty="0" smtClean="0"/>
              <a:t>language with </a:t>
            </a:r>
            <a:r>
              <a:rPr lang="en-US" b="1" dirty="0"/>
              <a:t>62 strings </a:t>
            </a:r>
            <a:r>
              <a:rPr lang="en-US" dirty="0"/>
              <a:t>of </a:t>
            </a:r>
            <a:r>
              <a:rPr lang="en-US" b="1" dirty="0"/>
              <a:t>length one</a:t>
            </a:r>
            <a:r>
              <a:rPr lang="en-US" dirty="0"/>
              <a:t>, each of which strings is either </a:t>
            </a:r>
            <a:r>
              <a:rPr lang="en-US" b="1" dirty="0"/>
              <a:t>one letter </a:t>
            </a:r>
            <a:r>
              <a:rPr lang="en-US" b="1" dirty="0" smtClean="0"/>
              <a:t>or one </a:t>
            </a:r>
            <a:r>
              <a:rPr lang="en-US" b="1" dirty="0"/>
              <a:t>digit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LD</a:t>
            </a:r>
            <a:r>
              <a:rPr lang="en-US" dirty="0"/>
              <a:t> is the set </a:t>
            </a:r>
            <a:r>
              <a:rPr lang="en-US" dirty="0" smtClean="0"/>
              <a:t>of </a:t>
            </a:r>
            <a:r>
              <a:rPr lang="en-US" b="1" dirty="0"/>
              <a:t>520 strings </a:t>
            </a:r>
            <a:r>
              <a:rPr lang="en-US" dirty="0"/>
              <a:t>of </a:t>
            </a:r>
            <a:r>
              <a:rPr lang="en-US" b="1" dirty="0"/>
              <a:t>length two</a:t>
            </a:r>
            <a:r>
              <a:rPr lang="en-US" dirty="0"/>
              <a:t>, each consisting of </a:t>
            </a:r>
            <a:r>
              <a:rPr lang="en-US" b="1" dirty="0"/>
              <a:t>one </a:t>
            </a:r>
            <a:r>
              <a:rPr lang="en-US" b="1" dirty="0" smtClean="0"/>
              <a:t>letter followed </a:t>
            </a:r>
            <a:r>
              <a:rPr lang="en-US" b="1" dirty="0"/>
              <a:t>by one digit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b="1" i="1" dirty="0"/>
              <a:t>L</a:t>
            </a:r>
            <a:r>
              <a:rPr lang="en-US" b="1" i="1" baseline="30000" dirty="0"/>
              <a:t>4</a:t>
            </a:r>
            <a:r>
              <a:rPr lang="en-US" i="1" dirty="0"/>
              <a:t> </a:t>
            </a:r>
            <a:r>
              <a:rPr lang="en-US" dirty="0"/>
              <a:t>is the set of all </a:t>
            </a:r>
            <a:r>
              <a:rPr lang="en-US" b="1" dirty="0"/>
              <a:t>4-letter strings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b="1" i="1" dirty="0"/>
              <a:t>L*</a:t>
            </a:r>
            <a:r>
              <a:rPr lang="en-US" i="1" dirty="0"/>
              <a:t> </a:t>
            </a:r>
            <a:r>
              <a:rPr lang="en-US" dirty="0"/>
              <a:t>is the set of </a:t>
            </a:r>
            <a:r>
              <a:rPr lang="en-US" b="1" dirty="0" smtClean="0"/>
              <a:t>all </a:t>
            </a:r>
            <a:r>
              <a:rPr lang="en-US" b="1" dirty="0"/>
              <a:t>strings of letters</a:t>
            </a:r>
            <a:r>
              <a:rPr lang="en-US" dirty="0"/>
              <a:t>, including </a:t>
            </a:r>
            <a:r>
              <a:rPr lang="az-Cyrl-AZ" b="1" dirty="0"/>
              <a:t>Є</a:t>
            </a:r>
            <a:r>
              <a:rPr lang="en-US" b="1" dirty="0" smtClean="0"/>
              <a:t>, </a:t>
            </a:r>
            <a:r>
              <a:rPr lang="en-US" b="1" dirty="0"/>
              <a:t>the empty string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L(L U D)* </a:t>
            </a:r>
            <a:r>
              <a:rPr lang="en-US" dirty="0"/>
              <a:t>is the set of all strings of </a:t>
            </a:r>
            <a:r>
              <a:rPr lang="en-US" b="1" dirty="0"/>
              <a:t>letters and digits beginning with </a:t>
            </a:r>
            <a:r>
              <a:rPr lang="en-US" b="1" dirty="0" smtClean="0"/>
              <a:t>a letter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b="1" i="1" dirty="0"/>
              <a:t>D+</a:t>
            </a:r>
            <a:r>
              <a:rPr lang="en-US" i="1" dirty="0"/>
              <a:t> </a:t>
            </a:r>
            <a:r>
              <a:rPr lang="en-US" dirty="0"/>
              <a:t>is the set of all strings of </a:t>
            </a:r>
            <a:r>
              <a:rPr lang="en-US" b="1" dirty="0"/>
              <a:t>one or more digits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0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1755"/>
            <a:ext cx="8915400" cy="4462818"/>
          </a:xfrm>
        </p:spPr>
        <p:txBody>
          <a:bodyPr>
            <a:normAutofit/>
          </a:bodyPr>
          <a:lstStyle/>
          <a:p>
            <a:r>
              <a:rPr lang="en-US" dirty="0"/>
              <a:t>The regular expressions are built recursively out of smaller regular </a:t>
            </a:r>
            <a:r>
              <a:rPr lang="en-US" dirty="0" smtClean="0"/>
              <a:t>expressions, using </a:t>
            </a:r>
            <a:r>
              <a:rPr lang="en-US" dirty="0"/>
              <a:t>the rules described below. Each regular expression </a:t>
            </a:r>
            <a:r>
              <a:rPr lang="en-US" b="1" dirty="0"/>
              <a:t>r</a:t>
            </a:r>
            <a:r>
              <a:rPr lang="en-US" dirty="0"/>
              <a:t> denotes </a:t>
            </a:r>
            <a:r>
              <a:rPr lang="en-US" dirty="0" smtClean="0"/>
              <a:t>a language </a:t>
            </a:r>
            <a:r>
              <a:rPr lang="en-US" b="1" dirty="0"/>
              <a:t>L(r)</a:t>
            </a:r>
            <a:r>
              <a:rPr lang="en-US" dirty="0"/>
              <a:t>, which is also defined recursively from the </a:t>
            </a:r>
            <a:r>
              <a:rPr lang="en-US" dirty="0" smtClean="0"/>
              <a:t>languages </a:t>
            </a:r>
            <a:r>
              <a:rPr lang="en-US" dirty="0"/>
              <a:t>denoted </a:t>
            </a:r>
            <a:r>
              <a:rPr lang="en-US" dirty="0" smtClean="0"/>
              <a:t>by </a:t>
            </a:r>
            <a:r>
              <a:rPr lang="en-US" b="1" dirty="0" smtClean="0"/>
              <a:t>r</a:t>
            </a:r>
            <a:r>
              <a:rPr lang="en-US" dirty="0" smtClean="0"/>
              <a:t>'s sub-expressions</a:t>
            </a:r>
            <a:r>
              <a:rPr lang="en-US" dirty="0"/>
              <a:t>. Here are the rules that define the regular expressions </a:t>
            </a:r>
            <a:r>
              <a:rPr lang="en-US" dirty="0" smtClean="0"/>
              <a:t>over some </a:t>
            </a:r>
            <a:r>
              <a:rPr lang="en-US" dirty="0"/>
              <a:t>alphabet </a:t>
            </a:r>
            <a:r>
              <a:rPr lang="en-US" b="1" dirty="0"/>
              <a:t>∑</a:t>
            </a:r>
            <a:r>
              <a:rPr lang="en-US" b="1" i="1" dirty="0" smtClean="0"/>
              <a:t> </a:t>
            </a:r>
            <a:r>
              <a:rPr lang="en-US" dirty="0"/>
              <a:t>and the languages that those expressions denote.</a:t>
            </a:r>
            <a:endParaRPr lang="en-US" dirty="0" smtClean="0"/>
          </a:p>
          <a:p>
            <a:r>
              <a:rPr lang="en-US" b="1" dirty="0" smtClean="0"/>
              <a:t>BASIS</a:t>
            </a:r>
            <a:r>
              <a:rPr lang="en-US" dirty="0"/>
              <a:t>: There are two rules that form the basis</a:t>
            </a:r>
            <a:r>
              <a:rPr lang="en-US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az-Cyrl-AZ" b="1" dirty="0" smtClean="0"/>
              <a:t>Є</a:t>
            </a:r>
            <a:r>
              <a:rPr lang="en-US" dirty="0" smtClean="0"/>
              <a:t> is </a:t>
            </a:r>
            <a:r>
              <a:rPr lang="en-US" dirty="0"/>
              <a:t>a regular expression, and </a:t>
            </a:r>
            <a:r>
              <a:rPr lang="en-US" b="1" dirty="0"/>
              <a:t>L </a:t>
            </a:r>
            <a:r>
              <a:rPr lang="en-US" b="1" dirty="0" smtClean="0"/>
              <a:t>(</a:t>
            </a:r>
            <a:r>
              <a:rPr lang="az-Cyrl-AZ" b="1" dirty="0" smtClean="0"/>
              <a:t>Є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 smtClean="0"/>
              <a:t>{</a:t>
            </a:r>
            <a:r>
              <a:rPr lang="az-Cyrl-AZ" b="1" dirty="0" smtClean="0"/>
              <a:t>Є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dirty="0"/>
              <a:t>, that is, the language whose </a:t>
            </a:r>
            <a:r>
              <a:rPr lang="en-US" dirty="0" smtClean="0"/>
              <a:t>sole member </a:t>
            </a:r>
            <a:r>
              <a:rPr lang="en-US" dirty="0"/>
              <a:t>is the empty string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a symbol in </a:t>
            </a:r>
            <a:r>
              <a:rPr lang="en-US" b="1" dirty="0"/>
              <a:t>∑</a:t>
            </a:r>
            <a:r>
              <a:rPr lang="en-US" dirty="0"/>
              <a:t>, then a is a regular expression, and </a:t>
            </a:r>
            <a:r>
              <a:rPr lang="en-US" b="1" dirty="0" smtClean="0"/>
              <a:t>L(a) </a:t>
            </a:r>
            <a:r>
              <a:rPr lang="en-US" b="1" dirty="0"/>
              <a:t>= {</a:t>
            </a:r>
            <a:r>
              <a:rPr lang="en-US" b="1" dirty="0" smtClean="0"/>
              <a:t>a}</a:t>
            </a:r>
            <a:r>
              <a:rPr lang="en-US" dirty="0" smtClean="0"/>
              <a:t>, that is</a:t>
            </a:r>
            <a:r>
              <a:rPr lang="en-US" dirty="0"/>
              <a:t>, the language with </a:t>
            </a:r>
            <a:r>
              <a:rPr lang="en-US" b="1" dirty="0"/>
              <a:t>one string</a:t>
            </a:r>
            <a:r>
              <a:rPr lang="en-US" dirty="0"/>
              <a:t>, of </a:t>
            </a:r>
            <a:r>
              <a:rPr lang="en-US" b="1" dirty="0"/>
              <a:t>length one</a:t>
            </a:r>
            <a:r>
              <a:rPr lang="en-US" dirty="0"/>
              <a:t>, with a in its one position.</a:t>
            </a:r>
          </a:p>
        </p:txBody>
      </p:sp>
    </p:spTree>
    <p:extLst>
      <p:ext uri="{BB962C8B-B14F-4D97-AF65-F5344CB8AC3E}">
        <p14:creationId xmlns:p14="http://schemas.microsoft.com/office/powerpoint/2010/main" val="323433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2322"/>
            <a:ext cx="8915400" cy="4612944"/>
          </a:xfrm>
        </p:spPr>
        <p:txBody>
          <a:bodyPr/>
          <a:lstStyle/>
          <a:p>
            <a:r>
              <a:rPr lang="en-US" b="1" dirty="0"/>
              <a:t>INDUCTION</a:t>
            </a:r>
            <a:r>
              <a:rPr lang="en-US" dirty="0"/>
              <a:t>: There are four parts to the induction whereby larger </a:t>
            </a:r>
            <a:r>
              <a:rPr lang="en-US" dirty="0" smtClean="0"/>
              <a:t>regular expressions </a:t>
            </a:r>
            <a:r>
              <a:rPr lang="en-US" dirty="0"/>
              <a:t>are built from smaller ones. Suppose </a:t>
            </a: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/>
              <a:t>s</a:t>
            </a:r>
            <a:r>
              <a:rPr lang="en-US" dirty="0"/>
              <a:t> are </a:t>
            </a:r>
            <a:r>
              <a:rPr lang="en-US" b="1" dirty="0"/>
              <a:t>regular </a:t>
            </a:r>
            <a:r>
              <a:rPr lang="en-US" b="1" dirty="0" smtClean="0"/>
              <a:t>expressions</a:t>
            </a:r>
            <a:r>
              <a:rPr lang="en-US" dirty="0" smtClean="0"/>
              <a:t> denoting </a:t>
            </a:r>
            <a:r>
              <a:rPr lang="en-US" b="1" dirty="0" smtClean="0"/>
              <a:t>languages </a:t>
            </a:r>
            <a:r>
              <a:rPr lang="en-US" b="1" dirty="0"/>
              <a:t>L(r)</a:t>
            </a:r>
            <a:r>
              <a:rPr lang="en-US" dirty="0"/>
              <a:t> and </a:t>
            </a:r>
            <a:r>
              <a:rPr lang="en-US" b="1" dirty="0"/>
              <a:t>L(s)</a:t>
            </a:r>
            <a:r>
              <a:rPr lang="en-US" dirty="0"/>
              <a:t>, respectively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(r</a:t>
            </a:r>
            <a:r>
              <a:rPr lang="en-US" b="1" dirty="0" smtClean="0"/>
              <a:t>)|(s)</a:t>
            </a:r>
            <a:r>
              <a:rPr lang="en-US" dirty="0" smtClean="0"/>
              <a:t> </a:t>
            </a:r>
            <a:r>
              <a:rPr lang="en-US" dirty="0"/>
              <a:t>is a regular expression denoting the language </a:t>
            </a:r>
            <a:r>
              <a:rPr lang="en-US" b="1" dirty="0"/>
              <a:t>L(r) U L(s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(r</a:t>
            </a:r>
            <a:r>
              <a:rPr lang="en-US" b="1" dirty="0" smtClean="0"/>
              <a:t>)(</a:t>
            </a:r>
            <a:r>
              <a:rPr lang="en-US" b="1" dirty="0"/>
              <a:t>s)</a:t>
            </a:r>
            <a:r>
              <a:rPr lang="en-US" dirty="0"/>
              <a:t> is a regular expression denoting the language </a:t>
            </a:r>
            <a:r>
              <a:rPr lang="en-US" b="1" dirty="0" smtClean="0"/>
              <a:t>L(r)L(s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(r</a:t>
            </a:r>
            <a:r>
              <a:rPr lang="pt-BR" b="1" dirty="0" smtClean="0"/>
              <a:t>)*</a:t>
            </a:r>
            <a:r>
              <a:rPr lang="pt-BR" dirty="0" smtClean="0"/>
              <a:t> </a:t>
            </a:r>
            <a:r>
              <a:rPr lang="pt-BR" dirty="0"/>
              <a:t>is a regular expression denoting </a:t>
            </a:r>
            <a:r>
              <a:rPr lang="pt-BR" b="1" dirty="0"/>
              <a:t>(</a:t>
            </a:r>
            <a:r>
              <a:rPr lang="pt-BR" b="1" dirty="0" smtClean="0"/>
              <a:t>L(r))* </a:t>
            </a:r>
            <a:r>
              <a:rPr lang="pt-B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(r)</a:t>
            </a:r>
            <a:r>
              <a:rPr lang="pt-BR" dirty="0"/>
              <a:t> is a regular expression denoting </a:t>
            </a:r>
            <a:r>
              <a:rPr lang="pt-BR" b="1" dirty="0"/>
              <a:t>L(r</a:t>
            </a:r>
            <a:r>
              <a:rPr lang="pt-BR" b="1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en-US" dirty="0"/>
              <a:t>We may drop certain pairs of parentheses if we adopt the </a:t>
            </a:r>
            <a:r>
              <a:rPr lang="en-US" dirty="0" smtClean="0"/>
              <a:t>conventions: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unary operator * </a:t>
            </a:r>
            <a:r>
              <a:rPr lang="en-US" dirty="0"/>
              <a:t>has </a:t>
            </a:r>
            <a:r>
              <a:rPr lang="en-US" b="1" dirty="0"/>
              <a:t>highest precedence </a:t>
            </a:r>
            <a:r>
              <a:rPr lang="en-US" dirty="0"/>
              <a:t>and is </a:t>
            </a:r>
            <a:r>
              <a:rPr lang="en-US" b="1" dirty="0"/>
              <a:t>left associative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Concatenation</a:t>
            </a:r>
            <a:r>
              <a:rPr lang="en-US" dirty="0"/>
              <a:t> has </a:t>
            </a:r>
            <a:r>
              <a:rPr lang="en-US" b="1" dirty="0"/>
              <a:t>second</a:t>
            </a:r>
            <a:r>
              <a:rPr lang="en-US" dirty="0"/>
              <a:t> highest </a:t>
            </a:r>
            <a:r>
              <a:rPr lang="en-US" b="1" dirty="0"/>
              <a:t>precedence</a:t>
            </a:r>
            <a:r>
              <a:rPr lang="en-US" dirty="0"/>
              <a:t> and is </a:t>
            </a:r>
            <a:r>
              <a:rPr lang="en-US" b="1" dirty="0"/>
              <a:t>left associative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|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b="1" dirty="0"/>
              <a:t>lowest precedence </a:t>
            </a:r>
            <a:r>
              <a:rPr lang="en-US" dirty="0"/>
              <a:t>and is </a:t>
            </a:r>
            <a:r>
              <a:rPr lang="en-US" b="1" dirty="0"/>
              <a:t>left associative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2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3.4: Let </a:t>
            </a:r>
            <a:r>
              <a:rPr lang="en-US" dirty="0" smtClean="0"/>
              <a:t>∑= </a:t>
            </a:r>
            <a:r>
              <a:rPr lang="en-US" dirty="0"/>
              <a:t>{a, b}.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33515"/>
            <a:ext cx="8915400" cy="40670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regular expression </a:t>
            </a:r>
            <a:r>
              <a:rPr lang="en-US" b="1" dirty="0" err="1" smtClean="0"/>
              <a:t>a|b</a:t>
            </a:r>
            <a:r>
              <a:rPr lang="en-US" b="1" dirty="0" smtClean="0"/>
              <a:t> </a:t>
            </a:r>
            <a:r>
              <a:rPr lang="en-US" dirty="0"/>
              <a:t>denotes the language </a:t>
            </a:r>
            <a:r>
              <a:rPr lang="en-US" b="1" dirty="0"/>
              <a:t>{a, b</a:t>
            </a:r>
            <a:r>
              <a:rPr lang="en-US" b="1" dirty="0" smtClean="0"/>
              <a:t>}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(</a:t>
            </a:r>
            <a:r>
              <a:rPr lang="en-US" b="1" dirty="0" err="1" smtClean="0"/>
              <a:t>a|b</a:t>
            </a:r>
            <a:r>
              <a:rPr lang="en-US" b="1" dirty="0" smtClean="0"/>
              <a:t>)(</a:t>
            </a:r>
            <a:r>
              <a:rPr lang="en-US" b="1" dirty="0" err="1" smtClean="0"/>
              <a:t>a|b</a:t>
            </a:r>
            <a:r>
              <a:rPr lang="en-US" b="1" dirty="0"/>
              <a:t>) </a:t>
            </a:r>
            <a:r>
              <a:rPr lang="en-US" dirty="0"/>
              <a:t>denotes </a:t>
            </a:r>
            <a:r>
              <a:rPr lang="en-US" b="1" dirty="0"/>
              <a:t>{</a:t>
            </a:r>
            <a:r>
              <a:rPr lang="en-US" b="1" dirty="0" err="1"/>
              <a:t>aa</a:t>
            </a:r>
            <a:r>
              <a:rPr lang="en-US" b="1" dirty="0"/>
              <a:t>, </a:t>
            </a:r>
            <a:r>
              <a:rPr lang="en-US" b="1" dirty="0" err="1"/>
              <a:t>ab</a:t>
            </a:r>
            <a:r>
              <a:rPr lang="en-US" b="1" dirty="0"/>
              <a:t>, </a:t>
            </a:r>
            <a:r>
              <a:rPr lang="en-US" b="1" dirty="0" err="1"/>
              <a:t>ba</a:t>
            </a:r>
            <a:r>
              <a:rPr lang="en-US" b="1" dirty="0"/>
              <a:t>, </a:t>
            </a:r>
            <a:r>
              <a:rPr lang="en-US" b="1" dirty="0" smtClean="0"/>
              <a:t>bb</a:t>
            </a:r>
            <a:r>
              <a:rPr lang="en-US" b="1" dirty="0"/>
              <a:t>}</a:t>
            </a:r>
            <a:r>
              <a:rPr lang="en-US" dirty="0" smtClean="0"/>
              <a:t> </a:t>
            </a:r>
            <a:r>
              <a:rPr lang="en-US" dirty="0"/>
              <a:t>the language of all strings of length </a:t>
            </a:r>
            <a:r>
              <a:rPr lang="en-US" dirty="0" smtClean="0"/>
              <a:t>two over </a:t>
            </a:r>
            <a:r>
              <a:rPr lang="en-US" dirty="0"/>
              <a:t>the </a:t>
            </a:r>
            <a:r>
              <a:rPr lang="en-US" dirty="0" smtClean="0"/>
              <a:t>alphabet </a:t>
            </a:r>
            <a:r>
              <a:rPr lang="en-US" dirty="0"/>
              <a:t>∑</a:t>
            </a:r>
            <a:r>
              <a:rPr lang="en-US" dirty="0" smtClean="0"/>
              <a:t>. </a:t>
            </a:r>
            <a:r>
              <a:rPr lang="en-US" dirty="0"/>
              <a:t>Another regular expression for the same language </a:t>
            </a:r>
            <a:r>
              <a:rPr lang="en-US" dirty="0" smtClean="0"/>
              <a:t>is </a:t>
            </a:r>
            <a:r>
              <a:rPr lang="en-US" b="1" dirty="0" err="1" smtClean="0"/>
              <a:t>aa|ab|ba|bb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a</a:t>
            </a:r>
            <a:r>
              <a:rPr lang="en-US" b="1" dirty="0"/>
              <a:t>*</a:t>
            </a:r>
            <a:r>
              <a:rPr lang="en-US" dirty="0"/>
              <a:t> denotes the language consisting of all strings of zero or more a's, </a:t>
            </a:r>
            <a:r>
              <a:rPr lang="en-US" dirty="0" smtClean="0"/>
              <a:t>that is</a:t>
            </a:r>
            <a:r>
              <a:rPr lang="en-US" dirty="0"/>
              <a:t>, </a:t>
            </a:r>
            <a:r>
              <a:rPr lang="en-US" b="1" dirty="0" smtClean="0"/>
              <a:t>{</a:t>
            </a:r>
            <a:r>
              <a:rPr lang="az-Cyrl-AZ" b="1" dirty="0"/>
              <a:t>Є</a:t>
            </a:r>
            <a:r>
              <a:rPr lang="en-US" b="1" dirty="0" smtClean="0"/>
              <a:t>, </a:t>
            </a:r>
            <a:r>
              <a:rPr lang="en-US" b="1" dirty="0"/>
              <a:t>a, </a:t>
            </a:r>
            <a:r>
              <a:rPr lang="en-US" b="1" dirty="0" err="1"/>
              <a:t>aa</a:t>
            </a:r>
            <a:r>
              <a:rPr lang="en-US" b="1" dirty="0"/>
              <a:t>, </a:t>
            </a:r>
            <a:r>
              <a:rPr lang="en-US" b="1" dirty="0" err="1"/>
              <a:t>aaa</a:t>
            </a:r>
            <a:r>
              <a:rPr lang="en-US" b="1" dirty="0"/>
              <a:t>, . . . </a:t>
            </a:r>
            <a:r>
              <a:rPr lang="en-US" b="1" dirty="0" smtClean="0"/>
              <a:t>}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(</a:t>
            </a:r>
            <a:r>
              <a:rPr lang="en-US" b="1" dirty="0" err="1" smtClean="0"/>
              <a:t>a|b</a:t>
            </a:r>
            <a:r>
              <a:rPr lang="en-US" b="1" dirty="0"/>
              <a:t>)* </a:t>
            </a:r>
            <a:r>
              <a:rPr lang="en-US" dirty="0"/>
              <a:t>denotes the set of all strings consisting of zero or more </a:t>
            </a:r>
            <a:r>
              <a:rPr lang="en-US" dirty="0" smtClean="0"/>
              <a:t>instances of </a:t>
            </a:r>
            <a:r>
              <a:rPr lang="en-US" dirty="0"/>
              <a:t>a or b, that is, all strings of a's and b's: </a:t>
            </a:r>
            <a:r>
              <a:rPr lang="en-US" b="1" dirty="0" smtClean="0"/>
              <a:t>{</a:t>
            </a:r>
            <a:r>
              <a:rPr lang="az-Cyrl-AZ" b="1" dirty="0"/>
              <a:t>Є</a:t>
            </a:r>
            <a:r>
              <a:rPr lang="en-US" b="1" dirty="0" smtClean="0"/>
              <a:t>, </a:t>
            </a:r>
            <a:r>
              <a:rPr lang="en-US" b="1" dirty="0"/>
              <a:t>a, b, </a:t>
            </a:r>
            <a:r>
              <a:rPr lang="en-US" b="1" dirty="0" err="1"/>
              <a:t>aa</a:t>
            </a:r>
            <a:r>
              <a:rPr lang="en-US" b="1" dirty="0"/>
              <a:t>, </a:t>
            </a:r>
            <a:r>
              <a:rPr lang="en-US" b="1" dirty="0" err="1"/>
              <a:t>ab</a:t>
            </a:r>
            <a:r>
              <a:rPr lang="en-US" b="1" dirty="0"/>
              <a:t>, </a:t>
            </a:r>
            <a:r>
              <a:rPr lang="en-US" b="1" dirty="0" err="1"/>
              <a:t>ba</a:t>
            </a:r>
            <a:r>
              <a:rPr lang="en-US" b="1" dirty="0"/>
              <a:t>, bb, </a:t>
            </a:r>
            <a:r>
              <a:rPr lang="en-US" b="1" dirty="0" err="1"/>
              <a:t>aaa</a:t>
            </a:r>
            <a:r>
              <a:rPr lang="en-US" b="1" dirty="0"/>
              <a:t>, . . </a:t>
            </a:r>
            <a:r>
              <a:rPr lang="en-US" b="1" dirty="0" smtClean="0"/>
              <a:t>.}</a:t>
            </a:r>
            <a:r>
              <a:rPr lang="en-US" dirty="0" smtClean="0"/>
              <a:t>. Another </a:t>
            </a:r>
            <a:r>
              <a:rPr lang="en-US" dirty="0"/>
              <a:t>regular expression for the same language is </a:t>
            </a:r>
            <a:r>
              <a:rPr lang="en-US" b="1" dirty="0"/>
              <a:t>(a*b</a:t>
            </a:r>
            <a:r>
              <a:rPr lang="en-US" b="1" dirty="0" smtClean="0"/>
              <a:t>*)*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 smtClean="0"/>
              <a:t>a|a</a:t>
            </a:r>
            <a:r>
              <a:rPr lang="en-US" b="1" dirty="0" smtClean="0"/>
              <a:t>*b</a:t>
            </a:r>
            <a:r>
              <a:rPr lang="en-US" dirty="0" smtClean="0"/>
              <a:t> </a:t>
            </a:r>
            <a:r>
              <a:rPr lang="en-US" dirty="0"/>
              <a:t>denotes the language </a:t>
            </a:r>
            <a:r>
              <a:rPr lang="en-US" b="1" dirty="0"/>
              <a:t>{a, b, </a:t>
            </a:r>
            <a:r>
              <a:rPr lang="en-US" b="1" dirty="0" err="1"/>
              <a:t>ab</a:t>
            </a:r>
            <a:r>
              <a:rPr lang="en-US" b="1" dirty="0"/>
              <a:t>, </a:t>
            </a:r>
            <a:r>
              <a:rPr lang="en-US" b="1" dirty="0" err="1"/>
              <a:t>aab,aaab</a:t>
            </a:r>
            <a:r>
              <a:rPr lang="en-US" b="1" dirty="0"/>
              <a:t>,. . </a:t>
            </a:r>
            <a:r>
              <a:rPr lang="en-US" b="1" dirty="0" smtClean="0"/>
              <a:t>.}</a:t>
            </a:r>
            <a:r>
              <a:rPr lang="en-US" dirty="0" smtClean="0"/>
              <a:t> </a:t>
            </a:r>
            <a:r>
              <a:rPr lang="en-US" dirty="0"/>
              <a:t>that is, the string </a:t>
            </a:r>
            <a:r>
              <a:rPr lang="en-US" dirty="0" smtClean="0"/>
              <a:t>a and </a:t>
            </a:r>
            <a:r>
              <a:rPr lang="en-US" dirty="0"/>
              <a:t>all strings consisting of zero or more a's and ending in </a:t>
            </a:r>
            <a:r>
              <a:rPr lang="en-US" dirty="0" smtClean="0"/>
              <a:t>b.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for C identifier: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i="1" dirty="0"/>
              <a:t>letter_</a:t>
            </a:r>
            <a:r>
              <a:rPr lang="en-US" b="1" dirty="0"/>
              <a:t> ( </a:t>
            </a:r>
            <a:r>
              <a:rPr lang="en-US" b="1" i="1" dirty="0"/>
              <a:t>letter_ </a:t>
            </a:r>
            <a:r>
              <a:rPr lang="en-US" b="1" dirty="0"/>
              <a:t>I digit )*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this </a:t>
            </a:r>
            <a:r>
              <a:rPr lang="en-US" dirty="0" smtClean="0"/>
              <a:t>notation, if </a:t>
            </a:r>
            <a:r>
              <a:rPr lang="en-US" b="1" i="1" dirty="0" smtClean="0"/>
              <a:t>letter_</a:t>
            </a:r>
            <a:r>
              <a:rPr lang="en-US" i="1" dirty="0" smtClean="0"/>
              <a:t> </a:t>
            </a:r>
            <a:r>
              <a:rPr lang="en-US" dirty="0"/>
              <a:t>is established to stand for any letter or the underscore, and </a:t>
            </a:r>
            <a:r>
              <a:rPr lang="en-US" b="1" i="1" dirty="0" smtClean="0"/>
              <a:t>digit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established to stand for any </a:t>
            </a:r>
            <a:r>
              <a:rPr lang="en-US" dirty="0" smtClean="0"/>
              <a:t>digit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8030"/>
            <a:ext cx="8915400" cy="4727276"/>
          </a:xfrm>
        </p:spPr>
        <p:txBody>
          <a:bodyPr>
            <a:normAutofit/>
          </a:bodyPr>
          <a:lstStyle/>
          <a:p>
            <a:r>
              <a:rPr lang="en-US" dirty="0" smtClean="0"/>
              <a:t>A lexical </a:t>
            </a:r>
            <a:r>
              <a:rPr lang="en-US" dirty="0"/>
              <a:t>analyzer </a:t>
            </a:r>
            <a:r>
              <a:rPr lang="en-US" dirty="0" smtClean="0"/>
              <a:t>can be implement by hand (writing code)</a:t>
            </a:r>
          </a:p>
          <a:p>
            <a:pPr lvl="1"/>
            <a:r>
              <a:rPr lang="en-US" dirty="0"/>
              <a:t>start with a diagram or other description </a:t>
            </a:r>
            <a:r>
              <a:rPr lang="en-US" dirty="0" smtClean="0"/>
              <a:t>for the </a:t>
            </a:r>
            <a:r>
              <a:rPr lang="en-US" dirty="0"/>
              <a:t>lexemes of each </a:t>
            </a:r>
            <a:r>
              <a:rPr lang="en-US" dirty="0" smtClean="0"/>
              <a:t>token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write code to identify each occurrence </a:t>
            </a:r>
            <a:r>
              <a:rPr lang="en-US" dirty="0" smtClean="0"/>
              <a:t>of each </a:t>
            </a:r>
            <a:r>
              <a:rPr lang="en-US" dirty="0"/>
              <a:t>lexeme on the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return information about the token identified</a:t>
            </a:r>
          </a:p>
          <a:p>
            <a:r>
              <a:rPr lang="en-US" dirty="0" smtClean="0"/>
              <a:t>Or A </a:t>
            </a:r>
            <a:r>
              <a:rPr lang="en-US" dirty="0"/>
              <a:t>lexical analyzer </a:t>
            </a:r>
            <a:r>
              <a:rPr lang="en-US" dirty="0" smtClean="0"/>
              <a:t>can be generated automatically </a:t>
            </a:r>
            <a:r>
              <a:rPr lang="en-US" dirty="0"/>
              <a:t>by specifying the </a:t>
            </a:r>
            <a:r>
              <a:rPr lang="en-US" b="1" dirty="0" smtClean="0"/>
              <a:t>lexeme patterns </a:t>
            </a:r>
            <a:r>
              <a:rPr lang="en-US" dirty="0"/>
              <a:t>to a </a:t>
            </a:r>
            <a:r>
              <a:rPr lang="en-US" b="1" dirty="0"/>
              <a:t>lexical-analyzer generator</a:t>
            </a:r>
            <a:r>
              <a:rPr lang="en-US" dirty="0"/>
              <a:t> and compiling those patterns </a:t>
            </a:r>
            <a:r>
              <a:rPr lang="en-US" dirty="0" smtClean="0"/>
              <a:t>into code </a:t>
            </a:r>
            <a:r>
              <a:rPr lang="en-US" dirty="0"/>
              <a:t>that functions as a lexical analyzer</a:t>
            </a:r>
            <a:r>
              <a:rPr lang="en-US" dirty="0" smtClean="0"/>
              <a:t>.</a:t>
            </a:r>
          </a:p>
          <a:p>
            <a:r>
              <a:rPr lang="en-US" dirty="0"/>
              <a:t>This approach makes it easier to </a:t>
            </a:r>
            <a:r>
              <a:rPr lang="en-US" dirty="0" smtClean="0"/>
              <a:t>modify a </a:t>
            </a:r>
            <a:r>
              <a:rPr lang="en-US" dirty="0"/>
              <a:t>lexical analyzer, since we have only to rewrite the affected patterns, </a:t>
            </a:r>
            <a:r>
              <a:rPr lang="en-US" dirty="0" smtClean="0"/>
              <a:t>not the </a:t>
            </a:r>
            <a:r>
              <a:rPr lang="en-US" dirty="0"/>
              <a:t>entire program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Regular expressions</a:t>
            </a:r>
            <a:r>
              <a:rPr lang="en-US" dirty="0"/>
              <a:t>, a convenient notation for specifying lexeme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can be transformed first </a:t>
            </a:r>
            <a:r>
              <a:rPr lang="en-US" dirty="0"/>
              <a:t>into </a:t>
            </a:r>
            <a:r>
              <a:rPr lang="en-US" b="1" dirty="0"/>
              <a:t>nondeterministic </a:t>
            </a:r>
            <a:r>
              <a:rPr lang="en-US" b="1" dirty="0" smtClean="0"/>
              <a:t>automata</a:t>
            </a:r>
            <a:r>
              <a:rPr lang="en-US" dirty="0" smtClean="0"/>
              <a:t> and </a:t>
            </a:r>
            <a:r>
              <a:rPr lang="en-US" dirty="0"/>
              <a:t>then into </a:t>
            </a:r>
            <a:r>
              <a:rPr lang="en-US" b="1" dirty="0"/>
              <a:t>deterministic automata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31985"/>
            <a:ext cx="9243397" cy="4479237"/>
          </a:xfrm>
        </p:spPr>
        <p:txBody>
          <a:bodyPr/>
          <a:lstStyle/>
          <a:p>
            <a:r>
              <a:rPr lang="en-US" dirty="0"/>
              <a:t>A language that can be defined by a regular expression is called a </a:t>
            </a:r>
            <a:r>
              <a:rPr lang="en-US" b="1" i="1" dirty="0" smtClean="0"/>
              <a:t>regular set</a:t>
            </a:r>
          </a:p>
          <a:p>
            <a:r>
              <a:rPr lang="en-US" dirty="0"/>
              <a:t>If two regular expressions </a:t>
            </a: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/>
              <a:t>s</a:t>
            </a:r>
            <a:r>
              <a:rPr lang="en-US" dirty="0"/>
              <a:t> denote the same regular set, we say </a:t>
            </a:r>
            <a:r>
              <a:rPr lang="en-US" dirty="0" smtClean="0"/>
              <a:t>they are </a:t>
            </a:r>
            <a:r>
              <a:rPr lang="en-US" i="1" dirty="0"/>
              <a:t>equivalent </a:t>
            </a:r>
            <a:r>
              <a:rPr lang="en-US" dirty="0"/>
              <a:t>and write </a:t>
            </a:r>
            <a:r>
              <a:rPr lang="en-US" b="1" dirty="0"/>
              <a:t>r = s</a:t>
            </a:r>
            <a:r>
              <a:rPr lang="en-US" dirty="0"/>
              <a:t>. For instance, </a:t>
            </a:r>
            <a:r>
              <a:rPr lang="en-US" b="1" dirty="0"/>
              <a:t>(</a:t>
            </a:r>
            <a:r>
              <a:rPr lang="en-US" b="1" dirty="0" err="1" smtClean="0"/>
              <a:t>a|b</a:t>
            </a:r>
            <a:r>
              <a:rPr lang="en-US" b="1" dirty="0"/>
              <a:t>) = (</a:t>
            </a:r>
            <a:r>
              <a:rPr lang="en-US" b="1" dirty="0" err="1" smtClean="0"/>
              <a:t>b|a</a:t>
            </a:r>
            <a:r>
              <a:rPr lang="en-US" b="1" dirty="0"/>
              <a:t>)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2712875"/>
            <a:ext cx="7365671" cy="39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notational convenience, we may wish to give names to certain regular </a:t>
            </a:r>
            <a:r>
              <a:rPr lang="en-US" dirty="0" smtClean="0"/>
              <a:t>expressions and </a:t>
            </a:r>
            <a:r>
              <a:rPr lang="en-US" dirty="0"/>
              <a:t>use those names in subsequent </a:t>
            </a:r>
            <a:r>
              <a:rPr lang="en-US" dirty="0" smtClean="0"/>
              <a:t>expressions</a:t>
            </a:r>
          </a:p>
          <a:p>
            <a:r>
              <a:rPr lang="en-US" dirty="0"/>
              <a:t>If </a:t>
            </a:r>
            <a:r>
              <a:rPr lang="en-US" b="1" dirty="0"/>
              <a:t>∑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b="1" dirty="0"/>
              <a:t>alphabet of basic symbols</a:t>
            </a:r>
            <a:r>
              <a:rPr lang="en-US" dirty="0"/>
              <a:t>, then a regular </a:t>
            </a:r>
            <a:r>
              <a:rPr lang="en-US" dirty="0" smtClean="0"/>
              <a:t>definition is </a:t>
            </a:r>
            <a:r>
              <a:rPr lang="en-US" dirty="0"/>
              <a:t>a sequence of definitions of the form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/>
              <a:t>d</a:t>
            </a:r>
            <a:r>
              <a:rPr lang="en-US" b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/>
              <a:t>new symbol</a:t>
            </a:r>
            <a:r>
              <a:rPr lang="en-US" dirty="0"/>
              <a:t>, </a:t>
            </a:r>
            <a:r>
              <a:rPr lang="en-US" b="1" dirty="0"/>
              <a:t>not in ∑ </a:t>
            </a:r>
            <a:r>
              <a:rPr lang="en-US" dirty="0"/>
              <a:t>and </a:t>
            </a:r>
            <a:r>
              <a:rPr lang="en-US" b="1" dirty="0"/>
              <a:t>not the same as</a:t>
            </a:r>
            <a:r>
              <a:rPr lang="en-US" dirty="0"/>
              <a:t> any </a:t>
            </a:r>
            <a:r>
              <a:rPr lang="en-US" b="1" dirty="0"/>
              <a:t>other</a:t>
            </a:r>
            <a:r>
              <a:rPr lang="en-US" dirty="0"/>
              <a:t> of </a:t>
            </a:r>
            <a:r>
              <a:rPr lang="en-US" dirty="0" smtClean="0"/>
              <a:t>the </a:t>
            </a:r>
            <a:r>
              <a:rPr lang="en-US" b="1" dirty="0" smtClean="0"/>
              <a:t>d's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pPr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b="1" dirty="0" err="1" smtClean="0"/>
              <a:t>r</a:t>
            </a:r>
            <a:r>
              <a:rPr lang="en-US" b="1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/>
              <a:t>regular expression </a:t>
            </a:r>
            <a:r>
              <a:rPr lang="en-US" dirty="0"/>
              <a:t>over the alphabet </a:t>
            </a:r>
            <a:r>
              <a:rPr lang="en-US" b="1" dirty="0"/>
              <a:t>∑ U {d</a:t>
            </a:r>
            <a:r>
              <a:rPr lang="en-US" b="1" baseline="-25000" dirty="0"/>
              <a:t>l</a:t>
            </a:r>
            <a:r>
              <a:rPr lang="en-US" b="1" dirty="0"/>
              <a:t>,</a:t>
            </a:r>
            <a:r>
              <a:rPr lang="en-US" b="1" baseline="-25000" dirty="0"/>
              <a:t> </a:t>
            </a:r>
            <a:r>
              <a:rPr lang="en-US" b="1" dirty="0"/>
              <a:t>d</a:t>
            </a:r>
            <a:r>
              <a:rPr lang="en-US" b="1" baseline="-25000" dirty="0"/>
              <a:t>2</a:t>
            </a:r>
            <a:r>
              <a:rPr lang="en-US" b="1" dirty="0"/>
              <a:t>,. . . , d</a:t>
            </a:r>
            <a:r>
              <a:rPr lang="en-US" b="1" baseline="-25000" dirty="0"/>
              <a:t>i-l</a:t>
            </a:r>
            <a:r>
              <a:rPr lang="en-US" b="1" dirty="0"/>
              <a:t>)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743" y="3173443"/>
            <a:ext cx="1411706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3.6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numbers (integer or floating point) are strings </a:t>
            </a:r>
            <a:r>
              <a:rPr lang="en-US" dirty="0" smtClean="0"/>
              <a:t>such as </a:t>
            </a:r>
            <a:r>
              <a:rPr lang="en-US" dirty="0"/>
              <a:t>5280, 0.01234, 6.336E4, or 1.89E-4. The regular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73857"/>
            <a:ext cx="8973245" cy="18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6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7038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i="1" dirty="0"/>
              <a:t>One or more instances</a:t>
            </a:r>
            <a:r>
              <a:rPr lang="en-US" dirty="0"/>
              <a:t>. The unary, postfix operator </a:t>
            </a:r>
            <a:r>
              <a:rPr lang="en-US" b="1" dirty="0"/>
              <a:t>+</a:t>
            </a:r>
            <a:r>
              <a:rPr lang="en-US" dirty="0"/>
              <a:t> represents </a:t>
            </a:r>
            <a:r>
              <a:rPr lang="en-US" dirty="0" smtClean="0"/>
              <a:t>the </a:t>
            </a:r>
            <a:r>
              <a:rPr lang="en-US" b="1" dirty="0" smtClean="0"/>
              <a:t>positive </a:t>
            </a:r>
            <a:r>
              <a:rPr lang="en-US" b="1" dirty="0"/>
              <a:t>closure</a:t>
            </a:r>
            <a:r>
              <a:rPr lang="en-US" dirty="0"/>
              <a:t> of a regular expression and its language. That is, if </a:t>
            </a:r>
            <a:r>
              <a:rPr lang="en-US" i="1" dirty="0"/>
              <a:t>r</a:t>
            </a:r>
            <a:r>
              <a:rPr lang="en-US" dirty="0"/>
              <a:t> is </a:t>
            </a:r>
            <a:r>
              <a:rPr lang="en-US" dirty="0" smtClean="0"/>
              <a:t>a regular </a:t>
            </a:r>
            <a:r>
              <a:rPr lang="en-US" dirty="0"/>
              <a:t>expression, then </a:t>
            </a:r>
            <a:r>
              <a:rPr lang="en-US" b="1" dirty="0"/>
              <a:t>(r</a:t>
            </a:r>
            <a:r>
              <a:rPr lang="en-US" b="1" dirty="0" smtClean="0"/>
              <a:t>)+ </a:t>
            </a:r>
            <a:r>
              <a:rPr lang="en-US" dirty="0" smtClean="0"/>
              <a:t>denotes </a:t>
            </a:r>
            <a:r>
              <a:rPr lang="en-US" dirty="0"/>
              <a:t>the language </a:t>
            </a:r>
            <a:r>
              <a:rPr lang="en-US" b="1" dirty="0" smtClean="0"/>
              <a:t>(L(r))</a:t>
            </a:r>
            <a:r>
              <a:rPr lang="en-US" b="1" baseline="30000" dirty="0" smtClean="0"/>
              <a:t>+</a:t>
            </a:r>
            <a:r>
              <a:rPr lang="en-US" dirty="0" smtClean="0"/>
              <a:t>. The operator </a:t>
            </a:r>
            <a:r>
              <a:rPr lang="en-US" b="1" dirty="0" smtClean="0"/>
              <a:t>+</a:t>
            </a:r>
            <a:r>
              <a:rPr lang="en-US" dirty="0" smtClean="0"/>
              <a:t> has </a:t>
            </a:r>
            <a:r>
              <a:rPr lang="en-US" dirty="0"/>
              <a:t>the same precedence and associativity as the operator </a:t>
            </a:r>
            <a:r>
              <a:rPr lang="en-US" b="1" dirty="0"/>
              <a:t>*</a:t>
            </a:r>
            <a:r>
              <a:rPr lang="en-US" dirty="0"/>
              <a:t>. Two </a:t>
            </a:r>
            <a:r>
              <a:rPr lang="en-US" dirty="0" smtClean="0"/>
              <a:t>useful algebraic </a:t>
            </a:r>
            <a:r>
              <a:rPr lang="en-US" dirty="0"/>
              <a:t>laws, </a:t>
            </a:r>
            <a:r>
              <a:rPr lang="en-US" b="1" dirty="0"/>
              <a:t>r* = </a:t>
            </a:r>
            <a:r>
              <a:rPr lang="en-US" b="1" dirty="0" smtClean="0"/>
              <a:t>r</a:t>
            </a:r>
            <a:r>
              <a:rPr lang="en-US" b="1" baseline="30000" dirty="0" smtClean="0"/>
              <a:t>+</a:t>
            </a:r>
            <a:r>
              <a:rPr lang="en-US" b="1" dirty="0" smtClean="0"/>
              <a:t>|</a:t>
            </a:r>
            <a:r>
              <a:rPr lang="az-Cyrl-AZ" b="1" dirty="0" smtClean="0"/>
              <a:t>Є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r</a:t>
            </a:r>
            <a:r>
              <a:rPr lang="en-US" b="1" baseline="30000" dirty="0" smtClean="0"/>
              <a:t>+ </a:t>
            </a:r>
            <a:r>
              <a:rPr lang="en-US" b="1" dirty="0" smtClean="0"/>
              <a:t>= </a:t>
            </a:r>
            <a:r>
              <a:rPr lang="en-US" b="1" dirty="0" err="1"/>
              <a:t>rr</a:t>
            </a:r>
            <a:r>
              <a:rPr lang="en-US" b="1" dirty="0"/>
              <a:t>* = r*r </a:t>
            </a:r>
            <a:r>
              <a:rPr lang="en-US" dirty="0"/>
              <a:t>relate the </a:t>
            </a:r>
            <a:r>
              <a:rPr lang="en-US" i="1" dirty="0" err="1"/>
              <a:t>Kleene</a:t>
            </a:r>
            <a:r>
              <a:rPr lang="en-US" i="1" dirty="0"/>
              <a:t> </a:t>
            </a:r>
            <a:r>
              <a:rPr lang="en-US" i="1" dirty="0" smtClean="0"/>
              <a:t>closure </a:t>
            </a:r>
            <a:r>
              <a:rPr lang="en-US" dirty="0" smtClean="0"/>
              <a:t>and </a:t>
            </a:r>
            <a:r>
              <a:rPr lang="en-US" i="1" dirty="0"/>
              <a:t>positive closure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Zero or one instance</a:t>
            </a:r>
            <a:r>
              <a:rPr lang="en-US" dirty="0"/>
              <a:t>. The unary postfix operator </a:t>
            </a:r>
            <a:r>
              <a:rPr lang="en-US" b="1" dirty="0"/>
              <a:t>?</a:t>
            </a:r>
            <a:r>
              <a:rPr lang="en-US" dirty="0"/>
              <a:t> means "</a:t>
            </a:r>
            <a:r>
              <a:rPr lang="en-US" b="1" dirty="0"/>
              <a:t>zero or </a:t>
            </a:r>
            <a:r>
              <a:rPr lang="en-US" b="1" dirty="0" smtClean="0"/>
              <a:t>one occurrence</a:t>
            </a:r>
            <a:r>
              <a:rPr lang="en-US" dirty="0"/>
              <a:t>." That is, </a:t>
            </a:r>
            <a:r>
              <a:rPr lang="en-US" b="1" dirty="0"/>
              <a:t>r?</a:t>
            </a:r>
            <a:r>
              <a:rPr lang="en-US" dirty="0"/>
              <a:t> is equivalent to </a:t>
            </a:r>
            <a:r>
              <a:rPr lang="en-US" b="1" dirty="0" smtClean="0"/>
              <a:t>r|</a:t>
            </a:r>
            <a:r>
              <a:rPr lang="az-Cyrl-AZ" b="1" dirty="0" smtClean="0"/>
              <a:t>Є</a:t>
            </a:r>
            <a:r>
              <a:rPr lang="en-US" dirty="0" smtClean="0"/>
              <a:t>, </a:t>
            </a:r>
            <a:r>
              <a:rPr lang="en-US" dirty="0"/>
              <a:t>or put another way, </a:t>
            </a:r>
            <a:r>
              <a:rPr lang="en-US" b="1" dirty="0"/>
              <a:t>L(r?) </a:t>
            </a:r>
            <a:r>
              <a:rPr lang="en-US" b="1" dirty="0" smtClean="0"/>
              <a:t>= L(r</a:t>
            </a:r>
            <a:r>
              <a:rPr lang="en-US" b="1" dirty="0"/>
              <a:t>) U </a:t>
            </a:r>
            <a:r>
              <a:rPr lang="en-US" b="1" dirty="0" smtClean="0"/>
              <a:t>{</a:t>
            </a:r>
            <a:r>
              <a:rPr lang="az-Cyrl-AZ" b="1" dirty="0" smtClean="0"/>
              <a:t>Є</a:t>
            </a:r>
            <a:r>
              <a:rPr lang="en-US" b="1" dirty="0" smtClean="0"/>
              <a:t>}</a:t>
            </a:r>
            <a:r>
              <a:rPr lang="en-US" dirty="0" smtClean="0"/>
              <a:t>. </a:t>
            </a:r>
            <a:r>
              <a:rPr lang="en-US" dirty="0"/>
              <a:t>The </a:t>
            </a:r>
            <a:r>
              <a:rPr lang="en-US" b="1" dirty="0"/>
              <a:t>?</a:t>
            </a:r>
            <a:r>
              <a:rPr lang="en-US" dirty="0"/>
              <a:t> operator has the same precedence and associativity </a:t>
            </a:r>
            <a:r>
              <a:rPr lang="en-US" dirty="0" smtClean="0"/>
              <a:t>as </a:t>
            </a:r>
            <a:r>
              <a:rPr lang="en-US" b="1" dirty="0" smtClean="0"/>
              <a:t>*</a:t>
            </a:r>
            <a:r>
              <a:rPr lang="en-US" dirty="0" smtClean="0"/>
              <a:t> and </a:t>
            </a:r>
            <a:r>
              <a:rPr lang="en-US" b="1" dirty="0" smtClean="0"/>
              <a:t>+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Character classes</a:t>
            </a:r>
            <a:r>
              <a:rPr lang="en-US" dirty="0"/>
              <a:t>. A regular expression </a:t>
            </a:r>
            <a:r>
              <a:rPr lang="en-US" dirty="0" smtClean="0"/>
              <a:t>[</a:t>
            </a:r>
            <a:r>
              <a:rPr lang="en-US" dirty="0" err="1"/>
              <a:t>abc</a:t>
            </a:r>
            <a:r>
              <a:rPr lang="en-US" dirty="0"/>
              <a:t>] is shorthand for </a:t>
            </a:r>
            <a:r>
              <a:rPr lang="en-US" dirty="0" err="1" smtClean="0"/>
              <a:t>a|b|c</a:t>
            </a:r>
            <a:r>
              <a:rPr lang="en-US" dirty="0"/>
              <a:t>, and [a-z] is shorthand </a:t>
            </a:r>
            <a:r>
              <a:rPr lang="en-US" dirty="0" smtClean="0"/>
              <a:t>for </a:t>
            </a:r>
            <a:r>
              <a:rPr lang="en-US" dirty="0" err="1" smtClean="0"/>
              <a:t>a|b</a:t>
            </a:r>
            <a:r>
              <a:rPr lang="en-US" dirty="0" smtClean="0"/>
              <a:t>|. </a:t>
            </a:r>
            <a:r>
              <a:rPr lang="en-US" dirty="0"/>
              <a:t>. . </a:t>
            </a:r>
            <a:r>
              <a:rPr lang="en-US" dirty="0" smtClean="0"/>
              <a:t>|z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52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441" y="1974431"/>
            <a:ext cx="6346876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36" y="3919148"/>
            <a:ext cx="8784076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5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33" y="1374736"/>
            <a:ext cx="2866179" cy="18461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Figure 3.8: </a:t>
            </a:r>
            <a:r>
              <a:rPr lang="en-US" dirty="0" err="1"/>
              <a:t>Lex</a:t>
            </a:r>
            <a:r>
              <a:rPr lang="en-US" dirty="0"/>
              <a:t> regular expressions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933" y="-105150"/>
            <a:ext cx="7961067" cy="69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23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Intermediate step </a:t>
            </a:r>
            <a:r>
              <a:rPr lang="en-US" dirty="0"/>
              <a:t>in </a:t>
            </a:r>
            <a:r>
              <a:rPr lang="en-US" dirty="0" smtClean="0"/>
              <a:t>construction </a:t>
            </a:r>
            <a:r>
              <a:rPr lang="en-US" b="1" dirty="0" smtClean="0"/>
              <a:t>lexical analyzer</a:t>
            </a:r>
          </a:p>
          <a:p>
            <a:r>
              <a:rPr lang="en-US" dirty="0"/>
              <a:t>Convert </a:t>
            </a:r>
            <a:r>
              <a:rPr lang="en-US" b="1" dirty="0"/>
              <a:t>patterns</a:t>
            </a:r>
            <a:r>
              <a:rPr lang="en-US" dirty="0"/>
              <a:t> into </a:t>
            </a:r>
            <a:r>
              <a:rPr lang="en-US" b="1" dirty="0"/>
              <a:t>flowcharts</a:t>
            </a:r>
            <a:r>
              <a:rPr lang="en-US" dirty="0"/>
              <a:t> </a:t>
            </a:r>
            <a:r>
              <a:rPr lang="en-US" dirty="0" smtClean="0"/>
              <a:t>called transition </a:t>
            </a:r>
            <a:r>
              <a:rPr lang="en-US" dirty="0"/>
              <a:t>diagrams</a:t>
            </a:r>
          </a:p>
          <a:p>
            <a:pPr lvl="1"/>
            <a:r>
              <a:rPr lang="en-US" b="1" dirty="0" smtClean="0"/>
              <a:t>nodes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circles</a:t>
            </a:r>
            <a:r>
              <a:rPr lang="en-US" dirty="0"/>
              <a:t>: called </a:t>
            </a:r>
            <a:r>
              <a:rPr lang="en-US" b="1" dirty="0"/>
              <a:t>states</a:t>
            </a:r>
          </a:p>
          <a:p>
            <a:pPr lvl="1"/>
            <a:r>
              <a:rPr lang="en-US" b="1" dirty="0" smtClean="0"/>
              <a:t>Edges</a:t>
            </a:r>
            <a:r>
              <a:rPr lang="en-US" dirty="0"/>
              <a:t>: </a:t>
            </a:r>
            <a:r>
              <a:rPr lang="en-US" b="1" dirty="0"/>
              <a:t>directed</a:t>
            </a:r>
            <a:r>
              <a:rPr lang="en-US" dirty="0"/>
              <a:t> from stated to </a:t>
            </a:r>
            <a:r>
              <a:rPr lang="en-US" dirty="0" smtClean="0"/>
              <a:t>another, labeled </a:t>
            </a:r>
            <a:r>
              <a:rPr lang="en-US" dirty="0"/>
              <a:t>by </a:t>
            </a:r>
            <a:r>
              <a:rPr lang="en-US" b="1" dirty="0" smtClean="0"/>
              <a:t>symbols</a:t>
            </a:r>
          </a:p>
          <a:p>
            <a:pPr lvl="1"/>
            <a:endParaRPr lang="en-US" b="1" dirty="0"/>
          </a:p>
          <a:p>
            <a:r>
              <a:rPr lang="en-US" dirty="0"/>
              <a:t>Using All Transition </a:t>
            </a:r>
            <a:r>
              <a:rPr lang="en-US" dirty="0" smtClean="0"/>
              <a:t>Diagrams: The </a:t>
            </a:r>
            <a:r>
              <a:rPr lang="en-US" dirty="0"/>
              <a:t>Big </a:t>
            </a:r>
            <a:r>
              <a:rPr lang="en-US" dirty="0" smtClean="0"/>
              <a:t>Picture</a:t>
            </a:r>
          </a:p>
          <a:p>
            <a:pPr lvl="1"/>
            <a:r>
              <a:rPr lang="en-US" dirty="0"/>
              <a:t>Arrange for the transition diagrams </a:t>
            </a:r>
            <a:r>
              <a:rPr lang="en-US" dirty="0" smtClean="0"/>
              <a:t>for each </a:t>
            </a:r>
            <a:r>
              <a:rPr lang="en-US" b="1" dirty="0"/>
              <a:t>token</a:t>
            </a:r>
            <a:r>
              <a:rPr lang="en-US" dirty="0"/>
              <a:t> to be tried </a:t>
            </a:r>
            <a:r>
              <a:rPr lang="en-US" b="1" dirty="0"/>
              <a:t>sequentially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transition diagrams in </a:t>
            </a:r>
            <a:r>
              <a:rPr lang="en-US" b="1" dirty="0"/>
              <a:t>parallel</a:t>
            </a:r>
          </a:p>
          <a:p>
            <a:pPr lvl="1"/>
            <a:r>
              <a:rPr lang="en-US" b="1" dirty="0" smtClean="0"/>
              <a:t>Combine</a:t>
            </a:r>
            <a:r>
              <a:rPr lang="en-US" dirty="0" smtClean="0"/>
              <a:t> </a:t>
            </a:r>
            <a:r>
              <a:rPr lang="en-US" dirty="0"/>
              <a:t>all transition diagrams into one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803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  <a:r>
              <a:rPr lang="en-US" dirty="0" smtClean="0"/>
              <a:t>Diagrams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47" y="1698176"/>
            <a:ext cx="7413151" cy="4851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5727" y="2842553"/>
            <a:ext cx="21932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Initial or start </a:t>
            </a:r>
            <a:r>
              <a:rPr lang="en-US" dirty="0"/>
              <a:t>state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3132342" y="2170999"/>
            <a:ext cx="1111748" cy="67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88094" y="1328844"/>
            <a:ext cx="281359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Accepting or final state</a:t>
            </a: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7729268" y="1513510"/>
            <a:ext cx="1258826" cy="461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88095" y="4284829"/>
            <a:ext cx="230388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Actions associated </a:t>
            </a:r>
            <a:r>
              <a:rPr lang="en-US" dirty="0" smtClean="0"/>
              <a:t>with final </a:t>
            </a:r>
            <a:r>
              <a:rPr lang="en-US" dirty="0"/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376249" y="3847381"/>
            <a:ext cx="611845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7083" y="5612647"/>
            <a:ext cx="217173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Means retract </a:t>
            </a:r>
            <a:r>
              <a:rPr lang="en-US" dirty="0" smtClean="0"/>
              <a:t>the forward pointer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0"/>
          </p:cNvCxnSpPr>
          <p:nvPr/>
        </p:nvCxnSpPr>
        <p:spPr>
          <a:xfrm rot="5400000" flipH="1" flipV="1">
            <a:off x="4703502" y="2586882"/>
            <a:ext cx="2205213" cy="38463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3"/>
          </p:cNvCxnSpPr>
          <p:nvPr/>
        </p:nvCxnSpPr>
        <p:spPr>
          <a:xfrm flipV="1">
            <a:off x="4968815" y="5753819"/>
            <a:ext cx="2760453" cy="18199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8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96" y="235070"/>
            <a:ext cx="8691004" cy="6307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2296" y="2742561"/>
            <a:ext cx="276907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Implementation of </a:t>
            </a:r>
            <a:r>
              <a:rPr lang="en-US" dirty="0" smtClean="0"/>
              <a:t>Transition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6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Lexical- Analyzer Generator </a:t>
            </a:r>
            <a:r>
              <a:rPr lang="en-US" dirty="0" err="1" smtClean="0"/>
              <a:t>Lex</a:t>
            </a:r>
            <a:r>
              <a:rPr lang="en-US" dirty="0" smtClean="0"/>
              <a:t> (Flex)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one to specify a lexical analyzer by specifying </a:t>
            </a:r>
            <a:r>
              <a:rPr lang="en-US" b="1" dirty="0" smtClean="0"/>
              <a:t>regular expressions </a:t>
            </a:r>
            <a:r>
              <a:rPr lang="en-US" dirty="0"/>
              <a:t>to describe </a:t>
            </a:r>
            <a:r>
              <a:rPr lang="en-US" b="1" dirty="0"/>
              <a:t>patterns</a:t>
            </a:r>
            <a:r>
              <a:rPr lang="en-US" dirty="0"/>
              <a:t> for </a:t>
            </a:r>
            <a:r>
              <a:rPr lang="en-US" b="1" dirty="0"/>
              <a:t>tokens</a:t>
            </a:r>
            <a:r>
              <a:rPr lang="en-US" dirty="0" smtClean="0"/>
              <a:t>.</a:t>
            </a:r>
          </a:p>
          <a:p>
            <a:r>
              <a:rPr lang="en-US" dirty="0"/>
              <a:t>The input notation for the </a:t>
            </a:r>
            <a:r>
              <a:rPr lang="en-US" b="1" dirty="0" err="1"/>
              <a:t>Lex</a:t>
            </a:r>
            <a:r>
              <a:rPr lang="en-US" dirty="0"/>
              <a:t> </a:t>
            </a:r>
            <a:r>
              <a:rPr lang="en-US" dirty="0" smtClean="0"/>
              <a:t>tool is </a:t>
            </a:r>
            <a:r>
              <a:rPr lang="en-US" dirty="0"/>
              <a:t>referred to as the </a:t>
            </a:r>
            <a:r>
              <a:rPr lang="en-US" b="1" i="1" dirty="0" err="1"/>
              <a:t>Lex</a:t>
            </a:r>
            <a:r>
              <a:rPr lang="en-US" b="1" i="1" dirty="0"/>
              <a:t> language </a:t>
            </a:r>
            <a:r>
              <a:rPr lang="en-US" dirty="0"/>
              <a:t>and the tool itself is the </a:t>
            </a:r>
            <a:r>
              <a:rPr lang="en-US" b="1" i="1" dirty="0" err="1"/>
              <a:t>Lex</a:t>
            </a:r>
            <a:r>
              <a:rPr lang="en-US" b="1" i="1" dirty="0"/>
              <a:t> compiler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Behind the </a:t>
            </a:r>
            <a:r>
              <a:rPr lang="en-US" dirty="0"/>
              <a:t>scenes, the </a:t>
            </a:r>
            <a:r>
              <a:rPr lang="en-US" dirty="0" err="1"/>
              <a:t>Lex</a:t>
            </a:r>
            <a:r>
              <a:rPr lang="en-US" dirty="0"/>
              <a:t> compiler transforms the input patterns into a </a:t>
            </a:r>
            <a:r>
              <a:rPr lang="en-US" b="1" dirty="0" smtClean="0"/>
              <a:t>transition diagram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generates code</a:t>
            </a:r>
            <a:r>
              <a:rPr lang="en-US" dirty="0"/>
              <a:t>, in a file called </a:t>
            </a:r>
            <a:r>
              <a:rPr lang="en-US" b="1" dirty="0" err="1" smtClean="0"/>
              <a:t>lex.yy.c</a:t>
            </a:r>
            <a:r>
              <a:rPr lang="en-US" dirty="0"/>
              <a:t>, that simulates this </a:t>
            </a:r>
            <a:r>
              <a:rPr lang="en-US" dirty="0" smtClean="0"/>
              <a:t>transition diagram.</a:t>
            </a:r>
          </a:p>
          <a:p>
            <a:r>
              <a:rPr lang="en-US" dirty="0"/>
              <a:t>The mechanics of how this </a:t>
            </a:r>
            <a:r>
              <a:rPr lang="en-US" b="1" dirty="0"/>
              <a:t>translation</a:t>
            </a:r>
            <a:r>
              <a:rPr lang="en-US" dirty="0"/>
              <a:t> from </a:t>
            </a:r>
            <a:r>
              <a:rPr lang="en-US" b="1" dirty="0"/>
              <a:t>regular </a:t>
            </a:r>
            <a:r>
              <a:rPr lang="en-US" b="1" dirty="0" smtClean="0"/>
              <a:t>expressions </a:t>
            </a:r>
            <a:r>
              <a:rPr lang="en-US" dirty="0" smtClean="0"/>
              <a:t>to </a:t>
            </a:r>
            <a:r>
              <a:rPr lang="en-US" b="1" dirty="0"/>
              <a:t>transition diagrams</a:t>
            </a:r>
            <a:r>
              <a:rPr lang="en-US" dirty="0"/>
              <a:t> occurs is the subject of the next sections</a:t>
            </a:r>
          </a:p>
        </p:txBody>
      </p:sp>
    </p:spTree>
    <p:extLst>
      <p:ext uri="{BB962C8B-B14F-4D97-AF65-F5344CB8AC3E}">
        <p14:creationId xmlns:p14="http://schemas.microsoft.com/office/powerpoint/2010/main" val="377555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comments and compaction of </a:t>
            </a:r>
            <a:r>
              <a:rPr lang="en-US" dirty="0" smtClean="0"/>
              <a:t>consecutive whitespace </a:t>
            </a:r>
            <a:r>
              <a:rPr lang="en-US" dirty="0"/>
              <a:t>characters into one </a:t>
            </a:r>
            <a:r>
              <a:rPr lang="en-US" dirty="0" smtClean="0"/>
              <a:t>(aka scanning</a:t>
            </a:r>
            <a:r>
              <a:rPr lang="en-US" dirty="0"/>
              <a:t>)</a:t>
            </a:r>
          </a:p>
          <a:p>
            <a:r>
              <a:rPr lang="en-US" dirty="0" smtClean="0"/>
              <a:t>Macros expansion (some times)</a:t>
            </a:r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input characters from the </a:t>
            </a:r>
            <a:r>
              <a:rPr lang="en-US" dirty="0" smtClean="0"/>
              <a:t>source program</a:t>
            </a:r>
            <a:endParaRPr lang="en-US" dirty="0"/>
          </a:p>
          <a:p>
            <a:r>
              <a:rPr lang="en-US" dirty="0" smtClean="0"/>
              <a:t>Group </a:t>
            </a:r>
            <a:r>
              <a:rPr lang="en-US" dirty="0"/>
              <a:t>them into lexemes</a:t>
            </a:r>
          </a:p>
          <a:p>
            <a:r>
              <a:rPr lang="en-US" dirty="0" smtClean="0"/>
              <a:t>Produce </a:t>
            </a:r>
            <a:r>
              <a:rPr lang="en-US" dirty="0"/>
              <a:t>as output a sequence of tokens</a:t>
            </a:r>
          </a:p>
          <a:p>
            <a:r>
              <a:rPr lang="en-US" dirty="0" smtClean="0"/>
              <a:t>Interact </a:t>
            </a:r>
            <a:r>
              <a:rPr lang="en-US" dirty="0"/>
              <a:t>with the symbol table</a:t>
            </a:r>
          </a:p>
          <a:p>
            <a:r>
              <a:rPr lang="en-US" dirty="0" smtClean="0"/>
              <a:t>Correlate </a:t>
            </a:r>
            <a:r>
              <a:rPr lang="en-US" dirty="0"/>
              <a:t>error messages generated </a:t>
            </a:r>
            <a:r>
              <a:rPr lang="en-US" dirty="0" smtClean="0"/>
              <a:t>by the </a:t>
            </a:r>
            <a:r>
              <a:rPr lang="en-US" dirty="0"/>
              <a:t>compiler with the source </a:t>
            </a:r>
            <a:r>
              <a:rPr lang="en-US" dirty="0" smtClean="0"/>
              <a:t>program (using line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56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3.22: Creating a lexical analyzer with </a:t>
            </a:r>
            <a:r>
              <a:rPr lang="en-US" b="1" dirty="0" err="1" smtClean="0"/>
              <a:t>Lex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21" y="2206685"/>
            <a:ext cx="7362376" cy="347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379" y="3398807"/>
            <a:ext cx="219643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declarations</a:t>
            </a:r>
          </a:p>
          <a:p>
            <a:r>
              <a:rPr lang="en-US" b="1" dirty="0"/>
              <a:t>%%</a:t>
            </a:r>
          </a:p>
          <a:p>
            <a:r>
              <a:rPr lang="en-US" b="1" dirty="0"/>
              <a:t>translation rules</a:t>
            </a:r>
          </a:p>
          <a:p>
            <a:r>
              <a:rPr lang="en-US" b="1" dirty="0"/>
              <a:t>%%</a:t>
            </a:r>
          </a:p>
          <a:p>
            <a:r>
              <a:rPr lang="en-US" b="1" dirty="0"/>
              <a:t>auxiliary functions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312597" y="2829465"/>
            <a:ext cx="1630333" cy="56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2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39" y="119881"/>
            <a:ext cx="4565372" cy="6487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1344" y="119881"/>
            <a:ext cx="2289939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Anything between </a:t>
            </a:r>
            <a:r>
              <a:rPr lang="en-US" dirty="0" smtClean="0"/>
              <a:t>these 2 </a:t>
            </a:r>
            <a:r>
              <a:rPr lang="en-US" dirty="0"/>
              <a:t>marks is copied as it </a:t>
            </a:r>
            <a:r>
              <a:rPr lang="en-US" dirty="0" smtClean="0"/>
              <a:t>is in </a:t>
            </a:r>
            <a:r>
              <a:rPr lang="en-US" dirty="0" err="1"/>
              <a:t>lex.yy.c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4011283" y="224287"/>
            <a:ext cx="1293962" cy="49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011283" y="720046"/>
            <a:ext cx="1311215" cy="15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0453" y="3363481"/>
            <a:ext cx="1016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029200" y="2553419"/>
            <a:ext cx="923026" cy="20530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3"/>
            <a:endCxn id="11" idx="2"/>
          </p:cNvCxnSpPr>
          <p:nvPr/>
        </p:nvCxnSpPr>
        <p:spPr>
          <a:xfrm>
            <a:off x="3777078" y="3548147"/>
            <a:ext cx="1252122" cy="31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22302" y="3397166"/>
            <a:ext cx="101181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8082951" y="2553420"/>
            <a:ext cx="2139351" cy="2053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83283" y="997044"/>
            <a:ext cx="310694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braces means the pattern</a:t>
            </a:r>
          </a:p>
          <a:p>
            <a:r>
              <a:rPr lang="en-US" dirty="0"/>
              <a:t>is defined somewhere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7487728" y="1320210"/>
            <a:ext cx="1095555" cy="560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2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the Generated Analyzer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910" y="2154069"/>
            <a:ext cx="5860818" cy="377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2925" y="6061715"/>
            <a:ext cx="809228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Figure 3.49: A </a:t>
            </a:r>
            <a:r>
              <a:rPr lang="en-US" dirty="0" err="1"/>
              <a:t>Lex</a:t>
            </a:r>
            <a:r>
              <a:rPr lang="en-US" dirty="0"/>
              <a:t> program is turned into a transition table and actions, </a:t>
            </a:r>
            <a:endParaRPr lang="en-US" dirty="0" smtClean="0"/>
          </a:p>
          <a:p>
            <a:r>
              <a:rPr lang="en-US" dirty="0" smtClean="0"/>
              <a:t>which are </a:t>
            </a:r>
            <a:r>
              <a:rPr lang="en-US" dirty="0"/>
              <a:t>used by a finite-automaton simulator</a:t>
            </a:r>
          </a:p>
        </p:txBody>
      </p:sp>
    </p:spTree>
    <p:extLst>
      <p:ext uri="{BB962C8B-B14F-4D97-AF65-F5344CB8AC3E}">
        <p14:creationId xmlns:p14="http://schemas.microsoft.com/office/powerpoint/2010/main" val="207484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in </a:t>
            </a:r>
            <a:r>
              <a:rPr lang="en-US" dirty="0" err="1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Always prefer a </a:t>
            </a:r>
            <a:r>
              <a:rPr lang="en-US" b="1" dirty="0"/>
              <a:t>longer prefix </a:t>
            </a:r>
            <a:r>
              <a:rPr lang="en-US" dirty="0"/>
              <a:t>to a </a:t>
            </a:r>
            <a:r>
              <a:rPr lang="en-US" b="1" dirty="0"/>
              <a:t>shorter prefix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b="1" dirty="0"/>
              <a:t>longest</a:t>
            </a:r>
            <a:r>
              <a:rPr lang="en-US" dirty="0"/>
              <a:t> possible prefix matches </a:t>
            </a:r>
            <a:r>
              <a:rPr lang="en-US" b="1" dirty="0"/>
              <a:t>two or more</a:t>
            </a:r>
            <a:r>
              <a:rPr lang="en-US" dirty="0"/>
              <a:t> patterns, prefer </a:t>
            </a:r>
            <a:r>
              <a:rPr lang="en-US" dirty="0" smtClean="0"/>
              <a:t>the </a:t>
            </a:r>
            <a:r>
              <a:rPr lang="en-US" b="1" dirty="0" smtClean="0"/>
              <a:t>pattern</a:t>
            </a:r>
            <a:r>
              <a:rPr lang="en-US" dirty="0" smtClean="0"/>
              <a:t> </a:t>
            </a:r>
            <a:r>
              <a:rPr lang="en-US" dirty="0"/>
              <a:t>listed </a:t>
            </a:r>
            <a:r>
              <a:rPr lang="en-US" b="1" dirty="0"/>
              <a:t>first</a:t>
            </a:r>
            <a:r>
              <a:rPr lang="en-US" dirty="0"/>
              <a:t> in the </a:t>
            </a:r>
            <a:r>
              <a:rPr lang="en-US" dirty="0" err="1"/>
              <a:t>Lex</a:t>
            </a:r>
            <a:r>
              <a:rPr lang="en-US" dirty="0"/>
              <a:t> program.</a:t>
            </a:r>
          </a:p>
        </p:txBody>
      </p:sp>
    </p:spTree>
    <p:extLst>
      <p:ext uri="{BB962C8B-B14F-4D97-AF65-F5344CB8AC3E}">
        <p14:creationId xmlns:p14="http://schemas.microsoft.com/office/powerpoint/2010/main" val="195340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Scanner-Parser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642" y="5969000"/>
            <a:ext cx="8915400" cy="537445"/>
          </a:xfrm>
        </p:spPr>
        <p:txBody>
          <a:bodyPr/>
          <a:lstStyle/>
          <a:p>
            <a:r>
              <a:rPr lang="en-US" dirty="0"/>
              <a:t>Figure 3.1: Interactions between the lexical analyzer and the parser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86" y="2133600"/>
            <a:ext cx="8885626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9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Separating</a:t>
            </a:r>
            <a:br>
              <a:rPr lang="en-US" dirty="0" smtClean="0"/>
            </a:br>
            <a:r>
              <a:rPr lang="en-US" dirty="0" smtClean="0"/>
              <a:t>Lexical </a:t>
            </a:r>
            <a:r>
              <a:rPr lang="en-US" dirty="0"/>
              <a:t>Analysis Versus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Simplicity of </a:t>
            </a:r>
            <a:r>
              <a:rPr lang="en-US" b="1" dirty="0" smtClean="0"/>
              <a:t>design</a:t>
            </a:r>
          </a:p>
          <a:p>
            <a:pPr lvl="1"/>
            <a:r>
              <a:rPr lang="en-US" dirty="0"/>
              <a:t>For example, a parser that had to deal with </a:t>
            </a:r>
            <a:r>
              <a:rPr lang="en-US" dirty="0" smtClean="0"/>
              <a:t>comments and </a:t>
            </a:r>
            <a:r>
              <a:rPr lang="en-US" dirty="0"/>
              <a:t>whitespace as syntactic units would be considerably more </a:t>
            </a:r>
            <a:r>
              <a:rPr lang="en-US" dirty="0" smtClean="0"/>
              <a:t>complex than </a:t>
            </a:r>
            <a:r>
              <a:rPr lang="en-US" dirty="0"/>
              <a:t>one that can assume comments and whitespace have already </a:t>
            </a:r>
            <a:r>
              <a:rPr lang="en-US" dirty="0" smtClean="0"/>
              <a:t>been removed </a:t>
            </a:r>
            <a:r>
              <a:rPr lang="en-US" dirty="0"/>
              <a:t>by the lexical analyzer.</a:t>
            </a:r>
          </a:p>
          <a:p>
            <a:r>
              <a:rPr lang="en-US" dirty="0" smtClean="0"/>
              <a:t>Compiler </a:t>
            </a:r>
            <a:r>
              <a:rPr lang="en-US" b="1" dirty="0"/>
              <a:t>efficiency is improved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specialized </a:t>
            </a:r>
            <a:r>
              <a:rPr lang="en-US" b="1" dirty="0"/>
              <a:t>buffering</a:t>
            </a:r>
            <a:r>
              <a:rPr lang="en-US" dirty="0"/>
              <a:t> techniques for reading </a:t>
            </a:r>
            <a:r>
              <a:rPr lang="en-US" dirty="0" smtClean="0"/>
              <a:t>input characters </a:t>
            </a:r>
            <a:r>
              <a:rPr lang="en-US" dirty="0"/>
              <a:t>can speed up the compiler significantly.</a:t>
            </a:r>
          </a:p>
          <a:p>
            <a:r>
              <a:rPr lang="en-US" dirty="0" smtClean="0"/>
              <a:t>Compiler </a:t>
            </a:r>
            <a:r>
              <a:rPr lang="en-US" b="1" dirty="0"/>
              <a:t>portability is enhanced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Input-device-specific peculiarities </a:t>
            </a:r>
            <a:r>
              <a:rPr lang="en-US" dirty="0" smtClean="0"/>
              <a:t>can be </a:t>
            </a:r>
            <a:r>
              <a:rPr lang="en-US" dirty="0"/>
              <a:t>restricted to the lexical analyzer.</a:t>
            </a:r>
          </a:p>
        </p:txBody>
      </p:sp>
    </p:spTree>
    <p:extLst>
      <p:ext uri="{BB962C8B-B14F-4D97-AF65-F5344CB8AC3E}">
        <p14:creationId xmlns:p14="http://schemas.microsoft.com/office/powerpoint/2010/main" val="17502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Tokens, Patterns, and 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Token</a:t>
            </a:r>
            <a:r>
              <a:rPr lang="en-US" dirty="0"/>
              <a:t>: a pair consisting of</a:t>
            </a:r>
          </a:p>
          <a:p>
            <a:pPr lvl="1"/>
            <a:r>
              <a:rPr lang="en-US" b="1" dirty="0" smtClean="0"/>
              <a:t>Token </a:t>
            </a:r>
            <a:r>
              <a:rPr lang="en-US" b="1" dirty="0"/>
              <a:t>name</a:t>
            </a:r>
            <a:r>
              <a:rPr lang="en-US" dirty="0"/>
              <a:t>: abstract symbol </a:t>
            </a:r>
            <a:r>
              <a:rPr lang="en-US" dirty="0" smtClean="0"/>
              <a:t>representing </a:t>
            </a:r>
            <a:r>
              <a:rPr lang="en-US" b="1" dirty="0" smtClean="0"/>
              <a:t>lexical </a:t>
            </a:r>
            <a:r>
              <a:rPr lang="en-US" b="1" dirty="0"/>
              <a:t>unit </a:t>
            </a:r>
            <a:r>
              <a:rPr lang="en-US" dirty="0"/>
              <a:t>[affects parsing decision]</a:t>
            </a:r>
          </a:p>
          <a:p>
            <a:pPr lvl="1"/>
            <a:r>
              <a:rPr lang="en-US" b="1" dirty="0" smtClean="0"/>
              <a:t>Optional </a:t>
            </a:r>
            <a:r>
              <a:rPr lang="en-US" b="1" dirty="0"/>
              <a:t>attribute value </a:t>
            </a:r>
            <a:r>
              <a:rPr lang="en-US" dirty="0"/>
              <a:t>[</a:t>
            </a:r>
            <a:r>
              <a:rPr lang="en-US" dirty="0" smtClean="0"/>
              <a:t>influences translations </a:t>
            </a:r>
            <a:r>
              <a:rPr lang="en-US" dirty="0"/>
              <a:t>after parsing</a:t>
            </a:r>
            <a:r>
              <a:rPr lang="en-US" dirty="0" smtClean="0"/>
              <a:t>]</a:t>
            </a:r>
          </a:p>
          <a:p>
            <a:r>
              <a:rPr lang="en-US" i="1" dirty="0"/>
              <a:t>A </a:t>
            </a:r>
            <a:r>
              <a:rPr lang="en-US" b="1" i="1" dirty="0"/>
              <a:t>pattern</a:t>
            </a:r>
            <a:r>
              <a:rPr lang="en-US" i="1" dirty="0"/>
              <a:t> </a:t>
            </a:r>
            <a:r>
              <a:rPr lang="en-US" dirty="0"/>
              <a:t>is a description of the form that the lexemes of a token may take</a:t>
            </a:r>
            <a:r>
              <a:rPr lang="en-US" dirty="0" smtClean="0"/>
              <a:t>.</a:t>
            </a:r>
          </a:p>
          <a:p>
            <a:r>
              <a:rPr lang="en-US" i="1" dirty="0"/>
              <a:t>A </a:t>
            </a:r>
            <a:r>
              <a:rPr lang="en-US" b="1" i="1" dirty="0"/>
              <a:t>lexeme</a:t>
            </a:r>
            <a:r>
              <a:rPr lang="en-US" i="1" dirty="0"/>
              <a:t> </a:t>
            </a:r>
            <a:r>
              <a:rPr lang="en-US" dirty="0"/>
              <a:t>is a sequence of characters in the source program that </a:t>
            </a:r>
            <a:r>
              <a:rPr lang="en-US" dirty="0" smtClean="0"/>
              <a:t>matches the </a:t>
            </a:r>
            <a:r>
              <a:rPr lang="en-US" dirty="0"/>
              <a:t>pattern for a token and is identified by the lexical analyzer as </a:t>
            </a:r>
            <a:r>
              <a:rPr lang="en-US" dirty="0" smtClean="0"/>
              <a:t>an instance </a:t>
            </a:r>
            <a:r>
              <a:rPr lang="en-US" dirty="0"/>
              <a:t>of that token.</a:t>
            </a:r>
          </a:p>
        </p:txBody>
      </p:sp>
    </p:spTree>
    <p:extLst>
      <p:ext uri="{BB962C8B-B14F-4D97-AF65-F5344CB8AC3E}">
        <p14:creationId xmlns:p14="http://schemas.microsoft.com/office/powerpoint/2010/main" val="268800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\\\\\\\\\\\\\\\\\\\\\\\\\\\\\\\\\\\\\\\\\\\\\\\\\\\\\\\\\\\\\\\\\\\\\\\\\\\\\\\\\\\\\\\\\\\\\\\\\\\\\\\\\\\\\\\\\\\\\\\\\\\\\\\\\\\\\\\\\\\\\\\\\\\\\\\\\\\\\\\\\\\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735" y="3743864"/>
            <a:ext cx="9635707" cy="289847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One token for each keyword. The pattern for a keyword is the same </a:t>
            </a:r>
            <a:r>
              <a:rPr lang="en-US" dirty="0" smtClean="0"/>
              <a:t>as the </a:t>
            </a:r>
            <a:r>
              <a:rPr lang="en-US" dirty="0"/>
              <a:t>keyword itself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Tokens for </a:t>
            </a:r>
            <a:r>
              <a:rPr lang="en-US" dirty="0" smtClean="0"/>
              <a:t>the </a:t>
            </a:r>
            <a:r>
              <a:rPr lang="en-US" dirty="0"/>
              <a:t>operators, either individually or in classes such as the </a:t>
            </a:r>
            <a:r>
              <a:rPr lang="en-US" dirty="0" smtClean="0"/>
              <a:t>token comparison mentioned </a:t>
            </a:r>
            <a:r>
              <a:rPr lang="en-US" dirty="0"/>
              <a:t>in Fig. 3.2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One token representing all </a:t>
            </a:r>
            <a:r>
              <a:rPr lang="en-US" dirty="0" smtClean="0"/>
              <a:t>identifiers</a:t>
            </a:r>
          </a:p>
          <a:p>
            <a:pPr>
              <a:buFont typeface="+mj-lt"/>
              <a:buAutoNum type="arabicPeriod"/>
            </a:pPr>
            <a:r>
              <a:rPr lang="en-US" dirty="0"/>
              <a:t>One or more tokens representing constants, such as numbers and </a:t>
            </a:r>
            <a:r>
              <a:rPr lang="en-US" dirty="0" smtClean="0"/>
              <a:t>literal strings.</a:t>
            </a:r>
          </a:p>
          <a:p>
            <a:pPr>
              <a:buFont typeface="+mj-lt"/>
              <a:buAutoNum type="arabicPeriod"/>
            </a:pPr>
            <a:r>
              <a:rPr lang="en-US" dirty="0"/>
              <a:t>Tokens for each punctuation symbol, such as left and right </a:t>
            </a:r>
            <a:r>
              <a:rPr lang="en-US" dirty="0" smtClean="0"/>
              <a:t>parentheses, comma</a:t>
            </a:r>
            <a:r>
              <a:rPr lang="en-US" dirty="0"/>
              <a:t>, and semicolon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87" y="190500"/>
            <a:ext cx="10155002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6286" y="3374532"/>
            <a:ext cx="35044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Figure </a:t>
            </a:r>
            <a:r>
              <a:rPr lang="en-US" b="1" dirty="0"/>
              <a:t>3.2: </a:t>
            </a:r>
            <a:r>
              <a:rPr lang="en-US" dirty="0"/>
              <a:t>Examples of tokens</a:t>
            </a:r>
          </a:p>
        </p:txBody>
      </p:sp>
    </p:spTree>
    <p:extLst>
      <p:ext uri="{BB962C8B-B14F-4D97-AF65-F5344CB8AC3E}">
        <p14:creationId xmlns:p14="http://schemas.microsoft.com/office/powerpoint/2010/main" val="162541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for </a:t>
            </a:r>
            <a:r>
              <a:rPr lang="en-US" dirty="0" smtClean="0"/>
              <a:t>Tokens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07" y="2206474"/>
            <a:ext cx="24372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87" y="2998398"/>
            <a:ext cx="512827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0611"/>
            <a:ext cx="8915400" cy="5210355"/>
          </a:xfrm>
        </p:spPr>
        <p:txBody>
          <a:bodyPr>
            <a:normAutofit/>
          </a:bodyPr>
          <a:lstStyle/>
          <a:p>
            <a:r>
              <a:rPr lang="en-US" dirty="0"/>
              <a:t>It is hard for a lexical analyzer to tell, without the aid of other </a:t>
            </a:r>
            <a:r>
              <a:rPr lang="en-US" dirty="0" smtClean="0"/>
              <a:t>components, that </a:t>
            </a:r>
            <a:r>
              <a:rPr lang="en-US" dirty="0"/>
              <a:t>there is a source-code </a:t>
            </a:r>
            <a:r>
              <a:rPr lang="en-US" dirty="0" smtClean="0"/>
              <a:t>error</a:t>
            </a:r>
          </a:p>
          <a:p>
            <a:r>
              <a:rPr lang="en-US" dirty="0"/>
              <a:t>a lexical analyzer cannot tell whether </a:t>
            </a:r>
            <a:r>
              <a:rPr lang="en-US" b="1" dirty="0" smtClean="0"/>
              <a:t>fi</a:t>
            </a:r>
            <a:r>
              <a:rPr lang="en-US" dirty="0" smtClean="0"/>
              <a:t> </a:t>
            </a:r>
            <a:r>
              <a:rPr lang="en-US" dirty="0"/>
              <a:t>is a misspelling of the keyword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smtClean="0"/>
              <a:t>or an </a:t>
            </a:r>
            <a:r>
              <a:rPr lang="en-US" b="1" dirty="0"/>
              <a:t>undeclared function identifier</a:t>
            </a:r>
            <a:r>
              <a:rPr lang="en-US" dirty="0"/>
              <a:t>. Since </a:t>
            </a:r>
            <a:r>
              <a:rPr lang="en-US" b="1" dirty="0" smtClean="0"/>
              <a:t>fi </a:t>
            </a:r>
            <a:r>
              <a:rPr lang="en-US" dirty="0"/>
              <a:t>is a valid lexeme for the token </a:t>
            </a:r>
            <a:r>
              <a:rPr lang="en-US" b="1" dirty="0" smtClean="0"/>
              <a:t>id</a:t>
            </a:r>
            <a:r>
              <a:rPr lang="en-US" dirty="0" smtClean="0"/>
              <a:t>, the </a:t>
            </a:r>
            <a:r>
              <a:rPr lang="en-US" dirty="0"/>
              <a:t>lexical analyzer must return the token id to the parser and let some </a:t>
            </a:r>
            <a:r>
              <a:rPr lang="en-US" dirty="0" smtClean="0"/>
              <a:t>other phase </a:t>
            </a:r>
            <a:r>
              <a:rPr lang="en-US" dirty="0"/>
              <a:t>of the compiler - probably the parser in this case - handle an </a:t>
            </a:r>
            <a:r>
              <a:rPr lang="en-US" dirty="0" smtClean="0"/>
              <a:t>error due </a:t>
            </a:r>
            <a:r>
              <a:rPr lang="en-US" dirty="0"/>
              <a:t>to transposition of the letters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if Lexical </a:t>
            </a:r>
            <a:r>
              <a:rPr lang="en-US" dirty="0"/>
              <a:t>analyzer unable to </a:t>
            </a:r>
            <a:r>
              <a:rPr lang="en-US" dirty="0" smtClean="0"/>
              <a:t>proceed when no pattern matches, then there are some </a:t>
            </a:r>
            <a:r>
              <a:rPr lang="en-US" dirty="0"/>
              <a:t>recovery </a:t>
            </a:r>
            <a:r>
              <a:rPr lang="en-US" dirty="0" smtClean="0"/>
              <a:t>strategy:</a:t>
            </a:r>
          </a:p>
          <a:p>
            <a:pPr lvl="1"/>
            <a:r>
              <a:rPr lang="en-US" b="1" dirty="0" smtClean="0"/>
              <a:t>Panic </a:t>
            </a:r>
            <a:r>
              <a:rPr lang="en-US" b="1" dirty="0"/>
              <a:t>mode recovery</a:t>
            </a:r>
            <a:r>
              <a:rPr lang="en-US" dirty="0"/>
              <a:t>: delete </a:t>
            </a:r>
            <a:r>
              <a:rPr lang="en-US" dirty="0" smtClean="0"/>
              <a:t>successive characters </a:t>
            </a:r>
            <a:r>
              <a:rPr lang="en-US" dirty="0"/>
              <a:t>from remaining input </a:t>
            </a:r>
            <a:r>
              <a:rPr lang="en-US" dirty="0" smtClean="0"/>
              <a:t>until token </a:t>
            </a:r>
            <a:r>
              <a:rPr lang="en-US" dirty="0"/>
              <a:t>found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missing character</a:t>
            </a:r>
          </a:p>
          <a:p>
            <a:pPr lvl="1"/>
            <a:r>
              <a:rPr lang="en-US" dirty="0" smtClean="0"/>
              <a:t>Delete </a:t>
            </a:r>
            <a:r>
              <a:rPr lang="en-US" dirty="0"/>
              <a:t>a character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character by another</a:t>
            </a:r>
          </a:p>
          <a:p>
            <a:pPr lvl="1"/>
            <a:r>
              <a:rPr lang="en-US" dirty="0" smtClean="0"/>
              <a:t>Transpose </a:t>
            </a:r>
            <a:r>
              <a:rPr lang="en-US" dirty="0"/>
              <a:t>two adjacent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808312"/>
            <a:ext cx="2234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2024</Words>
  <Application>Microsoft Office PowerPoint</Application>
  <PresentationFormat>Widescreen</PresentationFormat>
  <Paragraphs>163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Wingdings 3</vt:lpstr>
      <vt:lpstr>Office Theme</vt:lpstr>
      <vt:lpstr>Wisp</vt:lpstr>
      <vt:lpstr>Compiler Course  Lecture 3 : Lexical Analysis [Part A]</vt:lpstr>
      <vt:lpstr>Highlights</vt:lpstr>
      <vt:lpstr>The Role of the Lexical Analyzer</vt:lpstr>
      <vt:lpstr>Scanner-Parser Interaction</vt:lpstr>
      <vt:lpstr>Why Separating Lexical Analysis Versus Parsing</vt:lpstr>
      <vt:lpstr>Tokens, Patterns, and Lexemes</vt:lpstr>
      <vt:lpstr>\\\\\\\\\\\\\\\\\\\\\\\\\\\\\\\\\\\\\\\\\\\\\\\\\\\\\\\\\\\\\\\\\\\\\\\\\\\\\\\\\\\\\\\\\\\\\\\\\\\\\\\\\\\\\\\\\\\\\\\\\\\\\\\\\\\\\\\\\\\\\\\\\\\\\\\\\\\\\\\\\\\</vt:lpstr>
      <vt:lpstr>Attributes for Tokens Example</vt:lpstr>
      <vt:lpstr>Dealing With Lexical Errors</vt:lpstr>
      <vt:lpstr>Buffering Issue (speeding-up)</vt:lpstr>
      <vt:lpstr>Sentinels</vt:lpstr>
      <vt:lpstr>Tokens Specification</vt:lpstr>
      <vt:lpstr>Terms for Parts of Strings</vt:lpstr>
      <vt:lpstr>Operations {Fig 3.6}</vt:lpstr>
      <vt:lpstr>Example 3.3</vt:lpstr>
      <vt:lpstr>Regular Expressions</vt:lpstr>
      <vt:lpstr>Regular Expressions Rules</vt:lpstr>
      <vt:lpstr>Example 3.4: Let ∑= {a, b}.</vt:lpstr>
      <vt:lpstr>Example 3.3</vt:lpstr>
      <vt:lpstr>Regular Set</vt:lpstr>
      <vt:lpstr>Regular Definitions</vt:lpstr>
      <vt:lpstr>Example 3.6 :</vt:lpstr>
      <vt:lpstr>Extensions of Regular Expressions</vt:lpstr>
      <vt:lpstr>Example 3.7</vt:lpstr>
      <vt:lpstr>Figure 3.8: Lex regular expressions</vt:lpstr>
      <vt:lpstr>Transition Diagrams</vt:lpstr>
      <vt:lpstr>Transition Diagrams Example</vt:lpstr>
      <vt:lpstr>PowerPoint Presentation</vt:lpstr>
      <vt:lpstr>The Lexical- Analyzer Generator Lex (Flex)</vt:lpstr>
      <vt:lpstr>Figure 3.22: Creating a lexical analyzer with Lex</vt:lpstr>
      <vt:lpstr>PowerPoint Presentation</vt:lpstr>
      <vt:lpstr>The Structure of the Generated Analyzer</vt:lpstr>
      <vt:lpstr>Conflict Resolution in Lex</vt:lpstr>
    </vt:vector>
  </TitlesOfParts>
  <Company>SUST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Course  Lecture 3</dc:title>
  <dc:creator>Md. Eamin Rahman</dc:creator>
  <cp:lastModifiedBy>Md. Eamin Rahman</cp:lastModifiedBy>
  <cp:revision>204</cp:revision>
  <dcterms:created xsi:type="dcterms:W3CDTF">2015-08-15T07:25:19Z</dcterms:created>
  <dcterms:modified xsi:type="dcterms:W3CDTF">2016-09-23T06:56:09Z</dcterms:modified>
</cp:coreProperties>
</file>