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80" r:id="rId12"/>
    <p:sldId id="281" r:id="rId13"/>
    <p:sldId id="282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ED9F9-D9B6-48FD-988D-D627D246BBD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7F833-3441-4124-8936-ACAC4153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2750"/>
            <a:ext cx="8153400" cy="116205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70C0"/>
                </a:solidFill>
              </a:rPr>
              <a:t>Rural </a:t>
            </a:r>
            <a:r>
              <a:rPr lang="en-US" sz="4900" b="1" dirty="0" smtClean="0">
                <a:solidFill>
                  <a:srgbClr val="0070C0"/>
                </a:solidFill>
              </a:rPr>
              <a:t>Development </a:t>
            </a:r>
            <a:r>
              <a:rPr lang="en-US" sz="4900" b="1" dirty="0">
                <a:solidFill>
                  <a:srgbClr val="0070C0"/>
                </a:solidFill>
              </a:rPr>
              <a:t>in Bangladesh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2060"/>
                </a:solidFill>
              </a:rPr>
              <a:t>Women </a:t>
            </a:r>
            <a:r>
              <a:rPr lang="en-US" b="1" dirty="0" smtClean="0">
                <a:solidFill>
                  <a:srgbClr val="002060"/>
                </a:solidFill>
              </a:rPr>
              <a:t>Development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Women represent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half of the nation’s human resources</a:t>
            </a:r>
            <a:r>
              <a:rPr lang="en-US" dirty="0"/>
              <a:t> and thus a </a:t>
            </a:r>
            <a:r>
              <a:rPr lang="en-US" dirty="0">
                <a:solidFill>
                  <a:srgbClr val="0070C0"/>
                </a:solidFill>
              </a:rPr>
              <a:t>half of its </a:t>
            </a:r>
            <a:r>
              <a:rPr lang="en-US" dirty="0" smtClean="0">
                <a:solidFill>
                  <a:srgbClr val="0070C0"/>
                </a:solidFill>
              </a:rPr>
              <a:t>potential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Realizing the fact that </a:t>
            </a:r>
            <a:r>
              <a:rPr lang="en-US" dirty="0">
                <a:solidFill>
                  <a:srgbClr val="0070C0"/>
                </a:solidFill>
              </a:rPr>
              <a:t>no meaningful development</a:t>
            </a:r>
            <a:r>
              <a:rPr lang="en-US" dirty="0"/>
              <a:t> can be made </a:t>
            </a:r>
            <a:r>
              <a:rPr lang="en-US" dirty="0">
                <a:solidFill>
                  <a:srgbClr val="FF0000"/>
                </a:solidFill>
              </a:rPr>
              <a:t>without equal participation of men and women</a:t>
            </a:r>
            <a:r>
              <a:rPr lang="en-US" dirty="0"/>
              <a:t>, government has undertaken integrated program targeting to ensure women’s participation into development efforts. </a:t>
            </a:r>
          </a:p>
        </p:txBody>
      </p:sp>
    </p:spTree>
    <p:extLst>
      <p:ext uri="{BB962C8B-B14F-4D97-AF65-F5344CB8AC3E}">
        <p14:creationId xmlns:p14="http://schemas.microsoft.com/office/powerpoint/2010/main" val="150227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Governmental Rural Development Projects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B0F0"/>
                </a:solidFill>
              </a:rPr>
              <a:t>Social </a:t>
            </a:r>
            <a:r>
              <a:rPr lang="en-US" b="1" dirty="0" smtClean="0">
                <a:solidFill>
                  <a:srgbClr val="00B0F0"/>
                </a:solidFill>
              </a:rPr>
              <a:t>Safety-Net</a:t>
            </a:r>
          </a:p>
          <a:p>
            <a:pPr lvl="1" algn="just"/>
            <a:r>
              <a:rPr lang="en-US" dirty="0"/>
              <a:t>Old-Age Allowance </a:t>
            </a:r>
            <a:r>
              <a:rPr lang="en-US" dirty="0" smtClean="0"/>
              <a:t>Program</a:t>
            </a:r>
          </a:p>
          <a:p>
            <a:pPr lvl="1" algn="just"/>
            <a:endParaRPr lang="en-US" sz="1600" dirty="0" smtClean="0"/>
          </a:p>
          <a:p>
            <a:pPr lvl="1" algn="just"/>
            <a:r>
              <a:rPr lang="en-US" dirty="0"/>
              <a:t>Allowance for the Physically Challenged Insolvent </a:t>
            </a:r>
            <a:r>
              <a:rPr lang="en-US" dirty="0" smtClean="0"/>
              <a:t>Citizens</a:t>
            </a:r>
          </a:p>
          <a:p>
            <a:pPr lvl="1" algn="just"/>
            <a:endParaRPr lang="en-US" sz="1100" dirty="0" smtClean="0"/>
          </a:p>
          <a:p>
            <a:pPr lvl="1" algn="just"/>
            <a:r>
              <a:rPr lang="en-US" dirty="0"/>
              <a:t>Orphan Rationing </a:t>
            </a:r>
            <a:r>
              <a:rPr lang="en-US" dirty="0" smtClean="0"/>
              <a:t>Allowance</a:t>
            </a:r>
          </a:p>
          <a:p>
            <a:pPr lvl="1" algn="just"/>
            <a:endParaRPr lang="en-US" sz="1400" dirty="0" smtClean="0"/>
          </a:p>
          <a:p>
            <a:pPr lvl="1" algn="just"/>
            <a:r>
              <a:rPr lang="en-US" dirty="0"/>
              <a:t>Allowance </a:t>
            </a:r>
            <a:r>
              <a:rPr lang="en-US" dirty="0" smtClean="0"/>
              <a:t>Program </a:t>
            </a:r>
            <a:r>
              <a:rPr lang="en-US" dirty="0"/>
              <a:t>for </a:t>
            </a:r>
            <a:r>
              <a:rPr lang="en-US" dirty="0" smtClean="0"/>
              <a:t>Widow and </a:t>
            </a:r>
            <a:r>
              <a:rPr lang="en-US" dirty="0"/>
              <a:t>Destitute </a:t>
            </a:r>
            <a:r>
              <a:rPr lang="en-US" dirty="0" smtClean="0"/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40753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Programs under </a:t>
            </a:r>
            <a:r>
              <a:rPr lang="en-US" b="1" dirty="0">
                <a:solidFill>
                  <a:srgbClr val="00B0F0"/>
                </a:solidFill>
              </a:rPr>
              <a:t>Food Assistance </a:t>
            </a:r>
            <a:r>
              <a:rPr lang="en-US" b="1" dirty="0" smtClean="0">
                <a:solidFill>
                  <a:srgbClr val="00B0F0"/>
                </a:solidFill>
              </a:rPr>
              <a:t>Initiatives</a:t>
            </a:r>
          </a:p>
          <a:p>
            <a:pPr lvl="1" algn="just"/>
            <a:r>
              <a:rPr lang="en-US" dirty="0"/>
              <a:t>Food for Work  </a:t>
            </a:r>
            <a:r>
              <a:rPr lang="en-US" dirty="0" smtClean="0"/>
              <a:t>Program</a:t>
            </a:r>
          </a:p>
          <a:p>
            <a:pPr lvl="1" algn="just"/>
            <a:endParaRPr lang="en-US" sz="1100" dirty="0"/>
          </a:p>
          <a:p>
            <a:pPr lvl="1" algn="just"/>
            <a:r>
              <a:rPr lang="en-US" dirty="0"/>
              <a:t>Money for Work </a:t>
            </a:r>
            <a:r>
              <a:rPr lang="en-US" dirty="0" smtClean="0"/>
              <a:t>Program</a:t>
            </a:r>
          </a:p>
          <a:p>
            <a:pPr lvl="1" algn="just"/>
            <a:endParaRPr lang="en-US" sz="1200" dirty="0"/>
          </a:p>
          <a:p>
            <a:pPr lvl="1" algn="just"/>
            <a:r>
              <a:rPr lang="en-US" dirty="0"/>
              <a:t>Vulnerable Group Development (VGD) </a:t>
            </a:r>
            <a:r>
              <a:rPr lang="en-US" dirty="0" smtClean="0"/>
              <a:t>Program</a:t>
            </a:r>
          </a:p>
          <a:p>
            <a:pPr lvl="1" algn="just"/>
            <a:endParaRPr lang="en-US" sz="1100" dirty="0"/>
          </a:p>
          <a:p>
            <a:pPr lvl="1" algn="just"/>
            <a:r>
              <a:rPr lang="en-US" dirty="0"/>
              <a:t>Vulnerable Group Feeding (VGF</a:t>
            </a:r>
            <a:r>
              <a:rPr lang="en-US" dirty="0" smtClean="0"/>
              <a:t>)</a:t>
            </a:r>
          </a:p>
          <a:p>
            <a:pPr lvl="1" algn="just"/>
            <a:endParaRPr lang="en-US" sz="1050" dirty="0"/>
          </a:p>
          <a:p>
            <a:pPr lvl="1" algn="just"/>
            <a:r>
              <a:rPr lang="en-US" dirty="0"/>
              <a:t>Rural Infrastructure Maintenance (Test Relief) </a:t>
            </a:r>
            <a:r>
              <a:rPr lang="en-US" dirty="0" smtClean="0"/>
              <a:t>Program</a:t>
            </a:r>
          </a:p>
          <a:p>
            <a:pPr lvl="1" algn="just"/>
            <a:endParaRPr lang="en-US" sz="1400" dirty="0" smtClean="0"/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Poverty Alleviation </a:t>
            </a:r>
            <a:r>
              <a:rPr lang="en-US" b="1" dirty="0" smtClean="0">
                <a:solidFill>
                  <a:srgbClr val="00B0F0"/>
                </a:solidFill>
              </a:rPr>
              <a:t>Program</a:t>
            </a:r>
          </a:p>
          <a:p>
            <a:pPr algn="just"/>
            <a:endParaRPr lang="en-US" sz="1200" b="1" dirty="0">
              <a:solidFill>
                <a:srgbClr val="00B0F0"/>
              </a:solidFill>
            </a:endParaRPr>
          </a:p>
          <a:p>
            <a:pPr lvl="1" algn="just"/>
            <a:r>
              <a:rPr lang="en-US" i="1" dirty="0" err="1"/>
              <a:t>Ekti</a:t>
            </a:r>
            <a:r>
              <a:rPr lang="en-US" i="1" dirty="0"/>
              <a:t> Bari </a:t>
            </a:r>
            <a:r>
              <a:rPr lang="en-US" i="1" dirty="0" err="1"/>
              <a:t>Ekti</a:t>
            </a:r>
            <a:r>
              <a:rPr lang="en-US" i="1" dirty="0"/>
              <a:t> </a:t>
            </a:r>
            <a:r>
              <a:rPr lang="en-US" i="1" dirty="0" err="1"/>
              <a:t>Khamar</a:t>
            </a:r>
            <a:r>
              <a:rPr lang="en-US" i="1" dirty="0"/>
              <a:t>  </a:t>
            </a:r>
            <a:r>
              <a:rPr lang="en-US" dirty="0"/>
              <a:t>(One House One Farm)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5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Various </a:t>
            </a:r>
            <a:r>
              <a:rPr lang="en-GB" b="1" dirty="0">
                <a:solidFill>
                  <a:srgbClr val="C00000"/>
                </a:solidFill>
              </a:rPr>
              <a:t>Governmental </a:t>
            </a:r>
            <a:r>
              <a:rPr lang="en-US" b="1" dirty="0" smtClean="0">
                <a:solidFill>
                  <a:srgbClr val="C00000"/>
                </a:solidFill>
              </a:rPr>
              <a:t>Agencies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dirty="0"/>
              <a:t>Department of </a:t>
            </a:r>
            <a:r>
              <a:rPr lang="en-US" dirty="0" smtClean="0"/>
              <a:t>co-operatives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dirty="0"/>
              <a:t>Bangladesh Rural Development Board (BRDB</a:t>
            </a:r>
            <a:r>
              <a:rPr lang="en-US" dirty="0" smtClean="0"/>
              <a:t>)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dirty="0"/>
              <a:t>Bangladesh Academy for Rural Development (BARD</a:t>
            </a:r>
            <a:r>
              <a:rPr lang="en-US" dirty="0" smtClean="0"/>
              <a:t>)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dirty="0"/>
              <a:t>Rural Development Academy, </a:t>
            </a:r>
            <a:r>
              <a:rPr lang="en-US" dirty="0" err="1" smtClean="0"/>
              <a:t>Bogra</a:t>
            </a:r>
            <a:endParaRPr lang="en-US" dirty="0" smtClean="0"/>
          </a:p>
          <a:p>
            <a:pPr algn="just"/>
            <a:endParaRPr lang="en-US" sz="1400" dirty="0" smtClean="0"/>
          </a:p>
          <a:p>
            <a:pPr algn="just"/>
            <a:r>
              <a:rPr lang="fi-FI" dirty="0"/>
              <a:t>Palli Karma Sahayak Foundation (PKSF)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1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Non-Government Organizations (NGOs) in Bangladesh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of income and employment;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Health and sanitation;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Agriculture and rural craft;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Vocational education;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Relief and rehabilitation;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Family planning;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Mother and childcare.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4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Rural development is the pre-condition for overall progress of a country.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a matter of hope that some </a:t>
            </a:r>
            <a:r>
              <a:rPr lang="en-US" dirty="0" smtClean="0"/>
              <a:t>programs </a:t>
            </a:r>
            <a:r>
              <a:rPr lang="en-US" dirty="0"/>
              <a:t>have been taken by </a:t>
            </a:r>
            <a:r>
              <a:rPr lang="en-US" dirty="0" smtClean="0"/>
              <a:t>government and </a:t>
            </a:r>
            <a:r>
              <a:rPr lang="en-US" dirty="0"/>
              <a:t>NGO’s </a:t>
            </a:r>
            <a:r>
              <a:rPr lang="en-US" dirty="0" smtClean="0"/>
              <a:t>for </a:t>
            </a:r>
            <a:r>
              <a:rPr lang="en-US" dirty="0"/>
              <a:t>the rural development.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In </a:t>
            </a:r>
            <a:r>
              <a:rPr lang="en-US" dirty="0"/>
              <a:t>spite of that, more pragmatic steps need to be </a:t>
            </a:r>
            <a:r>
              <a:rPr lang="en-US" dirty="0" smtClean="0"/>
              <a:t>adopted</a:t>
            </a:r>
          </a:p>
        </p:txBody>
      </p:sp>
    </p:spTree>
    <p:extLst>
      <p:ext uri="{BB962C8B-B14F-4D97-AF65-F5344CB8AC3E}">
        <p14:creationId xmlns:p14="http://schemas.microsoft.com/office/powerpoint/2010/main" val="318804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The economy of Bangladesh is based on agriculture.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When </a:t>
            </a:r>
            <a:r>
              <a:rPr lang="en-US" dirty="0"/>
              <a:t>the question of development arises in this society, the question of rural development comes automatically.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has been accorded the highest priority in our development strategy.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aims at qualitative change in the life pattern of our people. </a:t>
            </a:r>
          </a:p>
        </p:txBody>
      </p:sp>
    </p:spTree>
    <p:extLst>
      <p:ext uri="{BB962C8B-B14F-4D97-AF65-F5344CB8AC3E}">
        <p14:creationId xmlns:p14="http://schemas.microsoft.com/office/powerpoint/2010/main" val="28100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Definition of Rural </a:t>
            </a:r>
            <a:r>
              <a:rPr lang="en-US" b="1" dirty="0" smtClean="0">
                <a:solidFill>
                  <a:srgbClr val="00B050"/>
                </a:solidFill>
              </a:rPr>
              <a:t>Development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Rural </a:t>
            </a:r>
            <a:r>
              <a:rPr lang="en-US" dirty="0"/>
              <a:t>development is the betterment in the totality of life for rural people.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According </a:t>
            </a:r>
            <a:r>
              <a:rPr lang="en-US" dirty="0"/>
              <a:t>to World Bank (2006),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“Rural </a:t>
            </a:r>
            <a:r>
              <a:rPr lang="en-US" dirty="0"/>
              <a:t>development is a strategy designed to improve the economic and social life of a specific group of </a:t>
            </a:r>
            <a:r>
              <a:rPr lang="en-US" dirty="0" smtClean="0"/>
              <a:t>people- the </a:t>
            </a:r>
            <a:r>
              <a:rPr lang="en-US" dirty="0"/>
              <a:t>rural poor.”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Objectives of Rural Development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objectives encompass improved productivity, increased employment and thus higher incomes and health. </a:t>
            </a:r>
            <a:endParaRPr lang="en-US" dirty="0" smtClean="0"/>
          </a:p>
          <a:p>
            <a:pPr marL="0" indent="0" algn="just">
              <a:buNone/>
            </a:pPr>
            <a:endParaRPr lang="en-US" sz="1800" dirty="0"/>
          </a:p>
          <a:p>
            <a:pPr marL="1314450" lvl="2" indent="-514350" algn="just">
              <a:buFont typeface="Wingdings" pitchFamily="2" charset="2"/>
              <a:buChar char="ü"/>
            </a:pPr>
            <a:r>
              <a:rPr lang="en-US" sz="2800" dirty="0" smtClean="0"/>
              <a:t>to </a:t>
            </a:r>
            <a:r>
              <a:rPr lang="en-US" sz="2800" dirty="0"/>
              <a:t>raise agricultural output, </a:t>
            </a:r>
            <a:endParaRPr lang="en-US" sz="2800" dirty="0" smtClean="0"/>
          </a:p>
          <a:p>
            <a:pPr marL="1314450" lvl="2" indent="-514350" algn="just">
              <a:buFont typeface="Wingdings" pitchFamily="2" charset="2"/>
              <a:buChar char="ü"/>
            </a:pPr>
            <a:r>
              <a:rPr lang="en-US" sz="2800" dirty="0"/>
              <a:t>to </a:t>
            </a:r>
            <a:r>
              <a:rPr lang="en-US" sz="2800" dirty="0" smtClean="0"/>
              <a:t>create </a:t>
            </a:r>
            <a:r>
              <a:rPr lang="en-US" sz="2800" dirty="0"/>
              <a:t>new employment, </a:t>
            </a:r>
            <a:endParaRPr lang="en-US" sz="2800" dirty="0" smtClean="0"/>
          </a:p>
          <a:p>
            <a:pPr marL="1314450" lvl="2" indent="-514350" algn="just">
              <a:buFont typeface="Wingdings" pitchFamily="2" charset="2"/>
              <a:buChar char="ü"/>
            </a:pPr>
            <a:r>
              <a:rPr lang="en-US" sz="2800" dirty="0"/>
              <a:t>to </a:t>
            </a:r>
            <a:r>
              <a:rPr lang="en-US" sz="2800" dirty="0" smtClean="0"/>
              <a:t>improve </a:t>
            </a:r>
            <a:r>
              <a:rPr lang="en-US" sz="2800" dirty="0"/>
              <a:t>health </a:t>
            </a:r>
          </a:p>
          <a:p>
            <a:pPr marL="1314450" lvl="2" indent="-514350" algn="just">
              <a:buFont typeface="Wingdings" pitchFamily="2" charset="2"/>
              <a:buChar char="ü"/>
            </a:pPr>
            <a:r>
              <a:rPr lang="en-US" sz="2800" dirty="0"/>
              <a:t>to improve </a:t>
            </a:r>
            <a:r>
              <a:rPr lang="en-US" sz="2800" dirty="0" smtClean="0"/>
              <a:t>education</a:t>
            </a:r>
            <a:r>
              <a:rPr lang="en-US" sz="2800" dirty="0"/>
              <a:t>, </a:t>
            </a:r>
            <a:endParaRPr lang="en-US" sz="2800" dirty="0" smtClean="0"/>
          </a:p>
          <a:p>
            <a:pPr marL="1314450" lvl="2" indent="-514350" algn="just">
              <a:buFont typeface="Wingdings" pitchFamily="2" charset="2"/>
              <a:buChar char="ü"/>
            </a:pPr>
            <a:r>
              <a:rPr lang="en-US" sz="2800" dirty="0"/>
              <a:t>to </a:t>
            </a:r>
            <a:r>
              <a:rPr lang="en-US" sz="2800" dirty="0" smtClean="0"/>
              <a:t>expand </a:t>
            </a:r>
            <a:r>
              <a:rPr lang="en-US" sz="2800" dirty="0"/>
              <a:t>communications and </a:t>
            </a:r>
            <a:endParaRPr lang="en-US" sz="2800" dirty="0" smtClean="0"/>
          </a:p>
          <a:p>
            <a:pPr marL="1314450" lvl="2" indent="-514350" algn="just">
              <a:buFont typeface="Wingdings" pitchFamily="2" charset="2"/>
              <a:buChar char="ü"/>
            </a:pPr>
            <a:r>
              <a:rPr lang="en-US" sz="2800" dirty="0"/>
              <a:t>to </a:t>
            </a:r>
            <a:r>
              <a:rPr lang="en-US" sz="2800" dirty="0" smtClean="0"/>
              <a:t>improve </a:t>
            </a:r>
            <a:r>
              <a:rPr lang="en-US" sz="2800" dirty="0"/>
              <a:t>housing.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The </a:t>
            </a:r>
            <a:r>
              <a:rPr lang="en-US" sz="4000" b="1" dirty="0" smtClean="0">
                <a:solidFill>
                  <a:srgbClr val="00B050"/>
                </a:solidFill>
              </a:rPr>
              <a:t>Key Elements of Rural Development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The </a:t>
            </a:r>
            <a:r>
              <a:rPr lang="en-US" sz="2800" dirty="0"/>
              <a:t>key elements of rural development in Bangladesh are: </a:t>
            </a:r>
            <a:endParaRPr lang="en-US" sz="28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100" dirty="0"/>
          </a:p>
          <a:p>
            <a:pPr marL="1314450" lvl="2" indent="-514350" algn="just">
              <a:buAutoNum type="alphaLcParenBoth"/>
            </a:pPr>
            <a:r>
              <a:rPr lang="en-US" sz="2800" dirty="0" smtClean="0"/>
              <a:t>poverty </a:t>
            </a:r>
            <a:r>
              <a:rPr lang="en-US" sz="2800" dirty="0"/>
              <a:t>alleviation and raising the living standards of the rural poor; </a:t>
            </a:r>
            <a:endParaRPr lang="en-US" sz="2800" dirty="0" smtClean="0"/>
          </a:p>
          <a:p>
            <a:pPr marL="1314450" lvl="2" indent="-514350" algn="just">
              <a:buAutoNum type="alphaLcParenBoth"/>
            </a:pPr>
            <a:endParaRPr lang="en-US" dirty="0" smtClean="0"/>
          </a:p>
          <a:p>
            <a:pPr marL="1314450" lvl="2" indent="-514350" algn="just">
              <a:buAutoNum type="alphaLcParenBoth"/>
            </a:pPr>
            <a:endParaRPr lang="en-US" sz="500" dirty="0" smtClean="0"/>
          </a:p>
          <a:p>
            <a:pPr marL="1314450" lvl="2" indent="-514350" algn="just">
              <a:buAutoNum type="alphaLcParenBoth"/>
            </a:pPr>
            <a:r>
              <a:rPr lang="en-US" sz="2800" dirty="0" smtClean="0"/>
              <a:t>equitable </a:t>
            </a:r>
            <a:r>
              <a:rPr lang="en-US" sz="2800" dirty="0"/>
              <a:t>distribution of income and wealth; </a:t>
            </a:r>
            <a:endParaRPr lang="en-US" sz="2800" dirty="0" smtClean="0"/>
          </a:p>
          <a:p>
            <a:pPr marL="1314450" lvl="2" indent="-514350" algn="just">
              <a:buAutoNum type="alphaLcParenBoth"/>
            </a:pPr>
            <a:endParaRPr lang="en-US" dirty="0" smtClean="0"/>
          </a:p>
          <a:p>
            <a:pPr marL="1314450" lvl="2" indent="-514350" algn="just">
              <a:buAutoNum type="alphaLcParenBoth"/>
            </a:pPr>
            <a:endParaRPr lang="en-US" sz="500" dirty="0" smtClean="0"/>
          </a:p>
          <a:p>
            <a:pPr marL="1314450" lvl="2" indent="-514350" algn="just">
              <a:buAutoNum type="alphaLcParenBoth"/>
            </a:pPr>
            <a:r>
              <a:rPr lang="en-US" sz="2800" dirty="0" smtClean="0"/>
              <a:t>wider </a:t>
            </a:r>
            <a:r>
              <a:rPr lang="en-US" sz="2800" dirty="0"/>
              <a:t>employment opportunities;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7285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Dimensions of Rural </a:t>
            </a:r>
            <a:r>
              <a:rPr lang="en-US" b="1" dirty="0" smtClean="0">
                <a:solidFill>
                  <a:srgbClr val="00B050"/>
                </a:solidFill>
              </a:rPr>
              <a:t>Development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Agriculture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majority of the people </a:t>
            </a:r>
            <a:r>
              <a:rPr lang="en-US" dirty="0"/>
              <a:t>of Bangladesh </a:t>
            </a:r>
            <a:r>
              <a:rPr lang="en-US" dirty="0">
                <a:solidFill>
                  <a:srgbClr val="0070C0"/>
                </a:solidFill>
              </a:rPr>
              <a:t>live in rural areas</a:t>
            </a:r>
            <a:r>
              <a:rPr lang="en-US" dirty="0"/>
              <a:t> and therefore the </a:t>
            </a:r>
            <a:r>
              <a:rPr lang="en-US" dirty="0">
                <a:solidFill>
                  <a:srgbClr val="C00000"/>
                </a:solidFill>
              </a:rPr>
              <a:t>development of rural areas means development in agriculture </a:t>
            </a:r>
            <a:r>
              <a:rPr lang="en-US" dirty="0"/>
              <a:t>which constitute the heart of our national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1828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2060"/>
                </a:solidFill>
              </a:rPr>
              <a:t>Population and Family </a:t>
            </a:r>
            <a:r>
              <a:rPr lang="en-US" b="1" dirty="0" smtClean="0">
                <a:solidFill>
                  <a:srgbClr val="002060"/>
                </a:solidFill>
              </a:rPr>
              <a:t>Welfare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unprecedented </a:t>
            </a:r>
            <a:r>
              <a:rPr lang="en-US" dirty="0">
                <a:solidFill>
                  <a:srgbClr val="0070C0"/>
                </a:solidFill>
              </a:rPr>
              <a:t>population growth</a:t>
            </a:r>
            <a:r>
              <a:rPr lang="en-US" dirty="0"/>
              <a:t> of Bangladesh is one of the most serious national problems we are facing ate the moment.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All </a:t>
            </a:r>
            <a:r>
              <a:rPr lang="en-US" dirty="0"/>
              <a:t>our problems centered round the population problem.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government of Bangladesh gives special emphasis on population control </a:t>
            </a:r>
            <a:r>
              <a:rPr lang="en-US" dirty="0" smtClean="0"/>
              <a:t>programs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9436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4000" b="1" dirty="0" smtClean="0">
                <a:solidFill>
                  <a:srgbClr val="002060"/>
                </a:solidFill>
              </a:rPr>
              <a:t>Education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sz="3800" dirty="0"/>
              <a:t>Education is the basic need for socio-economic transformation and advancement of a country. </a:t>
            </a:r>
            <a:endParaRPr lang="en-US" sz="3800" dirty="0" smtClean="0"/>
          </a:p>
          <a:p>
            <a:pPr marL="0" indent="0" algn="just">
              <a:buNone/>
            </a:pPr>
            <a:endParaRPr lang="en-US" sz="3800" dirty="0"/>
          </a:p>
          <a:p>
            <a:pPr marL="0" indent="0" algn="just">
              <a:buNone/>
            </a:pPr>
            <a:r>
              <a:rPr lang="en-US" sz="3800" dirty="0" smtClean="0"/>
              <a:t>It </a:t>
            </a:r>
            <a:r>
              <a:rPr lang="en-US" sz="3800" dirty="0"/>
              <a:t>is the prime ingredient of human resources </a:t>
            </a:r>
            <a:r>
              <a:rPr lang="en-US" sz="3800" dirty="0" smtClean="0"/>
              <a:t>development</a:t>
            </a:r>
          </a:p>
          <a:p>
            <a:pPr marL="0" indent="0" algn="just">
              <a:buNone/>
            </a:pPr>
            <a:endParaRPr lang="en-US" sz="3800" dirty="0"/>
          </a:p>
          <a:p>
            <a:pPr marL="0" indent="0" algn="just">
              <a:buNone/>
            </a:pPr>
            <a:r>
              <a:rPr lang="en-US" sz="3800" dirty="0" smtClean="0"/>
              <a:t>Without </a:t>
            </a:r>
            <a:r>
              <a:rPr lang="en-US" sz="3800" dirty="0"/>
              <a:t>educating people it is impossible to achieve rural as well as national development. </a:t>
            </a:r>
            <a:endParaRPr lang="en-US" sz="3800" dirty="0" smtClean="0"/>
          </a:p>
          <a:p>
            <a:pPr marL="0" indent="0" algn="just">
              <a:buNone/>
            </a:pPr>
            <a:endParaRPr lang="en-US" sz="3800" dirty="0"/>
          </a:p>
          <a:p>
            <a:pPr marL="0" indent="0" algn="just">
              <a:buNone/>
            </a:pPr>
            <a:r>
              <a:rPr lang="en-US" sz="3800" u="sng" dirty="0" smtClean="0"/>
              <a:t>Examples:</a:t>
            </a:r>
          </a:p>
          <a:p>
            <a:pPr marL="0" indent="0" algn="just">
              <a:buNone/>
            </a:pPr>
            <a:endParaRPr lang="en-US" sz="3800" dirty="0"/>
          </a:p>
          <a:p>
            <a:pPr algn="just">
              <a:buFont typeface="Wingdings" pitchFamily="2" charset="2"/>
              <a:buChar char="ü"/>
            </a:pPr>
            <a:r>
              <a:rPr lang="en-US" sz="3800" dirty="0" smtClean="0"/>
              <a:t>Food </a:t>
            </a:r>
            <a:r>
              <a:rPr lang="en-US" sz="3800" dirty="0"/>
              <a:t>for Education </a:t>
            </a:r>
            <a:r>
              <a:rPr lang="en-US" sz="3800" dirty="0" smtClean="0"/>
              <a:t>Program </a:t>
            </a:r>
            <a:r>
              <a:rPr lang="en-US" sz="3800" dirty="0"/>
              <a:t>and </a:t>
            </a:r>
            <a:r>
              <a:rPr lang="en-US" sz="3800" dirty="0" smtClean="0"/>
              <a:t>stipends </a:t>
            </a:r>
            <a:r>
              <a:rPr lang="en-US" sz="3800" dirty="0"/>
              <a:t>have been introduced. </a:t>
            </a:r>
            <a:endParaRPr lang="en-US" sz="3800" dirty="0" smtClean="0"/>
          </a:p>
          <a:p>
            <a:pPr algn="just">
              <a:buFont typeface="Wingdings" pitchFamily="2" charset="2"/>
              <a:buChar char="ü"/>
            </a:pPr>
            <a:endParaRPr lang="en-US" sz="38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3800" dirty="0" smtClean="0"/>
              <a:t>NGOs </a:t>
            </a:r>
            <a:r>
              <a:rPr lang="en-US" sz="3800" dirty="0"/>
              <a:t>are also involved in formal and </a:t>
            </a:r>
            <a:r>
              <a:rPr lang="en-US" sz="3800" dirty="0" smtClean="0"/>
              <a:t>non-formal </a:t>
            </a:r>
            <a:r>
              <a:rPr lang="en-US" sz="3800" dirty="0"/>
              <a:t>education in the country. 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2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2060"/>
                </a:solidFill>
              </a:rPr>
              <a:t>Rural </a:t>
            </a:r>
            <a:r>
              <a:rPr lang="en-US" b="1" dirty="0" smtClean="0">
                <a:solidFill>
                  <a:srgbClr val="002060"/>
                </a:solidFill>
              </a:rPr>
              <a:t>Credit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Rural credit </a:t>
            </a:r>
            <a:r>
              <a:rPr lang="en-US" dirty="0"/>
              <a:t>system at the local level helps achieve overall development by </a:t>
            </a:r>
            <a:r>
              <a:rPr lang="en-US" dirty="0" smtClean="0"/>
              <a:t>developing: 	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3200" dirty="0" smtClean="0"/>
              <a:t>agriculture</a:t>
            </a:r>
            <a:r>
              <a:rPr lang="en-US" sz="3200" dirty="0"/>
              <a:t>, </a:t>
            </a:r>
            <a:endParaRPr lang="en-US" sz="32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3200" dirty="0" smtClean="0"/>
              <a:t>irrigation</a:t>
            </a:r>
            <a:r>
              <a:rPr lang="en-US" sz="3200" dirty="0"/>
              <a:t>, </a:t>
            </a:r>
            <a:endParaRPr lang="en-US" sz="32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3200" dirty="0" smtClean="0"/>
              <a:t>cottage </a:t>
            </a:r>
            <a:r>
              <a:rPr lang="en-US" sz="3200" dirty="0"/>
              <a:t>industries, </a:t>
            </a:r>
            <a:endParaRPr lang="en-US" sz="32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3200" dirty="0" smtClean="0"/>
              <a:t>education</a:t>
            </a:r>
            <a:r>
              <a:rPr lang="en-US" sz="3200" dirty="0"/>
              <a:t>, etc.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591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Rural Development in Bangladesh </vt:lpstr>
      <vt:lpstr>PowerPoint Presentation</vt:lpstr>
      <vt:lpstr>Definition of Rural Development </vt:lpstr>
      <vt:lpstr>The Objectives of Rural Development</vt:lpstr>
      <vt:lpstr>The Key Elements of Rural Development</vt:lpstr>
      <vt:lpstr>Dimensions of Rural Development</vt:lpstr>
      <vt:lpstr>PowerPoint Presentation</vt:lpstr>
      <vt:lpstr>PowerPoint Presentation</vt:lpstr>
      <vt:lpstr>PowerPoint Presentation</vt:lpstr>
      <vt:lpstr>PowerPoint Presentation</vt:lpstr>
      <vt:lpstr>Governmental Rural Development Projects </vt:lpstr>
      <vt:lpstr>PowerPoint Presentation</vt:lpstr>
      <vt:lpstr>PowerPoint Presentation</vt:lpstr>
      <vt:lpstr>Non-Government Organizations (NGOs) in Bangladesh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Development in Bangladesh</dc:title>
  <dc:creator>Hossienie</dc:creator>
  <cp:lastModifiedBy>Hossienie</cp:lastModifiedBy>
  <cp:revision>22</cp:revision>
  <dcterms:created xsi:type="dcterms:W3CDTF">2006-08-16T00:00:00Z</dcterms:created>
  <dcterms:modified xsi:type="dcterms:W3CDTF">2017-05-30T22:23:50Z</dcterms:modified>
</cp:coreProperties>
</file>