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Norms Bold" charset="1" panose="02000803030000020004"/>
      <p:regular r:id="rId14"/>
    </p:embeddedFont>
    <p:embeddedFont>
      <p:font typeface="TT Norms Italics" charset="1" panose="02000503030000090003"/>
      <p:regular r:id="rId15"/>
    </p:embeddedFont>
    <p:embeddedFont>
      <p:font typeface="TT Norms Bold Italics" charset="1" panose="0200080302000009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16639" y="7199859"/>
            <a:ext cx="5028690" cy="4450390"/>
          </a:xfrm>
          <a:custGeom>
            <a:avLst/>
            <a:gdLst/>
            <a:ahLst/>
            <a:cxnLst/>
            <a:rect r="r" b="b" t="t" l="l"/>
            <a:pathLst>
              <a:path h="4450390" w="5028690">
                <a:moveTo>
                  <a:pt x="0" y="0"/>
                </a:moveTo>
                <a:lnTo>
                  <a:pt x="5028690" y="0"/>
                </a:lnTo>
                <a:lnTo>
                  <a:pt x="5028690" y="4450390"/>
                </a:lnTo>
                <a:lnTo>
                  <a:pt x="0" y="4450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85645" y="-1444556"/>
            <a:ext cx="5028690" cy="4450390"/>
          </a:xfrm>
          <a:custGeom>
            <a:avLst/>
            <a:gdLst/>
            <a:ahLst/>
            <a:cxnLst/>
            <a:rect r="r" b="b" t="t" l="l"/>
            <a:pathLst>
              <a:path h="4450390" w="5028690">
                <a:moveTo>
                  <a:pt x="0" y="0"/>
                </a:moveTo>
                <a:lnTo>
                  <a:pt x="5028690" y="0"/>
                </a:lnTo>
                <a:lnTo>
                  <a:pt x="5028690" y="4450390"/>
                </a:lnTo>
                <a:lnTo>
                  <a:pt x="0" y="4450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25648" y="2942887"/>
            <a:ext cx="12890992" cy="4401227"/>
            <a:chOff x="0" y="0"/>
            <a:chExt cx="3395158" cy="11591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5158" cy="1159171"/>
            </a:xfrm>
            <a:custGeom>
              <a:avLst/>
              <a:gdLst/>
              <a:ahLst/>
              <a:cxnLst/>
              <a:rect r="r" b="b" t="t" l="l"/>
              <a:pathLst>
                <a:path h="1159171" w="3395158">
                  <a:moveTo>
                    <a:pt x="36635" y="0"/>
                  </a:moveTo>
                  <a:lnTo>
                    <a:pt x="3358524" y="0"/>
                  </a:lnTo>
                  <a:cubicBezTo>
                    <a:pt x="3378757" y="0"/>
                    <a:pt x="3395158" y="16402"/>
                    <a:pt x="3395158" y="36635"/>
                  </a:cubicBezTo>
                  <a:lnTo>
                    <a:pt x="3395158" y="1122536"/>
                  </a:lnTo>
                  <a:cubicBezTo>
                    <a:pt x="3395158" y="1142769"/>
                    <a:pt x="3378757" y="1159171"/>
                    <a:pt x="3358524" y="1159171"/>
                  </a:cubicBezTo>
                  <a:lnTo>
                    <a:pt x="36635" y="1159171"/>
                  </a:lnTo>
                  <a:cubicBezTo>
                    <a:pt x="16402" y="1159171"/>
                    <a:pt x="0" y="1142769"/>
                    <a:pt x="0" y="1122536"/>
                  </a:cubicBezTo>
                  <a:lnTo>
                    <a:pt x="0" y="36635"/>
                  </a:lnTo>
                  <a:cubicBezTo>
                    <a:pt x="0" y="16402"/>
                    <a:pt x="16402" y="0"/>
                    <a:pt x="36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395158" cy="119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367825" y="7344113"/>
            <a:ext cx="9134101" cy="822069"/>
          </a:xfrm>
          <a:custGeom>
            <a:avLst/>
            <a:gdLst/>
            <a:ahLst/>
            <a:cxnLst/>
            <a:rect r="r" b="b" t="t" l="l"/>
            <a:pathLst>
              <a:path h="822069" w="9134101">
                <a:moveTo>
                  <a:pt x="0" y="0"/>
                </a:moveTo>
                <a:lnTo>
                  <a:pt x="9134101" y="0"/>
                </a:lnTo>
                <a:lnTo>
                  <a:pt x="9134101" y="822070"/>
                </a:lnTo>
                <a:lnTo>
                  <a:pt x="0" y="822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9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25648" y="4156518"/>
            <a:ext cx="12618456" cy="1359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4"/>
              </a:lnSpc>
              <a:spcBef>
                <a:spcPct val="0"/>
              </a:spcBef>
            </a:pPr>
            <a:r>
              <a:rPr lang="en-US" b="true" sz="7974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Project Idea 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27326" y="5661462"/>
            <a:ext cx="6989314" cy="65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5"/>
              </a:lnSpc>
              <a:spcBef>
                <a:spcPct val="0"/>
              </a:spcBef>
            </a:pPr>
            <a:r>
              <a:rPr lang="en-US" sz="3803" i="true">
                <a:solidFill>
                  <a:srgbClr val="FFFFFF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Web Programming with MEAN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74249" y="7496513"/>
            <a:ext cx="5964145" cy="284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4"/>
              </a:lnSpc>
            </a:pPr>
            <a:r>
              <a:rPr lang="en-US" sz="3245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Presented By:</a:t>
            </a:r>
          </a:p>
          <a:p>
            <a:pPr algn="l">
              <a:lnSpc>
                <a:spcPts val="4544"/>
              </a:lnSpc>
            </a:pPr>
            <a:r>
              <a:rPr lang="en-US" sz="3245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K. Aarya ( 23EG107E25 )</a:t>
            </a:r>
          </a:p>
          <a:p>
            <a:pPr algn="l">
              <a:lnSpc>
                <a:spcPts val="4544"/>
              </a:lnSpc>
            </a:pPr>
            <a:r>
              <a:rPr lang="en-US" sz="3245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S. Mahendhar ( 23EG107E54 )</a:t>
            </a:r>
          </a:p>
          <a:p>
            <a:pPr algn="l">
              <a:lnSpc>
                <a:spcPts val="4544"/>
              </a:lnSpc>
              <a:spcBef>
                <a:spcPct val="0"/>
              </a:spcBef>
            </a:pPr>
            <a:r>
              <a:rPr lang="en-US" b="true" sz="324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T. Indraneel ( 23EG107E62 )</a:t>
            </a:r>
          </a:p>
          <a:p>
            <a:pPr algn="l">
              <a:lnSpc>
                <a:spcPts val="45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984555" y="104903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12857485" y="0"/>
                </a:moveTo>
                <a:lnTo>
                  <a:pt x="0" y="0"/>
                </a:lnTo>
                <a:lnTo>
                  <a:pt x="0" y="10239233"/>
                </a:lnTo>
                <a:lnTo>
                  <a:pt x="12857485" y="10239233"/>
                </a:lnTo>
                <a:lnTo>
                  <a:pt x="12857485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55679" y="3323869"/>
            <a:ext cx="8962795" cy="3333653"/>
            <a:chOff x="0" y="0"/>
            <a:chExt cx="2360571" cy="877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60571" cy="877999"/>
            </a:xfrm>
            <a:custGeom>
              <a:avLst/>
              <a:gdLst/>
              <a:ahLst/>
              <a:cxnLst/>
              <a:rect r="r" b="b" t="t" l="l"/>
              <a:pathLst>
                <a:path h="877999" w="2360571">
                  <a:moveTo>
                    <a:pt x="52691" y="0"/>
                  </a:moveTo>
                  <a:lnTo>
                    <a:pt x="2307881" y="0"/>
                  </a:lnTo>
                  <a:cubicBezTo>
                    <a:pt x="2336981" y="0"/>
                    <a:pt x="2360571" y="23590"/>
                    <a:pt x="2360571" y="52691"/>
                  </a:cubicBezTo>
                  <a:lnTo>
                    <a:pt x="2360571" y="825308"/>
                  </a:lnTo>
                  <a:cubicBezTo>
                    <a:pt x="2360571" y="854409"/>
                    <a:pt x="2336981" y="877999"/>
                    <a:pt x="2307881" y="877999"/>
                  </a:cubicBezTo>
                  <a:lnTo>
                    <a:pt x="52691" y="877999"/>
                  </a:lnTo>
                  <a:cubicBezTo>
                    <a:pt x="23590" y="877999"/>
                    <a:pt x="0" y="854409"/>
                    <a:pt x="0" y="825308"/>
                  </a:cubicBezTo>
                  <a:lnTo>
                    <a:pt x="0" y="52691"/>
                  </a:lnTo>
                  <a:cubicBezTo>
                    <a:pt x="0" y="23590"/>
                    <a:pt x="23590" y="0"/>
                    <a:pt x="526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360571" cy="916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228193" y="915963"/>
            <a:ext cx="688666" cy="394418"/>
          </a:xfrm>
          <a:custGeom>
            <a:avLst/>
            <a:gdLst/>
            <a:ahLst/>
            <a:cxnLst/>
            <a:rect r="r" b="b" t="t" l="l"/>
            <a:pathLst>
              <a:path h="394418" w="688666">
                <a:moveTo>
                  <a:pt x="0" y="0"/>
                </a:moveTo>
                <a:lnTo>
                  <a:pt x="688666" y="0"/>
                </a:lnTo>
                <a:lnTo>
                  <a:pt x="688666" y="394418"/>
                </a:lnTo>
                <a:lnTo>
                  <a:pt x="0" y="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3269" y="3974619"/>
            <a:ext cx="6646842" cy="188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28"/>
              </a:lnSpc>
              <a:spcBef>
                <a:spcPct val="0"/>
              </a:spcBef>
            </a:pPr>
            <a:r>
              <a:rPr lang="en-US" b="true" sz="1102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PeerView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130" y="5695718"/>
            <a:ext cx="7689985" cy="4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4"/>
              </a:lnSpc>
              <a:spcBef>
                <a:spcPct val="0"/>
              </a:spcBef>
            </a:pPr>
            <a:r>
              <a:rPr lang="en-US" b="true" sz="274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Your work, their view — grow through feedback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4858" y="2125353"/>
            <a:ext cx="10673142" cy="651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1439" indent="-445720" lvl="1">
              <a:lnSpc>
                <a:spcPts val="5780"/>
              </a:lnSpc>
              <a:buFont typeface="Arial"/>
              <a:buChar char="•"/>
            </a:pPr>
            <a:r>
              <a:rPr lang="en-US" b="true" sz="4128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PeerView is a collaborative student platform that empowers learners to share their projects and receive structured peer feedback.</a:t>
            </a:r>
          </a:p>
          <a:p>
            <a:pPr algn="l">
              <a:lnSpc>
                <a:spcPts val="5780"/>
              </a:lnSpc>
            </a:pPr>
          </a:p>
          <a:p>
            <a:pPr algn="l" marL="891439" indent="-445720" lvl="1">
              <a:lnSpc>
                <a:spcPts val="5780"/>
              </a:lnSpc>
              <a:buFont typeface="Arial"/>
              <a:buChar char="•"/>
            </a:pPr>
            <a:r>
              <a:rPr lang="en-US" b="true" sz="4128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 It fosters academic growth, teamwork, and skill recognition through meaningful reviews and reputation-building.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18252" y="0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0" y="0"/>
                </a:moveTo>
                <a:lnTo>
                  <a:pt x="12857485" y="0"/>
                </a:lnTo>
                <a:lnTo>
                  <a:pt x="12857485" y="10239233"/>
                </a:lnTo>
                <a:lnTo>
                  <a:pt x="0" y="1023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8193" y="915963"/>
            <a:ext cx="688666" cy="394418"/>
          </a:xfrm>
          <a:custGeom>
            <a:avLst/>
            <a:gdLst/>
            <a:ahLst/>
            <a:cxnLst/>
            <a:rect r="r" b="b" t="t" l="l"/>
            <a:pathLst>
              <a:path h="394418" w="688666">
                <a:moveTo>
                  <a:pt x="0" y="0"/>
                </a:moveTo>
                <a:lnTo>
                  <a:pt x="688666" y="0"/>
                </a:lnTo>
                <a:lnTo>
                  <a:pt x="688666" y="394418"/>
                </a:lnTo>
                <a:lnTo>
                  <a:pt x="0" y="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06818"/>
            <a:ext cx="8503554" cy="1711828"/>
            <a:chOff x="0" y="0"/>
            <a:chExt cx="2239619" cy="4508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39619" cy="450852"/>
            </a:xfrm>
            <a:custGeom>
              <a:avLst/>
              <a:gdLst/>
              <a:ahLst/>
              <a:cxnLst/>
              <a:rect r="r" b="b" t="t" l="l"/>
              <a:pathLst>
                <a:path h="450852" w="2239619">
                  <a:moveTo>
                    <a:pt x="55536" y="0"/>
                  </a:moveTo>
                  <a:lnTo>
                    <a:pt x="2184083" y="0"/>
                  </a:lnTo>
                  <a:cubicBezTo>
                    <a:pt x="2198812" y="0"/>
                    <a:pt x="2212938" y="5851"/>
                    <a:pt x="2223353" y="16266"/>
                  </a:cubicBezTo>
                  <a:cubicBezTo>
                    <a:pt x="2233768" y="26681"/>
                    <a:pt x="2239619" y="40807"/>
                    <a:pt x="2239619" y="55536"/>
                  </a:cubicBezTo>
                  <a:lnTo>
                    <a:pt x="2239619" y="395315"/>
                  </a:lnTo>
                  <a:cubicBezTo>
                    <a:pt x="2239619" y="425987"/>
                    <a:pt x="2214755" y="450852"/>
                    <a:pt x="2184083" y="450852"/>
                  </a:cubicBezTo>
                  <a:lnTo>
                    <a:pt x="55536" y="450852"/>
                  </a:lnTo>
                  <a:cubicBezTo>
                    <a:pt x="24865" y="450852"/>
                    <a:pt x="0" y="425987"/>
                    <a:pt x="0" y="395315"/>
                  </a:cubicBezTo>
                  <a:lnTo>
                    <a:pt x="0" y="55536"/>
                  </a:lnTo>
                  <a:cubicBezTo>
                    <a:pt x="0" y="24865"/>
                    <a:pt x="24865" y="0"/>
                    <a:pt x="555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39619" cy="488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37156" y="534988"/>
            <a:ext cx="7429243" cy="1035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9"/>
              </a:lnSpc>
              <a:spcBef>
                <a:spcPct val="0"/>
              </a:spcBef>
            </a:pPr>
            <a:r>
              <a:rPr lang="en-US" b="true" sz="6099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5869" y="2297397"/>
            <a:ext cx="16035370" cy="213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5"/>
              </a:lnSpc>
              <a:spcBef>
                <a:spcPct val="0"/>
              </a:spcBef>
            </a:pPr>
            <a:r>
              <a:rPr lang="en-US" b="true" sz="4089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Students often lack access to meaningful feedback on their assignments and projects from their peers, limiting improvement and collaboration.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4097" y="5164616"/>
            <a:ext cx="13154423" cy="338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4"/>
              </a:lnSpc>
              <a:spcBef>
                <a:spcPct val="0"/>
              </a:spcBef>
            </a:pPr>
            <a:r>
              <a:rPr lang="en-US" b="true" sz="4424" i="true">
                <a:solidFill>
                  <a:srgbClr val="FFFFFF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Challenges Faced:</a:t>
            </a:r>
          </a:p>
          <a:p>
            <a:pPr algn="l">
              <a:lnSpc>
                <a:spcPts val="5214"/>
              </a:lnSpc>
              <a:spcBef>
                <a:spcPct val="0"/>
              </a:spcBef>
            </a:pPr>
          </a:p>
          <a:p>
            <a:pPr algn="l" marL="804124" indent="-402062" lvl="1">
              <a:lnSpc>
                <a:spcPts val="5214"/>
              </a:lnSpc>
              <a:buFont typeface="Arial"/>
              <a:buChar char="•"/>
            </a:pPr>
            <a:r>
              <a:rPr lang="en-US" b="true" sz="3724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No structured review mechanism.</a:t>
            </a:r>
          </a:p>
          <a:p>
            <a:pPr algn="l" marL="804124" indent="-402062" lvl="1">
              <a:lnSpc>
                <a:spcPts val="5214"/>
              </a:lnSpc>
              <a:buFont typeface="Arial"/>
              <a:buChar char="•"/>
            </a:pPr>
            <a:r>
              <a:rPr lang="en-US" b="true" sz="3724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Limited peer interaction outside of group projects.</a:t>
            </a:r>
          </a:p>
          <a:p>
            <a:pPr algn="l" marL="804124" indent="-402062" lvl="1">
              <a:lnSpc>
                <a:spcPts val="5214"/>
              </a:lnSpc>
              <a:buFont typeface="Arial"/>
              <a:buChar char="•"/>
            </a:pPr>
            <a:r>
              <a:rPr lang="en-US" b="true" sz="3724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Difficulty forming teams for hackathons or competitions.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252055" y="6662223"/>
            <a:ext cx="5028690" cy="4450390"/>
          </a:xfrm>
          <a:custGeom>
            <a:avLst/>
            <a:gdLst/>
            <a:ahLst/>
            <a:cxnLst/>
            <a:rect r="r" b="b" t="t" l="l"/>
            <a:pathLst>
              <a:path h="4450390" w="5028690">
                <a:moveTo>
                  <a:pt x="0" y="0"/>
                </a:moveTo>
                <a:lnTo>
                  <a:pt x="5028690" y="0"/>
                </a:lnTo>
                <a:lnTo>
                  <a:pt x="5028690" y="4450390"/>
                </a:lnTo>
                <a:lnTo>
                  <a:pt x="0" y="44503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18252" y="0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0" y="0"/>
                </a:moveTo>
                <a:lnTo>
                  <a:pt x="12857485" y="0"/>
                </a:lnTo>
                <a:lnTo>
                  <a:pt x="12857485" y="10239233"/>
                </a:lnTo>
                <a:lnTo>
                  <a:pt x="0" y="10239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8193" y="915963"/>
            <a:ext cx="688666" cy="394418"/>
          </a:xfrm>
          <a:custGeom>
            <a:avLst/>
            <a:gdLst/>
            <a:ahLst/>
            <a:cxnLst/>
            <a:rect r="r" b="b" t="t" l="l"/>
            <a:pathLst>
              <a:path h="394418" w="688666">
                <a:moveTo>
                  <a:pt x="0" y="0"/>
                </a:moveTo>
                <a:lnTo>
                  <a:pt x="688666" y="0"/>
                </a:lnTo>
                <a:lnTo>
                  <a:pt x="688666" y="394418"/>
                </a:lnTo>
                <a:lnTo>
                  <a:pt x="0" y="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358825" y="231493"/>
            <a:ext cx="9352293" cy="1599030"/>
            <a:chOff x="0" y="0"/>
            <a:chExt cx="2463155" cy="4211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63155" cy="421144"/>
            </a:xfrm>
            <a:custGeom>
              <a:avLst/>
              <a:gdLst/>
              <a:ahLst/>
              <a:cxnLst/>
              <a:rect r="r" b="b" t="t" l="l"/>
              <a:pathLst>
                <a:path h="421144" w="2463155">
                  <a:moveTo>
                    <a:pt x="50496" y="0"/>
                  </a:moveTo>
                  <a:lnTo>
                    <a:pt x="2412659" y="0"/>
                  </a:lnTo>
                  <a:cubicBezTo>
                    <a:pt x="2426051" y="0"/>
                    <a:pt x="2438895" y="5320"/>
                    <a:pt x="2448365" y="14790"/>
                  </a:cubicBezTo>
                  <a:cubicBezTo>
                    <a:pt x="2457835" y="24260"/>
                    <a:pt x="2463155" y="37104"/>
                    <a:pt x="2463155" y="50496"/>
                  </a:cubicBezTo>
                  <a:lnTo>
                    <a:pt x="2463155" y="370647"/>
                  </a:lnTo>
                  <a:cubicBezTo>
                    <a:pt x="2463155" y="384040"/>
                    <a:pt x="2457835" y="396884"/>
                    <a:pt x="2448365" y="406354"/>
                  </a:cubicBezTo>
                  <a:cubicBezTo>
                    <a:pt x="2438895" y="415824"/>
                    <a:pt x="2426051" y="421144"/>
                    <a:pt x="2412659" y="421144"/>
                  </a:cubicBezTo>
                  <a:lnTo>
                    <a:pt x="50496" y="421144"/>
                  </a:lnTo>
                  <a:cubicBezTo>
                    <a:pt x="37104" y="421144"/>
                    <a:pt x="24260" y="415824"/>
                    <a:pt x="14790" y="406354"/>
                  </a:cubicBezTo>
                  <a:cubicBezTo>
                    <a:pt x="5320" y="396884"/>
                    <a:pt x="0" y="384040"/>
                    <a:pt x="0" y="370647"/>
                  </a:cubicBezTo>
                  <a:lnTo>
                    <a:pt x="0" y="50496"/>
                  </a:lnTo>
                  <a:cubicBezTo>
                    <a:pt x="0" y="37104"/>
                    <a:pt x="5320" y="24260"/>
                    <a:pt x="14790" y="14790"/>
                  </a:cubicBezTo>
                  <a:cubicBezTo>
                    <a:pt x="24260" y="5320"/>
                    <a:pt x="37104" y="0"/>
                    <a:pt x="5049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63155" cy="459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58825" y="298425"/>
            <a:ext cx="913423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Project Objectives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810447" y="8010646"/>
            <a:ext cx="3112015" cy="3100345"/>
          </a:xfrm>
          <a:custGeom>
            <a:avLst/>
            <a:gdLst/>
            <a:ahLst/>
            <a:cxnLst/>
            <a:rect r="r" b="b" t="t" l="l"/>
            <a:pathLst>
              <a:path h="3100345" w="3112015">
                <a:moveTo>
                  <a:pt x="0" y="0"/>
                </a:moveTo>
                <a:lnTo>
                  <a:pt x="3112015" y="0"/>
                </a:lnTo>
                <a:lnTo>
                  <a:pt x="3112015" y="3100345"/>
                </a:lnTo>
                <a:lnTo>
                  <a:pt x="0" y="31003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56602" y="2741027"/>
            <a:ext cx="1600790" cy="1594787"/>
          </a:xfrm>
          <a:custGeom>
            <a:avLst/>
            <a:gdLst/>
            <a:ahLst/>
            <a:cxnLst/>
            <a:rect r="r" b="b" t="t" l="l"/>
            <a:pathLst>
              <a:path h="1594787" w="1600790">
                <a:moveTo>
                  <a:pt x="0" y="0"/>
                </a:moveTo>
                <a:lnTo>
                  <a:pt x="1600790" y="0"/>
                </a:lnTo>
                <a:lnTo>
                  <a:pt x="1600790" y="1594787"/>
                </a:lnTo>
                <a:lnTo>
                  <a:pt x="0" y="1594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33970" y="1033130"/>
            <a:ext cx="1600790" cy="1594787"/>
          </a:xfrm>
          <a:custGeom>
            <a:avLst/>
            <a:gdLst/>
            <a:ahLst/>
            <a:cxnLst/>
            <a:rect r="r" b="b" t="t" l="l"/>
            <a:pathLst>
              <a:path h="1594787" w="1600790">
                <a:moveTo>
                  <a:pt x="0" y="0"/>
                </a:moveTo>
                <a:lnTo>
                  <a:pt x="1600790" y="0"/>
                </a:lnTo>
                <a:lnTo>
                  <a:pt x="1600790" y="1594787"/>
                </a:lnTo>
                <a:lnTo>
                  <a:pt x="0" y="1594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1141" y="2655302"/>
            <a:ext cx="15888159" cy="602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5"/>
              </a:lnSpc>
            </a:pPr>
            <a:r>
              <a:rPr lang="en-US" sz="4904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🎯Upload and showcase projects/assignments.</a:t>
            </a:r>
          </a:p>
          <a:p>
            <a:pPr algn="l">
              <a:lnSpc>
                <a:spcPts val="6865"/>
              </a:lnSpc>
            </a:pPr>
            <a:r>
              <a:rPr lang="en-US" sz="4904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🎯Allow structured peer reviews based on clarity, creativity, technicality, etc.</a:t>
            </a:r>
          </a:p>
          <a:p>
            <a:pPr algn="l">
              <a:lnSpc>
                <a:spcPts val="6865"/>
              </a:lnSpc>
            </a:pPr>
            <a:r>
              <a:rPr lang="en-US" sz="4904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🎯Enable collaboration/team-up requests for events or projects.</a:t>
            </a:r>
          </a:p>
          <a:p>
            <a:pPr algn="l">
              <a:lnSpc>
                <a:spcPts val="6865"/>
              </a:lnSpc>
              <a:spcBef>
                <a:spcPct val="0"/>
              </a:spcBef>
            </a:pPr>
            <a:r>
              <a:rPr lang="en-US" b="true" sz="4904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🎯Build a reputation system based on reviewer credibility.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18252" y="23883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8193" y="915963"/>
            <a:ext cx="688666" cy="394418"/>
          </a:xfrm>
          <a:custGeom>
            <a:avLst/>
            <a:gdLst/>
            <a:ahLst/>
            <a:cxnLst/>
            <a:rect r="r" b="b" t="t" l="l"/>
            <a:pathLst>
              <a:path h="394418" w="688666">
                <a:moveTo>
                  <a:pt x="0" y="0"/>
                </a:moveTo>
                <a:lnTo>
                  <a:pt x="688666" y="0"/>
                </a:lnTo>
                <a:lnTo>
                  <a:pt x="688666" y="394418"/>
                </a:lnTo>
                <a:lnTo>
                  <a:pt x="0" y="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44543" y="4993790"/>
            <a:ext cx="4027154" cy="4437860"/>
            <a:chOff x="0" y="0"/>
            <a:chExt cx="1060650" cy="1168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0650" cy="1168819"/>
            </a:xfrm>
            <a:custGeom>
              <a:avLst/>
              <a:gdLst/>
              <a:ahLst/>
              <a:cxnLst/>
              <a:rect r="r" b="b" t="t" l="l"/>
              <a:pathLst>
                <a:path h="1168819" w="1060650">
                  <a:moveTo>
                    <a:pt x="117268" y="0"/>
                  </a:moveTo>
                  <a:lnTo>
                    <a:pt x="943381" y="0"/>
                  </a:lnTo>
                  <a:cubicBezTo>
                    <a:pt x="1008147" y="0"/>
                    <a:pt x="1060650" y="52503"/>
                    <a:pt x="1060650" y="117268"/>
                  </a:cubicBezTo>
                  <a:lnTo>
                    <a:pt x="1060650" y="1051551"/>
                  </a:lnTo>
                  <a:cubicBezTo>
                    <a:pt x="1060650" y="1082652"/>
                    <a:pt x="1048295" y="1112480"/>
                    <a:pt x="1026302" y="1134472"/>
                  </a:cubicBezTo>
                  <a:cubicBezTo>
                    <a:pt x="1004310" y="1156464"/>
                    <a:pt x="974483" y="1168819"/>
                    <a:pt x="943381" y="1168819"/>
                  </a:cubicBezTo>
                  <a:lnTo>
                    <a:pt x="117268" y="1168819"/>
                  </a:lnTo>
                  <a:cubicBezTo>
                    <a:pt x="86167" y="1168819"/>
                    <a:pt x="56339" y="1156464"/>
                    <a:pt x="34347" y="1134472"/>
                  </a:cubicBezTo>
                  <a:cubicBezTo>
                    <a:pt x="12355" y="1112480"/>
                    <a:pt x="0" y="1082652"/>
                    <a:pt x="0" y="1051551"/>
                  </a:cubicBezTo>
                  <a:lnTo>
                    <a:pt x="0" y="117268"/>
                  </a:lnTo>
                  <a:cubicBezTo>
                    <a:pt x="0" y="52503"/>
                    <a:pt x="52503" y="0"/>
                    <a:pt x="1172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60650" cy="1206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715686" y="5840517"/>
            <a:ext cx="2190052" cy="2176364"/>
          </a:xfrm>
          <a:custGeom>
            <a:avLst/>
            <a:gdLst/>
            <a:ahLst/>
            <a:cxnLst/>
            <a:rect r="r" b="b" t="t" l="l"/>
            <a:pathLst>
              <a:path h="2176364" w="2190052">
                <a:moveTo>
                  <a:pt x="0" y="0"/>
                </a:moveTo>
                <a:lnTo>
                  <a:pt x="2190052" y="0"/>
                </a:lnTo>
                <a:lnTo>
                  <a:pt x="2190052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18806" y="1475122"/>
            <a:ext cx="9134236" cy="1314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7"/>
              </a:lnSpc>
            </a:pPr>
            <a:r>
              <a:rPr lang="en-US" b="true" sz="1102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Tech Stack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46654" y="3003956"/>
            <a:ext cx="2190052" cy="2176364"/>
          </a:xfrm>
          <a:custGeom>
            <a:avLst/>
            <a:gdLst/>
            <a:ahLst/>
            <a:cxnLst/>
            <a:rect r="r" b="b" t="t" l="l"/>
            <a:pathLst>
              <a:path h="2176364" w="2190052">
                <a:moveTo>
                  <a:pt x="0" y="0"/>
                </a:moveTo>
                <a:lnTo>
                  <a:pt x="2190051" y="0"/>
                </a:lnTo>
                <a:lnTo>
                  <a:pt x="2190051" y="2176364"/>
                </a:lnTo>
                <a:lnTo>
                  <a:pt x="0" y="21763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21957" y="5198085"/>
            <a:ext cx="3072327" cy="406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b="true" sz="409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Frontend</a:t>
            </a:r>
          </a:p>
          <a:p>
            <a:pPr algn="ctr">
              <a:lnSpc>
                <a:spcPts val="5736"/>
              </a:lnSpc>
              <a:spcBef>
                <a:spcPct val="0"/>
              </a:spcBef>
            </a:pPr>
          </a:p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b="true" sz="409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Backend</a:t>
            </a:r>
          </a:p>
          <a:p>
            <a:pPr algn="ctr">
              <a:lnSpc>
                <a:spcPts val="5736"/>
              </a:lnSpc>
              <a:spcBef>
                <a:spcPct val="0"/>
              </a:spcBef>
            </a:pPr>
          </a:p>
          <a:p>
            <a:pPr algn="ctr">
              <a:lnSpc>
                <a:spcPts val="5736"/>
              </a:lnSpc>
              <a:spcBef>
                <a:spcPct val="0"/>
              </a:spcBef>
            </a:pPr>
            <a:r>
              <a:rPr lang="en-US" b="true" sz="409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Database</a:t>
            </a:r>
          </a:p>
          <a:p>
            <a:pPr algn="ctr">
              <a:lnSpc>
                <a:spcPts val="340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75914" y="4187388"/>
            <a:ext cx="2587906" cy="48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b="true" sz="386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Layer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03660" y="4242798"/>
            <a:ext cx="2992933" cy="48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b="true" sz="386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Technology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84620" y="4187388"/>
            <a:ext cx="2587906" cy="48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b="true" sz="386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Role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5971697" y="5554780"/>
            <a:ext cx="15574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3453041" y="4993790"/>
            <a:ext cx="3806259" cy="4437860"/>
            <a:chOff x="0" y="0"/>
            <a:chExt cx="1002471" cy="1168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2471" cy="1168819"/>
            </a:xfrm>
            <a:custGeom>
              <a:avLst/>
              <a:gdLst/>
              <a:ahLst/>
              <a:cxnLst/>
              <a:rect r="r" b="b" t="t" l="l"/>
              <a:pathLst>
                <a:path h="1168819" w="1002471">
                  <a:moveTo>
                    <a:pt x="124074" y="0"/>
                  </a:moveTo>
                  <a:lnTo>
                    <a:pt x="878398" y="0"/>
                  </a:lnTo>
                  <a:cubicBezTo>
                    <a:pt x="911304" y="0"/>
                    <a:pt x="942863" y="13072"/>
                    <a:pt x="966131" y="36340"/>
                  </a:cubicBezTo>
                  <a:cubicBezTo>
                    <a:pt x="989399" y="59609"/>
                    <a:pt x="1002471" y="91167"/>
                    <a:pt x="1002471" y="124074"/>
                  </a:cubicBezTo>
                  <a:lnTo>
                    <a:pt x="1002471" y="1044745"/>
                  </a:lnTo>
                  <a:cubicBezTo>
                    <a:pt x="1002471" y="1113269"/>
                    <a:pt x="946922" y="1168819"/>
                    <a:pt x="878398" y="1168819"/>
                  </a:cubicBezTo>
                  <a:lnTo>
                    <a:pt x="124074" y="1168819"/>
                  </a:lnTo>
                  <a:cubicBezTo>
                    <a:pt x="91167" y="1168819"/>
                    <a:pt x="59609" y="1155747"/>
                    <a:pt x="36340" y="1132479"/>
                  </a:cubicBezTo>
                  <a:cubicBezTo>
                    <a:pt x="13072" y="1109210"/>
                    <a:pt x="0" y="1077652"/>
                    <a:pt x="0" y="1044745"/>
                  </a:cubicBezTo>
                  <a:lnTo>
                    <a:pt x="0" y="124074"/>
                  </a:lnTo>
                  <a:cubicBezTo>
                    <a:pt x="0" y="55550"/>
                    <a:pt x="55550" y="0"/>
                    <a:pt x="1240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02471" cy="1206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529131" y="4955690"/>
            <a:ext cx="4569321" cy="4437860"/>
            <a:chOff x="0" y="0"/>
            <a:chExt cx="1203443" cy="1168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03443" cy="1168819"/>
            </a:xfrm>
            <a:custGeom>
              <a:avLst/>
              <a:gdLst/>
              <a:ahLst/>
              <a:cxnLst/>
              <a:rect r="r" b="b" t="t" l="l"/>
              <a:pathLst>
                <a:path h="1168819" w="1203443">
                  <a:moveTo>
                    <a:pt x="103354" y="0"/>
                  </a:moveTo>
                  <a:lnTo>
                    <a:pt x="1100089" y="0"/>
                  </a:lnTo>
                  <a:cubicBezTo>
                    <a:pt x="1157169" y="0"/>
                    <a:pt x="1203443" y="46273"/>
                    <a:pt x="1203443" y="103354"/>
                  </a:cubicBezTo>
                  <a:lnTo>
                    <a:pt x="1203443" y="1065465"/>
                  </a:lnTo>
                  <a:cubicBezTo>
                    <a:pt x="1203443" y="1092876"/>
                    <a:pt x="1192554" y="1119165"/>
                    <a:pt x="1173171" y="1138547"/>
                  </a:cubicBezTo>
                  <a:cubicBezTo>
                    <a:pt x="1153788" y="1157930"/>
                    <a:pt x="1127500" y="1168819"/>
                    <a:pt x="1100089" y="1168819"/>
                  </a:cubicBezTo>
                  <a:lnTo>
                    <a:pt x="103354" y="1168819"/>
                  </a:lnTo>
                  <a:cubicBezTo>
                    <a:pt x="75943" y="1168819"/>
                    <a:pt x="49654" y="1157930"/>
                    <a:pt x="30272" y="1138547"/>
                  </a:cubicBezTo>
                  <a:cubicBezTo>
                    <a:pt x="10889" y="1119165"/>
                    <a:pt x="0" y="1092876"/>
                    <a:pt x="0" y="1065465"/>
                  </a:cubicBezTo>
                  <a:lnTo>
                    <a:pt x="0" y="103354"/>
                  </a:lnTo>
                  <a:cubicBezTo>
                    <a:pt x="0" y="75943"/>
                    <a:pt x="10889" y="49654"/>
                    <a:pt x="30272" y="30272"/>
                  </a:cubicBezTo>
                  <a:cubicBezTo>
                    <a:pt x="49654" y="10889"/>
                    <a:pt x="75943" y="0"/>
                    <a:pt x="10335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03443" cy="1206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5971697" y="7174620"/>
            <a:ext cx="15574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12044702" y="8450970"/>
            <a:ext cx="140834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5971697" y="8470020"/>
            <a:ext cx="15574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7529131" y="5234294"/>
            <a:ext cx="4569321" cy="380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3"/>
              </a:lnSpc>
            </a:pPr>
            <a:r>
              <a:rPr lang="en-US" sz="4345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Angular</a:t>
            </a:r>
          </a:p>
          <a:p>
            <a:pPr algn="ctr">
              <a:lnSpc>
                <a:spcPts val="6083"/>
              </a:lnSpc>
              <a:spcBef>
                <a:spcPct val="0"/>
              </a:spcBef>
            </a:pPr>
          </a:p>
          <a:p>
            <a:pPr algn="ctr">
              <a:lnSpc>
                <a:spcPts val="6083"/>
              </a:lnSpc>
              <a:spcBef>
                <a:spcPct val="0"/>
              </a:spcBef>
            </a:pPr>
            <a:r>
              <a:rPr lang="en-US" b="true" sz="434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Node.js+Express</a:t>
            </a:r>
          </a:p>
          <a:p>
            <a:pPr algn="ctr">
              <a:lnSpc>
                <a:spcPts val="6083"/>
              </a:lnSpc>
              <a:spcBef>
                <a:spcPct val="0"/>
              </a:spcBef>
            </a:pPr>
          </a:p>
          <a:p>
            <a:pPr algn="ctr">
              <a:lnSpc>
                <a:spcPts val="6087"/>
              </a:lnSpc>
              <a:spcBef>
                <a:spcPct val="0"/>
              </a:spcBef>
            </a:pPr>
            <a:r>
              <a:rPr lang="en-US" b="true" sz="4348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MongoDB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12098452" y="7212720"/>
            <a:ext cx="126765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12098452" y="5688130"/>
            <a:ext cx="118072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3168382" y="5303810"/>
            <a:ext cx="4375577" cy="365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5"/>
              </a:lnSpc>
            </a:pPr>
            <a:r>
              <a:rPr lang="en-US" sz="4161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 review forms</a:t>
            </a:r>
          </a:p>
          <a:p>
            <a:pPr algn="ctr">
              <a:lnSpc>
                <a:spcPts val="5825"/>
              </a:lnSpc>
            </a:pPr>
          </a:p>
          <a:p>
            <a:pPr algn="ctr">
              <a:lnSpc>
                <a:spcPts val="5825"/>
              </a:lnSpc>
              <a:spcBef>
                <a:spcPct val="0"/>
              </a:spcBef>
            </a:pPr>
            <a:r>
              <a:rPr lang="en-US" b="true" sz="4161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API creation</a:t>
            </a:r>
          </a:p>
          <a:p>
            <a:pPr algn="ctr">
              <a:lnSpc>
                <a:spcPts val="5825"/>
              </a:lnSpc>
              <a:spcBef>
                <a:spcPct val="0"/>
              </a:spcBef>
            </a:pPr>
          </a:p>
          <a:p>
            <a:pPr algn="ctr">
              <a:lnSpc>
                <a:spcPts val="5829"/>
              </a:lnSpc>
              <a:spcBef>
                <a:spcPct val="0"/>
              </a:spcBef>
            </a:pPr>
            <a:r>
              <a:rPr lang="en-US" b="true" sz="4163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Stores user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4984555" y="47767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12857485" y="0"/>
                </a:moveTo>
                <a:lnTo>
                  <a:pt x="0" y="0"/>
                </a:lnTo>
                <a:lnTo>
                  <a:pt x="0" y="10239233"/>
                </a:lnTo>
                <a:lnTo>
                  <a:pt x="12857485" y="10239233"/>
                </a:lnTo>
                <a:lnTo>
                  <a:pt x="12857485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28193" y="915963"/>
            <a:ext cx="688666" cy="394418"/>
          </a:xfrm>
          <a:custGeom>
            <a:avLst/>
            <a:gdLst/>
            <a:ahLst/>
            <a:cxnLst/>
            <a:rect r="r" b="b" t="t" l="l"/>
            <a:pathLst>
              <a:path h="394418" w="688666">
                <a:moveTo>
                  <a:pt x="0" y="0"/>
                </a:moveTo>
                <a:lnTo>
                  <a:pt x="688666" y="0"/>
                </a:lnTo>
                <a:lnTo>
                  <a:pt x="688666" y="394418"/>
                </a:lnTo>
                <a:lnTo>
                  <a:pt x="0" y="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3076" y="4201465"/>
            <a:ext cx="7539854" cy="14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09"/>
              </a:lnSpc>
            </a:pPr>
            <a:r>
              <a:rPr lang="en-US" sz="1102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Impact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14821" y="1924023"/>
            <a:ext cx="7615470" cy="149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6"/>
              </a:lnSpc>
              <a:spcBef>
                <a:spcPct val="0"/>
              </a:spcBef>
            </a:pPr>
            <a:r>
              <a:rPr lang="en-US" sz="2861" i="true">
                <a:solidFill>
                  <a:srgbClr val="FFFFFF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Enables students to give and receive structured, constructive reviews on academic projects.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536040" y="1368619"/>
            <a:ext cx="607960" cy="612555"/>
          </a:xfrm>
          <a:custGeom>
            <a:avLst/>
            <a:gdLst/>
            <a:ahLst/>
            <a:cxnLst/>
            <a:rect r="r" b="b" t="t" l="l"/>
            <a:pathLst>
              <a:path h="612555" w="607960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14821" y="1463869"/>
            <a:ext cx="8113972" cy="45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3"/>
              </a:lnSpc>
            </a:pPr>
            <a:r>
              <a:rPr lang="en-US" sz="366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Promotes Meaningful Peer Feedback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4821" y="5342108"/>
            <a:ext cx="8113972" cy="149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6"/>
              </a:lnSpc>
              <a:spcBef>
                <a:spcPct val="0"/>
              </a:spcBef>
            </a:pPr>
            <a:r>
              <a:rPr lang="en-US" sz="2861" i="true">
                <a:solidFill>
                  <a:srgbClr val="FFFFFF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 Helps students connect, form teams, and collaborate based on shared interests or complementary skills.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536040" y="3982390"/>
            <a:ext cx="607960" cy="612555"/>
          </a:xfrm>
          <a:custGeom>
            <a:avLst/>
            <a:gdLst/>
            <a:ahLst/>
            <a:cxnLst/>
            <a:rect r="r" b="b" t="t" l="l"/>
            <a:pathLst>
              <a:path h="612555" w="607960">
                <a:moveTo>
                  <a:pt x="0" y="0"/>
                </a:moveTo>
                <a:lnTo>
                  <a:pt x="607960" y="0"/>
                </a:lnTo>
                <a:lnTo>
                  <a:pt x="607960" y="612555"/>
                </a:lnTo>
                <a:lnTo>
                  <a:pt x="0" y="6125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14821" y="4158348"/>
            <a:ext cx="8113972" cy="87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0"/>
              </a:lnSpc>
            </a:pPr>
            <a:r>
              <a:rPr lang="en-US" sz="356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Encourages Team Collaboration &amp; Skill Matching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03029" y="8483157"/>
            <a:ext cx="8413729" cy="994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6"/>
              </a:lnSpc>
              <a:spcBef>
                <a:spcPct val="0"/>
              </a:spcBef>
            </a:pPr>
            <a:r>
              <a:rPr lang="en-US" sz="2861" i="true">
                <a:solidFill>
                  <a:srgbClr val="FFFFFF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Allows students to showcase their work with peer ratings and build a reputation as skilled reviewers.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536040" y="7259944"/>
            <a:ext cx="607960" cy="612555"/>
          </a:xfrm>
          <a:custGeom>
            <a:avLst/>
            <a:gdLst/>
            <a:ahLst/>
            <a:cxnLst/>
            <a:rect r="r" b="b" t="t" l="l"/>
            <a:pathLst>
              <a:path h="612555" w="607960">
                <a:moveTo>
                  <a:pt x="0" y="0"/>
                </a:moveTo>
                <a:lnTo>
                  <a:pt x="607960" y="0"/>
                </a:lnTo>
                <a:lnTo>
                  <a:pt x="607960" y="612554"/>
                </a:lnTo>
                <a:lnTo>
                  <a:pt x="0" y="612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414821" y="7417308"/>
            <a:ext cx="8401937" cy="87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0"/>
              </a:lnSpc>
            </a:pPr>
            <a:r>
              <a:rPr lang="en-US" sz="356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Builds Verified Portfolios &amp; Reviewer Credibility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1219799" y="-1309232"/>
            <a:ext cx="5028690" cy="4450390"/>
          </a:xfrm>
          <a:custGeom>
            <a:avLst/>
            <a:gdLst/>
            <a:ahLst/>
            <a:cxnLst/>
            <a:rect r="r" b="b" t="t" l="l"/>
            <a:pathLst>
              <a:path h="4450390" w="5028690">
                <a:moveTo>
                  <a:pt x="0" y="0"/>
                </a:moveTo>
                <a:lnTo>
                  <a:pt x="5028690" y="0"/>
                </a:lnTo>
                <a:lnTo>
                  <a:pt x="5028690" y="4450390"/>
                </a:lnTo>
                <a:lnTo>
                  <a:pt x="0" y="44503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43785" y="1943193"/>
            <a:ext cx="11491786" cy="6437173"/>
            <a:chOff x="0" y="0"/>
            <a:chExt cx="3026643" cy="169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26643" cy="1695387"/>
            </a:xfrm>
            <a:custGeom>
              <a:avLst/>
              <a:gdLst/>
              <a:ahLst/>
              <a:cxnLst/>
              <a:rect r="r" b="b" t="t" l="l"/>
              <a:pathLst>
                <a:path h="1695387" w="3026643">
                  <a:moveTo>
                    <a:pt x="41095" y="0"/>
                  </a:moveTo>
                  <a:lnTo>
                    <a:pt x="2985548" y="0"/>
                  </a:lnTo>
                  <a:cubicBezTo>
                    <a:pt x="2996447" y="0"/>
                    <a:pt x="3006900" y="4330"/>
                    <a:pt x="3014607" y="12037"/>
                  </a:cubicBezTo>
                  <a:cubicBezTo>
                    <a:pt x="3022314" y="19743"/>
                    <a:pt x="3026643" y="30196"/>
                    <a:pt x="3026643" y="41095"/>
                  </a:cubicBezTo>
                  <a:lnTo>
                    <a:pt x="3026643" y="1654292"/>
                  </a:lnTo>
                  <a:cubicBezTo>
                    <a:pt x="3026643" y="1665191"/>
                    <a:pt x="3022314" y="1675644"/>
                    <a:pt x="3014607" y="1683351"/>
                  </a:cubicBezTo>
                  <a:cubicBezTo>
                    <a:pt x="3006900" y="1691058"/>
                    <a:pt x="2996447" y="1695387"/>
                    <a:pt x="2985548" y="1695387"/>
                  </a:cubicBezTo>
                  <a:lnTo>
                    <a:pt x="41095" y="1695387"/>
                  </a:lnTo>
                  <a:cubicBezTo>
                    <a:pt x="30196" y="1695387"/>
                    <a:pt x="19743" y="1691058"/>
                    <a:pt x="12037" y="1683351"/>
                  </a:cubicBezTo>
                  <a:cubicBezTo>
                    <a:pt x="4330" y="1675644"/>
                    <a:pt x="0" y="1665191"/>
                    <a:pt x="0" y="1654292"/>
                  </a:cubicBezTo>
                  <a:lnTo>
                    <a:pt x="0" y="41095"/>
                  </a:lnTo>
                  <a:cubicBezTo>
                    <a:pt x="0" y="30196"/>
                    <a:pt x="4330" y="19743"/>
                    <a:pt x="12037" y="12037"/>
                  </a:cubicBezTo>
                  <a:cubicBezTo>
                    <a:pt x="19743" y="4330"/>
                    <a:pt x="30196" y="0"/>
                    <a:pt x="4109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26643" cy="173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18252" y="23883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49298" y="4656868"/>
            <a:ext cx="8195394" cy="14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09"/>
              </a:lnSpc>
            </a:pPr>
            <a:r>
              <a:rPr lang="en-US" sz="1102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710355"/>
            <a:ext cx="9546163" cy="496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3412" indent="-416706" lvl="1">
              <a:lnSpc>
                <a:spcPts val="3589"/>
              </a:lnSpc>
              <a:buFont typeface="Arial"/>
              <a:buChar char="•"/>
            </a:pPr>
            <a:r>
              <a:rPr lang="en-US" b="true" sz="386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PeerView isn't just a platform — it's a movement to transform how students grow, connect, and learn from one another.</a:t>
            </a:r>
          </a:p>
          <a:p>
            <a:pPr algn="l">
              <a:lnSpc>
                <a:spcPts val="3589"/>
              </a:lnSpc>
            </a:pPr>
          </a:p>
          <a:p>
            <a:pPr algn="l" marL="833412" indent="-416706" lvl="1">
              <a:lnSpc>
                <a:spcPts val="3589"/>
              </a:lnSpc>
              <a:buFont typeface="Arial"/>
              <a:buChar char="•"/>
            </a:pPr>
            <a:r>
              <a:rPr lang="en-US" b="true" sz="386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 By empowering peer-to-peer feedback and collaboration, it cultivates a learning ecosystem that values constructive critique, skill development, and academic networking.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228193" y="915963"/>
            <a:ext cx="688666" cy="394418"/>
          </a:xfrm>
          <a:custGeom>
            <a:avLst/>
            <a:gdLst/>
            <a:ahLst/>
            <a:cxnLst/>
            <a:rect r="r" b="b" t="t" l="l"/>
            <a:pathLst>
              <a:path h="394418" w="688666">
                <a:moveTo>
                  <a:pt x="0" y="0"/>
                </a:moveTo>
                <a:lnTo>
                  <a:pt x="688666" y="0"/>
                </a:lnTo>
                <a:lnTo>
                  <a:pt x="688666" y="394418"/>
                </a:lnTo>
                <a:lnTo>
                  <a:pt x="0" y="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2870">
                <a:alpha val="100000"/>
              </a:srgbClr>
            </a:gs>
            <a:gs pos="100000">
              <a:srgbClr val="2C187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78598" y="23883"/>
            <a:ext cx="12857485" cy="10239233"/>
          </a:xfrm>
          <a:custGeom>
            <a:avLst/>
            <a:gdLst/>
            <a:ahLst/>
            <a:cxnLst/>
            <a:rect r="r" b="b" t="t" l="l"/>
            <a:pathLst>
              <a:path h="10239233" w="12857485">
                <a:moveTo>
                  <a:pt x="0" y="0"/>
                </a:moveTo>
                <a:lnTo>
                  <a:pt x="12857485" y="0"/>
                </a:lnTo>
                <a:lnTo>
                  <a:pt x="12857485" y="10239234"/>
                </a:lnTo>
                <a:lnTo>
                  <a:pt x="0" y="10239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09263" y="3294180"/>
            <a:ext cx="20213694" cy="4401227"/>
            <a:chOff x="0" y="0"/>
            <a:chExt cx="5323771" cy="11591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3771" cy="1159171"/>
            </a:xfrm>
            <a:custGeom>
              <a:avLst/>
              <a:gdLst/>
              <a:ahLst/>
              <a:cxnLst/>
              <a:rect r="r" b="b" t="t" l="l"/>
              <a:pathLst>
                <a:path h="1159171" w="5323771">
                  <a:moveTo>
                    <a:pt x="23363" y="0"/>
                  </a:moveTo>
                  <a:lnTo>
                    <a:pt x="5300408" y="0"/>
                  </a:lnTo>
                  <a:cubicBezTo>
                    <a:pt x="5313311" y="0"/>
                    <a:pt x="5323771" y="10460"/>
                    <a:pt x="5323771" y="23363"/>
                  </a:cubicBezTo>
                  <a:lnTo>
                    <a:pt x="5323771" y="1135808"/>
                  </a:lnTo>
                  <a:cubicBezTo>
                    <a:pt x="5323771" y="1148711"/>
                    <a:pt x="5313311" y="1159171"/>
                    <a:pt x="5300408" y="1159171"/>
                  </a:cubicBezTo>
                  <a:lnTo>
                    <a:pt x="23363" y="1159171"/>
                  </a:lnTo>
                  <a:cubicBezTo>
                    <a:pt x="10460" y="1159171"/>
                    <a:pt x="0" y="1148711"/>
                    <a:pt x="0" y="1135808"/>
                  </a:cubicBezTo>
                  <a:lnTo>
                    <a:pt x="0" y="23363"/>
                  </a:lnTo>
                  <a:cubicBezTo>
                    <a:pt x="0" y="10460"/>
                    <a:pt x="10460" y="0"/>
                    <a:pt x="233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81000"/>
                  </a:srgbClr>
                </a:gs>
                <a:gs pos="100000">
                  <a:srgbClr val="8875D7">
                    <a:alpha val="81000"/>
                  </a:srgbClr>
                </a:gs>
              </a:gsLst>
              <a:lin ang="0"/>
            </a:gradFill>
            <a:ln w="38100" cap="rnd">
              <a:solidFill>
                <a:srgbClr val="FFFFFF">
                  <a:alpha val="80784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23771" cy="119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232678" y="7752780"/>
            <a:ext cx="14020982" cy="1261888"/>
          </a:xfrm>
          <a:custGeom>
            <a:avLst/>
            <a:gdLst/>
            <a:ahLst/>
            <a:cxnLst/>
            <a:rect r="r" b="b" t="t" l="l"/>
            <a:pathLst>
              <a:path h="1261888" w="14020982">
                <a:moveTo>
                  <a:pt x="0" y="0"/>
                </a:moveTo>
                <a:lnTo>
                  <a:pt x="14020982" y="0"/>
                </a:lnTo>
                <a:lnTo>
                  <a:pt x="14020982" y="1261889"/>
                </a:lnTo>
                <a:lnTo>
                  <a:pt x="0" y="1261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9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66129" y="3916341"/>
            <a:ext cx="11354081" cy="2206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22"/>
              </a:lnSpc>
              <a:spcBef>
                <a:spcPct val="0"/>
              </a:spcBef>
            </a:pPr>
            <a:r>
              <a:rPr lang="en-US" b="true" sz="12873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DAGuAEqPUOc</dc:identifier>
  <dcterms:modified xsi:type="dcterms:W3CDTF">2011-08-01T06:04:30Z</dcterms:modified>
  <cp:revision>1</cp:revision>
  <dc:title>Project Idea Presentation</dc:title>
</cp:coreProperties>
</file>