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335cfb8e8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335cfb8e8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335cfb8e8_2_2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6335cfb8e8_2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335cfb8e8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6335cfb8e8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6335cfb8e8_2_2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335cfb8e8_2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6335cfb8e8_2_2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335cfb8e8_2_2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335cfb8e8_2_2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6335cfb8e8_2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335cfb8e8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6335cfb8e8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335cfb8e8_2_2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6335cfb8e8_2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335cfb8e8_2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6335cfb8e8_2_2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335cfb8e8_2_2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335cfb8e8_2_2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6335cfb8e8_2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335cfb8e8_2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6335cfb8e8_2_2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6335cfb8e8_2_2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335cfb8e8_2_3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335cfb8e8_2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335cfb8e8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6335cfb8e8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335cfb8e8_2_3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6335cfb8e8_2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335cfb8e8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6335cfb8e8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335cfb8e8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6335cfb8e8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335cfb8e8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6335cfb8e8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6335cfb8e8_2_1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35cfb8e8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6335cfb8e8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335cfb8e8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6335cfb8e8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335cfb8e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335cfb8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335cfb8e8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6335cfb8e8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2" name="Google Shape;172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3" name="Google Shape;193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2325"/>
            </a:gs>
            <a:gs pos="100000">
              <a:srgbClr val="2E3B4B"/>
            </a:gs>
          </a:gsLst>
          <a:lin ang="108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22325"/>
            </a:gs>
            <a:gs pos="100000">
              <a:srgbClr val="2E3B4B"/>
            </a:gs>
          </a:gsLst>
          <a:lin ang="108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llard's' 420% Stock Surge Is Fueled by Supply-Chain Management | Wealth  Management"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957" y="771417"/>
            <a:ext cx="3987302" cy="207360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3507037" y="1452892"/>
            <a:ext cx="3578543" cy="2092024"/>
          </a:xfrm>
          <a:prstGeom prst="rect">
            <a:avLst/>
          </a:prstGeom>
          <a:gradFill>
            <a:gsLst>
              <a:gs pos="0">
                <a:srgbClr val="B88240">
                  <a:alpha val="53725"/>
                </a:srgbClr>
              </a:gs>
              <a:gs pos="85000">
                <a:srgbClr val="E8620E"/>
              </a:gs>
              <a:gs pos="100000">
                <a:srgbClr val="E8620E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462915" y="1798461"/>
            <a:ext cx="6622664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Retail Strategy: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Product Association Modeling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Clustering &amp; Market Basket Analysis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Dillard’s</a:t>
            </a:r>
            <a:endParaRPr sz="1100"/>
          </a:p>
        </p:txBody>
      </p:sp>
      <p:sp>
        <p:nvSpPr>
          <p:cNvPr id="239" name="Google Shape;239;p37"/>
          <p:cNvSpPr/>
          <p:nvPr/>
        </p:nvSpPr>
        <p:spPr>
          <a:xfrm>
            <a:off x="8404384" y="532924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 rot="5400000">
            <a:off x="7397584" y="2156452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62915" y="3544916"/>
            <a:ext cx="5329102" cy="6551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Daniel Wang, Mahi Shah, Tzuliang Huang, &amp; Xinran Wang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 flipH="1">
            <a:off x="8323282" y="1"/>
            <a:ext cx="430054" cy="25717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 flipH="1">
            <a:off x="508159" y="3087052"/>
            <a:ext cx="154305" cy="1321118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585298" y="438150"/>
            <a:ext cx="3372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K-prototype clustering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4396262" y="2913268"/>
            <a:ext cx="4070103" cy="16680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feature: 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strengths of k-Means clustering and the k-Modes algorithm 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both numerical and categorical data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uter&#10;&#10;Description automatically generated with medium confidence" id="329" name="Google Shape;329;p46"/>
          <p:cNvPicPr preferRelativeResize="0"/>
          <p:nvPr/>
        </p:nvPicPr>
        <p:blipFill rotWithShape="1">
          <a:blip r:embed="rId3">
            <a:alphaModFix/>
          </a:blip>
          <a:srcRect b="19073" l="19172" r="38056" t="6081"/>
          <a:stretch/>
        </p:blipFill>
        <p:spPr>
          <a:xfrm>
            <a:off x="4396261" y="553471"/>
            <a:ext cx="3927021" cy="201827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/>
        </p:nvSpPr>
        <p:spPr>
          <a:xfrm>
            <a:off x="932392" y="1090509"/>
            <a:ext cx="3025892" cy="34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a dissimilarity measure that considers both numerical and categorical distances</a:t>
            </a:r>
            <a:endParaRPr sz="1100"/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update step recalculates centroids by computing means for numerical features and modes for categorical ones</a:t>
            </a:r>
            <a:endParaRPr sz="1100"/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iterative refinement, the algorithm converges to stable cluster assignments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/>
          <p:nvPr/>
        </p:nvSpPr>
        <p:spPr>
          <a:xfrm flipH="1">
            <a:off x="8322479" y="-127445"/>
            <a:ext cx="430054" cy="2874277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7"/>
          <p:cNvSpPr/>
          <p:nvPr/>
        </p:nvSpPr>
        <p:spPr>
          <a:xfrm flipH="1">
            <a:off x="508159" y="3087052"/>
            <a:ext cx="154305" cy="1321118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585297" y="438150"/>
            <a:ext cx="389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932392" y="3108983"/>
            <a:ext cx="7703449" cy="13218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project: 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applying market basket analysis for each cluster, we could find similar SKUs that consumers are more likely to purchase together, which are called ‘association rules’.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244100" y="1158425"/>
            <a:ext cx="432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items that frequently bought together from the transaction data given,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for understanding customer preferences and purchasing behaviors.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uter&#10;&#10;Description automatically generated with medium confidence" id="341" name="Google Shape;341;p47"/>
          <p:cNvPicPr preferRelativeResize="0"/>
          <p:nvPr/>
        </p:nvPicPr>
        <p:blipFill rotWithShape="1">
          <a:blip r:embed="rId3">
            <a:alphaModFix/>
          </a:blip>
          <a:srcRect b="24331" l="46050" r="15705" t="10272"/>
          <a:stretch/>
        </p:blipFill>
        <p:spPr>
          <a:xfrm>
            <a:off x="4820648" y="983347"/>
            <a:ext cx="3511530" cy="17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/>
        </p:nvSpPr>
        <p:spPr>
          <a:xfrm>
            <a:off x="1094899" y="809625"/>
            <a:ext cx="1567339" cy="32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0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/>
          <p:nvPr/>
        </p:nvSpPr>
        <p:spPr>
          <a:xfrm>
            <a:off x="8404384" y="1055370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1744504" y="2059357"/>
            <a:ext cx="23430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8"/>
          <p:cNvSpPr/>
          <p:nvPr/>
        </p:nvSpPr>
        <p:spPr>
          <a:xfrm>
            <a:off x="1192054" y="3840004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 rot="5400000">
            <a:off x="7398543" y="2611271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metric style illustration of business data analysis results presentation  6552102 Vector Art at Vecteezy" id="352" name="Google Shape;3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774" y="1196136"/>
            <a:ext cx="3305506" cy="27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/>
          <p:nvPr/>
        </p:nvSpPr>
        <p:spPr>
          <a:xfrm>
            <a:off x="391954" y="314846"/>
            <a:ext cx="680085" cy="4428604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1228517" y="314846"/>
            <a:ext cx="23025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results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of a bar chart&#10;&#10;Description automatically generated with medium confidence"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775" y="941324"/>
            <a:ext cx="2654748" cy="1630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Description automatically generated" id="360" name="Google Shape;36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258" y="940568"/>
            <a:ext cx="2654748" cy="163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565" y="2965092"/>
            <a:ext cx="2654748" cy="164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Description automatically generated" id="362" name="Google Shape;36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3258" y="2965092"/>
            <a:ext cx="2674182" cy="164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391954" y="314846"/>
            <a:ext cx="680085" cy="4428604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1228517" y="314846"/>
            <a:ext cx="23025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results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of a graph&#10;&#10;Description automatically generated with medium confidence"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271" y="1404108"/>
            <a:ext cx="3894365" cy="245928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/>
        </p:nvSpPr>
        <p:spPr>
          <a:xfrm>
            <a:off x="5965425" y="991275"/>
            <a:ext cx="2819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Distribution:</a:t>
            </a:r>
            <a:r>
              <a:rPr b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 291,111 items</a:t>
            </a:r>
            <a:endParaRPr sz="12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1: 255,980 items</a:t>
            </a:r>
            <a:endParaRPr sz="12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0: 29,402 items</a:t>
            </a:r>
            <a:endParaRPr sz="1200"/>
          </a:p>
          <a:p>
            <a:pPr indent="-1143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profiles of each cluster: laying the groundwork for informed decision-making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/>
          <p:nvPr/>
        </p:nvSpPr>
        <p:spPr>
          <a:xfrm>
            <a:off x="8093665" y="357448"/>
            <a:ext cx="680085" cy="4428604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1054789" y="281180"/>
            <a:ext cx="170489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MBA results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515946" y="828236"/>
            <a:ext cx="71178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total </a:t>
            </a:r>
            <a:r>
              <a:rPr b="1" lang="en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565 association rules                   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Rule: A =&gt; B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looked into the combined pairs that show up at least </a:t>
            </a:r>
            <a:r>
              <a:rPr lang="en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8%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the transaction dataset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confidence: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nly generate rules if there are more than 50% of transactions that have SKU B among the data that has SKU A. So we are quite confident about the rules since we can tell there is enough data showing the relationships.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 values </a:t>
            </a:r>
            <a:r>
              <a:rPr lang="en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bigger than 1</a:t>
            </a: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 measures how much more often the antecedent and consequent occur together than expected if they were statistically independent. So it confirmed the reliability of the rules generated.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1"/>
          <p:cNvSpPr/>
          <p:nvPr/>
        </p:nvSpPr>
        <p:spPr>
          <a:xfrm>
            <a:off x="516021" y="2060739"/>
            <a:ext cx="7117659" cy="1183821"/>
          </a:xfrm>
          <a:custGeom>
            <a:rect b="b" l="l" r="r" t="t"/>
            <a:pathLst>
              <a:path extrusionOk="0" h="712" w="712">
                <a:moveTo>
                  <a:pt x="678" y="712"/>
                </a:moveTo>
                <a:cubicBezTo>
                  <a:pt x="34" y="712"/>
                  <a:pt x="34" y="712"/>
                  <a:pt x="34" y="712"/>
                </a:cubicBezTo>
                <a:cubicBezTo>
                  <a:pt x="15" y="712"/>
                  <a:pt x="0" y="697"/>
                  <a:pt x="0" y="6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7" y="0"/>
                  <a:pt x="712" y="15"/>
                  <a:pt x="712" y="34"/>
                </a:cubicBezTo>
                <a:cubicBezTo>
                  <a:pt x="712" y="678"/>
                  <a:pt x="712" y="678"/>
                  <a:pt x="712" y="678"/>
                </a:cubicBezTo>
                <a:cubicBezTo>
                  <a:pt x="712" y="697"/>
                  <a:pt x="697" y="712"/>
                  <a:pt x="678" y="71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516020" y="3521332"/>
            <a:ext cx="7117661" cy="1183821"/>
          </a:xfrm>
          <a:custGeom>
            <a:rect b="b" l="l" r="r" t="t"/>
            <a:pathLst>
              <a:path extrusionOk="0" h="712" w="712">
                <a:moveTo>
                  <a:pt x="678" y="712"/>
                </a:moveTo>
                <a:cubicBezTo>
                  <a:pt x="34" y="712"/>
                  <a:pt x="34" y="712"/>
                  <a:pt x="34" y="712"/>
                </a:cubicBezTo>
                <a:cubicBezTo>
                  <a:pt x="15" y="712"/>
                  <a:pt x="0" y="697"/>
                  <a:pt x="0" y="6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7" y="0"/>
                  <a:pt x="712" y="15"/>
                  <a:pt x="712" y="34"/>
                </a:cubicBezTo>
                <a:cubicBezTo>
                  <a:pt x="712" y="678"/>
                  <a:pt x="712" y="678"/>
                  <a:pt x="712" y="678"/>
                </a:cubicBezTo>
                <a:cubicBezTo>
                  <a:pt x="712" y="697"/>
                  <a:pt x="697" y="712"/>
                  <a:pt x="678" y="71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/>
          <p:nvPr/>
        </p:nvSpPr>
        <p:spPr>
          <a:xfrm>
            <a:off x="370250" y="224246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/>
        </p:nvSpPr>
        <p:spPr>
          <a:xfrm>
            <a:off x="1094899" y="809625"/>
            <a:ext cx="1567339" cy="32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0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2"/>
          <p:cNvSpPr/>
          <p:nvPr/>
        </p:nvSpPr>
        <p:spPr>
          <a:xfrm>
            <a:off x="8404384" y="1055370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1744504" y="2059357"/>
            <a:ext cx="23430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1192054" y="3840004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 rot="5400000">
            <a:off x="7398543" y="2611271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ROI and how do you calculate it? - Seobility Wiki" id="391" name="Google Shape;39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586" y="1261716"/>
            <a:ext cx="3516766" cy="26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/>
          <p:nvPr/>
        </p:nvSpPr>
        <p:spPr>
          <a:xfrm flipH="1">
            <a:off x="754856" y="4763"/>
            <a:ext cx="254318" cy="794861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1234841" y="268709"/>
            <a:ext cx="19442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Report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4696832" y="582136"/>
            <a:ext cx="4451591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in Dillard's purchase rate from </a:t>
            </a:r>
            <a:r>
              <a:rPr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3%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3.1%</a:t>
            </a:r>
            <a:endParaRPr sz="1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93" y="1123417"/>
            <a:ext cx="8866416" cy="38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1094899" y="809625"/>
            <a:ext cx="1567339" cy="32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10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4"/>
          <p:cNvSpPr/>
          <p:nvPr/>
        </p:nvSpPr>
        <p:spPr>
          <a:xfrm>
            <a:off x="8404384" y="1055370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944471" y="2059357"/>
            <a:ext cx="23430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4"/>
          <p:cNvSpPr/>
          <p:nvPr/>
        </p:nvSpPr>
        <p:spPr>
          <a:xfrm>
            <a:off x="1192054" y="3840004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4"/>
          <p:cNvSpPr txBox="1"/>
          <p:nvPr/>
        </p:nvSpPr>
        <p:spPr>
          <a:xfrm rot="5400000">
            <a:off x="7398543" y="2611271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llard's - Summerlin" id="410" name="Google Shape;4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044" y="1185386"/>
            <a:ext cx="42862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/>
          <p:nvPr/>
        </p:nvSpPr>
        <p:spPr>
          <a:xfrm>
            <a:off x="630575" y="1975036"/>
            <a:ext cx="2984241" cy="882463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4150589" y="779697"/>
            <a:ext cx="4559026" cy="37720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approach, which grouped products based on essential features and then applied MBA for detailed product association rules, increased both computational efficiency and recommendation accuracy.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enhanced the customer shopping experience by offering product recommendations.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yielded a positive Return on Investment (ROI), demonstrating its economic viability.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5"/>
          <p:cNvSpPr txBox="1"/>
          <p:nvPr/>
        </p:nvSpPr>
        <p:spPr>
          <a:xfrm>
            <a:off x="954882" y="2108835"/>
            <a:ext cx="2327997" cy="5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/>
          </a:p>
        </p:txBody>
      </p:sp>
      <p:pic>
        <p:nvPicPr>
          <p:cNvPr descr="Dillard's - BMC Software" id="418" name="Google Shape;4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75" y="1197600"/>
            <a:ext cx="2302328" cy="69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 rot="-5400000">
            <a:off x="1262334" y="862011"/>
            <a:ext cx="680085" cy="3418999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4236228" y="734405"/>
            <a:ext cx="4094474" cy="3674209"/>
          </a:xfrm>
          <a:prstGeom prst="rect">
            <a:avLst/>
          </a:prstGeom>
          <a:noFill/>
          <a:ln cap="flat" cmpd="sng" w="28575">
            <a:solidFill>
              <a:srgbClr val="F27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613121" y="1695464"/>
            <a:ext cx="234219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1100"/>
          </a:p>
        </p:txBody>
      </p:sp>
      <p:sp>
        <p:nvSpPr>
          <p:cNvPr id="249" name="Google Shape;249;p38"/>
          <p:cNvSpPr txBox="1"/>
          <p:nvPr/>
        </p:nvSpPr>
        <p:spPr>
          <a:xfrm>
            <a:off x="4709228" y="921059"/>
            <a:ext cx="3691822" cy="3300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100"/>
          </a:p>
          <a:p>
            <a:pPr indent="-3429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sz="1100"/>
          </a:p>
          <a:p>
            <a:pPr indent="-3429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K-prototype Clustering</a:t>
            </a:r>
            <a:endParaRPr sz="1100"/>
          </a:p>
          <a:p>
            <a:pPr indent="-3429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 </a:t>
            </a:r>
            <a:endParaRPr sz="11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100"/>
          </a:p>
          <a:p>
            <a:pPr indent="-381000" lvl="1" marL="723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1100"/>
          </a:p>
          <a:p>
            <a:pPr indent="-381000" lvl="1" marL="723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MBA</a:t>
            </a:r>
            <a:endParaRPr sz="11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</a:t>
            </a:r>
            <a:endParaRPr sz="11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llard's' 420% Stock Surge Is Fueled by Supply-Chain Management | Wealth  Management" id="423" name="Google Shape;42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957" y="771417"/>
            <a:ext cx="3987302" cy="207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6"/>
          <p:cNvSpPr/>
          <p:nvPr/>
        </p:nvSpPr>
        <p:spPr>
          <a:xfrm>
            <a:off x="3507037" y="1452892"/>
            <a:ext cx="3578543" cy="2092024"/>
          </a:xfrm>
          <a:prstGeom prst="rect">
            <a:avLst/>
          </a:prstGeom>
          <a:gradFill>
            <a:gsLst>
              <a:gs pos="0">
                <a:srgbClr val="B88240">
                  <a:alpha val="53725"/>
                </a:srgbClr>
              </a:gs>
              <a:gs pos="85000">
                <a:srgbClr val="E8620E"/>
              </a:gs>
              <a:gs pos="100000">
                <a:srgbClr val="E8620E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970869" y="1949232"/>
            <a:ext cx="4313192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 </a:t>
            </a:r>
            <a:endParaRPr sz="1100"/>
          </a:p>
        </p:txBody>
      </p:sp>
      <p:sp>
        <p:nvSpPr>
          <p:cNvPr id="426" name="Google Shape;426;p56"/>
          <p:cNvSpPr/>
          <p:nvPr/>
        </p:nvSpPr>
        <p:spPr>
          <a:xfrm>
            <a:off x="8404384" y="532924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6"/>
          <p:cNvSpPr txBox="1"/>
          <p:nvPr/>
        </p:nvSpPr>
        <p:spPr>
          <a:xfrm rot="5400000">
            <a:off x="7397584" y="2156452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6"/>
          <p:cNvSpPr txBox="1"/>
          <p:nvPr/>
        </p:nvSpPr>
        <p:spPr>
          <a:xfrm>
            <a:off x="462915" y="3738496"/>
            <a:ext cx="5329102" cy="6551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Daniel Wang, Mahi Shah, Tzuliang Huang, &amp; Xinran Wang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1094899" y="809625"/>
            <a:ext cx="1567339" cy="16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100"/>
          </a:p>
        </p:txBody>
      </p:sp>
      <p:sp>
        <p:nvSpPr>
          <p:cNvPr id="255" name="Google Shape;255;p39"/>
          <p:cNvSpPr/>
          <p:nvPr/>
        </p:nvSpPr>
        <p:spPr>
          <a:xfrm>
            <a:off x="8404384" y="1055370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1192054" y="2108103"/>
            <a:ext cx="23430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1192054" y="3840004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 rot="5400000">
            <a:off x="7398543" y="2611271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y be an image of text that says 'Dillard's The Style of Your Life.'"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979" y="1004381"/>
            <a:ext cx="2835623" cy="28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/>
          <p:nvPr/>
        </p:nvSpPr>
        <p:spPr>
          <a:xfrm>
            <a:off x="5368359" y="0"/>
            <a:ext cx="3216518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5765852" y="1242128"/>
            <a:ext cx="251161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73443" y="552453"/>
            <a:ext cx="44193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Revolutionize Dillard’s retail strategy by employing advanced data analytics techniques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Point of Sale (POS) data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</a:t>
            </a:r>
            <a:r>
              <a:rPr i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recommendation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strategy: </a:t>
            </a:r>
            <a:endParaRPr sz="1100"/>
          </a:p>
          <a:p>
            <a:pPr indent="-2476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products based on the association rules generated in this project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a POS System and How Does It Work?" id="267" name="Google Shape;267;p40"/>
          <p:cNvPicPr preferRelativeResize="0"/>
          <p:nvPr/>
        </p:nvPicPr>
        <p:blipFill rotWithShape="1">
          <a:blip r:embed="rId3">
            <a:alphaModFix/>
          </a:blip>
          <a:srcRect b="10633" l="0" r="0" t="5239"/>
          <a:stretch/>
        </p:blipFill>
        <p:spPr>
          <a:xfrm>
            <a:off x="5368360" y="2097400"/>
            <a:ext cx="3216517" cy="180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1094899" y="809625"/>
            <a:ext cx="1567339" cy="32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100"/>
          </a:p>
        </p:txBody>
      </p:sp>
      <p:sp>
        <p:nvSpPr>
          <p:cNvPr id="274" name="Google Shape;274;p41"/>
          <p:cNvSpPr/>
          <p:nvPr/>
        </p:nvSpPr>
        <p:spPr>
          <a:xfrm>
            <a:off x="8404384" y="1055370"/>
            <a:ext cx="276701" cy="276701"/>
          </a:xfrm>
          <a:prstGeom prst="plus">
            <a:avLst>
              <a:gd fmla="val 361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192054" y="2108103"/>
            <a:ext cx="234308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192054" y="3840004"/>
            <a:ext cx="552450" cy="5524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 rot="5400000">
            <a:off x="7398543" y="2611271"/>
            <a:ext cx="22883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MLDS 400-Final Project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the Data Analysis Process? 5 Key Steps to Follow"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635" y="1504667"/>
            <a:ext cx="3624943" cy="195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/>
          <p:nvPr/>
        </p:nvSpPr>
        <p:spPr>
          <a:xfrm>
            <a:off x="499586" y="367189"/>
            <a:ext cx="442913" cy="442913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1032986" y="367189"/>
            <a:ext cx="25406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Framework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a computer&#10;&#10;Description automatically generated with medium confidence" id="285" name="Google Shape;285;p42"/>
          <p:cNvPicPr preferRelativeResize="0"/>
          <p:nvPr/>
        </p:nvPicPr>
        <p:blipFill rotWithShape="1">
          <a:blip r:embed="rId3">
            <a:alphaModFix/>
          </a:blip>
          <a:srcRect b="8174" l="0" r="0" t="0"/>
          <a:stretch/>
        </p:blipFill>
        <p:spPr>
          <a:xfrm>
            <a:off x="-37694" y="1124257"/>
            <a:ext cx="9181694" cy="247619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430950" y="3914606"/>
            <a:ext cx="8282100" cy="789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Two-step approach advantages: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reduce computational efforts       2. enhance the precision of our recommendations</a:t>
            </a:r>
            <a:endParaRPr sz="110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/>
          <p:nvPr/>
        </p:nvSpPr>
        <p:spPr>
          <a:xfrm flipH="1">
            <a:off x="754856" y="4763"/>
            <a:ext cx="254318" cy="794861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1319213" y="361950"/>
            <a:ext cx="201281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Database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1098413" y="1078904"/>
            <a:ext cx="818839" cy="788336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1389502" y="1346832"/>
            <a:ext cx="272560" cy="307969"/>
          </a:xfrm>
          <a:custGeom>
            <a:rect b="b" l="l" r="r" t="t"/>
            <a:pathLst>
              <a:path extrusionOk="0" h="1017" w="828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3478867" y="1078904"/>
            <a:ext cx="818839" cy="788336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3753704" y="1330876"/>
            <a:ext cx="272561" cy="307969"/>
          </a:xfrm>
          <a:custGeom>
            <a:rect b="b" l="l" r="r" t="t"/>
            <a:pathLst>
              <a:path extrusionOk="0" h="1017" w="828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1120962" y="2881477"/>
            <a:ext cx="818839" cy="78833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1381220" y="3121847"/>
            <a:ext cx="272560" cy="307969"/>
          </a:xfrm>
          <a:custGeom>
            <a:rect b="b" l="l" r="r" t="t"/>
            <a:pathLst>
              <a:path extrusionOk="0" h="1017" w="828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3478867" y="2882292"/>
            <a:ext cx="818839" cy="78833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3739124" y="3122662"/>
            <a:ext cx="272561" cy="307969"/>
          </a:xfrm>
          <a:custGeom>
            <a:rect b="b" l="l" r="r" t="t"/>
            <a:pathLst>
              <a:path extrusionOk="0" h="1017" w="828">
                <a:moveTo>
                  <a:pt x="732" y="0"/>
                </a:moveTo>
                <a:lnTo>
                  <a:pt x="96" y="0"/>
                </a:lnTo>
                <a:lnTo>
                  <a:pt x="96" y="0"/>
                </a:lnTo>
                <a:lnTo>
                  <a:pt x="86" y="0"/>
                </a:lnTo>
                <a:lnTo>
                  <a:pt x="76" y="2"/>
                </a:lnTo>
                <a:lnTo>
                  <a:pt x="67" y="4"/>
                </a:lnTo>
                <a:lnTo>
                  <a:pt x="58" y="7"/>
                </a:lnTo>
                <a:lnTo>
                  <a:pt x="50" y="10"/>
                </a:lnTo>
                <a:lnTo>
                  <a:pt x="42" y="16"/>
                </a:lnTo>
                <a:lnTo>
                  <a:pt x="35" y="21"/>
                </a:lnTo>
                <a:lnTo>
                  <a:pt x="28" y="27"/>
                </a:lnTo>
                <a:lnTo>
                  <a:pt x="22" y="34"/>
                </a:lnTo>
                <a:lnTo>
                  <a:pt x="16" y="41"/>
                </a:lnTo>
                <a:lnTo>
                  <a:pt x="12" y="49"/>
                </a:lnTo>
                <a:lnTo>
                  <a:pt x="8" y="58"/>
                </a:lnTo>
                <a:lnTo>
                  <a:pt x="5" y="66"/>
                </a:lnTo>
                <a:lnTo>
                  <a:pt x="2" y="76"/>
                </a:lnTo>
                <a:lnTo>
                  <a:pt x="0" y="85"/>
                </a:lnTo>
                <a:lnTo>
                  <a:pt x="0" y="95"/>
                </a:lnTo>
                <a:lnTo>
                  <a:pt x="0" y="921"/>
                </a:lnTo>
                <a:lnTo>
                  <a:pt x="0" y="921"/>
                </a:lnTo>
                <a:lnTo>
                  <a:pt x="0" y="931"/>
                </a:lnTo>
                <a:lnTo>
                  <a:pt x="2" y="941"/>
                </a:lnTo>
                <a:lnTo>
                  <a:pt x="5" y="950"/>
                </a:lnTo>
                <a:lnTo>
                  <a:pt x="8" y="959"/>
                </a:lnTo>
                <a:lnTo>
                  <a:pt x="12" y="967"/>
                </a:lnTo>
                <a:lnTo>
                  <a:pt x="16" y="975"/>
                </a:lnTo>
                <a:lnTo>
                  <a:pt x="22" y="982"/>
                </a:lnTo>
                <a:lnTo>
                  <a:pt x="28" y="989"/>
                </a:lnTo>
                <a:lnTo>
                  <a:pt x="35" y="995"/>
                </a:lnTo>
                <a:lnTo>
                  <a:pt x="42" y="1001"/>
                </a:lnTo>
                <a:lnTo>
                  <a:pt x="50" y="1006"/>
                </a:lnTo>
                <a:lnTo>
                  <a:pt x="58" y="1009"/>
                </a:lnTo>
                <a:lnTo>
                  <a:pt x="67" y="1012"/>
                </a:lnTo>
                <a:lnTo>
                  <a:pt x="76" y="1015"/>
                </a:lnTo>
                <a:lnTo>
                  <a:pt x="86" y="1017"/>
                </a:lnTo>
                <a:lnTo>
                  <a:pt x="96" y="1017"/>
                </a:lnTo>
                <a:lnTo>
                  <a:pt x="732" y="1017"/>
                </a:lnTo>
                <a:lnTo>
                  <a:pt x="732" y="1017"/>
                </a:lnTo>
                <a:lnTo>
                  <a:pt x="742" y="1017"/>
                </a:lnTo>
                <a:lnTo>
                  <a:pt x="751" y="1015"/>
                </a:lnTo>
                <a:lnTo>
                  <a:pt x="760" y="1012"/>
                </a:lnTo>
                <a:lnTo>
                  <a:pt x="769" y="1009"/>
                </a:lnTo>
                <a:lnTo>
                  <a:pt x="777" y="1006"/>
                </a:lnTo>
                <a:lnTo>
                  <a:pt x="785" y="1001"/>
                </a:lnTo>
                <a:lnTo>
                  <a:pt x="792" y="995"/>
                </a:lnTo>
                <a:lnTo>
                  <a:pt x="800" y="989"/>
                </a:lnTo>
                <a:lnTo>
                  <a:pt x="805" y="982"/>
                </a:lnTo>
                <a:lnTo>
                  <a:pt x="810" y="975"/>
                </a:lnTo>
                <a:lnTo>
                  <a:pt x="816" y="967"/>
                </a:lnTo>
                <a:lnTo>
                  <a:pt x="820" y="959"/>
                </a:lnTo>
                <a:lnTo>
                  <a:pt x="823" y="950"/>
                </a:lnTo>
                <a:lnTo>
                  <a:pt x="825" y="941"/>
                </a:lnTo>
                <a:lnTo>
                  <a:pt x="826" y="931"/>
                </a:lnTo>
                <a:lnTo>
                  <a:pt x="828" y="921"/>
                </a:lnTo>
                <a:lnTo>
                  <a:pt x="828" y="95"/>
                </a:lnTo>
                <a:lnTo>
                  <a:pt x="828" y="95"/>
                </a:lnTo>
                <a:lnTo>
                  <a:pt x="826" y="85"/>
                </a:lnTo>
                <a:lnTo>
                  <a:pt x="825" y="76"/>
                </a:lnTo>
                <a:lnTo>
                  <a:pt x="823" y="66"/>
                </a:lnTo>
                <a:lnTo>
                  <a:pt x="820" y="58"/>
                </a:lnTo>
                <a:lnTo>
                  <a:pt x="816" y="49"/>
                </a:lnTo>
                <a:lnTo>
                  <a:pt x="810" y="41"/>
                </a:lnTo>
                <a:lnTo>
                  <a:pt x="805" y="34"/>
                </a:lnTo>
                <a:lnTo>
                  <a:pt x="800" y="27"/>
                </a:lnTo>
                <a:lnTo>
                  <a:pt x="792" y="21"/>
                </a:lnTo>
                <a:lnTo>
                  <a:pt x="785" y="16"/>
                </a:lnTo>
                <a:lnTo>
                  <a:pt x="777" y="10"/>
                </a:lnTo>
                <a:lnTo>
                  <a:pt x="769" y="7"/>
                </a:lnTo>
                <a:lnTo>
                  <a:pt x="760" y="4"/>
                </a:lnTo>
                <a:lnTo>
                  <a:pt x="751" y="2"/>
                </a:lnTo>
                <a:lnTo>
                  <a:pt x="742" y="0"/>
                </a:lnTo>
                <a:lnTo>
                  <a:pt x="732" y="0"/>
                </a:lnTo>
                <a:lnTo>
                  <a:pt x="732" y="0"/>
                </a:lnTo>
                <a:close/>
                <a:moveTo>
                  <a:pt x="763" y="921"/>
                </a:moveTo>
                <a:lnTo>
                  <a:pt x="763" y="921"/>
                </a:lnTo>
                <a:lnTo>
                  <a:pt x="763" y="928"/>
                </a:lnTo>
                <a:lnTo>
                  <a:pt x="761" y="934"/>
                </a:lnTo>
                <a:lnTo>
                  <a:pt x="758" y="939"/>
                </a:lnTo>
                <a:lnTo>
                  <a:pt x="755" y="944"/>
                </a:lnTo>
                <a:lnTo>
                  <a:pt x="749" y="948"/>
                </a:lnTo>
                <a:lnTo>
                  <a:pt x="744" y="951"/>
                </a:lnTo>
                <a:lnTo>
                  <a:pt x="738" y="952"/>
                </a:lnTo>
                <a:lnTo>
                  <a:pt x="732" y="953"/>
                </a:lnTo>
                <a:lnTo>
                  <a:pt x="96" y="953"/>
                </a:lnTo>
                <a:lnTo>
                  <a:pt x="96" y="953"/>
                </a:lnTo>
                <a:lnTo>
                  <a:pt x="89" y="952"/>
                </a:lnTo>
                <a:lnTo>
                  <a:pt x="83" y="951"/>
                </a:lnTo>
                <a:lnTo>
                  <a:pt x="78" y="948"/>
                </a:lnTo>
                <a:lnTo>
                  <a:pt x="73" y="944"/>
                </a:lnTo>
                <a:lnTo>
                  <a:pt x="69" y="939"/>
                </a:lnTo>
                <a:lnTo>
                  <a:pt x="66" y="934"/>
                </a:lnTo>
                <a:lnTo>
                  <a:pt x="65" y="928"/>
                </a:lnTo>
                <a:lnTo>
                  <a:pt x="64" y="921"/>
                </a:lnTo>
                <a:lnTo>
                  <a:pt x="64" y="280"/>
                </a:lnTo>
                <a:lnTo>
                  <a:pt x="64" y="280"/>
                </a:lnTo>
                <a:lnTo>
                  <a:pt x="80" y="284"/>
                </a:lnTo>
                <a:lnTo>
                  <a:pt x="87" y="285"/>
                </a:lnTo>
                <a:lnTo>
                  <a:pt x="96" y="286"/>
                </a:lnTo>
                <a:lnTo>
                  <a:pt x="732" y="286"/>
                </a:lnTo>
                <a:lnTo>
                  <a:pt x="732" y="286"/>
                </a:lnTo>
                <a:lnTo>
                  <a:pt x="740" y="285"/>
                </a:lnTo>
                <a:lnTo>
                  <a:pt x="748" y="284"/>
                </a:lnTo>
                <a:lnTo>
                  <a:pt x="763" y="280"/>
                </a:lnTo>
                <a:lnTo>
                  <a:pt x="763" y="921"/>
                </a:lnTo>
                <a:close/>
                <a:moveTo>
                  <a:pt x="763" y="191"/>
                </a:moveTo>
                <a:lnTo>
                  <a:pt x="763" y="191"/>
                </a:lnTo>
                <a:lnTo>
                  <a:pt x="763" y="197"/>
                </a:lnTo>
                <a:lnTo>
                  <a:pt x="761" y="202"/>
                </a:lnTo>
                <a:lnTo>
                  <a:pt x="758" y="208"/>
                </a:lnTo>
                <a:lnTo>
                  <a:pt x="755" y="213"/>
                </a:lnTo>
                <a:lnTo>
                  <a:pt x="749" y="216"/>
                </a:lnTo>
                <a:lnTo>
                  <a:pt x="744" y="220"/>
                </a:lnTo>
                <a:lnTo>
                  <a:pt x="738" y="222"/>
                </a:lnTo>
                <a:lnTo>
                  <a:pt x="732" y="222"/>
                </a:lnTo>
                <a:lnTo>
                  <a:pt x="96" y="222"/>
                </a:lnTo>
                <a:lnTo>
                  <a:pt x="96" y="222"/>
                </a:lnTo>
                <a:lnTo>
                  <a:pt x="89" y="222"/>
                </a:lnTo>
                <a:lnTo>
                  <a:pt x="83" y="220"/>
                </a:lnTo>
                <a:lnTo>
                  <a:pt x="78" y="216"/>
                </a:lnTo>
                <a:lnTo>
                  <a:pt x="73" y="213"/>
                </a:lnTo>
                <a:lnTo>
                  <a:pt x="69" y="208"/>
                </a:lnTo>
                <a:lnTo>
                  <a:pt x="66" y="202"/>
                </a:lnTo>
                <a:lnTo>
                  <a:pt x="65" y="197"/>
                </a:lnTo>
                <a:lnTo>
                  <a:pt x="64" y="191"/>
                </a:lnTo>
                <a:lnTo>
                  <a:pt x="64" y="95"/>
                </a:lnTo>
                <a:lnTo>
                  <a:pt x="64" y="95"/>
                </a:lnTo>
                <a:lnTo>
                  <a:pt x="65" y="89"/>
                </a:lnTo>
                <a:lnTo>
                  <a:pt x="66" y="82"/>
                </a:lnTo>
                <a:lnTo>
                  <a:pt x="69" y="77"/>
                </a:lnTo>
                <a:lnTo>
                  <a:pt x="73" y="73"/>
                </a:lnTo>
                <a:lnTo>
                  <a:pt x="78" y="68"/>
                </a:lnTo>
                <a:lnTo>
                  <a:pt x="83" y="65"/>
                </a:lnTo>
                <a:lnTo>
                  <a:pt x="89" y="64"/>
                </a:lnTo>
                <a:lnTo>
                  <a:pt x="96" y="63"/>
                </a:lnTo>
                <a:lnTo>
                  <a:pt x="732" y="63"/>
                </a:lnTo>
                <a:lnTo>
                  <a:pt x="732" y="63"/>
                </a:lnTo>
                <a:lnTo>
                  <a:pt x="738" y="64"/>
                </a:lnTo>
                <a:lnTo>
                  <a:pt x="744" y="65"/>
                </a:lnTo>
                <a:lnTo>
                  <a:pt x="749" y="68"/>
                </a:lnTo>
                <a:lnTo>
                  <a:pt x="755" y="73"/>
                </a:lnTo>
                <a:lnTo>
                  <a:pt x="758" y="77"/>
                </a:lnTo>
                <a:lnTo>
                  <a:pt x="761" y="82"/>
                </a:lnTo>
                <a:lnTo>
                  <a:pt x="763" y="89"/>
                </a:lnTo>
                <a:lnTo>
                  <a:pt x="763" y="95"/>
                </a:lnTo>
                <a:lnTo>
                  <a:pt x="763" y="191"/>
                </a:lnTo>
                <a:close/>
                <a:moveTo>
                  <a:pt x="191" y="508"/>
                </a:moveTo>
                <a:lnTo>
                  <a:pt x="222" y="508"/>
                </a:lnTo>
                <a:lnTo>
                  <a:pt x="222" y="540"/>
                </a:lnTo>
                <a:lnTo>
                  <a:pt x="222" y="540"/>
                </a:lnTo>
                <a:lnTo>
                  <a:pt x="223" y="547"/>
                </a:lnTo>
                <a:lnTo>
                  <a:pt x="226" y="552"/>
                </a:lnTo>
                <a:lnTo>
                  <a:pt x="228" y="557"/>
                </a:lnTo>
                <a:lnTo>
                  <a:pt x="232" y="563"/>
                </a:lnTo>
                <a:lnTo>
                  <a:pt x="236" y="566"/>
                </a:lnTo>
                <a:lnTo>
                  <a:pt x="242" y="569"/>
                </a:lnTo>
                <a:lnTo>
                  <a:pt x="248" y="571"/>
                </a:lnTo>
                <a:lnTo>
                  <a:pt x="255" y="571"/>
                </a:lnTo>
                <a:lnTo>
                  <a:pt x="255" y="571"/>
                </a:lnTo>
                <a:lnTo>
                  <a:pt x="261" y="571"/>
                </a:lnTo>
                <a:lnTo>
                  <a:pt x="267" y="569"/>
                </a:lnTo>
                <a:lnTo>
                  <a:pt x="273" y="566"/>
                </a:lnTo>
                <a:lnTo>
                  <a:pt x="277" y="563"/>
                </a:lnTo>
                <a:lnTo>
                  <a:pt x="281" y="557"/>
                </a:lnTo>
                <a:lnTo>
                  <a:pt x="284" y="552"/>
                </a:lnTo>
                <a:lnTo>
                  <a:pt x="286" y="547"/>
                </a:lnTo>
                <a:lnTo>
                  <a:pt x="287" y="540"/>
                </a:lnTo>
                <a:lnTo>
                  <a:pt x="287" y="508"/>
                </a:lnTo>
                <a:lnTo>
                  <a:pt x="318" y="508"/>
                </a:lnTo>
                <a:lnTo>
                  <a:pt x="318" y="508"/>
                </a:lnTo>
                <a:lnTo>
                  <a:pt x="324" y="507"/>
                </a:lnTo>
                <a:lnTo>
                  <a:pt x="331" y="506"/>
                </a:lnTo>
                <a:lnTo>
                  <a:pt x="336" y="503"/>
                </a:lnTo>
                <a:lnTo>
                  <a:pt x="340" y="498"/>
                </a:lnTo>
                <a:lnTo>
                  <a:pt x="345" y="494"/>
                </a:lnTo>
                <a:lnTo>
                  <a:pt x="348" y="489"/>
                </a:lnTo>
                <a:lnTo>
                  <a:pt x="349" y="482"/>
                </a:lnTo>
                <a:lnTo>
                  <a:pt x="350" y="476"/>
                </a:lnTo>
                <a:lnTo>
                  <a:pt x="350" y="476"/>
                </a:lnTo>
                <a:lnTo>
                  <a:pt x="349" y="470"/>
                </a:lnTo>
                <a:lnTo>
                  <a:pt x="348" y="464"/>
                </a:lnTo>
                <a:lnTo>
                  <a:pt x="345" y="459"/>
                </a:lnTo>
                <a:lnTo>
                  <a:pt x="340" y="453"/>
                </a:lnTo>
                <a:lnTo>
                  <a:pt x="336" y="450"/>
                </a:lnTo>
                <a:lnTo>
                  <a:pt x="331" y="447"/>
                </a:lnTo>
                <a:lnTo>
                  <a:pt x="324" y="445"/>
                </a:lnTo>
                <a:lnTo>
                  <a:pt x="318" y="445"/>
                </a:lnTo>
                <a:lnTo>
                  <a:pt x="287" y="445"/>
                </a:lnTo>
                <a:lnTo>
                  <a:pt x="287" y="413"/>
                </a:lnTo>
                <a:lnTo>
                  <a:pt x="287" y="413"/>
                </a:lnTo>
                <a:lnTo>
                  <a:pt x="286" y="406"/>
                </a:lnTo>
                <a:lnTo>
                  <a:pt x="284" y="401"/>
                </a:lnTo>
                <a:lnTo>
                  <a:pt x="281" y="395"/>
                </a:lnTo>
                <a:lnTo>
                  <a:pt x="277" y="390"/>
                </a:lnTo>
                <a:lnTo>
                  <a:pt x="273" y="387"/>
                </a:lnTo>
                <a:lnTo>
                  <a:pt x="267" y="384"/>
                </a:lnTo>
                <a:lnTo>
                  <a:pt x="261" y="382"/>
                </a:lnTo>
                <a:lnTo>
                  <a:pt x="255" y="380"/>
                </a:lnTo>
                <a:lnTo>
                  <a:pt x="255" y="380"/>
                </a:lnTo>
                <a:lnTo>
                  <a:pt x="248" y="382"/>
                </a:lnTo>
                <a:lnTo>
                  <a:pt x="242" y="384"/>
                </a:lnTo>
                <a:lnTo>
                  <a:pt x="236" y="387"/>
                </a:lnTo>
                <a:lnTo>
                  <a:pt x="232" y="390"/>
                </a:lnTo>
                <a:lnTo>
                  <a:pt x="228" y="395"/>
                </a:lnTo>
                <a:lnTo>
                  <a:pt x="226" y="401"/>
                </a:lnTo>
                <a:lnTo>
                  <a:pt x="223" y="406"/>
                </a:lnTo>
                <a:lnTo>
                  <a:pt x="222" y="413"/>
                </a:lnTo>
                <a:lnTo>
                  <a:pt x="222" y="445"/>
                </a:lnTo>
                <a:lnTo>
                  <a:pt x="191" y="445"/>
                </a:lnTo>
                <a:lnTo>
                  <a:pt x="191" y="445"/>
                </a:lnTo>
                <a:lnTo>
                  <a:pt x="185" y="445"/>
                </a:lnTo>
                <a:lnTo>
                  <a:pt x="178" y="447"/>
                </a:lnTo>
                <a:lnTo>
                  <a:pt x="173" y="450"/>
                </a:lnTo>
                <a:lnTo>
                  <a:pt x="169" y="453"/>
                </a:lnTo>
                <a:lnTo>
                  <a:pt x="164" y="459"/>
                </a:lnTo>
                <a:lnTo>
                  <a:pt x="161" y="464"/>
                </a:lnTo>
                <a:lnTo>
                  <a:pt x="160" y="470"/>
                </a:lnTo>
                <a:lnTo>
                  <a:pt x="159" y="476"/>
                </a:lnTo>
                <a:lnTo>
                  <a:pt x="159" y="476"/>
                </a:lnTo>
                <a:lnTo>
                  <a:pt x="160" y="482"/>
                </a:lnTo>
                <a:lnTo>
                  <a:pt x="161" y="489"/>
                </a:lnTo>
                <a:lnTo>
                  <a:pt x="164" y="494"/>
                </a:lnTo>
                <a:lnTo>
                  <a:pt x="169" y="498"/>
                </a:lnTo>
                <a:lnTo>
                  <a:pt x="173" y="503"/>
                </a:lnTo>
                <a:lnTo>
                  <a:pt x="178" y="506"/>
                </a:lnTo>
                <a:lnTo>
                  <a:pt x="185" y="507"/>
                </a:lnTo>
                <a:lnTo>
                  <a:pt x="191" y="508"/>
                </a:lnTo>
                <a:lnTo>
                  <a:pt x="191" y="508"/>
                </a:lnTo>
                <a:close/>
                <a:moveTo>
                  <a:pt x="637" y="445"/>
                </a:moveTo>
                <a:lnTo>
                  <a:pt x="509" y="445"/>
                </a:lnTo>
                <a:lnTo>
                  <a:pt x="509" y="445"/>
                </a:lnTo>
                <a:lnTo>
                  <a:pt x="502" y="445"/>
                </a:lnTo>
                <a:lnTo>
                  <a:pt x="497" y="447"/>
                </a:lnTo>
                <a:lnTo>
                  <a:pt x="492" y="450"/>
                </a:lnTo>
                <a:lnTo>
                  <a:pt x="486" y="453"/>
                </a:lnTo>
                <a:lnTo>
                  <a:pt x="483" y="459"/>
                </a:lnTo>
                <a:lnTo>
                  <a:pt x="480" y="464"/>
                </a:lnTo>
                <a:lnTo>
                  <a:pt x="478" y="470"/>
                </a:lnTo>
                <a:lnTo>
                  <a:pt x="478" y="476"/>
                </a:lnTo>
                <a:lnTo>
                  <a:pt x="478" y="476"/>
                </a:lnTo>
                <a:lnTo>
                  <a:pt x="478" y="482"/>
                </a:lnTo>
                <a:lnTo>
                  <a:pt x="480" y="489"/>
                </a:lnTo>
                <a:lnTo>
                  <a:pt x="483" y="494"/>
                </a:lnTo>
                <a:lnTo>
                  <a:pt x="486" y="498"/>
                </a:lnTo>
                <a:lnTo>
                  <a:pt x="492" y="503"/>
                </a:lnTo>
                <a:lnTo>
                  <a:pt x="497" y="506"/>
                </a:lnTo>
                <a:lnTo>
                  <a:pt x="502" y="507"/>
                </a:lnTo>
                <a:lnTo>
                  <a:pt x="509" y="508"/>
                </a:lnTo>
                <a:lnTo>
                  <a:pt x="637" y="508"/>
                </a:lnTo>
                <a:lnTo>
                  <a:pt x="637" y="508"/>
                </a:lnTo>
                <a:lnTo>
                  <a:pt x="643" y="507"/>
                </a:lnTo>
                <a:lnTo>
                  <a:pt x="648" y="506"/>
                </a:lnTo>
                <a:lnTo>
                  <a:pt x="654" y="503"/>
                </a:lnTo>
                <a:lnTo>
                  <a:pt x="659" y="498"/>
                </a:lnTo>
                <a:lnTo>
                  <a:pt x="662" y="494"/>
                </a:lnTo>
                <a:lnTo>
                  <a:pt x="666" y="489"/>
                </a:lnTo>
                <a:lnTo>
                  <a:pt x="668" y="482"/>
                </a:lnTo>
                <a:lnTo>
                  <a:pt x="668" y="476"/>
                </a:lnTo>
                <a:lnTo>
                  <a:pt x="668" y="476"/>
                </a:lnTo>
                <a:lnTo>
                  <a:pt x="668" y="470"/>
                </a:lnTo>
                <a:lnTo>
                  <a:pt x="666" y="464"/>
                </a:lnTo>
                <a:lnTo>
                  <a:pt x="662" y="459"/>
                </a:lnTo>
                <a:lnTo>
                  <a:pt x="659" y="453"/>
                </a:lnTo>
                <a:lnTo>
                  <a:pt x="654" y="450"/>
                </a:lnTo>
                <a:lnTo>
                  <a:pt x="648" y="447"/>
                </a:lnTo>
                <a:lnTo>
                  <a:pt x="643" y="445"/>
                </a:lnTo>
                <a:lnTo>
                  <a:pt x="637" y="445"/>
                </a:lnTo>
                <a:lnTo>
                  <a:pt x="637" y="445"/>
                </a:lnTo>
                <a:close/>
                <a:moveTo>
                  <a:pt x="637" y="667"/>
                </a:moveTo>
                <a:lnTo>
                  <a:pt x="509" y="667"/>
                </a:lnTo>
                <a:lnTo>
                  <a:pt x="509" y="667"/>
                </a:lnTo>
                <a:lnTo>
                  <a:pt x="502" y="668"/>
                </a:lnTo>
                <a:lnTo>
                  <a:pt x="497" y="670"/>
                </a:lnTo>
                <a:lnTo>
                  <a:pt x="492" y="672"/>
                </a:lnTo>
                <a:lnTo>
                  <a:pt x="486" y="677"/>
                </a:lnTo>
                <a:lnTo>
                  <a:pt x="483" y="681"/>
                </a:lnTo>
                <a:lnTo>
                  <a:pt x="480" y="686"/>
                </a:lnTo>
                <a:lnTo>
                  <a:pt x="478" y="693"/>
                </a:lnTo>
                <a:lnTo>
                  <a:pt x="478" y="699"/>
                </a:lnTo>
                <a:lnTo>
                  <a:pt x="478" y="699"/>
                </a:lnTo>
                <a:lnTo>
                  <a:pt x="478" y="706"/>
                </a:lnTo>
                <a:lnTo>
                  <a:pt x="480" y="711"/>
                </a:lnTo>
                <a:lnTo>
                  <a:pt x="483" y="716"/>
                </a:lnTo>
                <a:lnTo>
                  <a:pt x="486" y="722"/>
                </a:lnTo>
                <a:lnTo>
                  <a:pt x="492" y="725"/>
                </a:lnTo>
                <a:lnTo>
                  <a:pt x="497" y="728"/>
                </a:lnTo>
                <a:lnTo>
                  <a:pt x="502" y="730"/>
                </a:lnTo>
                <a:lnTo>
                  <a:pt x="509" y="731"/>
                </a:lnTo>
                <a:lnTo>
                  <a:pt x="637" y="731"/>
                </a:lnTo>
                <a:lnTo>
                  <a:pt x="637" y="731"/>
                </a:lnTo>
                <a:lnTo>
                  <a:pt x="643" y="730"/>
                </a:lnTo>
                <a:lnTo>
                  <a:pt x="648" y="728"/>
                </a:lnTo>
                <a:lnTo>
                  <a:pt x="654" y="725"/>
                </a:lnTo>
                <a:lnTo>
                  <a:pt x="659" y="722"/>
                </a:lnTo>
                <a:lnTo>
                  <a:pt x="662" y="716"/>
                </a:lnTo>
                <a:lnTo>
                  <a:pt x="666" y="711"/>
                </a:lnTo>
                <a:lnTo>
                  <a:pt x="668" y="706"/>
                </a:lnTo>
                <a:lnTo>
                  <a:pt x="668" y="699"/>
                </a:lnTo>
                <a:lnTo>
                  <a:pt x="668" y="699"/>
                </a:lnTo>
                <a:lnTo>
                  <a:pt x="668" y="693"/>
                </a:lnTo>
                <a:lnTo>
                  <a:pt x="666" y="686"/>
                </a:lnTo>
                <a:lnTo>
                  <a:pt x="662" y="681"/>
                </a:lnTo>
                <a:lnTo>
                  <a:pt x="659" y="677"/>
                </a:lnTo>
                <a:lnTo>
                  <a:pt x="654" y="672"/>
                </a:lnTo>
                <a:lnTo>
                  <a:pt x="648" y="670"/>
                </a:lnTo>
                <a:lnTo>
                  <a:pt x="643" y="668"/>
                </a:lnTo>
                <a:lnTo>
                  <a:pt x="637" y="667"/>
                </a:lnTo>
                <a:lnTo>
                  <a:pt x="637" y="667"/>
                </a:lnTo>
                <a:close/>
                <a:moveTo>
                  <a:pt x="637" y="795"/>
                </a:moveTo>
                <a:lnTo>
                  <a:pt x="509" y="795"/>
                </a:lnTo>
                <a:lnTo>
                  <a:pt x="509" y="795"/>
                </a:lnTo>
                <a:lnTo>
                  <a:pt x="502" y="795"/>
                </a:lnTo>
                <a:lnTo>
                  <a:pt x="497" y="797"/>
                </a:lnTo>
                <a:lnTo>
                  <a:pt x="492" y="800"/>
                </a:lnTo>
                <a:lnTo>
                  <a:pt x="486" y="803"/>
                </a:lnTo>
                <a:lnTo>
                  <a:pt x="483" y="809"/>
                </a:lnTo>
                <a:lnTo>
                  <a:pt x="480" y="814"/>
                </a:lnTo>
                <a:lnTo>
                  <a:pt x="478" y="819"/>
                </a:lnTo>
                <a:lnTo>
                  <a:pt x="478" y="826"/>
                </a:lnTo>
                <a:lnTo>
                  <a:pt x="478" y="826"/>
                </a:lnTo>
                <a:lnTo>
                  <a:pt x="478" y="832"/>
                </a:lnTo>
                <a:lnTo>
                  <a:pt x="480" y="839"/>
                </a:lnTo>
                <a:lnTo>
                  <a:pt x="483" y="844"/>
                </a:lnTo>
                <a:lnTo>
                  <a:pt x="486" y="848"/>
                </a:lnTo>
                <a:lnTo>
                  <a:pt x="492" y="853"/>
                </a:lnTo>
                <a:lnTo>
                  <a:pt x="497" y="856"/>
                </a:lnTo>
                <a:lnTo>
                  <a:pt x="502" y="857"/>
                </a:lnTo>
                <a:lnTo>
                  <a:pt x="509" y="858"/>
                </a:lnTo>
                <a:lnTo>
                  <a:pt x="637" y="858"/>
                </a:lnTo>
                <a:lnTo>
                  <a:pt x="637" y="858"/>
                </a:lnTo>
                <a:lnTo>
                  <a:pt x="643" y="857"/>
                </a:lnTo>
                <a:lnTo>
                  <a:pt x="648" y="856"/>
                </a:lnTo>
                <a:lnTo>
                  <a:pt x="654" y="853"/>
                </a:lnTo>
                <a:lnTo>
                  <a:pt x="659" y="848"/>
                </a:lnTo>
                <a:lnTo>
                  <a:pt x="662" y="844"/>
                </a:lnTo>
                <a:lnTo>
                  <a:pt x="666" y="839"/>
                </a:lnTo>
                <a:lnTo>
                  <a:pt x="668" y="832"/>
                </a:lnTo>
                <a:lnTo>
                  <a:pt x="668" y="826"/>
                </a:lnTo>
                <a:lnTo>
                  <a:pt x="668" y="826"/>
                </a:lnTo>
                <a:lnTo>
                  <a:pt x="668" y="819"/>
                </a:lnTo>
                <a:lnTo>
                  <a:pt x="666" y="814"/>
                </a:lnTo>
                <a:lnTo>
                  <a:pt x="662" y="809"/>
                </a:lnTo>
                <a:lnTo>
                  <a:pt x="659" y="803"/>
                </a:lnTo>
                <a:lnTo>
                  <a:pt x="654" y="800"/>
                </a:lnTo>
                <a:lnTo>
                  <a:pt x="648" y="797"/>
                </a:lnTo>
                <a:lnTo>
                  <a:pt x="643" y="795"/>
                </a:lnTo>
                <a:lnTo>
                  <a:pt x="637" y="795"/>
                </a:lnTo>
                <a:lnTo>
                  <a:pt x="637" y="795"/>
                </a:lnTo>
                <a:close/>
                <a:moveTo>
                  <a:pt x="340" y="677"/>
                </a:moveTo>
                <a:lnTo>
                  <a:pt x="340" y="677"/>
                </a:lnTo>
                <a:lnTo>
                  <a:pt x="336" y="672"/>
                </a:lnTo>
                <a:lnTo>
                  <a:pt x="330" y="669"/>
                </a:lnTo>
                <a:lnTo>
                  <a:pt x="324" y="668"/>
                </a:lnTo>
                <a:lnTo>
                  <a:pt x="318" y="667"/>
                </a:lnTo>
                <a:lnTo>
                  <a:pt x="313" y="668"/>
                </a:lnTo>
                <a:lnTo>
                  <a:pt x="306" y="669"/>
                </a:lnTo>
                <a:lnTo>
                  <a:pt x="301" y="672"/>
                </a:lnTo>
                <a:lnTo>
                  <a:pt x="295" y="677"/>
                </a:lnTo>
                <a:lnTo>
                  <a:pt x="255" y="717"/>
                </a:lnTo>
                <a:lnTo>
                  <a:pt x="214" y="677"/>
                </a:lnTo>
                <a:lnTo>
                  <a:pt x="214" y="677"/>
                </a:lnTo>
                <a:lnTo>
                  <a:pt x="208" y="672"/>
                </a:lnTo>
                <a:lnTo>
                  <a:pt x="203" y="669"/>
                </a:lnTo>
                <a:lnTo>
                  <a:pt x="197" y="668"/>
                </a:lnTo>
                <a:lnTo>
                  <a:pt x="191" y="667"/>
                </a:lnTo>
                <a:lnTo>
                  <a:pt x="185" y="668"/>
                </a:lnTo>
                <a:lnTo>
                  <a:pt x="179" y="669"/>
                </a:lnTo>
                <a:lnTo>
                  <a:pt x="173" y="672"/>
                </a:lnTo>
                <a:lnTo>
                  <a:pt x="169" y="677"/>
                </a:lnTo>
                <a:lnTo>
                  <a:pt x="169" y="677"/>
                </a:lnTo>
                <a:lnTo>
                  <a:pt x="164" y="682"/>
                </a:lnTo>
                <a:lnTo>
                  <a:pt x="161" y="687"/>
                </a:lnTo>
                <a:lnTo>
                  <a:pt x="160" y="693"/>
                </a:lnTo>
                <a:lnTo>
                  <a:pt x="159" y="699"/>
                </a:lnTo>
                <a:lnTo>
                  <a:pt x="160" y="706"/>
                </a:lnTo>
                <a:lnTo>
                  <a:pt x="161" y="711"/>
                </a:lnTo>
                <a:lnTo>
                  <a:pt x="164" y="716"/>
                </a:lnTo>
                <a:lnTo>
                  <a:pt x="169" y="722"/>
                </a:lnTo>
                <a:lnTo>
                  <a:pt x="210" y="762"/>
                </a:lnTo>
                <a:lnTo>
                  <a:pt x="169" y="803"/>
                </a:lnTo>
                <a:lnTo>
                  <a:pt x="169" y="803"/>
                </a:lnTo>
                <a:lnTo>
                  <a:pt x="164" y="809"/>
                </a:lnTo>
                <a:lnTo>
                  <a:pt x="161" y="814"/>
                </a:lnTo>
                <a:lnTo>
                  <a:pt x="160" y="820"/>
                </a:lnTo>
                <a:lnTo>
                  <a:pt x="159" y="826"/>
                </a:lnTo>
                <a:lnTo>
                  <a:pt x="160" y="832"/>
                </a:lnTo>
                <a:lnTo>
                  <a:pt x="161" y="839"/>
                </a:lnTo>
                <a:lnTo>
                  <a:pt x="164" y="844"/>
                </a:lnTo>
                <a:lnTo>
                  <a:pt x="169" y="848"/>
                </a:lnTo>
                <a:lnTo>
                  <a:pt x="169" y="848"/>
                </a:lnTo>
                <a:lnTo>
                  <a:pt x="173" y="853"/>
                </a:lnTo>
                <a:lnTo>
                  <a:pt x="179" y="856"/>
                </a:lnTo>
                <a:lnTo>
                  <a:pt x="185" y="858"/>
                </a:lnTo>
                <a:lnTo>
                  <a:pt x="191" y="858"/>
                </a:lnTo>
                <a:lnTo>
                  <a:pt x="191" y="858"/>
                </a:lnTo>
                <a:lnTo>
                  <a:pt x="197" y="858"/>
                </a:lnTo>
                <a:lnTo>
                  <a:pt x="203" y="856"/>
                </a:lnTo>
                <a:lnTo>
                  <a:pt x="208" y="853"/>
                </a:lnTo>
                <a:lnTo>
                  <a:pt x="214" y="848"/>
                </a:lnTo>
                <a:lnTo>
                  <a:pt x="255" y="807"/>
                </a:lnTo>
                <a:lnTo>
                  <a:pt x="295" y="848"/>
                </a:lnTo>
                <a:lnTo>
                  <a:pt x="295" y="848"/>
                </a:lnTo>
                <a:lnTo>
                  <a:pt x="301" y="853"/>
                </a:lnTo>
                <a:lnTo>
                  <a:pt x="306" y="856"/>
                </a:lnTo>
                <a:lnTo>
                  <a:pt x="313" y="858"/>
                </a:lnTo>
                <a:lnTo>
                  <a:pt x="318" y="858"/>
                </a:lnTo>
                <a:lnTo>
                  <a:pt x="318" y="858"/>
                </a:lnTo>
                <a:lnTo>
                  <a:pt x="324" y="858"/>
                </a:lnTo>
                <a:lnTo>
                  <a:pt x="330" y="856"/>
                </a:lnTo>
                <a:lnTo>
                  <a:pt x="336" y="853"/>
                </a:lnTo>
                <a:lnTo>
                  <a:pt x="340" y="848"/>
                </a:lnTo>
                <a:lnTo>
                  <a:pt x="340" y="848"/>
                </a:lnTo>
                <a:lnTo>
                  <a:pt x="345" y="844"/>
                </a:lnTo>
                <a:lnTo>
                  <a:pt x="348" y="839"/>
                </a:lnTo>
                <a:lnTo>
                  <a:pt x="349" y="832"/>
                </a:lnTo>
                <a:lnTo>
                  <a:pt x="350" y="826"/>
                </a:lnTo>
                <a:lnTo>
                  <a:pt x="349" y="820"/>
                </a:lnTo>
                <a:lnTo>
                  <a:pt x="348" y="814"/>
                </a:lnTo>
                <a:lnTo>
                  <a:pt x="345" y="809"/>
                </a:lnTo>
                <a:lnTo>
                  <a:pt x="340" y="803"/>
                </a:lnTo>
                <a:lnTo>
                  <a:pt x="300" y="762"/>
                </a:lnTo>
                <a:lnTo>
                  <a:pt x="340" y="722"/>
                </a:lnTo>
                <a:lnTo>
                  <a:pt x="340" y="722"/>
                </a:lnTo>
                <a:lnTo>
                  <a:pt x="345" y="716"/>
                </a:lnTo>
                <a:lnTo>
                  <a:pt x="348" y="711"/>
                </a:lnTo>
                <a:lnTo>
                  <a:pt x="349" y="706"/>
                </a:lnTo>
                <a:lnTo>
                  <a:pt x="350" y="699"/>
                </a:lnTo>
                <a:lnTo>
                  <a:pt x="349" y="693"/>
                </a:lnTo>
                <a:lnTo>
                  <a:pt x="348" y="687"/>
                </a:lnTo>
                <a:lnTo>
                  <a:pt x="345" y="682"/>
                </a:lnTo>
                <a:lnTo>
                  <a:pt x="340" y="677"/>
                </a:lnTo>
                <a:lnTo>
                  <a:pt x="340" y="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44331" y="3700649"/>
            <a:ext cx="2081950" cy="789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STRINFO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store characteristics </a:t>
            </a:r>
            <a:endParaRPr sz="1100"/>
          </a:p>
        </p:txBody>
      </p:sp>
      <p:sp>
        <p:nvSpPr>
          <p:cNvPr id="302" name="Google Shape;302;p43"/>
          <p:cNvSpPr txBox="1"/>
          <p:nvPr/>
        </p:nvSpPr>
        <p:spPr>
          <a:xfrm>
            <a:off x="417263" y="1953566"/>
            <a:ext cx="2209017" cy="789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SKUINFO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product attributes </a:t>
            </a:r>
            <a:endParaRPr sz="1100"/>
          </a:p>
        </p:txBody>
      </p:sp>
      <p:sp>
        <p:nvSpPr>
          <p:cNvPr id="303" name="Google Shape;303;p43"/>
          <p:cNvSpPr txBox="1"/>
          <p:nvPr/>
        </p:nvSpPr>
        <p:spPr>
          <a:xfrm>
            <a:off x="2298657" y="1953566"/>
            <a:ext cx="3062015" cy="789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TRNSACT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transactional histories</a:t>
            </a:r>
            <a:endParaRPr sz="1100"/>
          </a:p>
        </p:txBody>
      </p:sp>
      <p:sp>
        <p:nvSpPr>
          <p:cNvPr id="304" name="Google Shape;304;p43"/>
          <p:cNvSpPr txBox="1"/>
          <p:nvPr/>
        </p:nvSpPr>
        <p:spPr>
          <a:xfrm>
            <a:off x="2713100" y="3669812"/>
            <a:ext cx="2324610" cy="789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SKSTINFO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inventory records</a:t>
            </a:r>
            <a:endParaRPr sz="1100"/>
          </a:p>
        </p:txBody>
      </p:sp>
      <p:pic>
        <p:nvPicPr>
          <p:cNvPr descr="A diagram of a computer&#10;&#10;Description automatically generated with medium confidence" id="305" name="Google Shape;305;p43"/>
          <p:cNvPicPr preferRelativeResize="0"/>
          <p:nvPr/>
        </p:nvPicPr>
        <p:blipFill rotWithShape="1">
          <a:blip r:embed="rId3">
            <a:alphaModFix/>
          </a:blip>
          <a:srcRect b="19679" l="2684" r="65437" t="7659"/>
          <a:stretch/>
        </p:blipFill>
        <p:spPr>
          <a:xfrm>
            <a:off x="5487461" y="1638845"/>
            <a:ext cx="3239275" cy="216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785575" y="82050"/>
            <a:ext cx="64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185850" y="1076250"/>
            <a:ext cx="3651900" cy="386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SKUINFO: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900">
                <a:solidFill>
                  <a:schemeClr val="lt1"/>
                </a:solidFill>
              </a:rPr>
              <a:t>Shifted column datas due to multiple values in COLOR and other columns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900">
                <a:solidFill>
                  <a:schemeClr val="lt1"/>
                </a:solidFill>
              </a:rPr>
              <a:t>Use PACKSIZE as reference point for </a:t>
            </a:r>
            <a:r>
              <a:rPr lang="en" sz="1900">
                <a:solidFill>
                  <a:schemeClr val="lt1"/>
                </a:solidFill>
              </a:rPr>
              <a:t>shifted</a:t>
            </a:r>
            <a:r>
              <a:rPr lang="en" sz="1900">
                <a:solidFill>
                  <a:schemeClr val="lt1"/>
                </a:solidFill>
              </a:rPr>
              <a:t> column values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</a:rPr>
              <a:t>Examine NA and missing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4826125" y="1076250"/>
            <a:ext cx="3813300" cy="369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TRNSACT:</a:t>
            </a:r>
            <a:endParaRPr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" sz="1900">
                <a:solidFill>
                  <a:schemeClr val="lt1"/>
                </a:solidFill>
              </a:rPr>
              <a:t>Removed duplication between Sprice and AMT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" sz="1900">
                <a:solidFill>
                  <a:schemeClr val="lt1"/>
                </a:solidFill>
              </a:rPr>
              <a:t>Correct data irregularity in ORGPRICE by imputing the 0s for corresponding SKU values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185861" y="357739"/>
            <a:ext cx="442800" cy="4428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/>
          <p:nvPr/>
        </p:nvSpPr>
        <p:spPr>
          <a:xfrm flipH="1">
            <a:off x="754856" y="4763"/>
            <a:ext cx="254318" cy="794861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1009174" y="361042"/>
            <a:ext cx="5180745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Summary of five selected features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71" y="921490"/>
            <a:ext cx="6479386" cy="386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