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9" r:id="rId3"/>
    <p:sldId id="283" r:id="rId4"/>
    <p:sldId id="284" r:id="rId5"/>
    <p:sldId id="285" r:id="rId6"/>
    <p:sldId id="286" r:id="rId7"/>
    <p:sldId id="287" r:id="rId8"/>
    <p:sldId id="290" r:id="rId9"/>
    <p:sldId id="292" r:id="rId10"/>
    <p:sldId id="293" r:id="rId11"/>
    <p:sldId id="294" r:id="rId12"/>
    <p:sldId id="29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 Shah" initials="MS" lastIdx="1" clrIdx="0">
    <p:extLst>
      <p:ext uri="{19B8F6BF-5375-455C-9EA6-DF929625EA0E}">
        <p15:presenceInfo xmlns:p15="http://schemas.microsoft.com/office/powerpoint/2012/main" userId="Mahi Sh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661"/>
    <a:srgbClr val="4472C4"/>
    <a:srgbClr val="EDEEFD"/>
    <a:srgbClr val="011640"/>
    <a:srgbClr val="021F59"/>
    <a:srgbClr val="648792"/>
    <a:srgbClr val="234851"/>
    <a:srgbClr val="9EA4F4"/>
    <a:srgbClr val="C4C8F8"/>
    <a:srgbClr val="B3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7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i%20Shah\Desktop\Mahi\BSc%20ASA\Sem%206\Project%20-%20RA\Project%20Particul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800" b="1" dirty="0"/>
              <a:t>P/E Thresholds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'Fundamental Analysis'!$X$6</c:f>
              <c:strCache>
                <c:ptCount val="1"/>
                <c:pt idx="0">
                  <c:v>Small Cap</c:v>
                </c:pt>
              </c:strCache>
            </c:strRef>
          </c:tx>
          <c:spPr>
            <a:solidFill>
              <a:srgbClr val="EBF8FF"/>
            </a:solidFill>
            <a:ln w="3175">
              <a:solidFill>
                <a:srgbClr val="295661"/>
              </a:solidFill>
            </a:ln>
            <a:effectLst/>
          </c:spPr>
          <c:invertIfNegative val="0"/>
          <c:cat>
            <c:strRef>
              <c:f>'Fundamental Analysis'!$W$7:$W$11</c:f>
              <c:strCache>
                <c:ptCount val="5"/>
                <c:pt idx="0">
                  <c:v>IT </c:v>
                </c:pt>
                <c:pt idx="1">
                  <c:v>Pharma</c:v>
                </c:pt>
                <c:pt idx="2">
                  <c:v>Bank</c:v>
                </c:pt>
                <c:pt idx="3">
                  <c:v>Energy</c:v>
                </c:pt>
                <c:pt idx="4">
                  <c:v>FMCG</c:v>
                </c:pt>
              </c:strCache>
            </c:strRef>
          </c:cat>
          <c:val>
            <c:numRef>
              <c:f>'Fundamental Analysis'!$X$7:$X$11</c:f>
              <c:numCache>
                <c:formatCode>General</c:formatCode>
                <c:ptCount val="5"/>
                <c:pt idx="0">
                  <c:v>19.083300000000001</c:v>
                </c:pt>
                <c:pt idx="1">
                  <c:v>10.97</c:v>
                </c:pt>
                <c:pt idx="2">
                  <c:v>10.148</c:v>
                </c:pt>
                <c:pt idx="3">
                  <c:v>17.18</c:v>
                </c:pt>
                <c:pt idx="4">
                  <c:v>43.14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3-4C49-B4F5-881846BA8A31}"/>
            </c:ext>
          </c:extLst>
        </c:ser>
        <c:ser>
          <c:idx val="1"/>
          <c:order val="1"/>
          <c:tx>
            <c:strRef>
              <c:f>'Fundamental Analysis'!$Y$6</c:f>
              <c:strCache>
                <c:ptCount val="1"/>
                <c:pt idx="0">
                  <c:v>Mid Cap</c:v>
                </c:pt>
              </c:strCache>
            </c:strRef>
          </c:tx>
          <c:spPr>
            <a:solidFill>
              <a:srgbClr val="B9E4FF"/>
            </a:solidFill>
            <a:ln w="3175">
              <a:solidFill>
                <a:srgbClr val="295661"/>
              </a:solidFill>
            </a:ln>
            <a:effectLst/>
          </c:spPr>
          <c:invertIfNegative val="0"/>
          <c:cat>
            <c:strRef>
              <c:f>'Fundamental Analysis'!$W$7:$W$11</c:f>
              <c:strCache>
                <c:ptCount val="5"/>
                <c:pt idx="0">
                  <c:v>IT </c:v>
                </c:pt>
                <c:pt idx="1">
                  <c:v>Pharma</c:v>
                </c:pt>
                <c:pt idx="2">
                  <c:v>Bank</c:v>
                </c:pt>
                <c:pt idx="3">
                  <c:v>Energy</c:v>
                </c:pt>
                <c:pt idx="4">
                  <c:v>FMCG</c:v>
                </c:pt>
              </c:strCache>
            </c:strRef>
          </c:cat>
          <c:val>
            <c:numRef>
              <c:f>'Fundamental Analysis'!$Y$7:$Y$11</c:f>
              <c:numCache>
                <c:formatCode>General</c:formatCode>
                <c:ptCount val="5"/>
                <c:pt idx="0">
                  <c:v>14.717779999999999</c:v>
                </c:pt>
                <c:pt idx="1">
                  <c:v>15.63</c:v>
                </c:pt>
                <c:pt idx="2">
                  <c:v>22.8</c:v>
                </c:pt>
                <c:pt idx="3">
                  <c:v>18.657499999999999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D3-4C49-B4F5-881846BA8A31}"/>
            </c:ext>
          </c:extLst>
        </c:ser>
        <c:ser>
          <c:idx val="2"/>
          <c:order val="2"/>
          <c:tx>
            <c:strRef>
              <c:f>'Fundamental Analysis'!$Z$6</c:f>
              <c:strCache>
                <c:ptCount val="1"/>
                <c:pt idx="0">
                  <c:v>Large Cap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rgbClr val="295661"/>
              </a:solidFill>
            </a:ln>
            <a:effectLst/>
          </c:spPr>
          <c:invertIfNegative val="0"/>
          <c:cat>
            <c:strRef>
              <c:f>'Fundamental Analysis'!$W$7:$W$11</c:f>
              <c:strCache>
                <c:ptCount val="5"/>
                <c:pt idx="0">
                  <c:v>IT </c:v>
                </c:pt>
                <c:pt idx="1">
                  <c:v>Pharma</c:v>
                </c:pt>
                <c:pt idx="2">
                  <c:v>Bank</c:v>
                </c:pt>
                <c:pt idx="3">
                  <c:v>Energy</c:v>
                </c:pt>
                <c:pt idx="4">
                  <c:v>FMCG</c:v>
                </c:pt>
              </c:strCache>
            </c:strRef>
          </c:cat>
          <c:val>
            <c:numRef>
              <c:f>'Fundamental Analysis'!$Z$7:$Z$11</c:f>
              <c:numCache>
                <c:formatCode>General</c:formatCode>
                <c:ptCount val="5"/>
                <c:pt idx="0">
                  <c:v>20.99</c:v>
                </c:pt>
                <c:pt idx="1">
                  <c:v>43.3</c:v>
                </c:pt>
                <c:pt idx="2">
                  <c:v>13.91</c:v>
                </c:pt>
                <c:pt idx="3">
                  <c:v>20.22</c:v>
                </c:pt>
                <c:pt idx="4">
                  <c:v>61.03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D3-4C49-B4F5-881846BA8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82024688"/>
        <c:axId val="582003056"/>
      </c:barChart>
      <c:catAx>
        <c:axId val="58202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2003056"/>
        <c:crosses val="autoZero"/>
        <c:auto val="1"/>
        <c:lblAlgn val="ctr"/>
        <c:lblOffset val="100"/>
        <c:noMultiLvlLbl val="0"/>
      </c:catAx>
      <c:valAx>
        <c:axId val="582003056"/>
        <c:scaling>
          <c:orientation val="minMax"/>
          <c:max val="62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8202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2:00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9056,'0'0'1896,"20"-25"-1064,-12 16 8,-4 1-840,5 4-816,4-5 816,8-8-8280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2:00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9056,'0'0'1896,"20"-25"-1064,-12 16 8,-4 1-840,5 4-816,4-5 816,8-8-8280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2:00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9056,'0'0'1896,"20"-25"-1064,-12 16 8,-4 1-840,5 4-816,4-5 816,8-8-8280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2:00:2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9056,'0'0'1896,"20"-25"-1064,-12 16 8,-4 1-840,5 4-816,4-5 816,8-8-8280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2A89-CACD-4106-86C0-C7791F85A196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9FD3C-9EFC-4E16-A73F-D3A59CEE7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0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49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READ ON BL MODEL AND SHARPE LIMITATIONS </a:t>
            </a:r>
          </a:p>
          <a:p>
            <a:r>
              <a:rPr lang="en-IN" dirty="0"/>
              <a:t>Only 5 sectors </a:t>
            </a:r>
          </a:p>
          <a:p>
            <a:r>
              <a:rPr lang="en-IN" dirty="0"/>
              <a:t>Only used quantifiable measures in FA </a:t>
            </a:r>
          </a:p>
          <a:p>
            <a:endParaRPr lang="en-IN" dirty="0"/>
          </a:p>
          <a:p>
            <a:r>
              <a:rPr lang="en-IN" dirty="0"/>
              <a:t>BL </a:t>
            </a:r>
            <a:r>
              <a:rPr lang="en-IN" dirty="0" err="1"/>
              <a:t>Litterman</a:t>
            </a:r>
            <a:r>
              <a:rPr lang="en-IN" dirty="0"/>
              <a:t> limitations</a:t>
            </a:r>
          </a:p>
          <a:p>
            <a:r>
              <a:rPr lang="en-IN" dirty="0"/>
              <a:t>Not using derivates or AI – only considering equity </a:t>
            </a:r>
          </a:p>
          <a:p>
            <a:endParaRPr lang="en-IN" dirty="0"/>
          </a:p>
          <a:p>
            <a:r>
              <a:rPr lang="en-IN" dirty="0"/>
              <a:t>Assumed rationality of investor while answering </a:t>
            </a:r>
            <a:r>
              <a:rPr lang="en-IN" dirty="0" err="1"/>
              <a:t>robo</a:t>
            </a:r>
            <a:r>
              <a:rPr lang="en-IN" dirty="0"/>
              <a:t> babe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Future scope </a:t>
            </a:r>
          </a:p>
          <a:p>
            <a:r>
              <a:rPr lang="en-IN" dirty="0"/>
              <a:t>Not sensitive to one factor </a:t>
            </a:r>
          </a:p>
          <a:p>
            <a:r>
              <a:rPr lang="en-IN" dirty="0"/>
              <a:t>Comprehensive mechanism that encapsulates multiple perspectives</a:t>
            </a:r>
          </a:p>
          <a:p>
            <a:r>
              <a:rPr lang="en-IN" dirty="0"/>
              <a:t>Integrate ethical web scraping and qualitative parameters vis a vis good will </a:t>
            </a:r>
          </a:p>
          <a:p>
            <a:r>
              <a:rPr lang="en-IN" dirty="0"/>
              <a:t>Real time changes – active portfolio management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8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AF9FE-F90C-4989-A077-00F82A78C71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are in march 19 </a:t>
            </a:r>
            <a:r>
              <a:rPr lang="en-IN" dirty="0" err="1">
                <a:solidFill>
                  <a:schemeClr val="bg1"/>
                </a:solidFill>
              </a:rPr>
              <a:t>rn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 assumptions applicable to bl, </a:t>
            </a:r>
            <a:r>
              <a:rPr lang="en-IN" dirty="0" err="1">
                <a:solidFill>
                  <a:schemeClr val="bg1"/>
                </a:solidFill>
              </a:rPr>
              <a:t>sharpe</a:t>
            </a:r>
            <a:r>
              <a:rPr lang="en-IN" dirty="0">
                <a:solidFill>
                  <a:schemeClr val="bg1"/>
                </a:solidFill>
              </a:rPr>
              <a:t>, regression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Mean is a good measure of central tendency.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Accounting policies are standard across all companies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No cap on investment as pooling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Rational investors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8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Excel:company</a:t>
            </a:r>
            <a:r>
              <a:rPr lang="en-US" dirty="0"/>
              <a:t> 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Exchange: NSE </a:t>
            </a:r>
          </a:p>
          <a:p>
            <a:r>
              <a:rPr lang="en-US" dirty="0"/>
              <a:t>How many sector – how many have we chose, total stocks, </a:t>
            </a:r>
            <a:r>
              <a:rPr lang="en-US" b="1" dirty="0"/>
              <a:t>why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07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Price-to-Earnings (P/E) - 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Debt-to-Equity (D/E) - Leverage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Quick Ratio - Liquidity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Return on Equity (ROE) -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Current Account Savings Account (CASA) – Bank Liquidity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Capital Adequacy Ratio (CAR</a:t>
            </a:r>
            <a:r>
              <a:rPr lang="en-IN" sz="1200" dirty="0">
                <a:solidFill>
                  <a:schemeClr val="bg1"/>
                </a:solidFill>
                <a:latin typeface="Raleway" pitchFamily="2" charset="0"/>
              </a:rPr>
              <a:t>) </a:t>
            </a: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– Bank Liquidity </a:t>
            </a:r>
            <a:endParaRPr lang="en-IN" sz="1200" dirty="0">
              <a:solidFill>
                <a:schemeClr val="bg1"/>
              </a:solidFill>
              <a:latin typeface="Raleway" pitchFamily="2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90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Price-to-Earnings (P/E) - 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Debt-to-Equity (D/E) - Leverage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Quick Ratio - Liquidity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Return on Equity (ROE) -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Current Account Savings Account (CASA) – Bank Liquidity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Capital Adequacy Ratio (CAR</a:t>
            </a:r>
            <a:r>
              <a:rPr lang="en-IN" sz="1200" dirty="0">
                <a:solidFill>
                  <a:schemeClr val="bg1"/>
                </a:solidFill>
                <a:latin typeface="Raleway" pitchFamily="2" charset="0"/>
              </a:rPr>
              <a:t>) </a:t>
            </a:r>
            <a:r>
              <a:rPr lang="en-IN" sz="1200" dirty="0">
                <a:solidFill>
                  <a:schemeClr val="bg1"/>
                </a:solidFill>
                <a:latin typeface="Raleway SemiBold" pitchFamily="2" charset="0"/>
              </a:rPr>
              <a:t>– Bank Liquidity </a:t>
            </a:r>
            <a:endParaRPr lang="en-IN" sz="1200" dirty="0">
              <a:solidFill>
                <a:schemeClr val="bg1"/>
              </a:solidFill>
              <a:latin typeface="Raleway" pitchFamily="2" charset="0"/>
            </a:endParaRPr>
          </a:p>
          <a:p>
            <a:endParaRPr lang="en-IN" dirty="0"/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Say: </a:t>
            </a:r>
            <a:r>
              <a:rPr lang="en-US" sz="1200" i="1" dirty="0">
                <a:solidFill>
                  <a:srgbClr val="000000"/>
                </a:solidFill>
                <a:latin typeface="Arial" panose="020B0604020202020204" pitchFamily="34" charset="0"/>
              </a:rPr>
              <a:t>Replicate real word process </a:t>
            </a:r>
            <a:endParaRPr lang="en-US" dirty="0"/>
          </a:p>
          <a:p>
            <a:r>
              <a:rPr lang="en-US" dirty="0"/>
              <a:t>Theory </a:t>
            </a:r>
          </a:p>
          <a:p>
            <a:r>
              <a:rPr lang="en-US" dirty="0"/>
              <a:t>Divided small large mid cap </a:t>
            </a:r>
          </a:p>
          <a:p>
            <a:r>
              <a:rPr lang="en-US" dirty="0"/>
              <a:t>Financial ratios – in the order we used them </a:t>
            </a:r>
          </a:p>
          <a:p>
            <a:r>
              <a:rPr lang="en-US" dirty="0"/>
              <a:t>Thresholds (can do stacked) </a:t>
            </a:r>
          </a:p>
          <a:p>
            <a:r>
              <a:rPr lang="en-US" dirty="0"/>
              <a:t>Final company info (+filtered)</a:t>
            </a:r>
          </a:p>
          <a:p>
            <a:endParaRPr lang="en-US" dirty="0"/>
          </a:p>
          <a:p>
            <a:r>
              <a:rPr lang="en-US" dirty="0"/>
              <a:t>Stocks remaining - 16</a:t>
            </a:r>
          </a:p>
          <a:p>
            <a:endParaRPr lang="en-US" dirty="0"/>
          </a:p>
          <a:p>
            <a:r>
              <a:rPr lang="en-US" dirty="0"/>
              <a:t>Top 33% row for each sector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90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Historical monthly data from </a:t>
            </a:r>
            <a:r>
              <a:rPr lang="en-US" dirty="0" err="1"/>
              <a:t>aug</a:t>
            </a:r>
            <a:r>
              <a:rPr lang="en-US" dirty="0"/>
              <a:t> 16 – march 2021 </a:t>
            </a:r>
          </a:p>
          <a:p>
            <a:r>
              <a:rPr lang="en-US" dirty="0"/>
              <a:t>Where 16-19 is training and 19-21 is test but not literally </a:t>
            </a:r>
          </a:p>
          <a:p>
            <a:r>
              <a:rPr lang="en-US" dirty="0"/>
              <a:t>Calculated various measures of risk and came down to an equity portfolio of 11 stocks </a:t>
            </a:r>
          </a:p>
          <a:p>
            <a:r>
              <a:rPr lang="en-IN" dirty="0"/>
              <a:t>Excel: shortlisted companies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8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are in march 19 </a:t>
            </a:r>
            <a:r>
              <a:rPr lang="en-IN" dirty="0" err="1">
                <a:solidFill>
                  <a:schemeClr val="bg1"/>
                </a:solidFill>
              </a:rPr>
              <a:t>rn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 assumptions applicable to bl, </a:t>
            </a:r>
            <a:r>
              <a:rPr lang="en-IN" dirty="0" err="1">
                <a:solidFill>
                  <a:schemeClr val="bg1"/>
                </a:solidFill>
              </a:rPr>
              <a:t>sharpe</a:t>
            </a:r>
            <a:r>
              <a:rPr lang="en-IN" dirty="0">
                <a:solidFill>
                  <a:schemeClr val="bg1"/>
                </a:solidFill>
              </a:rPr>
              <a:t>, regression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Mean is a good measure of central tendency.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Accounting policies are standard across all companies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No cap on investment as pooling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Rational investors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8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method combines the best of both the quantitative as well as the qualitative world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07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9FD3C-9EFC-4E16-A73F-D3A59CEE786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74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C379-D81A-4B30-8F4F-6F181459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7D4A4-AE76-45E7-A6F8-8EBA7B77D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499-A68F-4F00-AD09-C5EE8BB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699B0-D1FD-44F5-83C5-4CA7E2CC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CAE1-BBFD-49A6-ABCA-C70D8566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5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6DDC-A6AE-4CF1-8B80-85874C2E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BFAB-572C-413F-9683-DE80AA1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F5D5-C10F-49AD-8CEE-5F5495E0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6080-AF1B-4A16-B886-15432FE4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6AA7-E2A6-4434-B4CE-B7862CA5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3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A4720-F4DE-4607-91CB-088C83509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72105-6CE9-4524-9CF3-9E6A5CFBD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98B4-30DC-41A4-9CCC-4AF11953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8C0E-DC20-4372-AA2D-7A5438AD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0DEE-BA0D-4DE0-8BBD-AF78BC62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63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4C21-0631-4151-A7FC-DDE46CED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FC98-D9A5-4624-BAA7-641367F2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D670-5C76-4B56-A7B0-F6249E2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4947-E2E0-4482-BC6D-CAF2D6FF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9B99-474F-4DA1-94B1-41379974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68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BFA0-7E3A-41FF-81DE-A177A94E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ECBB-1A8F-4FB8-8B05-4189FDB4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3572-17A7-4A19-9C26-461F4067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9B84-6995-4395-BD18-B75FA6EE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EB56-D6B8-4F20-8FC4-E9CE3B24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6F70-E8E0-4D62-BE2C-4D7DE35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84FA-6847-483F-B6AD-AF506648B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EC536-88D2-4A1F-AE3B-2A437204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A58A3-C19C-42A0-8934-B33A654F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8564-2977-478C-8C34-10A65005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487DF-D1C4-456E-AB26-6FC5EE0D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1546-97A5-4E2C-AA14-292B59BC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56A0-0381-47EA-B287-928E971B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33772-BF58-4C20-8155-0192601D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21F8C-4622-4EEC-A436-D8849181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4ED8F-4928-477E-983F-925B389D0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BD0E8-3C01-4E2A-94B6-3587F4F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D362A-5BC9-40A1-980F-C5DD0777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36B9B-080C-4959-9DCC-AFA0E5EE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74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FE62-DAE0-4ED5-9510-24D1D3D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B44BD-DEFF-4653-87E9-1FC3DBC9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49702-071F-476B-B4CE-6F7CDF78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C6E27-D21C-408C-91E7-01989A5F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7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F5AF-115A-4812-BF14-5FCE1F62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1ACA0-05D8-4392-B5E5-B11BFC3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243B-4DC3-434C-B80F-B4DC9068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B9A6-22F9-4743-9686-71AB3FDE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B41E-304B-4C88-82D0-A3B4F301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BA5F0-2963-4B7C-BD80-4DA68D48E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4AF89-D21B-4DF0-B2A3-9A133AEC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E3C01-F32B-4948-82EE-A2A16AC0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4A1B-D570-46AC-8048-678A3390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13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E285-17D6-4A77-8F89-D808C6D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6D06-C84D-4E9F-9557-996911412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57D76-FF2B-45EA-8A6E-67C9FBF3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75204-80FF-455D-A4AF-6D1619DC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6CB3-3684-4C8B-9027-5943D74C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B01A5-4CF9-4A0C-B7E5-9B27102C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96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04FD4-D8AE-4665-95A1-52620777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660A7-7B59-46E7-B6D0-917005CB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8C0B-5E8D-41F5-907B-09BD123EF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CB44-9061-4261-B321-54B360860377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B317-A614-4B47-9FAE-4B2955FFE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BDF4-CED4-4617-AC05-CF1B4CBA6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96B1-318C-40EC-8575-1882AA19BB3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9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../Project%20Particulars.xlsx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2D55017-A3F8-4F02-8766-7A9FB384A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C03FA140-5BE8-46E5-8D24-6EB8F7573550}"/>
              </a:ext>
            </a:extLst>
          </p:cNvPr>
          <p:cNvSpPr txBox="1">
            <a:spLocks/>
          </p:cNvSpPr>
          <p:nvPr/>
        </p:nvSpPr>
        <p:spPr>
          <a:xfrm>
            <a:off x="910543" y="964398"/>
            <a:ext cx="6924422" cy="13777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aleway ExtraBold" pitchFamily="2" charset="0"/>
              </a:rPr>
              <a:t>THE SHA</a:t>
            </a:r>
            <a:r>
              <a:rPr lang="en-IN" dirty="0">
                <a:solidFill>
                  <a:schemeClr val="bg1"/>
                </a:solidFill>
                <a:latin typeface="Raleway ExtraBold" pitchFamily="2" charset="0"/>
              </a:rPr>
              <a:t>₹</a:t>
            </a:r>
            <a:r>
              <a:rPr lang="en-US" dirty="0">
                <a:solidFill>
                  <a:schemeClr val="bg1"/>
                </a:solidFill>
                <a:latin typeface="Raleway ExtraBold" pitchFamily="2" charset="0"/>
              </a:rPr>
              <a:t>P(E) PO</a:t>
            </a:r>
            <a:r>
              <a:rPr lang="en-IN" dirty="0">
                <a:solidFill>
                  <a:schemeClr val="bg1"/>
                </a:solidFill>
                <a:latin typeface="Raleway ExtraBold" pitchFamily="2" charset="0"/>
              </a:rPr>
              <a:t>₹</a:t>
            </a:r>
            <a:r>
              <a:rPr lang="en-US" dirty="0">
                <a:solidFill>
                  <a:schemeClr val="bg1"/>
                </a:solidFill>
                <a:latin typeface="Raleway ExtraBold" pitchFamily="2" charset="0"/>
              </a:rPr>
              <a:t>TFOLIO SOLUTION</a:t>
            </a:r>
            <a:endParaRPr lang="en-IN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D260472-B55E-409B-9290-C3A09C528400}"/>
              </a:ext>
            </a:extLst>
          </p:cNvPr>
          <p:cNvSpPr txBox="1">
            <a:spLocks/>
          </p:cNvSpPr>
          <p:nvPr/>
        </p:nvSpPr>
        <p:spPr>
          <a:xfrm>
            <a:off x="910543" y="2751403"/>
            <a:ext cx="3707757" cy="8965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Mentored by:</a:t>
            </a:r>
          </a:p>
          <a:p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Prof. </a:t>
            </a:r>
            <a:r>
              <a:rPr lang="en-IN" sz="1800" b="1" dirty="0" err="1">
                <a:solidFill>
                  <a:schemeClr val="bg1"/>
                </a:solidFill>
                <a:latin typeface="Raleway" pitchFamily="2" charset="0"/>
              </a:rPr>
              <a:t>Jagbandhu</a:t>
            </a:r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 </a:t>
            </a:r>
            <a:r>
              <a:rPr lang="en-IN" sz="1800" b="1" dirty="0" err="1">
                <a:solidFill>
                  <a:schemeClr val="bg1"/>
                </a:solidFill>
                <a:latin typeface="Raleway" pitchFamily="2" charset="0"/>
              </a:rPr>
              <a:t>Padhy</a:t>
            </a:r>
            <a:endParaRPr lang="en-IN" sz="1800" b="1" dirty="0">
              <a:solidFill>
                <a:schemeClr val="bg1"/>
              </a:solidFill>
              <a:latin typeface="Raleway" pitchFamily="2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Prof. Sharad </a:t>
            </a:r>
            <a:r>
              <a:rPr lang="en-IN" sz="1800" b="1" dirty="0" err="1">
                <a:solidFill>
                  <a:schemeClr val="bg1"/>
                </a:solidFill>
                <a:latin typeface="Raleway" pitchFamily="2" charset="0"/>
              </a:rPr>
              <a:t>Ratihalli</a:t>
            </a:r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 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A3DCB12-7D8D-457B-B58A-99E45113E320}"/>
              </a:ext>
            </a:extLst>
          </p:cNvPr>
          <p:cNvSpPr txBox="1">
            <a:spLocks/>
          </p:cNvSpPr>
          <p:nvPr/>
        </p:nvSpPr>
        <p:spPr>
          <a:xfrm>
            <a:off x="8432156" y="4843914"/>
            <a:ext cx="2849301" cy="14350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By: </a:t>
            </a:r>
          </a:p>
          <a:p>
            <a:pPr algn="r"/>
            <a:r>
              <a:rPr lang="en-IN" sz="1800" b="1" dirty="0" err="1">
                <a:solidFill>
                  <a:schemeClr val="bg1"/>
                </a:solidFill>
                <a:latin typeface="Raleway" pitchFamily="2" charset="0"/>
              </a:rPr>
              <a:t>Dharmi</a:t>
            </a:r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 Gala A014</a:t>
            </a:r>
          </a:p>
          <a:p>
            <a:pPr algn="r"/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Dhruv Goyal A018</a:t>
            </a:r>
          </a:p>
          <a:p>
            <a:pPr algn="r"/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Aman Jain A021</a:t>
            </a:r>
          </a:p>
          <a:p>
            <a:pPr algn="r"/>
            <a:r>
              <a:rPr lang="en-IN" sz="1800" b="1" dirty="0">
                <a:solidFill>
                  <a:schemeClr val="bg1"/>
                </a:solidFill>
                <a:latin typeface="Raleway" pitchFamily="2" charset="0"/>
              </a:rPr>
              <a:t>Mahi Shah A037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4485D-3CB2-4717-94EB-0673DC56907C}"/>
              </a:ext>
            </a:extLst>
          </p:cNvPr>
          <p:cNvSpPr/>
          <p:nvPr/>
        </p:nvSpPr>
        <p:spPr>
          <a:xfrm>
            <a:off x="1010653" y="2342107"/>
            <a:ext cx="6926400" cy="9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14:cNvPr>
              <p14:cNvContentPartPr/>
              <p14:nvPr/>
            </p14:nvContentPartPr>
            <p14:xfrm>
              <a:off x="12712991" y="4354863"/>
              <a:ext cx="2772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3873" y="4345740"/>
                <a:ext cx="45592" cy="4452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AB66AF5-CEB8-441B-AFF9-A9850D9E2CCC}"/>
              </a:ext>
            </a:extLst>
          </p:cNvPr>
          <p:cNvSpPr/>
          <p:nvPr/>
        </p:nvSpPr>
        <p:spPr>
          <a:xfrm>
            <a:off x="0" y="514284"/>
            <a:ext cx="12192000" cy="648000"/>
          </a:xfrm>
          <a:prstGeom prst="rect">
            <a:avLst/>
          </a:prstGeom>
          <a:solidFill>
            <a:srgbClr val="EDEEFD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A091-ABA1-49A9-B743-D9AD332B7175}"/>
              </a:ext>
            </a:extLst>
          </p:cNvPr>
          <p:cNvSpPr txBox="1"/>
          <p:nvPr/>
        </p:nvSpPr>
        <p:spPr>
          <a:xfrm>
            <a:off x="764322" y="545897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BLACK LITTERMAN MODEL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893E9-4409-48F0-8FC3-F18FD337B04A}"/>
              </a:ext>
            </a:extLst>
          </p:cNvPr>
          <p:cNvSpPr txBox="1"/>
          <p:nvPr/>
        </p:nvSpPr>
        <p:spPr>
          <a:xfrm>
            <a:off x="764322" y="1482866"/>
            <a:ext cx="105453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Used to calculate Expected Returns</a:t>
            </a:r>
          </a:p>
          <a:p>
            <a:endParaRPr lang="en-IN" sz="19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Developed to overcome the limitations of the Modern Portfolio Theory (MPT)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Makes use of market data as well as portfolio manager's views, hence it is a  holistic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Raleway SemiBold" pitchFamily="2" charset="0"/>
            </a:endParaRPr>
          </a:p>
          <a:p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Every view is independent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Market returns follow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Initial weights have been assigned according to market cap of each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        (Satchell &amp; </a:t>
            </a:r>
            <a:r>
              <a:rPr lang="en-US" sz="1900" dirty="0" err="1">
                <a:solidFill>
                  <a:schemeClr val="bg1"/>
                </a:solidFill>
                <a:latin typeface="Raleway SemiBold" pitchFamily="2" charset="0"/>
              </a:rPr>
              <a:t>Scowcrowft</a:t>
            </a: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 Model)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Raleway SemiBold" pitchFamily="2" charset="0"/>
            </a:endParaRPr>
          </a:p>
          <a:p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Limitations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Sensitive to investor inputs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Raleway SemiBold" pitchFamily="2" charset="0"/>
              </a:rPr>
              <a:t>Views are constrained to returns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Raleway SemiBold" pitchFamily="2" charset="0"/>
            </a:endParaRPr>
          </a:p>
          <a:p>
            <a:endParaRPr lang="en-IN" sz="19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7752C305-14EB-4D60-A57A-0FAEE0EF6D6C}"/>
                  </a:ext>
                </a:extLst>
              </p:cNvPr>
              <p:cNvSpPr txBox="1"/>
              <p:nvPr/>
            </p:nvSpPr>
            <p:spPr>
              <a:xfrm>
                <a:off x="2731033" y="4784018"/>
                <a:ext cx="5906169" cy="324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5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18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5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8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5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5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  <m:r>
                                    <a:rPr lang="en-US" sz="185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</m:e>
                            <m:sup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5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sz="185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5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85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  <m:sup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5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5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85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185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7752C305-14EB-4D60-A57A-0FAEE0EF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33" y="4784018"/>
                <a:ext cx="5906169" cy="324576"/>
              </a:xfrm>
              <a:prstGeom prst="rect">
                <a:avLst/>
              </a:prstGeom>
              <a:blipFill>
                <a:blip r:embed="rId5"/>
                <a:stretch>
                  <a:fillRect r="-722" b="-26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4044E3-0FC4-46F4-A8FC-E7C459BD2204}"/>
                  </a:ext>
                </a:extLst>
              </p:cNvPr>
              <p:cNvSpPr txBox="1"/>
              <p:nvPr/>
            </p:nvSpPr>
            <p:spPr>
              <a:xfrm>
                <a:off x="1104472" y="4378110"/>
                <a:ext cx="32531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= </a:t>
                </a:r>
                <a:r>
                  <a:rPr lang="en-IN" dirty="0">
                    <a:solidFill>
                      <a:schemeClr val="bg1"/>
                    </a:solidFill>
                    <a:latin typeface="Raleway SemiBold" pitchFamily="2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4044E3-0FC4-46F4-A8FC-E7C459BD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72" y="4378110"/>
                <a:ext cx="3253122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9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14:cNvPr>
              <p14:cNvContentPartPr/>
              <p14:nvPr/>
            </p14:nvContentPartPr>
            <p14:xfrm>
              <a:off x="12712991" y="4354863"/>
              <a:ext cx="2772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3873" y="4345740"/>
                <a:ext cx="45592" cy="4452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AB66AF5-CEB8-441B-AFF9-A9850D9E2CCC}"/>
              </a:ext>
            </a:extLst>
          </p:cNvPr>
          <p:cNvSpPr/>
          <p:nvPr/>
        </p:nvSpPr>
        <p:spPr>
          <a:xfrm>
            <a:off x="0" y="512381"/>
            <a:ext cx="12192000" cy="648000"/>
          </a:xfrm>
          <a:prstGeom prst="rect">
            <a:avLst/>
          </a:prstGeom>
          <a:solidFill>
            <a:srgbClr val="62B7D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A091-ABA1-49A9-B743-D9AD332B7175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11640"/>
                </a:solidFill>
                <a:latin typeface="Raleway" pitchFamily="2" charset="0"/>
              </a:rPr>
              <a:t>SHARPE RATIO OPTIMIZATION</a:t>
            </a:r>
            <a:endParaRPr lang="en-IN" sz="3200" b="1" dirty="0">
              <a:solidFill>
                <a:srgbClr val="011640"/>
              </a:solidFill>
              <a:latin typeface="Raleway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81E6-BFB7-4490-87DB-03CF65AD1D52}"/>
              </a:ext>
            </a:extLst>
          </p:cNvPr>
          <p:cNvSpPr/>
          <p:nvPr/>
        </p:nvSpPr>
        <p:spPr>
          <a:xfrm>
            <a:off x="0" y="1861550"/>
            <a:ext cx="12192000" cy="648000"/>
          </a:xfrm>
          <a:prstGeom prst="rect">
            <a:avLst/>
          </a:prstGeom>
          <a:solidFill>
            <a:srgbClr val="62B7D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85D88-C501-44A5-9E1C-755E2531D473}"/>
              </a:ext>
            </a:extLst>
          </p:cNvPr>
          <p:cNvSpPr txBox="1"/>
          <p:nvPr/>
        </p:nvSpPr>
        <p:spPr>
          <a:xfrm>
            <a:off x="764322" y="18901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11640"/>
                </a:solidFill>
                <a:latin typeface="Raleway" pitchFamily="2" charset="0"/>
              </a:rPr>
              <a:t>ADVISORY TOOL</a:t>
            </a:r>
            <a:endParaRPr lang="en-IN" sz="3200" b="1" dirty="0">
              <a:solidFill>
                <a:srgbClr val="011640"/>
              </a:solidFill>
              <a:latin typeface="Raleway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3124A-F2DD-4A87-8767-4E42202DFB90}"/>
              </a:ext>
            </a:extLst>
          </p:cNvPr>
          <p:cNvSpPr/>
          <p:nvPr/>
        </p:nvSpPr>
        <p:spPr>
          <a:xfrm>
            <a:off x="0" y="3210719"/>
            <a:ext cx="12192000" cy="648000"/>
          </a:xfrm>
          <a:prstGeom prst="rect">
            <a:avLst/>
          </a:prstGeom>
          <a:solidFill>
            <a:srgbClr val="62B7D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A50F3-185E-4E42-ADDE-2525E88B1FA7}"/>
              </a:ext>
            </a:extLst>
          </p:cNvPr>
          <p:cNvSpPr txBox="1"/>
          <p:nvPr/>
        </p:nvSpPr>
        <p:spPr>
          <a:xfrm>
            <a:off x="764322" y="32363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11640"/>
                </a:solidFill>
                <a:latin typeface="Raleway" pitchFamily="2" charset="0"/>
              </a:rPr>
              <a:t>DASHBOARD</a:t>
            </a:r>
            <a:endParaRPr lang="en-IN" sz="3200" b="1" dirty="0">
              <a:solidFill>
                <a:srgbClr val="011640"/>
              </a:solidFill>
              <a:latin typeface="Raleway" pitchFamily="2" charset="0"/>
            </a:endParaRPr>
          </a:p>
        </p:txBody>
      </p:sp>
      <p:pic>
        <p:nvPicPr>
          <p:cNvPr id="1026" name="Picture 2" descr="Microsoft Excel - Wikipedia">
            <a:hlinkClick r:id="rId5" action="ppaction://hlinkfile"/>
            <a:extLst>
              <a:ext uri="{FF2B5EF4-FFF2-40B4-BE49-F238E27FC236}">
                <a16:creationId xmlns:a16="http://schemas.microsoft.com/office/drawing/2014/main" id="{8878A54A-4C9A-4384-9423-A658CADE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206" y="5397623"/>
            <a:ext cx="927894" cy="8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9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221AAE-12D7-4330-B2CC-D3E7719A496D}"/>
              </a:ext>
            </a:extLst>
          </p:cNvPr>
          <p:cNvSpPr/>
          <p:nvPr/>
        </p:nvSpPr>
        <p:spPr>
          <a:xfrm>
            <a:off x="0" y="514284"/>
            <a:ext cx="12192000" cy="648000"/>
          </a:xfrm>
          <a:prstGeom prst="rect">
            <a:avLst/>
          </a:prstGeom>
          <a:solidFill>
            <a:srgbClr val="ECECE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97B4C-F69D-47A9-82A8-E446AD27ADC5}"/>
              </a:ext>
            </a:extLst>
          </p:cNvPr>
          <p:cNvSpPr txBox="1"/>
          <p:nvPr/>
        </p:nvSpPr>
        <p:spPr>
          <a:xfrm>
            <a:off x="764322" y="545897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LIMITATIONS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D944E-4A6A-4FEA-B264-CB48D2572EA2}"/>
              </a:ext>
            </a:extLst>
          </p:cNvPr>
          <p:cNvSpPr txBox="1"/>
          <p:nvPr/>
        </p:nvSpPr>
        <p:spPr>
          <a:xfrm>
            <a:off x="764322" y="1394217"/>
            <a:ext cx="96309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Equity consists 0f 5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Quantitative measures used in Fundamental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Portfolio consists of only equity and a risk-free instrument(s)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Assumed rationality of investors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All limitations that apply to Black </a:t>
            </a:r>
            <a:r>
              <a:rPr lang="en-IN" sz="1900" dirty="0" err="1">
                <a:solidFill>
                  <a:schemeClr val="bg1"/>
                </a:solidFill>
                <a:latin typeface="Raleway SemiBold" pitchFamily="2" charset="0"/>
              </a:rPr>
              <a:t>Litterman</a:t>
            </a: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 Model, Sharpe Optimization and Ratio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735BE-8B0F-4F77-9659-D72A4B5F9E11}"/>
              </a:ext>
            </a:extLst>
          </p:cNvPr>
          <p:cNvSpPr/>
          <p:nvPr/>
        </p:nvSpPr>
        <p:spPr>
          <a:xfrm>
            <a:off x="0" y="4057585"/>
            <a:ext cx="12192000" cy="648000"/>
          </a:xfrm>
          <a:prstGeom prst="rect">
            <a:avLst/>
          </a:prstGeom>
          <a:solidFill>
            <a:srgbClr val="ECECE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20CE-FA03-48C7-9082-3209E6296BDC}"/>
              </a:ext>
            </a:extLst>
          </p:cNvPr>
          <p:cNvSpPr txBox="1"/>
          <p:nvPr/>
        </p:nvSpPr>
        <p:spPr>
          <a:xfrm>
            <a:off x="764322" y="4089197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FUTURE SCOPE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893AD-1F40-41A0-BE64-0155ED433CF7}"/>
              </a:ext>
            </a:extLst>
          </p:cNvPr>
          <p:cNvSpPr txBox="1"/>
          <p:nvPr/>
        </p:nvSpPr>
        <p:spPr>
          <a:xfrm>
            <a:off x="764322" y="4956768"/>
            <a:ext cx="101703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Integration of ethical web scraping and qualitative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Active portfolio management with dynamic changes in weights</a:t>
            </a:r>
          </a:p>
        </p:txBody>
      </p:sp>
    </p:spTree>
    <p:extLst>
      <p:ext uri="{BB962C8B-B14F-4D97-AF65-F5344CB8AC3E}">
        <p14:creationId xmlns:p14="http://schemas.microsoft.com/office/powerpoint/2010/main" val="863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1385A-3690-401A-BF25-8E6A8FD562A8}"/>
              </a:ext>
            </a:extLst>
          </p:cNvPr>
          <p:cNvSpPr/>
          <p:nvPr/>
        </p:nvSpPr>
        <p:spPr>
          <a:xfrm>
            <a:off x="-780836" y="976045"/>
            <a:ext cx="6779987" cy="4320000"/>
          </a:xfrm>
          <a:prstGeom prst="rect">
            <a:avLst/>
          </a:prstGeom>
          <a:solidFill>
            <a:srgbClr val="D8F3F8"/>
          </a:solidFill>
          <a:ln>
            <a:solidFill>
              <a:srgbClr val="D8F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844E7-45DA-47CF-BCAD-ACA92994B8B7}"/>
              </a:ext>
            </a:extLst>
          </p:cNvPr>
          <p:cNvSpPr/>
          <p:nvPr/>
        </p:nvSpPr>
        <p:spPr>
          <a:xfrm>
            <a:off x="6006000" y="976045"/>
            <a:ext cx="180000" cy="180000"/>
          </a:xfrm>
          <a:prstGeom prst="rect">
            <a:avLst/>
          </a:prstGeom>
          <a:solidFill>
            <a:srgbClr val="011640"/>
          </a:solidFill>
          <a:ln>
            <a:solidFill>
              <a:srgbClr val="01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2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Tm="0">
        <p159:morph option="byObject"/>
      </p:transition>
    </mc:Choice>
    <mc:Fallback xmlns="">
      <p:transition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1385A-3690-401A-BF25-8E6A8FD562A8}"/>
              </a:ext>
            </a:extLst>
          </p:cNvPr>
          <p:cNvSpPr/>
          <p:nvPr/>
        </p:nvSpPr>
        <p:spPr>
          <a:xfrm>
            <a:off x="-780836" y="976045"/>
            <a:ext cx="6779987" cy="4320000"/>
          </a:xfrm>
          <a:prstGeom prst="rect">
            <a:avLst/>
          </a:prstGeom>
          <a:solidFill>
            <a:srgbClr val="D8F3F8"/>
          </a:solidFill>
          <a:ln>
            <a:solidFill>
              <a:srgbClr val="D8F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844E7-45DA-47CF-BCAD-ACA92994B8B7}"/>
              </a:ext>
            </a:extLst>
          </p:cNvPr>
          <p:cNvSpPr/>
          <p:nvPr/>
        </p:nvSpPr>
        <p:spPr>
          <a:xfrm>
            <a:off x="6006000" y="1271016"/>
            <a:ext cx="180000" cy="4315968"/>
          </a:xfrm>
          <a:prstGeom prst="rect">
            <a:avLst/>
          </a:prstGeom>
          <a:solidFill>
            <a:srgbClr val="011640"/>
          </a:solidFill>
          <a:ln>
            <a:solidFill>
              <a:srgbClr val="01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4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 advTm="0">
        <p159:morph option="byObject"/>
      </p:transition>
    </mc:Choice>
    <mc:Fallback xmlns="">
      <p:transition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1385A-3690-401A-BF25-8E6A8FD562A8}"/>
              </a:ext>
            </a:extLst>
          </p:cNvPr>
          <p:cNvSpPr/>
          <p:nvPr/>
        </p:nvSpPr>
        <p:spPr>
          <a:xfrm>
            <a:off x="-3865547" y="1271016"/>
            <a:ext cx="4315778" cy="4320000"/>
          </a:xfrm>
          <a:prstGeom prst="rect">
            <a:avLst/>
          </a:prstGeom>
          <a:solidFill>
            <a:srgbClr val="D8F3F8"/>
          </a:solidFill>
          <a:ln>
            <a:solidFill>
              <a:srgbClr val="D8F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13B78-B49E-44BB-935D-A47C8FE6DA32}"/>
              </a:ext>
            </a:extLst>
          </p:cNvPr>
          <p:cNvSpPr txBox="1"/>
          <p:nvPr/>
        </p:nvSpPr>
        <p:spPr>
          <a:xfrm>
            <a:off x="717484" y="2274838"/>
            <a:ext cx="6162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011640"/>
                </a:solidFill>
                <a:latin typeface="Raleway Black" pitchFamily="2" charset="0"/>
              </a:rPr>
              <a:t>THANK </a:t>
            </a:r>
          </a:p>
          <a:p>
            <a:r>
              <a:rPr lang="en-IN" sz="7200" dirty="0">
                <a:solidFill>
                  <a:srgbClr val="011640"/>
                </a:solidFill>
                <a:latin typeface="Raleway Black" pitchFamily="2" charset="0"/>
              </a:rPr>
              <a:t>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844E7-45DA-47CF-BCAD-ACA92994B8B7}"/>
              </a:ext>
            </a:extLst>
          </p:cNvPr>
          <p:cNvSpPr/>
          <p:nvPr/>
        </p:nvSpPr>
        <p:spPr>
          <a:xfrm>
            <a:off x="452696" y="1271016"/>
            <a:ext cx="180000" cy="4315968"/>
          </a:xfrm>
          <a:prstGeom prst="rect">
            <a:avLst/>
          </a:prstGeom>
          <a:solidFill>
            <a:srgbClr val="011640"/>
          </a:solidFill>
          <a:ln>
            <a:solidFill>
              <a:srgbClr val="01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4B6DE17-2884-4AD4-B831-0C5FD71001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1"/>
          <a:stretch/>
        </p:blipFill>
        <p:spPr>
          <a:xfrm>
            <a:off x="4872002" y="3635666"/>
            <a:ext cx="2079715" cy="2674800"/>
          </a:xfrm>
          <a:prstGeom prst="rect">
            <a:avLst/>
          </a:prstGeom>
        </p:spPr>
      </p:pic>
      <p:pic>
        <p:nvPicPr>
          <p:cNvPr id="8" name="Picture 7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FD2549E8-41BF-48A6-9261-E20D119CC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02" y="411633"/>
            <a:ext cx="2079715" cy="2673920"/>
          </a:xfrm>
          <a:prstGeom prst="rect">
            <a:avLst/>
          </a:prstGeom>
        </p:spPr>
      </p:pic>
      <p:pic>
        <p:nvPicPr>
          <p:cNvPr id="10" name="Picture 9" descr="A person wearing a suit&#10;&#10;Description automatically generated with low confidence">
            <a:extLst>
              <a:ext uri="{FF2B5EF4-FFF2-40B4-BE49-F238E27FC236}">
                <a16:creationId xmlns:a16="http://schemas.microsoft.com/office/drawing/2014/main" id="{4396455A-1F87-49DA-89AF-A6D35D87D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06" y="411633"/>
            <a:ext cx="2079715" cy="2673920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C2B16D27-B029-46F5-8C6C-3035C7A33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06" y="3635666"/>
            <a:ext cx="2080800" cy="2673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C14059-B6EE-443A-99B0-D91D24615F21}"/>
              </a:ext>
            </a:extLst>
          </p:cNvPr>
          <p:cNvSpPr txBox="1"/>
          <p:nvPr/>
        </p:nvSpPr>
        <p:spPr>
          <a:xfrm>
            <a:off x="4688563" y="3134029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rgbClr val="011640"/>
                </a:solidFill>
                <a:latin typeface="Raleway" pitchFamily="2" charset="0"/>
              </a:rPr>
              <a:t>Dharmi</a:t>
            </a:r>
            <a:r>
              <a:rPr lang="en-IN" sz="2000" dirty="0">
                <a:solidFill>
                  <a:srgbClr val="011640"/>
                </a:solidFill>
                <a:latin typeface="Raleway" pitchFamily="2" charset="0"/>
              </a:rPr>
              <a:t> Gala – A014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A53D8-1419-4C1F-940A-7ACB6ED26BF0}"/>
              </a:ext>
            </a:extLst>
          </p:cNvPr>
          <p:cNvSpPr txBox="1"/>
          <p:nvPr/>
        </p:nvSpPr>
        <p:spPr>
          <a:xfrm>
            <a:off x="8664771" y="6318856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11640"/>
                </a:solidFill>
                <a:latin typeface="Raleway" pitchFamily="2" charset="0"/>
              </a:rPr>
              <a:t>Mahi Shah – A037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F21E8-8172-4352-83AD-C8B1D7DDCF9A}"/>
              </a:ext>
            </a:extLst>
          </p:cNvPr>
          <p:cNvSpPr txBox="1"/>
          <p:nvPr/>
        </p:nvSpPr>
        <p:spPr>
          <a:xfrm>
            <a:off x="8552476" y="3134029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11640"/>
                </a:solidFill>
                <a:latin typeface="Raleway" pitchFamily="2" charset="0"/>
              </a:rPr>
              <a:t>Dhruv Goyal – A018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8C296-37E2-454A-8A6E-942D25F2DBBA}"/>
              </a:ext>
            </a:extLst>
          </p:cNvPr>
          <p:cNvSpPr txBox="1"/>
          <p:nvPr/>
        </p:nvSpPr>
        <p:spPr>
          <a:xfrm>
            <a:off x="4799067" y="6319736"/>
            <a:ext cx="430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11640"/>
                </a:solidFill>
                <a:latin typeface="Raleway" pitchFamily="2" charset="0"/>
              </a:rPr>
              <a:t>Aman Jain – A021</a:t>
            </a:r>
          </a:p>
        </p:txBody>
      </p:sp>
    </p:spTree>
    <p:extLst>
      <p:ext uri="{BB962C8B-B14F-4D97-AF65-F5344CB8AC3E}">
        <p14:creationId xmlns:p14="http://schemas.microsoft.com/office/powerpoint/2010/main" val="255632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6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8210B-5785-43A1-AF64-F6DC0581B93A}"/>
              </a:ext>
            </a:extLst>
          </p:cNvPr>
          <p:cNvSpPr/>
          <p:nvPr/>
        </p:nvSpPr>
        <p:spPr>
          <a:xfrm>
            <a:off x="0" y="512381"/>
            <a:ext cx="12192000" cy="648000"/>
          </a:xfrm>
          <a:prstGeom prst="rect">
            <a:avLst/>
          </a:prstGeom>
          <a:solidFill>
            <a:srgbClr val="DEEBF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779B-D7A5-408B-B4E4-FF81D36D23B8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TABLE OF CONTENTS 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74789-C447-4CBD-B9BB-5CC6B802496B}"/>
              </a:ext>
            </a:extLst>
          </p:cNvPr>
          <p:cNvSpPr txBox="1"/>
          <p:nvPr/>
        </p:nvSpPr>
        <p:spPr>
          <a:xfrm>
            <a:off x="813085" y="1628146"/>
            <a:ext cx="105658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Raleway" pitchFamily="2" charset="0"/>
              </a:rPr>
              <a:t>1. Objective </a:t>
            </a:r>
          </a:p>
          <a:p>
            <a:r>
              <a:rPr lang="en-IN" sz="2600" dirty="0">
                <a:solidFill>
                  <a:schemeClr val="bg1"/>
                </a:solidFill>
                <a:latin typeface="Raleway" pitchFamily="2" charset="0"/>
              </a:rPr>
              <a:t>2. Assumptions</a:t>
            </a:r>
          </a:p>
          <a:p>
            <a:r>
              <a:rPr lang="en-IN" sz="2600" dirty="0">
                <a:solidFill>
                  <a:schemeClr val="bg1"/>
                </a:solidFill>
                <a:latin typeface="Raleway" pitchFamily="2" charset="0"/>
              </a:rPr>
              <a:t>3. About the Data </a:t>
            </a:r>
          </a:p>
          <a:p>
            <a:r>
              <a:rPr lang="en-IN" sz="2600" dirty="0">
                <a:solidFill>
                  <a:schemeClr val="bg1"/>
                </a:solidFill>
                <a:latin typeface="Raleway" pitchFamily="2" charset="0"/>
              </a:rPr>
              <a:t>4. Fundamental Analysis </a:t>
            </a:r>
          </a:p>
          <a:p>
            <a:r>
              <a:rPr lang="en-IN" sz="2600" dirty="0">
                <a:solidFill>
                  <a:schemeClr val="bg1"/>
                </a:solidFill>
                <a:latin typeface="Raleway" pitchFamily="2" charset="0"/>
              </a:rPr>
              <a:t>5. Black </a:t>
            </a:r>
            <a:r>
              <a:rPr lang="en-IN" sz="2600" dirty="0" err="1">
                <a:solidFill>
                  <a:schemeClr val="bg1"/>
                </a:solidFill>
                <a:latin typeface="Raleway" pitchFamily="2" charset="0"/>
              </a:rPr>
              <a:t>Litterman</a:t>
            </a:r>
            <a:r>
              <a:rPr lang="en-IN" sz="2600" dirty="0">
                <a:solidFill>
                  <a:schemeClr val="bg1"/>
                </a:solidFill>
                <a:latin typeface="Raleway" pitchFamily="2" charset="0"/>
              </a:rPr>
              <a:t> Model </a:t>
            </a:r>
          </a:p>
          <a:p>
            <a:r>
              <a:rPr lang="en-US" sz="2600" dirty="0">
                <a:solidFill>
                  <a:schemeClr val="bg1"/>
                </a:solidFill>
                <a:latin typeface="Raleway" pitchFamily="2" charset="0"/>
              </a:rPr>
              <a:t>6. Sharpe Ratio Optimization  </a:t>
            </a:r>
          </a:p>
          <a:p>
            <a:r>
              <a:rPr lang="en-US" sz="2600" dirty="0">
                <a:solidFill>
                  <a:schemeClr val="bg1"/>
                </a:solidFill>
                <a:latin typeface="Raleway" pitchFamily="2" charset="0"/>
              </a:rPr>
              <a:t>7. Advisory Tool  </a:t>
            </a:r>
          </a:p>
          <a:p>
            <a:r>
              <a:rPr lang="en-US" sz="2600" dirty="0">
                <a:solidFill>
                  <a:schemeClr val="bg1"/>
                </a:solidFill>
                <a:latin typeface="Raleway" pitchFamily="2" charset="0"/>
              </a:rPr>
              <a:t>8. Dashboard</a:t>
            </a:r>
          </a:p>
          <a:p>
            <a:r>
              <a:rPr lang="en-US" sz="2600" dirty="0">
                <a:solidFill>
                  <a:schemeClr val="bg1"/>
                </a:solidFill>
                <a:latin typeface="Raleway" pitchFamily="2" charset="0"/>
              </a:rPr>
              <a:t>9. Limitations &amp; Future Scope </a:t>
            </a:r>
          </a:p>
          <a:p>
            <a:endParaRPr lang="en-IN" sz="2200" dirty="0">
              <a:solidFill>
                <a:srgbClr val="ECECE0"/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ritten">
            <a:extLst>
              <a:ext uri="{FF2B5EF4-FFF2-40B4-BE49-F238E27FC236}">
                <a16:creationId xmlns:a16="http://schemas.microsoft.com/office/drawing/2014/main" id="{17B27A9F-3128-4FED-8608-95C8E891CB06}"/>
              </a:ext>
            </a:extLst>
          </p:cNvPr>
          <p:cNvSpPr txBox="1"/>
          <p:nvPr/>
        </p:nvSpPr>
        <p:spPr>
          <a:xfrm>
            <a:off x="2380262" y="1786677"/>
            <a:ext cx="556729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Raleway" pitchFamily="2" charset="0"/>
              </a:rPr>
              <a:t>To allocate a portfolio to an investor according to the investor's degree of risk aversion and creating an advisory tool to facilitate the allocation</a:t>
            </a:r>
            <a:endParaRPr lang="en-IN" sz="2400" b="1" dirty="0">
              <a:solidFill>
                <a:srgbClr val="958976"/>
              </a:solidFill>
              <a:latin typeface="Raleway" pitchFamily="2" charset="0"/>
            </a:endParaRPr>
          </a:p>
        </p:txBody>
      </p:sp>
      <p:sp>
        <p:nvSpPr>
          <p:cNvPr id="4" name="Objective">
            <a:extLst>
              <a:ext uri="{FF2B5EF4-FFF2-40B4-BE49-F238E27FC236}">
                <a16:creationId xmlns:a16="http://schemas.microsoft.com/office/drawing/2014/main" id="{DB057784-0625-4F6A-8320-8BE62C357229}"/>
              </a:ext>
            </a:extLst>
          </p:cNvPr>
          <p:cNvSpPr txBox="1"/>
          <p:nvPr/>
        </p:nvSpPr>
        <p:spPr>
          <a:xfrm>
            <a:off x="3317044" y="2921164"/>
            <a:ext cx="4463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5600" dirty="0">
                <a:latin typeface="Raleway Black" pitchFamily="2" charset="0"/>
              </a:rPr>
              <a:t>OBJECTIVE</a:t>
            </a:r>
            <a:endParaRPr lang="en-IN" sz="5600" dirty="0">
              <a:solidFill>
                <a:srgbClr val="958976"/>
              </a:solidFill>
              <a:latin typeface="Raleway SemiBold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14:cNvPr>
              <p14:cNvContentPartPr/>
              <p14:nvPr/>
            </p14:nvContentPartPr>
            <p14:xfrm>
              <a:off x="12712991" y="4437988"/>
              <a:ext cx="2772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3873" y="4428865"/>
                <a:ext cx="45592" cy="4452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Written">
            <a:extLst>
              <a:ext uri="{FF2B5EF4-FFF2-40B4-BE49-F238E27FC236}">
                <a16:creationId xmlns:a16="http://schemas.microsoft.com/office/drawing/2014/main" id="{74A580A0-CBAE-4A14-9694-992B909013C6}"/>
              </a:ext>
            </a:extLst>
          </p:cNvPr>
          <p:cNvSpPr txBox="1"/>
          <p:nvPr/>
        </p:nvSpPr>
        <p:spPr>
          <a:xfrm>
            <a:off x="2380262" y="3963829"/>
            <a:ext cx="590070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Raleway" pitchFamily="2" charset="0"/>
              </a:rPr>
              <a:t>Model Used</a:t>
            </a:r>
            <a:r>
              <a:rPr lang="en-US" sz="2000" b="1" dirty="0">
                <a:latin typeface="Raleway" pitchFamily="2" charset="0"/>
              </a:rPr>
              <a:t>: Black </a:t>
            </a:r>
            <a:r>
              <a:rPr lang="en-US" sz="2000" b="1" dirty="0" err="1">
                <a:latin typeface="Raleway" pitchFamily="2" charset="0"/>
              </a:rPr>
              <a:t>Litterman</a:t>
            </a:r>
            <a:r>
              <a:rPr lang="en-US" sz="2000" b="1" dirty="0">
                <a:latin typeface="Raleway" pitchFamily="2" charset="0"/>
              </a:rPr>
              <a:t> Model </a:t>
            </a:r>
          </a:p>
          <a:p>
            <a:r>
              <a:rPr lang="en-US" sz="2000" b="1" u="sng" dirty="0">
                <a:latin typeface="Raleway" pitchFamily="2" charset="0"/>
              </a:rPr>
              <a:t>Techniques Used</a:t>
            </a:r>
            <a:r>
              <a:rPr lang="en-US" sz="2000" b="1" dirty="0">
                <a:latin typeface="Raleway" pitchFamily="2" charset="0"/>
              </a:rPr>
              <a:t>: Fundamental Analysis, Sharpe Ratio Optimization, Regression Analysis</a:t>
            </a:r>
            <a:endParaRPr lang="en-IN" sz="2000" b="1" dirty="0">
              <a:latin typeface="Raleway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65874-0A17-4799-A291-AC79A8CAB310}"/>
              </a:ext>
            </a:extLst>
          </p:cNvPr>
          <p:cNvSpPr/>
          <p:nvPr/>
        </p:nvSpPr>
        <p:spPr>
          <a:xfrm>
            <a:off x="2050181" y="1864354"/>
            <a:ext cx="6230790" cy="3722630"/>
          </a:xfrm>
          <a:prstGeom prst="rect">
            <a:avLst/>
          </a:prstGeom>
          <a:solidFill>
            <a:srgbClr val="D8F3F8"/>
          </a:solidFill>
          <a:ln>
            <a:solidFill>
              <a:srgbClr val="D8F3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397F4-6E29-4E80-83FD-AE48B35CE332}"/>
              </a:ext>
            </a:extLst>
          </p:cNvPr>
          <p:cNvSpPr/>
          <p:nvPr/>
        </p:nvSpPr>
        <p:spPr>
          <a:xfrm>
            <a:off x="4983910" y="1271016"/>
            <a:ext cx="180000" cy="4315968"/>
          </a:xfrm>
          <a:prstGeom prst="rect">
            <a:avLst/>
          </a:prstGeom>
          <a:solidFill>
            <a:srgbClr val="011640"/>
          </a:solidFill>
          <a:ln>
            <a:solidFill>
              <a:srgbClr val="011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7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25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25 1.48148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25 -3.33333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0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221AAE-12D7-4330-B2CC-D3E7719A496D}"/>
              </a:ext>
            </a:extLst>
          </p:cNvPr>
          <p:cNvSpPr/>
          <p:nvPr/>
        </p:nvSpPr>
        <p:spPr>
          <a:xfrm>
            <a:off x="0" y="512381"/>
            <a:ext cx="12192000" cy="648000"/>
          </a:xfrm>
          <a:prstGeom prst="rect">
            <a:avLst/>
          </a:prstGeom>
          <a:solidFill>
            <a:srgbClr val="ECECE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97B4C-F69D-47A9-82A8-E446AD27ADC5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ASSUMPTIONS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D944E-4A6A-4FEA-B264-CB48D2572EA2}"/>
              </a:ext>
            </a:extLst>
          </p:cNvPr>
          <p:cNvSpPr txBox="1"/>
          <p:nvPr/>
        </p:nvSpPr>
        <p:spPr>
          <a:xfrm>
            <a:off x="764322" y="1610730"/>
            <a:ext cx="105658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Portfolio is created in March ’19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Mean is a good measure of central tendency for ratios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Accounting policies are standard across all firms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Investor holds adequate funds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Assumption of investor’s rationality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All assumptions holding true for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Black </a:t>
            </a:r>
            <a:r>
              <a:rPr lang="en-IN" sz="2000" dirty="0" err="1">
                <a:solidFill>
                  <a:schemeClr val="bg1"/>
                </a:solidFill>
                <a:latin typeface="Raleway SemiBold" pitchFamily="2" charset="0"/>
              </a:rPr>
              <a:t>Litterman</a:t>
            </a: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Raleway SemiBold" pitchFamily="2" charset="0"/>
              </a:rPr>
              <a:t>Sharpe Optimisation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Raleway SemiBold" pitchFamily="2" charset="0"/>
            </a:endParaRPr>
          </a:p>
          <a:p>
            <a:endParaRPr lang="en-IN" sz="20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pic>
        <p:nvPicPr>
          <p:cNvPr id="3074" name="Picture 2" descr="Assumptions Vector Images, Royalty-free Assumptions Vectors | Depositphotos®">
            <a:extLst>
              <a:ext uri="{FF2B5EF4-FFF2-40B4-BE49-F238E27FC236}">
                <a16:creationId xmlns:a16="http://schemas.microsoft.com/office/drawing/2014/main" id="{0C034F95-8277-45E4-9138-74F470664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r="12461" b="22976"/>
          <a:stretch/>
        </p:blipFill>
        <p:spPr bwMode="auto">
          <a:xfrm>
            <a:off x="9086996" y="4315148"/>
            <a:ext cx="1761893" cy="18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14:cNvPr>
              <p14:cNvContentPartPr/>
              <p14:nvPr/>
            </p14:nvContentPartPr>
            <p14:xfrm>
              <a:off x="12712991" y="4354863"/>
              <a:ext cx="2772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857B0E-A4FC-4273-A3B5-A379BE1C3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3873" y="4345740"/>
                <a:ext cx="45592" cy="4452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AB66AF5-CEB8-441B-AFF9-A9850D9E2CCC}"/>
              </a:ext>
            </a:extLst>
          </p:cNvPr>
          <p:cNvSpPr/>
          <p:nvPr/>
        </p:nvSpPr>
        <p:spPr>
          <a:xfrm>
            <a:off x="0" y="514708"/>
            <a:ext cx="12192000" cy="648000"/>
          </a:xfrm>
          <a:prstGeom prst="rect">
            <a:avLst/>
          </a:prstGeom>
          <a:solidFill>
            <a:srgbClr val="62B7D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A091-ABA1-49A9-B743-D9AD332B7175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11640"/>
                </a:solidFill>
                <a:latin typeface="Raleway" pitchFamily="2" charset="0"/>
              </a:rPr>
              <a:t>ABOUT THE DATA </a:t>
            </a:r>
            <a:endParaRPr lang="en-IN" sz="3200" b="1" dirty="0">
              <a:solidFill>
                <a:srgbClr val="011640"/>
              </a:solidFill>
              <a:latin typeface="Raleway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D01A09-DA2F-4D8A-A33F-17C4C9E213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4676" t="32902" r="32013" b="41741"/>
          <a:stretch/>
        </p:blipFill>
        <p:spPr>
          <a:xfrm>
            <a:off x="764322" y="1615043"/>
            <a:ext cx="720094" cy="7482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1AAF0-20EE-43DA-9CEE-6B2A471E3737}"/>
              </a:ext>
            </a:extLst>
          </p:cNvPr>
          <p:cNvSpPr txBox="1"/>
          <p:nvPr/>
        </p:nvSpPr>
        <p:spPr>
          <a:xfrm>
            <a:off x="1767150" y="1773587"/>
            <a:ext cx="10565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National Stock Exchange (NSE)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  <a:p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EAA55A-7412-4C64-8A4F-FBFA70264E5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190" y="3345875"/>
            <a:ext cx="832000" cy="74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20E4AE-DC5D-4220-89C8-C1A3DE89B10C}"/>
              </a:ext>
            </a:extLst>
          </p:cNvPr>
          <p:cNvSpPr txBox="1"/>
          <p:nvPr/>
        </p:nvSpPr>
        <p:spPr>
          <a:xfrm>
            <a:off x="1767150" y="2654397"/>
            <a:ext cx="1056583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5 Sectors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Information and Technology (IT)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Pharmaceuticals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Bank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Energy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Fast Moving Consumer Goods (FMCG)</a:t>
            </a:r>
          </a:p>
          <a:p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  <a:p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A7FC4-2EB3-4982-8D16-D99581193B34}"/>
              </a:ext>
            </a:extLst>
          </p:cNvPr>
          <p:cNvSpPr txBox="1"/>
          <p:nvPr/>
        </p:nvSpPr>
        <p:spPr>
          <a:xfrm>
            <a:off x="8954949" y="3003083"/>
            <a:ext cx="24421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011640"/>
                </a:solidFill>
                <a:latin typeface="Raleway" pitchFamily="2" charset="0"/>
              </a:rPr>
              <a:t>163</a:t>
            </a:r>
            <a:r>
              <a:rPr lang="en-IN" sz="4400" dirty="0">
                <a:solidFill>
                  <a:srgbClr val="011640"/>
                </a:solidFill>
                <a:latin typeface="Raleway" pitchFamily="2" charset="0"/>
              </a:rPr>
              <a:t> </a:t>
            </a:r>
            <a:r>
              <a:rPr lang="en-IN" sz="3800" dirty="0">
                <a:solidFill>
                  <a:srgbClr val="011640"/>
                </a:solidFill>
                <a:latin typeface="Raleway" pitchFamily="2" charset="0"/>
              </a:rPr>
              <a:t>Stocks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E9978BE-0ACC-4C9B-81B1-7FBF19F5D1F4}"/>
              </a:ext>
            </a:extLst>
          </p:cNvPr>
          <p:cNvSpPr/>
          <p:nvPr/>
        </p:nvSpPr>
        <p:spPr>
          <a:xfrm>
            <a:off x="8097228" y="3497569"/>
            <a:ext cx="558140" cy="44219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2" descr="Bank deposit icon set, simple style">
            <a:extLst>
              <a:ext uri="{FF2B5EF4-FFF2-40B4-BE49-F238E27FC236}">
                <a16:creationId xmlns:a16="http://schemas.microsoft.com/office/drawing/2014/main" id="{F64CB418-DB4C-421C-9817-C685DF726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66840" r="68168" b="10476"/>
          <a:stretch/>
        </p:blipFill>
        <p:spPr bwMode="auto">
          <a:xfrm>
            <a:off x="591188" y="5166113"/>
            <a:ext cx="1066361" cy="88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21D80D-C939-4FA4-815E-7A96D71093BB}"/>
              </a:ext>
            </a:extLst>
          </p:cNvPr>
          <p:cNvSpPr txBox="1"/>
          <p:nvPr/>
        </p:nvSpPr>
        <p:spPr>
          <a:xfrm>
            <a:off x="1767150" y="5442228"/>
            <a:ext cx="10565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50" dirty="0">
                <a:solidFill>
                  <a:srgbClr val="011640"/>
                </a:solidFill>
                <a:latin typeface="Raleway SemiBold" pitchFamily="2" charset="0"/>
              </a:rPr>
              <a:t>State Bank of India (SBI) Fixed Deposit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  <a:p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50" dirty="0">
              <a:solidFill>
                <a:schemeClr val="bg1"/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6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8210B-5785-43A1-AF64-F6DC0581B93A}"/>
              </a:ext>
            </a:extLst>
          </p:cNvPr>
          <p:cNvSpPr/>
          <p:nvPr/>
        </p:nvSpPr>
        <p:spPr>
          <a:xfrm>
            <a:off x="0" y="503384"/>
            <a:ext cx="12192000" cy="648000"/>
          </a:xfrm>
          <a:prstGeom prst="rect">
            <a:avLst/>
          </a:prstGeom>
          <a:solidFill>
            <a:srgbClr val="DEEBF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779B-D7A5-408B-B4E4-FF81D36D23B8}"/>
              </a:ext>
            </a:extLst>
          </p:cNvPr>
          <p:cNvSpPr txBox="1"/>
          <p:nvPr/>
        </p:nvSpPr>
        <p:spPr>
          <a:xfrm>
            <a:off x="764322" y="534997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FUNDAMENTAL ANALYSIS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AC4BFB-F8ED-4DB7-BA2B-7A0134C15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524872"/>
              </p:ext>
            </p:extLst>
          </p:nvPr>
        </p:nvGraphicFramePr>
        <p:xfrm>
          <a:off x="8607589" y="1818999"/>
          <a:ext cx="2722563" cy="456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2563">
                  <a:extLst>
                    <a:ext uri="{9D8B030D-6E8A-4147-A177-3AD203B41FA5}">
                      <a16:colId xmlns:a16="http://schemas.microsoft.com/office/drawing/2014/main" val="1668726676"/>
                    </a:ext>
                  </a:extLst>
                </a:gridCol>
              </a:tblGrid>
              <a:tr h="45638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b="1" u="none" strike="noStrike" dirty="0">
                          <a:solidFill>
                            <a:schemeClr val="bg1"/>
                          </a:solidFill>
                          <a:effectLst/>
                          <a:latin typeface="Raleway SemiBold" pitchFamily="2" charset="0"/>
                        </a:rPr>
                        <a:t>Energy Sector  </a:t>
                      </a:r>
                      <a:endParaRPr lang="en-IN" sz="2300" b="1" i="0" u="none" strike="noStrike" dirty="0">
                        <a:solidFill>
                          <a:schemeClr val="bg1"/>
                        </a:solidFill>
                        <a:effectLst/>
                        <a:latin typeface="Raleway SemiBold" pitchFamily="2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899D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8036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C3DECE-7FDF-4E2B-B08D-1F019898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803919"/>
              </p:ext>
            </p:extLst>
          </p:nvPr>
        </p:nvGraphicFramePr>
        <p:xfrm>
          <a:off x="8607587" y="2275380"/>
          <a:ext cx="2722563" cy="155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2563">
                  <a:extLst>
                    <a:ext uri="{9D8B030D-6E8A-4147-A177-3AD203B41FA5}">
                      <a16:colId xmlns:a16="http://schemas.microsoft.com/office/drawing/2014/main" val="16687266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GUJARAT GAS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524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HPCL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324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INDRAPRASTHA  GAS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IOC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293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PETRONET LNG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527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BEA141-2E6C-4C04-9199-DBF6B3562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497140"/>
              </p:ext>
            </p:extLst>
          </p:nvPr>
        </p:nvGraphicFramePr>
        <p:xfrm>
          <a:off x="8607585" y="2275380"/>
          <a:ext cx="2722563" cy="2800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2563">
                  <a:extLst>
                    <a:ext uri="{9D8B030D-6E8A-4147-A177-3AD203B41FA5}">
                      <a16:colId xmlns:a16="http://schemas.microsoft.com/office/drawing/2014/main" val="16687266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BPCL 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987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GAIL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80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GUJARAT GAS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524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HPCL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3324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INDRAPRASTHA GAS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IOC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293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ONGC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44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PETRONET LNG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5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 RELIANCE IND.</a:t>
                      </a:r>
                      <a:endParaRPr lang="en-IN" sz="36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487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720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A7C3BD2-C8E3-4B87-9F08-E291985C04C0}"/>
              </a:ext>
            </a:extLst>
          </p:cNvPr>
          <p:cNvSpPr txBox="1"/>
          <p:nvPr/>
        </p:nvSpPr>
        <p:spPr>
          <a:xfrm>
            <a:off x="8607587" y="5118921"/>
            <a:ext cx="10565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Raleway SemiBold" pitchFamily="2" charset="0"/>
              </a:rPr>
              <a:t>Energy Sector - Large Cap </a:t>
            </a:r>
            <a:endParaRPr lang="en-US" sz="1600" u="sng" dirty="0">
              <a:solidFill>
                <a:schemeClr val="bg1"/>
              </a:solidFill>
              <a:latin typeface="Raleway" pitchFamily="2" charset="0"/>
            </a:endParaRPr>
          </a:p>
          <a:p>
            <a:endParaRPr lang="en-IN" sz="2200" dirty="0">
              <a:solidFill>
                <a:srgbClr val="ECECE0"/>
              </a:solidFill>
              <a:latin typeface="Raleway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132E5-D728-4410-9BAC-5905C221C53B}"/>
              </a:ext>
            </a:extLst>
          </p:cNvPr>
          <p:cNvSpPr txBox="1"/>
          <p:nvPr/>
        </p:nvSpPr>
        <p:spPr>
          <a:xfrm>
            <a:off x="764322" y="1612427"/>
            <a:ext cx="549507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u="sng" dirty="0">
                <a:solidFill>
                  <a:schemeClr val="bg1"/>
                </a:solidFill>
                <a:latin typeface="Raleway SemiBold" pitchFamily="2" charset="0"/>
              </a:rPr>
              <a:t>Ratios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Price-to-Earnings (P/E)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Debt-to-Equity (D/E)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Quick Ratio (QR)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Return on Equity (ROE)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Current Account Savings Account (CASA)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Capital Adequacy Ratio (CAR</a:t>
            </a:r>
            <a:r>
              <a:rPr lang="en-IN" sz="1900" dirty="0">
                <a:solidFill>
                  <a:schemeClr val="bg1"/>
                </a:solidFill>
                <a:latin typeface="Raleway" pitchFamily="2" charset="0"/>
              </a:rPr>
              <a:t>)</a:t>
            </a:r>
            <a:endParaRPr lang="en-US" sz="1900" u="sng" dirty="0">
              <a:solidFill>
                <a:schemeClr val="bg1"/>
              </a:solidFill>
              <a:latin typeface="Raleway" pitchFamily="2" charset="0"/>
            </a:endParaRPr>
          </a:p>
          <a:p>
            <a:endParaRPr lang="en-IN" sz="1900" dirty="0">
              <a:solidFill>
                <a:srgbClr val="ECECE0"/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026 -0.1789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6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58210B-5785-43A1-AF64-F6DC0581B93A}"/>
              </a:ext>
            </a:extLst>
          </p:cNvPr>
          <p:cNvSpPr/>
          <p:nvPr/>
        </p:nvSpPr>
        <p:spPr>
          <a:xfrm>
            <a:off x="0" y="512381"/>
            <a:ext cx="12192000" cy="648000"/>
          </a:xfrm>
          <a:prstGeom prst="rect">
            <a:avLst/>
          </a:prstGeom>
          <a:solidFill>
            <a:srgbClr val="DEEBF7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B779B-D7A5-408B-B4E4-FF81D36D23B8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FUNDAMENTAL ANALYSIS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0128239-AA8B-48B7-ADD6-E219B124D5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807589"/>
              </p:ext>
            </p:extLst>
          </p:nvPr>
        </p:nvGraphicFramePr>
        <p:xfrm>
          <a:off x="7186111" y="1606270"/>
          <a:ext cx="4595906" cy="2768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30FD897-0036-4E7E-9087-6BDC2ADBFDB1}"/>
              </a:ext>
            </a:extLst>
          </p:cNvPr>
          <p:cNvSpPr/>
          <p:nvPr/>
        </p:nvSpPr>
        <p:spPr>
          <a:xfrm>
            <a:off x="8237555" y="4437045"/>
            <a:ext cx="123632" cy="123632"/>
          </a:xfrm>
          <a:prstGeom prst="rect">
            <a:avLst/>
          </a:prstGeom>
          <a:solidFill>
            <a:srgbClr val="EBF8FF"/>
          </a:solidFill>
          <a:ln>
            <a:solidFill>
              <a:srgbClr val="EBF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3202BC-579E-4D7D-8F62-C0A3151824B1}"/>
              </a:ext>
            </a:extLst>
          </p:cNvPr>
          <p:cNvSpPr/>
          <p:nvPr/>
        </p:nvSpPr>
        <p:spPr>
          <a:xfrm>
            <a:off x="9238433" y="4437045"/>
            <a:ext cx="123632" cy="123632"/>
          </a:xfrm>
          <a:prstGeom prst="rect">
            <a:avLst/>
          </a:prstGeom>
          <a:solidFill>
            <a:srgbClr val="B9E4FF"/>
          </a:solidFill>
          <a:ln>
            <a:solidFill>
              <a:srgbClr val="B9E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8F69F-A9E6-457D-993F-F48143A5614B}"/>
              </a:ext>
            </a:extLst>
          </p:cNvPr>
          <p:cNvSpPr/>
          <p:nvPr/>
        </p:nvSpPr>
        <p:spPr>
          <a:xfrm>
            <a:off x="10107753" y="4437043"/>
            <a:ext cx="123632" cy="123632"/>
          </a:xfrm>
          <a:prstGeom prst="rect">
            <a:avLst/>
          </a:prstGeom>
          <a:solidFill>
            <a:srgbClr val="9DC3E6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76CC8-FF0B-4E0D-A78E-FC092AD7DD44}"/>
              </a:ext>
            </a:extLst>
          </p:cNvPr>
          <p:cNvSpPr txBox="1"/>
          <p:nvPr/>
        </p:nvSpPr>
        <p:spPr>
          <a:xfrm>
            <a:off x="8361571" y="4360361"/>
            <a:ext cx="83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21F7E-CDC8-42CC-899A-9B39E407ACD0}"/>
              </a:ext>
            </a:extLst>
          </p:cNvPr>
          <p:cNvSpPr txBox="1"/>
          <p:nvPr/>
        </p:nvSpPr>
        <p:spPr>
          <a:xfrm>
            <a:off x="9362065" y="4360360"/>
            <a:ext cx="83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Cap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A610A-D4F9-46B1-AAA8-093A26CB3D79}"/>
              </a:ext>
            </a:extLst>
          </p:cNvPr>
          <p:cNvSpPr txBox="1"/>
          <p:nvPr/>
        </p:nvSpPr>
        <p:spPr>
          <a:xfrm>
            <a:off x="10198827" y="4352920"/>
            <a:ext cx="83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FB9DBD-9683-4C33-8F2D-7977756E0F12}"/>
              </a:ext>
            </a:extLst>
          </p:cNvPr>
          <p:cNvSpPr txBox="1"/>
          <p:nvPr/>
        </p:nvSpPr>
        <p:spPr>
          <a:xfrm>
            <a:off x="764322" y="1612427"/>
            <a:ext cx="549507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u="sng" dirty="0">
                <a:solidFill>
                  <a:schemeClr val="bg1"/>
                </a:solidFill>
                <a:latin typeface="Raleway SemiBold" pitchFamily="2" charset="0"/>
              </a:rPr>
              <a:t>Ratios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Price-to-Earnings (P/E)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Debt-to-Equity (D/E)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Quick Ratio (QR)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Return on Equity (ROE)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>
              <a:solidFill>
                <a:schemeClr val="bg1"/>
              </a:solidFill>
              <a:latin typeface="Raleway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Current Account Savings Account (CASA)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Capital Adequacy Ratio (CAR</a:t>
            </a:r>
            <a:r>
              <a:rPr lang="en-IN" sz="1900" dirty="0">
                <a:solidFill>
                  <a:schemeClr val="bg1"/>
                </a:solidFill>
                <a:latin typeface="Raleway" pitchFamily="2" charset="0"/>
              </a:rPr>
              <a:t>)</a:t>
            </a:r>
            <a:endParaRPr lang="en-US" sz="1900" u="sng" dirty="0">
              <a:solidFill>
                <a:schemeClr val="bg1"/>
              </a:solidFill>
              <a:latin typeface="Raleway" pitchFamily="2" charset="0"/>
            </a:endParaRPr>
          </a:p>
          <a:p>
            <a:endParaRPr lang="en-IN" sz="1900" dirty="0">
              <a:solidFill>
                <a:srgbClr val="ECECE0"/>
              </a:solidFill>
              <a:latin typeface="Raleway SemiBold" pitchFamily="2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019A8A4-BB6B-42F3-873D-B9478A45E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08535"/>
              </p:ext>
            </p:extLst>
          </p:nvPr>
        </p:nvGraphicFramePr>
        <p:xfrm>
          <a:off x="157932" y="4984231"/>
          <a:ext cx="7166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5">
                  <a:extLst>
                    <a:ext uri="{9D8B030D-6E8A-4147-A177-3AD203B41FA5}">
                      <a16:colId xmlns:a16="http://schemas.microsoft.com/office/drawing/2014/main" val="4077723989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2553627469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3837170354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1148243744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3978310608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213731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D/E</a:t>
                      </a:r>
                    </a:p>
                  </a:txBody>
                  <a:tcPr>
                    <a:solidFill>
                      <a:srgbClr val="6487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&lt;1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QR</a:t>
                      </a:r>
                    </a:p>
                  </a:txBody>
                  <a:tcPr>
                    <a:solidFill>
                      <a:srgbClr val="6487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&gt;1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ROE</a:t>
                      </a:r>
                    </a:p>
                  </a:txBody>
                  <a:tcPr>
                    <a:solidFill>
                      <a:srgbClr val="6487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&gt;15%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667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31D2E5-723E-444F-B5D3-301BB84A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47204"/>
              </p:ext>
            </p:extLst>
          </p:nvPr>
        </p:nvGraphicFramePr>
        <p:xfrm>
          <a:off x="7324602" y="4986067"/>
          <a:ext cx="4777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45">
                  <a:extLst>
                    <a:ext uri="{9D8B030D-6E8A-4147-A177-3AD203B41FA5}">
                      <a16:colId xmlns:a16="http://schemas.microsoft.com/office/drawing/2014/main" val="4077723989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2553627469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3837170354"/>
                    </a:ext>
                  </a:extLst>
                </a:gridCol>
                <a:gridCol w="1194445">
                  <a:extLst>
                    <a:ext uri="{9D8B030D-6E8A-4147-A177-3AD203B41FA5}">
                      <a16:colId xmlns:a16="http://schemas.microsoft.com/office/drawing/2014/main" val="114824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CASA</a:t>
                      </a:r>
                    </a:p>
                  </a:txBody>
                  <a:tcPr>
                    <a:solidFill>
                      <a:srgbClr val="6487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&gt;12%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Raleway SemiBold" pitchFamily="2" charset="0"/>
                        </a:rPr>
                        <a:t>CAR</a:t>
                      </a:r>
                    </a:p>
                  </a:txBody>
                  <a:tcPr>
                    <a:solidFill>
                      <a:srgbClr val="64879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Raleway SemiBold" pitchFamily="2" charset="0"/>
                        </a:rPr>
                        <a:t>&gt;12%</a:t>
                      </a:r>
                      <a:endParaRPr lang="en-IN" dirty="0">
                        <a:latin typeface="Raleway SemiBold" pitchFamily="2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866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C8EC65E-D856-4E42-B54C-AE3B74ADAC5C}"/>
              </a:ext>
            </a:extLst>
          </p:cNvPr>
          <p:cNvSpPr txBox="1"/>
          <p:nvPr/>
        </p:nvSpPr>
        <p:spPr>
          <a:xfrm>
            <a:off x="804422" y="4395277"/>
            <a:ext cx="54950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u="sng" dirty="0">
                <a:solidFill>
                  <a:schemeClr val="bg1"/>
                </a:solidFill>
                <a:latin typeface="Raleway SemiBold" pitchFamily="2" charset="0"/>
              </a:rPr>
              <a:t>Other Thresholds:</a:t>
            </a:r>
            <a:endParaRPr lang="en-IN" sz="1900" dirty="0">
              <a:solidFill>
                <a:srgbClr val="ECECE0"/>
              </a:solidFill>
              <a:latin typeface="Raleway SemiBold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9953C-B543-4776-A7E3-CD82F370E5BF}"/>
              </a:ext>
            </a:extLst>
          </p:cNvPr>
          <p:cNvSpPr txBox="1"/>
          <p:nvPr/>
        </p:nvSpPr>
        <p:spPr>
          <a:xfrm>
            <a:off x="804422" y="5564787"/>
            <a:ext cx="1154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Further elimination by - Value at Risk (</a:t>
            </a:r>
            <a:r>
              <a:rPr lang="en-IN" sz="1900" dirty="0" err="1">
                <a:solidFill>
                  <a:schemeClr val="bg1"/>
                </a:solidFill>
                <a:latin typeface="Raleway SemiBold" pitchFamily="2" charset="0"/>
              </a:rPr>
              <a:t>VaR</a:t>
            </a:r>
            <a:r>
              <a:rPr lang="en-IN" sz="1900" dirty="0">
                <a:solidFill>
                  <a:schemeClr val="bg1"/>
                </a:solidFill>
                <a:latin typeface="Raleway SemiBold" pitchFamily="2" charset="0"/>
              </a:rPr>
              <a:t>) &amp; Downside Variance.</a:t>
            </a:r>
            <a:endParaRPr lang="en-US" sz="1900" dirty="0">
              <a:solidFill>
                <a:schemeClr val="bg1"/>
              </a:solidFill>
              <a:latin typeface="Raleway" pitchFamily="2" charset="0"/>
            </a:endParaRPr>
          </a:p>
          <a:p>
            <a:endParaRPr lang="en-IN" sz="2000" dirty="0">
              <a:solidFill>
                <a:srgbClr val="ECECE0"/>
              </a:solidFill>
              <a:latin typeface="Raleway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CFA5AB-5129-4C99-B4BD-B74DA4F961A1}"/>
              </a:ext>
            </a:extLst>
          </p:cNvPr>
          <p:cNvSpPr/>
          <p:nvPr/>
        </p:nvSpPr>
        <p:spPr>
          <a:xfrm flipV="1">
            <a:off x="656732" y="3869949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C54B0C-9CEB-4FF0-87C7-DDCC235D81AB}"/>
              </a:ext>
            </a:extLst>
          </p:cNvPr>
          <p:cNvSpPr/>
          <p:nvPr/>
        </p:nvSpPr>
        <p:spPr>
          <a:xfrm flipV="1">
            <a:off x="656732" y="2599846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14945-F153-4A4F-9C83-9001517508D8}"/>
              </a:ext>
            </a:extLst>
          </p:cNvPr>
          <p:cNvSpPr/>
          <p:nvPr/>
        </p:nvSpPr>
        <p:spPr>
          <a:xfrm flipV="1">
            <a:off x="2908803" y="3869498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55100A-6D9F-48F0-9830-E36BBC9E6282}"/>
              </a:ext>
            </a:extLst>
          </p:cNvPr>
          <p:cNvSpPr/>
          <p:nvPr/>
        </p:nvSpPr>
        <p:spPr>
          <a:xfrm flipV="1">
            <a:off x="2908803" y="2599395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80F7B-B1D2-47D9-85DB-16864221325D}"/>
              </a:ext>
            </a:extLst>
          </p:cNvPr>
          <p:cNvSpPr/>
          <p:nvPr/>
        </p:nvSpPr>
        <p:spPr>
          <a:xfrm flipV="1">
            <a:off x="5125972" y="3862859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05F9E8-389E-44E0-B2A6-09079F9CEEF7}"/>
              </a:ext>
            </a:extLst>
          </p:cNvPr>
          <p:cNvSpPr/>
          <p:nvPr/>
        </p:nvSpPr>
        <p:spPr>
          <a:xfrm flipV="1">
            <a:off x="5125972" y="2592756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5B7E42-58E7-4C71-9DDD-5B1F6D1BA62E}"/>
              </a:ext>
            </a:extLst>
          </p:cNvPr>
          <p:cNvSpPr/>
          <p:nvPr/>
        </p:nvSpPr>
        <p:spPr>
          <a:xfrm flipV="1">
            <a:off x="7378043" y="3862408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406EB-1922-45D9-A7DB-C9E8CBB05C37}"/>
              </a:ext>
            </a:extLst>
          </p:cNvPr>
          <p:cNvSpPr/>
          <p:nvPr/>
        </p:nvSpPr>
        <p:spPr>
          <a:xfrm flipV="1">
            <a:off x="7378043" y="2592305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9B88B-5D76-4CD9-9864-E6296AE8C0BF}"/>
              </a:ext>
            </a:extLst>
          </p:cNvPr>
          <p:cNvSpPr/>
          <p:nvPr/>
        </p:nvSpPr>
        <p:spPr>
          <a:xfrm flipV="1">
            <a:off x="9624244" y="3862408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C2BD95-23C2-4DA7-BCA5-FC48EF35479D}"/>
              </a:ext>
            </a:extLst>
          </p:cNvPr>
          <p:cNvSpPr/>
          <p:nvPr/>
        </p:nvSpPr>
        <p:spPr>
          <a:xfrm flipV="1">
            <a:off x="9624244" y="2592305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D5CA94-2AEB-45C7-A952-E4E9352FDA10}"/>
              </a:ext>
            </a:extLst>
          </p:cNvPr>
          <p:cNvSpPr txBox="1"/>
          <p:nvPr/>
        </p:nvSpPr>
        <p:spPr>
          <a:xfrm>
            <a:off x="462310" y="2622254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513570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665A21-D3BC-4702-9237-1BC8345B7D89}"/>
              </a:ext>
            </a:extLst>
          </p:cNvPr>
          <p:cNvSpPr txBox="1"/>
          <p:nvPr/>
        </p:nvSpPr>
        <p:spPr>
          <a:xfrm>
            <a:off x="1451379" y="2653540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612343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2714A-214E-4E44-AE4B-E33E10AA5C87}"/>
              </a:ext>
            </a:extLst>
          </p:cNvPr>
          <p:cNvSpPr txBox="1"/>
          <p:nvPr/>
        </p:nvSpPr>
        <p:spPr>
          <a:xfrm>
            <a:off x="2671511" y="2653540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213570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B7D6E8-ADC7-491E-8061-40D8EC18C91D}"/>
              </a:ext>
            </a:extLst>
          </p:cNvPr>
          <p:cNvSpPr txBox="1"/>
          <p:nvPr/>
        </p:nvSpPr>
        <p:spPr>
          <a:xfrm>
            <a:off x="3660580" y="2684826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612342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B90A26-8A7C-4952-B79F-EB64AFD600FA}"/>
              </a:ext>
            </a:extLst>
          </p:cNvPr>
          <p:cNvSpPr txBox="1"/>
          <p:nvPr/>
        </p:nvSpPr>
        <p:spPr>
          <a:xfrm>
            <a:off x="4917752" y="2599395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313570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3A7206-29DC-4540-9CAB-1F5D82044513}"/>
              </a:ext>
            </a:extLst>
          </p:cNvPr>
          <p:cNvSpPr txBox="1"/>
          <p:nvPr/>
        </p:nvSpPr>
        <p:spPr>
          <a:xfrm>
            <a:off x="5906821" y="2630681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812342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6D9723-A19E-4416-BCE9-45DC8A9B7FF3}"/>
              </a:ext>
            </a:extLst>
          </p:cNvPr>
          <p:cNvSpPr txBox="1"/>
          <p:nvPr/>
        </p:nvSpPr>
        <p:spPr>
          <a:xfrm>
            <a:off x="7228246" y="2622254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1</a:t>
            </a:r>
          </a:p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13570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BEA589-FB6E-4C72-ADDE-A4DBD816BB12}"/>
              </a:ext>
            </a:extLst>
          </p:cNvPr>
          <p:cNvSpPr txBox="1"/>
          <p:nvPr/>
        </p:nvSpPr>
        <p:spPr>
          <a:xfrm>
            <a:off x="8217315" y="2653540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812342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FA9E71-01FE-45D2-BF8E-D34ED2BC2A38}"/>
              </a:ext>
            </a:extLst>
          </p:cNvPr>
          <p:cNvSpPr txBox="1"/>
          <p:nvPr/>
        </p:nvSpPr>
        <p:spPr>
          <a:xfrm>
            <a:off x="9504920" y="2622254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213570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FBF09-1D50-4ABD-8AB5-DC75A0333341}"/>
              </a:ext>
            </a:extLst>
          </p:cNvPr>
          <p:cNvSpPr txBox="1"/>
          <p:nvPr/>
        </p:nvSpPr>
        <p:spPr>
          <a:xfrm>
            <a:off x="10493989" y="2653540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512342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6D23C-6FC9-4CBC-8757-9D64AE30CEDD}"/>
              </a:ext>
            </a:extLst>
          </p:cNvPr>
          <p:cNvSpPr/>
          <p:nvPr/>
        </p:nvSpPr>
        <p:spPr>
          <a:xfrm>
            <a:off x="0" y="0"/>
            <a:ext cx="12663055" cy="2583879"/>
          </a:xfrm>
          <a:prstGeom prst="rect">
            <a:avLst/>
          </a:prstGeom>
          <a:solidFill>
            <a:srgbClr val="021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2FB62C-EBB1-4935-A8DA-168CA7B1B1F6}"/>
              </a:ext>
            </a:extLst>
          </p:cNvPr>
          <p:cNvSpPr/>
          <p:nvPr/>
        </p:nvSpPr>
        <p:spPr>
          <a:xfrm>
            <a:off x="15680" y="3921856"/>
            <a:ext cx="12663055" cy="3050444"/>
          </a:xfrm>
          <a:prstGeom prst="rect">
            <a:avLst/>
          </a:prstGeom>
          <a:solidFill>
            <a:srgbClr val="021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AE7A82-FA62-46FC-9225-D02E8EE1D73A}"/>
              </a:ext>
            </a:extLst>
          </p:cNvPr>
          <p:cNvSpPr txBox="1"/>
          <p:nvPr/>
        </p:nvSpPr>
        <p:spPr>
          <a:xfrm>
            <a:off x="1047324" y="3863450"/>
            <a:ext cx="90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IT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A725-7EF1-49E6-9AB3-4D528C376088}"/>
              </a:ext>
            </a:extLst>
          </p:cNvPr>
          <p:cNvSpPr txBox="1"/>
          <p:nvPr/>
        </p:nvSpPr>
        <p:spPr>
          <a:xfrm>
            <a:off x="7246726" y="386345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Energy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A21A60-90CF-4E9E-863F-1C4E3F8B363F}"/>
              </a:ext>
            </a:extLst>
          </p:cNvPr>
          <p:cNvSpPr txBox="1"/>
          <p:nvPr/>
        </p:nvSpPr>
        <p:spPr>
          <a:xfrm>
            <a:off x="5361796" y="3863450"/>
            <a:ext cx="90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Bank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3981D6-8A3C-49CE-B258-CFFE6AC8C142}"/>
              </a:ext>
            </a:extLst>
          </p:cNvPr>
          <p:cNvSpPr txBox="1"/>
          <p:nvPr/>
        </p:nvSpPr>
        <p:spPr>
          <a:xfrm>
            <a:off x="2888289" y="386345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Pharma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840AA1-F0E3-4567-AC99-61AC20D0C4B9}"/>
              </a:ext>
            </a:extLst>
          </p:cNvPr>
          <p:cNvSpPr txBox="1"/>
          <p:nvPr/>
        </p:nvSpPr>
        <p:spPr>
          <a:xfrm>
            <a:off x="9887202" y="388631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FMCG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F07BF-7F09-456C-9A48-9D539D1C5DC6}"/>
              </a:ext>
            </a:extLst>
          </p:cNvPr>
          <p:cNvSpPr txBox="1"/>
          <p:nvPr/>
        </p:nvSpPr>
        <p:spPr>
          <a:xfrm>
            <a:off x="4623179" y="4470400"/>
            <a:ext cx="358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/>
                </a:solidFill>
                <a:latin typeface="Raleway" pitchFamily="2" charset="0"/>
              </a:rPr>
              <a:t>163</a:t>
            </a:r>
            <a:r>
              <a:rPr lang="en-IN" sz="6000" dirty="0">
                <a:solidFill>
                  <a:schemeClr val="bg1"/>
                </a:solidFill>
                <a:latin typeface="Raleway" pitchFamily="2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Raleway" pitchFamily="2" charset="0"/>
              </a:rPr>
              <a:t>stocks</a:t>
            </a:r>
            <a:endParaRPr lang="en-IN" sz="6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28A1B6-1C12-48A9-B686-CE4B1FFD459F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FINAL SHORTLISITING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7C4AB-CD3E-47DC-8D26-4DB95B514BFD}"/>
              </a:ext>
            </a:extLst>
          </p:cNvPr>
          <p:cNvSpPr/>
          <p:nvPr/>
        </p:nvSpPr>
        <p:spPr>
          <a:xfrm>
            <a:off x="0" y="499730"/>
            <a:ext cx="12192000" cy="648000"/>
          </a:xfrm>
          <a:prstGeom prst="rect">
            <a:avLst/>
          </a:prstGeom>
          <a:solidFill>
            <a:srgbClr val="ECECE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2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CFA5AB-5129-4C99-B4BD-B74DA4F961A1}"/>
              </a:ext>
            </a:extLst>
          </p:cNvPr>
          <p:cNvSpPr/>
          <p:nvPr/>
        </p:nvSpPr>
        <p:spPr>
          <a:xfrm flipV="1">
            <a:off x="656732" y="3869949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C54B0C-9CEB-4FF0-87C7-DDCC235D81AB}"/>
              </a:ext>
            </a:extLst>
          </p:cNvPr>
          <p:cNvSpPr/>
          <p:nvPr/>
        </p:nvSpPr>
        <p:spPr>
          <a:xfrm flipV="1">
            <a:off x="656732" y="2599846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14945-F153-4A4F-9C83-9001517508D8}"/>
              </a:ext>
            </a:extLst>
          </p:cNvPr>
          <p:cNvSpPr/>
          <p:nvPr/>
        </p:nvSpPr>
        <p:spPr>
          <a:xfrm flipV="1">
            <a:off x="2908803" y="3869498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 hidden="1">
            <a:extLst>
              <a:ext uri="{FF2B5EF4-FFF2-40B4-BE49-F238E27FC236}">
                <a16:creationId xmlns:a16="http://schemas.microsoft.com/office/drawing/2014/main" id="{A8BC3BDF-AF27-4002-B6E1-6517AB40F05E}"/>
              </a:ext>
            </a:extLst>
          </p:cNvPr>
          <p:cNvSpPr txBox="1"/>
          <p:nvPr/>
        </p:nvSpPr>
        <p:spPr>
          <a:xfrm>
            <a:off x="3228543" y="386345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Pharma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55100A-6D9F-48F0-9830-E36BBC9E6282}"/>
              </a:ext>
            </a:extLst>
          </p:cNvPr>
          <p:cNvSpPr/>
          <p:nvPr/>
        </p:nvSpPr>
        <p:spPr>
          <a:xfrm flipV="1">
            <a:off x="2908803" y="2599395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180F7B-B1D2-47D9-85DB-16864221325D}"/>
              </a:ext>
            </a:extLst>
          </p:cNvPr>
          <p:cNvSpPr/>
          <p:nvPr/>
        </p:nvSpPr>
        <p:spPr>
          <a:xfrm flipV="1">
            <a:off x="5125972" y="3862859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05F9E8-389E-44E0-B2A6-09079F9CEEF7}"/>
              </a:ext>
            </a:extLst>
          </p:cNvPr>
          <p:cNvSpPr/>
          <p:nvPr/>
        </p:nvSpPr>
        <p:spPr>
          <a:xfrm flipV="1">
            <a:off x="5125972" y="2592756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5B7E42-58E7-4C71-9DDD-5B1F6D1BA62E}"/>
              </a:ext>
            </a:extLst>
          </p:cNvPr>
          <p:cNvSpPr/>
          <p:nvPr/>
        </p:nvSpPr>
        <p:spPr>
          <a:xfrm flipV="1">
            <a:off x="7378043" y="3862408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 hidden="1">
            <a:extLst>
              <a:ext uri="{FF2B5EF4-FFF2-40B4-BE49-F238E27FC236}">
                <a16:creationId xmlns:a16="http://schemas.microsoft.com/office/drawing/2014/main" id="{8E2A915C-A399-4A9F-B2BA-E9CF87CC09B7}"/>
              </a:ext>
            </a:extLst>
          </p:cNvPr>
          <p:cNvSpPr txBox="1"/>
          <p:nvPr/>
        </p:nvSpPr>
        <p:spPr>
          <a:xfrm>
            <a:off x="7775553" y="385636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Energy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406EB-1922-45D9-A7DB-C9E8CBB05C37}"/>
              </a:ext>
            </a:extLst>
          </p:cNvPr>
          <p:cNvSpPr/>
          <p:nvPr/>
        </p:nvSpPr>
        <p:spPr>
          <a:xfrm flipV="1">
            <a:off x="7378043" y="2592305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9B88B-5D76-4CD9-9864-E6296AE8C0BF}"/>
              </a:ext>
            </a:extLst>
          </p:cNvPr>
          <p:cNvSpPr/>
          <p:nvPr/>
        </p:nvSpPr>
        <p:spPr>
          <a:xfrm flipV="1">
            <a:off x="9624244" y="3862408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C2BD95-23C2-4DA7-BCA5-FC48EF35479D}"/>
              </a:ext>
            </a:extLst>
          </p:cNvPr>
          <p:cNvSpPr/>
          <p:nvPr/>
        </p:nvSpPr>
        <p:spPr>
          <a:xfrm flipV="1">
            <a:off x="9624244" y="2592305"/>
            <a:ext cx="1800000" cy="45719"/>
          </a:xfrm>
          <a:prstGeom prst="rect">
            <a:avLst/>
          </a:prstGeom>
          <a:solidFill>
            <a:srgbClr val="F6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42466-62C1-4BEC-9639-2A4A1CA3419D}"/>
              </a:ext>
            </a:extLst>
          </p:cNvPr>
          <p:cNvSpPr txBox="1"/>
          <p:nvPr/>
        </p:nvSpPr>
        <p:spPr>
          <a:xfrm>
            <a:off x="462310" y="-3006157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513570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4D0D3-CBC2-4FF4-97DB-6C605681E033}"/>
              </a:ext>
            </a:extLst>
          </p:cNvPr>
          <p:cNvSpPr txBox="1"/>
          <p:nvPr/>
        </p:nvSpPr>
        <p:spPr>
          <a:xfrm>
            <a:off x="1451379" y="-3205904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612343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D44E91-62F7-4A4B-B045-F08EDCC324A2}"/>
              </a:ext>
            </a:extLst>
          </p:cNvPr>
          <p:cNvSpPr txBox="1"/>
          <p:nvPr/>
        </p:nvSpPr>
        <p:spPr>
          <a:xfrm>
            <a:off x="2671511" y="-2999689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213570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F91FA9-0913-4A62-B8FD-BA9A8CC1DBE1}"/>
              </a:ext>
            </a:extLst>
          </p:cNvPr>
          <p:cNvSpPr txBox="1"/>
          <p:nvPr/>
        </p:nvSpPr>
        <p:spPr>
          <a:xfrm>
            <a:off x="3660580" y="-3090712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612342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2FAB5A-CFCF-46A8-BE35-BA5713873332}"/>
              </a:ext>
            </a:extLst>
          </p:cNvPr>
          <p:cNvSpPr txBox="1"/>
          <p:nvPr/>
        </p:nvSpPr>
        <p:spPr>
          <a:xfrm>
            <a:off x="4917752" y="-2984301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313570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BA953E-8E14-4A24-A2F0-1D7E5D20C327}"/>
              </a:ext>
            </a:extLst>
          </p:cNvPr>
          <p:cNvSpPr txBox="1"/>
          <p:nvPr/>
        </p:nvSpPr>
        <p:spPr>
          <a:xfrm>
            <a:off x="5906821" y="-3090712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812342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72AC63-0808-4104-B368-CEA676A50359}"/>
              </a:ext>
            </a:extLst>
          </p:cNvPr>
          <p:cNvSpPr txBox="1"/>
          <p:nvPr/>
        </p:nvSpPr>
        <p:spPr>
          <a:xfrm>
            <a:off x="7228246" y="-2984302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1</a:t>
            </a:r>
          </a:p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13570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E0BB47-AD3C-47A3-B6CB-813D5A5F0FF9}"/>
              </a:ext>
            </a:extLst>
          </p:cNvPr>
          <p:cNvSpPr txBox="1"/>
          <p:nvPr/>
        </p:nvSpPr>
        <p:spPr>
          <a:xfrm>
            <a:off x="8217315" y="-3113572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812342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95E38B-90F6-4984-AD32-F2568CDFCCAF}"/>
              </a:ext>
            </a:extLst>
          </p:cNvPr>
          <p:cNvSpPr txBox="1"/>
          <p:nvPr/>
        </p:nvSpPr>
        <p:spPr>
          <a:xfrm>
            <a:off x="9504920" y="-2984302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213570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6D5333-9738-4990-B14C-4DA8EA0D9EF2}"/>
              </a:ext>
            </a:extLst>
          </p:cNvPr>
          <p:cNvSpPr txBox="1"/>
          <p:nvPr/>
        </p:nvSpPr>
        <p:spPr>
          <a:xfrm>
            <a:off x="10493989" y="-3106482"/>
            <a:ext cx="1153378" cy="699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IN" sz="8800" dirty="0">
                <a:solidFill>
                  <a:srgbClr val="F6F6F0"/>
                </a:solidFill>
                <a:latin typeface="Raleway" pitchFamily="2" charset="0"/>
              </a:rPr>
              <a:t>512342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A2098-AAEA-4D7B-B010-FDBA7923C0D5}"/>
              </a:ext>
            </a:extLst>
          </p:cNvPr>
          <p:cNvSpPr/>
          <p:nvPr/>
        </p:nvSpPr>
        <p:spPr>
          <a:xfrm>
            <a:off x="0" y="0"/>
            <a:ext cx="12663055" cy="2598944"/>
          </a:xfrm>
          <a:prstGeom prst="rect">
            <a:avLst/>
          </a:prstGeom>
          <a:solidFill>
            <a:srgbClr val="021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26601F-6C7C-4E78-959B-DB63BE414238}"/>
              </a:ext>
            </a:extLst>
          </p:cNvPr>
          <p:cNvSpPr/>
          <p:nvPr/>
        </p:nvSpPr>
        <p:spPr>
          <a:xfrm>
            <a:off x="15680" y="3921856"/>
            <a:ext cx="12663055" cy="3050444"/>
          </a:xfrm>
          <a:prstGeom prst="rect">
            <a:avLst/>
          </a:prstGeom>
          <a:solidFill>
            <a:srgbClr val="021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D89801-0DBD-458A-8341-209ABB5A3F78}"/>
              </a:ext>
            </a:extLst>
          </p:cNvPr>
          <p:cNvSpPr/>
          <p:nvPr/>
        </p:nvSpPr>
        <p:spPr>
          <a:xfrm>
            <a:off x="0" y="499730"/>
            <a:ext cx="12192000" cy="648000"/>
          </a:xfrm>
          <a:prstGeom prst="rect">
            <a:avLst/>
          </a:prstGeom>
          <a:solidFill>
            <a:srgbClr val="ECECE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7D57DF-AB59-4008-8C1D-E70532FD4433}"/>
              </a:ext>
            </a:extLst>
          </p:cNvPr>
          <p:cNvSpPr txBox="1"/>
          <p:nvPr/>
        </p:nvSpPr>
        <p:spPr>
          <a:xfrm>
            <a:off x="764322" y="543994"/>
            <a:ext cx="711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aleway" pitchFamily="2" charset="0"/>
              </a:rPr>
              <a:t>FINAL SHORTLISITING</a:t>
            </a:r>
            <a:endParaRPr lang="en-IN" sz="32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C4BB1A-1C01-448D-86BB-85A95DE2DAB2}"/>
              </a:ext>
            </a:extLst>
          </p:cNvPr>
          <p:cNvSpPr txBox="1"/>
          <p:nvPr/>
        </p:nvSpPr>
        <p:spPr>
          <a:xfrm>
            <a:off x="1047324" y="3863450"/>
            <a:ext cx="90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IT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FE1FC8-1A18-4CA1-906A-9D00A8B472F2}"/>
              </a:ext>
            </a:extLst>
          </p:cNvPr>
          <p:cNvSpPr txBox="1"/>
          <p:nvPr/>
        </p:nvSpPr>
        <p:spPr>
          <a:xfrm>
            <a:off x="7246726" y="386345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Energy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FA7D68-586A-4A54-BAC9-67E18BAEBE8D}"/>
              </a:ext>
            </a:extLst>
          </p:cNvPr>
          <p:cNvSpPr txBox="1"/>
          <p:nvPr/>
        </p:nvSpPr>
        <p:spPr>
          <a:xfrm>
            <a:off x="5361796" y="3863450"/>
            <a:ext cx="90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Bank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665F2A-626D-49B6-87A6-CD26FF562062}"/>
              </a:ext>
            </a:extLst>
          </p:cNvPr>
          <p:cNvSpPr txBox="1"/>
          <p:nvPr/>
        </p:nvSpPr>
        <p:spPr>
          <a:xfrm>
            <a:off x="2888289" y="386345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Pharma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B06C59-FBE0-451F-8717-8A405F3F116F}"/>
              </a:ext>
            </a:extLst>
          </p:cNvPr>
          <p:cNvSpPr txBox="1"/>
          <p:nvPr/>
        </p:nvSpPr>
        <p:spPr>
          <a:xfrm>
            <a:off x="9887202" y="3886310"/>
            <a:ext cx="130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aleway" pitchFamily="2" charset="0"/>
              </a:rPr>
              <a:t>FMCG</a:t>
            </a:r>
            <a:endParaRPr lang="en-IN" sz="1000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07741E-AFD8-4FC0-B798-1D9F0006A42D}"/>
              </a:ext>
            </a:extLst>
          </p:cNvPr>
          <p:cNvSpPr txBox="1"/>
          <p:nvPr/>
        </p:nvSpPr>
        <p:spPr>
          <a:xfrm>
            <a:off x="4623179" y="4470400"/>
            <a:ext cx="3587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/>
                </a:solidFill>
                <a:latin typeface="Raleway" pitchFamily="2" charset="0"/>
              </a:rPr>
              <a:t>11</a:t>
            </a:r>
            <a:r>
              <a:rPr lang="en-IN" sz="6000" dirty="0">
                <a:solidFill>
                  <a:schemeClr val="bg1"/>
                </a:solidFill>
                <a:latin typeface="Raleway" pitchFamily="2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Raleway" pitchFamily="2" charset="0"/>
              </a:rPr>
              <a:t>stocks</a:t>
            </a:r>
            <a:endParaRPr lang="en-IN" sz="6000" dirty="0">
              <a:solidFill>
                <a:schemeClr val="bg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7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967</Words>
  <Application>Microsoft Office PowerPoint</Application>
  <PresentationFormat>Widescreen</PresentationFormat>
  <Paragraphs>253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Raleway</vt:lpstr>
      <vt:lpstr>Raleway Black</vt:lpstr>
      <vt:lpstr>Raleway ExtraBold</vt:lpstr>
      <vt:lpstr>Raleway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 Shah</dc:creator>
  <cp:lastModifiedBy>Mahi Shah</cp:lastModifiedBy>
  <cp:revision>71</cp:revision>
  <dcterms:created xsi:type="dcterms:W3CDTF">2021-03-29T14:27:39Z</dcterms:created>
  <dcterms:modified xsi:type="dcterms:W3CDTF">2021-04-08T05:30:06Z</dcterms:modified>
</cp:coreProperties>
</file>