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72" r:id="rId4"/>
    <p:sldId id="273" r:id="rId5"/>
    <p:sldId id="264" r:id="rId6"/>
    <p:sldId id="277" r:id="rId7"/>
    <p:sldId id="261" r:id="rId8"/>
    <p:sldId id="268" r:id="rId9"/>
    <p:sldId id="271" r:id="rId10"/>
    <p:sldId id="274" r:id="rId11"/>
    <p:sldId id="263" r:id="rId12"/>
    <p:sldId id="275" r:id="rId13"/>
    <p:sldId id="276" r:id="rId14"/>
    <p:sldId id="260" r:id="rId15"/>
    <p:sldId id="259" r:id="rId16"/>
    <p:sldId id="270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3E534-568C-44C0-98EB-2A9F678D96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EF3A9-D7ED-4891-8A6E-7C80F4E32C8D}">
      <dgm:prSet phldrT="[Text]"/>
      <dgm:spPr/>
      <dgm:t>
        <a:bodyPr/>
        <a:lstStyle/>
        <a:p>
          <a:r>
            <a:rPr lang="en-US" b="1" dirty="0" smtClean="0"/>
            <a:t>Wikipedia article</a:t>
          </a:r>
          <a:endParaRPr lang="en-US" b="1" dirty="0"/>
        </a:p>
      </dgm:t>
    </dgm:pt>
    <dgm:pt modelId="{A6E5589F-836C-401A-821E-AD9CF3049C24}" type="parTrans" cxnId="{4006F2DE-0F1A-42C8-B153-08DA8C07D4BA}">
      <dgm:prSet/>
      <dgm:spPr/>
      <dgm:t>
        <a:bodyPr/>
        <a:lstStyle/>
        <a:p>
          <a:endParaRPr lang="en-US"/>
        </a:p>
      </dgm:t>
    </dgm:pt>
    <dgm:pt modelId="{84CC0660-1E56-4BC0-8208-F06B5B7FB527}" type="sibTrans" cxnId="{4006F2DE-0F1A-42C8-B153-08DA8C07D4BA}">
      <dgm:prSet/>
      <dgm:spPr/>
      <dgm:t>
        <a:bodyPr/>
        <a:lstStyle/>
        <a:p>
          <a:endParaRPr lang="en-US"/>
        </a:p>
      </dgm:t>
    </dgm:pt>
    <dgm:pt modelId="{F6C39CD7-1BF4-4857-852E-722BF37067C9}">
      <dgm:prSet phldrT="[Text]"/>
      <dgm:spPr/>
      <dgm:t>
        <a:bodyPr/>
        <a:lstStyle/>
        <a:p>
          <a:r>
            <a:rPr lang="en-US" b="0" dirty="0" smtClean="0"/>
            <a:t>Unstructured</a:t>
          </a:r>
          <a:r>
            <a:rPr lang="en-US" dirty="0" smtClean="0"/>
            <a:t> text</a:t>
          </a:r>
          <a:endParaRPr lang="en-US" dirty="0"/>
        </a:p>
      </dgm:t>
    </dgm:pt>
    <dgm:pt modelId="{229B2F40-95E9-43D9-955B-DD98AA38B3EF}" type="parTrans" cxnId="{98FD4A5A-43F9-4605-A74A-69B4A6A433AC}">
      <dgm:prSet/>
      <dgm:spPr/>
      <dgm:t>
        <a:bodyPr/>
        <a:lstStyle/>
        <a:p>
          <a:endParaRPr lang="en-US"/>
        </a:p>
      </dgm:t>
    </dgm:pt>
    <dgm:pt modelId="{BD1DDF5A-D358-4457-9911-212A941093D3}" type="sibTrans" cxnId="{98FD4A5A-43F9-4605-A74A-69B4A6A433AC}">
      <dgm:prSet/>
      <dgm:spPr/>
      <dgm:t>
        <a:bodyPr/>
        <a:lstStyle/>
        <a:p>
          <a:endParaRPr lang="en-US"/>
        </a:p>
      </dgm:t>
    </dgm:pt>
    <dgm:pt modelId="{A24FE05D-6A08-4C4F-AFCB-61AAC5E7CF3D}">
      <dgm:prSet phldrT="[Text]"/>
      <dgm:spPr/>
      <dgm:t>
        <a:bodyPr/>
        <a:lstStyle/>
        <a:p>
          <a:r>
            <a:rPr lang="en-US" b="0" dirty="0" smtClean="0"/>
            <a:t>Info Box</a:t>
          </a:r>
          <a:endParaRPr lang="en-US" b="0" dirty="0"/>
        </a:p>
      </dgm:t>
    </dgm:pt>
    <dgm:pt modelId="{E2BCCA8A-DEE8-4334-A67D-6367EE40EBEC}" type="parTrans" cxnId="{4FC425B4-D8B6-41EE-9D5D-E621487B9A42}">
      <dgm:prSet/>
      <dgm:spPr/>
      <dgm:t>
        <a:bodyPr/>
        <a:lstStyle/>
        <a:p>
          <a:endParaRPr lang="en-US"/>
        </a:p>
      </dgm:t>
    </dgm:pt>
    <dgm:pt modelId="{7B8C471C-CB01-46BC-88C8-C69AB6DA9C23}" type="sibTrans" cxnId="{4FC425B4-D8B6-41EE-9D5D-E621487B9A42}">
      <dgm:prSet/>
      <dgm:spPr/>
      <dgm:t>
        <a:bodyPr/>
        <a:lstStyle/>
        <a:p>
          <a:endParaRPr lang="en-US"/>
        </a:p>
      </dgm:t>
    </dgm:pt>
    <dgm:pt modelId="{67B0B785-B3FF-454F-9E7F-2C15D52CDBBA}" type="pres">
      <dgm:prSet presAssocID="{7053E534-568C-44C0-98EB-2A9F678D96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00F9B5-8ABD-47B3-AD23-4FAC72C871BC}" type="pres">
      <dgm:prSet presAssocID="{960EF3A9-D7ED-4891-8A6E-7C80F4E32C8D}" presName="boxAndChildren" presStyleCnt="0"/>
      <dgm:spPr/>
    </dgm:pt>
    <dgm:pt modelId="{D47DDCFC-B0FE-495C-9211-CC6A52231829}" type="pres">
      <dgm:prSet presAssocID="{960EF3A9-D7ED-4891-8A6E-7C80F4E32C8D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37E511-BB6D-477A-886D-25F8ECEA0176}" type="pres">
      <dgm:prSet presAssocID="{960EF3A9-D7ED-4891-8A6E-7C80F4E32C8D}" presName="entireBox" presStyleLbl="node1" presStyleIdx="0" presStyleCnt="1" custLinFactNeighborY="-53333"/>
      <dgm:spPr/>
      <dgm:t>
        <a:bodyPr/>
        <a:lstStyle/>
        <a:p>
          <a:endParaRPr lang="en-US"/>
        </a:p>
      </dgm:t>
    </dgm:pt>
    <dgm:pt modelId="{9FB476AF-287F-4311-9AD3-D1179F0A0486}" type="pres">
      <dgm:prSet presAssocID="{960EF3A9-D7ED-4891-8A6E-7C80F4E32C8D}" presName="descendantBox" presStyleCnt="0"/>
      <dgm:spPr/>
    </dgm:pt>
    <dgm:pt modelId="{5D73D6C9-3AF8-4DC8-91A0-153950C2D547}" type="pres">
      <dgm:prSet presAssocID="{F6C39CD7-1BF4-4857-852E-722BF37067C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FF813-9FEF-4434-ADC1-1280F206C5FB}" type="pres">
      <dgm:prSet presAssocID="{A24FE05D-6A08-4C4F-AFCB-61AAC5E7CF3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B5C5F-A92B-4BA1-B7E9-F4E98ED83619}" type="presOf" srcId="{960EF3A9-D7ED-4891-8A6E-7C80F4E32C8D}" destId="{D47DDCFC-B0FE-495C-9211-CC6A52231829}" srcOrd="0" destOrd="0" presId="urn:microsoft.com/office/officeart/2005/8/layout/process4"/>
    <dgm:cxn modelId="{4006F2DE-0F1A-42C8-B153-08DA8C07D4BA}" srcId="{7053E534-568C-44C0-98EB-2A9F678D96E4}" destId="{960EF3A9-D7ED-4891-8A6E-7C80F4E32C8D}" srcOrd="0" destOrd="0" parTransId="{A6E5589F-836C-401A-821E-AD9CF3049C24}" sibTransId="{84CC0660-1E56-4BC0-8208-F06B5B7FB527}"/>
    <dgm:cxn modelId="{E8D85E7B-DCCC-4E32-A79E-1D5ED46A7787}" type="presOf" srcId="{960EF3A9-D7ED-4891-8A6E-7C80F4E32C8D}" destId="{1D37E511-BB6D-477A-886D-25F8ECEA0176}" srcOrd="1" destOrd="0" presId="urn:microsoft.com/office/officeart/2005/8/layout/process4"/>
    <dgm:cxn modelId="{98FD4A5A-43F9-4605-A74A-69B4A6A433AC}" srcId="{960EF3A9-D7ED-4891-8A6E-7C80F4E32C8D}" destId="{F6C39CD7-1BF4-4857-852E-722BF37067C9}" srcOrd="0" destOrd="0" parTransId="{229B2F40-95E9-43D9-955B-DD98AA38B3EF}" sibTransId="{BD1DDF5A-D358-4457-9911-212A941093D3}"/>
    <dgm:cxn modelId="{6EF1DB46-3A7A-484E-BCF3-559007F076EC}" type="presOf" srcId="{A24FE05D-6A08-4C4F-AFCB-61AAC5E7CF3D}" destId="{362FF813-9FEF-4434-ADC1-1280F206C5FB}" srcOrd="0" destOrd="0" presId="urn:microsoft.com/office/officeart/2005/8/layout/process4"/>
    <dgm:cxn modelId="{4FC425B4-D8B6-41EE-9D5D-E621487B9A42}" srcId="{960EF3A9-D7ED-4891-8A6E-7C80F4E32C8D}" destId="{A24FE05D-6A08-4C4F-AFCB-61AAC5E7CF3D}" srcOrd="1" destOrd="0" parTransId="{E2BCCA8A-DEE8-4334-A67D-6367EE40EBEC}" sibTransId="{7B8C471C-CB01-46BC-88C8-C69AB6DA9C23}"/>
    <dgm:cxn modelId="{88BB5B0B-2A91-4EB5-BF85-1F046E073A3C}" type="presOf" srcId="{F6C39CD7-1BF4-4857-852E-722BF37067C9}" destId="{5D73D6C9-3AF8-4DC8-91A0-153950C2D547}" srcOrd="0" destOrd="0" presId="urn:microsoft.com/office/officeart/2005/8/layout/process4"/>
    <dgm:cxn modelId="{2F66FB8E-01CE-4740-BBAE-E8F1E860A374}" type="presOf" srcId="{7053E534-568C-44C0-98EB-2A9F678D96E4}" destId="{67B0B785-B3FF-454F-9E7F-2C15D52CDBBA}" srcOrd="0" destOrd="0" presId="urn:microsoft.com/office/officeart/2005/8/layout/process4"/>
    <dgm:cxn modelId="{B0F0E2DE-4E9D-4BC4-AA63-C8B27EC060D5}" type="presParOf" srcId="{67B0B785-B3FF-454F-9E7F-2C15D52CDBBA}" destId="{1300F9B5-8ABD-47B3-AD23-4FAC72C871BC}" srcOrd="0" destOrd="0" presId="urn:microsoft.com/office/officeart/2005/8/layout/process4"/>
    <dgm:cxn modelId="{338B2C0E-16B9-492A-AD53-91B2CAD94AFA}" type="presParOf" srcId="{1300F9B5-8ABD-47B3-AD23-4FAC72C871BC}" destId="{D47DDCFC-B0FE-495C-9211-CC6A52231829}" srcOrd="0" destOrd="0" presId="urn:microsoft.com/office/officeart/2005/8/layout/process4"/>
    <dgm:cxn modelId="{23C60188-05A2-4E13-8A3B-4E51794F5375}" type="presParOf" srcId="{1300F9B5-8ABD-47B3-AD23-4FAC72C871BC}" destId="{1D37E511-BB6D-477A-886D-25F8ECEA0176}" srcOrd="1" destOrd="0" presId="urn:microsoft.com/office/officeart/2005/8/layout/process4"/>
    <dgm:cxn modelId="{CCB8379B-0A86-4731-81D7-DC762B0F95F9}" type="presParOf" srcId="{1300F9B5-8ABD-47B3-AD23-4FAC72C871BC}" destId="{9FB476AF-287F-4311-9AD3-D1179F0A0486}" srcOrd="2" destOrd="0" presId="urn:microsoft.com/office/officeart/2005/8/layout/process4"/>
    <dgm:cxn modelId="{D8723984-4D0E-4A4D-9FBF-56292F0E7269}" type="presParOf" srcId="{9FB476AF-287F-4311-9AD3-D1179F0A0486}" destId="{5D73D6C9-3AF8-4DC8-91A0-153950C2D547}" srcOrd="0" destOrd="0" presId="urn:microsoft.com/office/officeart/2005/8/layout/process4"/>
    <dgm:cxn modelId="{CF7CBA0A-FFE2-4CA3-93C2-22EA845BA061}" type="presParOf" srcId="{9FB476AF-287F-4311-9AD3-D1179F0A0486}" destId="{362FF813-9FEF-4434-ADC1-1280F206C5F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3E534-568C-44C0-98EB-2A9F678D96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28E25-CED5-4350-9C20-0B2E4C95179C}">
      <dgm:prSet phldrT="[Text]"/>
      <dgm:spPr/>
      <dgm:t>
        <a:bodyPr/>
        <a:lstStyle/>
        <a:p>
          <a:r>
            <a:rPr lang="en-US" b="1" dirty="0" smtClean="0"/>
            <a:t>OLLIE</a:t>
          </a:r>
          <a:endParaRPr lang="en-US" b="1" dirty="0"/>
        </a:p>
      </dgm:t>
    </dgm:pt>
    <dgm:pt modelId="{7221FC29-713E-4625-B435-5A1919A1DB33}" type="parTrans" cxnId="{5233ED70-79BB-440E-9C88-F9705E7B3616}">
      <dgm:prSet/>
      <dgm:spPr/>
      <dgm:t>
        <a:bodyPr/>
        <a:lstStyle/>
        <a:p>
          <a:endParaRPr lang="en-US"/>
        </a:p>
      </dgm:t>
    </dgm:pt>
    <dgm:pt modelId="{5670A923-F91C-4610-8FF7-269800BABD82}" type="sibTrans" cxnId="{5233ED70-79BB-440E-9C88-F9705E7B3616}">
      <dgm:prSet/>
      <dgm:spPr/>
      <dgm:t>
        <a:bodyPr/>
        <a:lstStyle/>
        <a:p>
          <a:endParaRPr lang="en-US"/>
        </a:p>
      </dgm:t>
    </dgm:pt>
    <dgm:pt modelId="{A09D6A50-14D1-46F6-BD99-5DA6C677EF62}">
      <dgm:prSet phldrT="[Text]"/>
      <dgm:spPr/>
      <dgm:t>
        <a:bodyPr/>
        <a:lstStyle/>
        <a:p>
          <a:r>
            <a:rPr lang="en-US" dirty="0" smtClean="0"/>
            <a:t>Reverb bootstrap</a:t>
          </a:r>
          <a:endParaRPr lang="en-US" dirty="0"/>
        </a:p>
      </dgm:t>
    </dgm:pt>
    <dgm:pt modelId="{1CE3F23A-5695-410C-B937-E1141B3D3D81}" type="parTrans" cxnId="{900C5C18-AFF2-4E01-B61D-88A7F78FC6C2}">
      <dgm:prSet/>
      <dgm:spPr/>
      <dgm:t>
        <a:bodyPr/>
        <a:lstStyle/>
        <a:p>
          <a:endParaRPr lang="en-US"/>
        </a:p>
      </dgm:t>
    </dgm:pt>
    <dgm:pt modelId="{CF0156AB-BD3F-4E91-A79D-ED8ACF9F61FB}" type="sibTrans" cxnId="{900C5C18-AFF2-4E01-B61D-88A7F78FC6C2}">
      <dgm:prSet/>
      <dgm:spPr/>
      <dgm:t>
        <a:bodyPr/>
        <a:lstStyle/>
        <a:p>
          <a:endParaRPr lang="en-US"/>
        </a:p>
      </dgm:t>
    </dgm:pt>
    <dgm:pt modelId="{006A8B8C-8F18-45AC-BB62-0F19C3F06E17}">
      <dgm:prSet phldrT="[Text]"/>
      <dgm:spPr/>
      <dgm:t>
        <a:bodyPr/>
        <a:lstStyle/>
        <a:p>
          <a:r>
            <a:rPr lang="en-US" dirty="0" smtClean="0"/>
            <a:t>Context Analysis</a:t>
          </a:r>
          <a:endParaRPr lang="en-US" dirty="0"/>
        </a:p>
      </dgm:t>
    </dgm:pt>
    <dgm:pt modelId="{898CC250-E85F-49B9-B993-3C860AB4EC93}" type="parTrans" cxnId="{87586AA0-E7B1-4763-A556-E6570B7C5637}">
      <dgm:prSet/>
      <dgm:spPr/>
      <dgm:t>
        <a:bodyPr/>
        <a:lstStyle/>
        <a:p>
          <a:endParaRPr lang="en-US"/>
        </a:p>
      </dgm:t>
    </dgm:pt>
    <dgm:pt modelId="{48C1B30E-1A34-4C50-A0F2-93CEB09D55F5}" type="sibTrans" cxnId="{87586AA0-E7B1-4763-A556-E6570B7C5637}">
      <dgm:prSet/>
      <dgm:spPr/>
      <dgm:t>
        <a:bodyPr/>
        <a:lstStyle/>
        <a:p>
          <a:endParaRPr lang="en-US"/>
        </a:p>
      </dgm:t>
    </dgm:pt>
    <dgm:pt modelId="{67B0B785-B3FF-454F-9E7F-2C15D52CDBBA}" type="pres">
      <dgm:prSet presAssocID="{7053E534-568C-44C0-98EB-2A9F678D96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C1818-EF65-444C-A183-DDC25DE90DCE}" type="pres">
      <dgm:prSet presAssocID="{7AE28E25-CED5-4350-9C20-0B2E4C95179C}" presName="boxAndChildren" presStyleCnt="0"/>
      <dgm:spPr/>
    </dgm:pt>
    <dgm:pt modelId="{8B284BCC-947D-4CA6-BD93-632FDDE16793}" type="pres">
      <dgm:prSet presAssocID="{7AE28E25-CED5-4350-9C20-0B2E4C95179C}" presName="parentTextBox" presStyleLbl="node1" presStyleIdx="0" presStyleCnt="1"/>
      <dgm:spPr/>
      <dgm:t>
        <a:bodyPr/>
        <a:lstStyle/>
        <a:p>
          <a:endParaRPr lang="en-US"/>
        </a:p>
      </dgm:t>
    </dgm:pt>
    <dgm:pt modelId="{095CED34-670E-495A-9804-5485766699AC}" type="pres">
      <dgm:prSet presAssocID="{7AE28E25-CED5-4350-9C20-0B2E4C95179C}" presName="entireBox" presStyleLbl="node1" presStyleIdx="0" presStyleCnt="1" custLinFactNeighborY="-12803"/>
      <dgm:spPr/>
      <dgm:t>
        <a:bodyPr/>
        <a:lstStyle/>
        <a:p>
          <a:endParaRPr lang="en-US"/>
        </a:p>
      </dgm:t>
    </dgm:pt>
    <dgm:pt modelId="{6F5C8E51-3175-4DFC-8EF8-F642FEA37189}" type="pres">
      <dgm:prSet presAssocID="{7AE28E25-CED5-4350-9C20-0B2E4C95179C}" presName="descendantBox" presStyleCnt="0"/>
      <dgm:spPr/>
    </dgm:pt>
    <dgm:pt modelId="{1A1EF938-337F-4017-9864-C9F85DC556DF}" type="pres">
      <dgm:prSet presAssocID="{A09D6A50-14D1-46F6-BD99-5DA6C677EF62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EAC9C-BDE9-4086-89BA-1DB2585142F4}" type="pres">
      <dgm:prSet presAssocID="{006A8B8C-8F18-45AC-BB62-0F19C3F06E17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824989-A1C7-4028-A3FB-FD19A48BF51C}" type="presOf" srcId="{7053E534-568C-44C0-98EB-2A9F678D96E4}" destId="{67B0B785-B3FF-454F-9E7F-2C15D52CDBBA}" srcOrd="0" destOrd="0" presId="urn:microsoft.com/office/officeart/2005/8/layout/process4"/>
    <dgm:cxn modelId="{87586AA0-E7B1-4763-A556-E6570B7C5637}" srcId="{7AE28E25-CED5-4350-9C20-0B2E4C95179C}" destId="{006A8B8C-8F18-45AC-BB62-0F19C3F06E17}" srcOrd="1" destOrd="0" parTransId="{898CC250-E85F-49B9-B993-3C860AB4EC93}" sibTransId="{48C1B30E-1A34-4C50-A0F2-93CEB09D55F5}"/>
    <dgm:cxn modelId="{7E3AF3D6-8F05-40C9-BE80-23263BDF293D}" type="presOf" srcId="{7AE28E25-CED5-4350-9C20-0B2E4C95179C}" destId="{095CED34-670E-495A-9804-5485766699AC}" srcOrd="1" destOrd="0" presId="urn:microsoft.com/office/officeart/2005/8/layout/process4"/>
    <dgm:cxn modelId="{5233ED70-79BB-440E-9C88-F9705E7B3616}" srcId="{7053E534-568C-44C0-98EB-2A9F678D96E4}" destId="{7AE28E25-CED5-4350-9C20-0B2E4C95179C}" srcOrd="0" destOrd="0" parTransId="{7221FC29-713E-4625-B435-5A1919A1DB33}" sibTransId="{5670A923-F91C-4610-8FF7-269800BABD82}"/>
    <dgm:cxn modelId="{900C5C18-AFF2-4E01-B61D-88A7F78FC6C2}" srcId="{7AE28E25-CED5-4350-9C20-0B2E4C95179C}" destId="{A09D6A50-14D1-46F6-BD99-5DA6C677EF62}" srcOrd="0" destOrd="0" parTransId="{1CE3F23A-5695-410C-B937-E1141B3D3D81}" sibTransId="{CF0156AB-BD3F-4E91-A79D-ED8ACF9F61FB}"/>
    <dgm:cxn modelId="{2E2C14FA-B514-4F79-A045-FBDCD4226476}" type="presOf" srcId="{A09D6A50-14D1-46F6-BD99-5DA6C677EF62}" destId="{1A1EF938-337F-4017-9864-C9F85DC556DF}" srcOrd="0" destOrd="0" presId="urn:microsoft.com/office/officeart/2005/8/layout/process4"/>
    <dgm:cxn modelId="{D926289C-F4A0-4485-8CF3-17DF42341F56}" type="presOf" srcId="{7AE28E25-CED5-4350-9C20-0B2E4C95179C}" destId="{8B284BCC-947D-4CA6-BD93-632FDDE16793}" srcOrd="0" destOrd="0" presId="urn:microsoft.com/office/officeart/2005/8/layout/process4"/>
    <dgm:cxn modelId="{64475A26-7BB6-40E6-BCB2-49E4C144CB75}" type="presOf" srcId="{006A8B8C-8F18-45AC-BB62-0F19C3F06E17}" destId="{B64EAC9C-BDE9-4086-89BA-1DB2585142F4}" srcOrd="0" destOrd="0" presId="urn:microsoft.com/office/officeart/2005/8/layout/process4"/>
    <dgm:cxn modelId="{293AD74B-52BB-4BC8-9EC7-C5B2BA499EE0}" type="presParOf" srcId="{67B0B785-B3FF-454F-9E7F-2C15D52CDBBA}" destId="{9F7C1818-EF65-444C-A183-DDC25DE90DCE}" srcOrd="0" destOrd="0" presId="urn:microsoft.com/office/officeart/2005/8/layout/process4"/>
    <dgm:cxn modelId="{4338A942-F3EF-4EAB-AA9C-57A3C4F20203}" type="presParOf" srcId="{9F7C1818-EF65-444C-A183-DDC25DE90DCE}" destId="{8B284BCC-947D-4CA6-BD93-632FDDE16793}" srcOrd="0" destOrd="0" presId="urn:microsoft.com/office/officeart/2005/8/layout/process4"/>
    <dgm:cxn modelId="{77732D39-F321-4763-9A67-EEAB94FD3011}" type="presParOf" srcId="{9F7C1818-EF65-444C-A183-DDC25DE90DCE}" destId="{095CED34-670E-495A-9804-5485766699AC}" srcOrd="1" destOrd="0" presId="urn:microsoft.com/office/officeart/2005/8/layout/process4"/>
    <dgm:cxn modelId="{4F5A3D45-9195-4349-A7FF-FD7A810282EB}" type="presParOf" srcId="{9F7C1818-EF65-444C-A183-DDC25DE90DCE}" destId="{6F5C8E51-3175-4DFC-8EF8-F642FEA37189}" srcOrd="2" destOrd="0" presId="urn:microsoft.com/office/officeart/2005/8/layout/process4"/>
    <dgm:cxn modelId="{0101BC41-F871-43B7-88FD-8A3713B1A10D}" type="presParOf" srcId="{6F5C8E51-3175-4DFC-8EF8-F642FEA37189}" destId="{1A1EF938-337F-4017-9864-C9F85DC556DF}" srcOrd="0" destOrd="0" presId="urn:microsoft.com/office/officeart/2005/8/layout/process4"/>
    <dgm:cxn modelId="{41548A00-44FB-45B8-9A59-F5594BAF48A4}" type="presParOf" srcId="{6F5C8E51-3175-4DFC-8EF8-F642FEA37189}" destId="{B64EAC9C-BDE9-4086-89BA-1DB2585142F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3E534-568C-44C0-98EB-2A9F678D96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23F53-A2F0-43EE-ABE8-C6E0DA59FF92}">
      <dgm:prSet phldrT="[Text]"/>
      <dgm:spPr/>
      <dgm:t>
        <a:bodyPr/>
        <a:lstStyle/>
        <a:p>
          <a:r>
            <a:rPr lang="en-US" b="1" dirty="0" smtClean="0"/>
            <a:t>RDF</a:t>
          </a:r>
          <a:endParaRPr lang="en-US" b="1" dirty="0"/>
        </a:p>
      </dgm:t>
    </dgm:pt>
    <dgm:pt modelId="{B94EEF9F-E315-4671-8E36-3B85D66EA25C}" type="parTrans" cxnId="{B6DB99EF-5A38-4B35-BE9B-251015A22591}">
      <dgm:prSet/>
      <dgm:spPr/>
      <dgm:t>
        <a:bodyPr/>
        <a:lstStyle/>
        <a:p>
          <a:endParaRPr lang="en-US"/>
        </a:p>
      </dgm:t>
    </dgm:pt>
    <dgm:pt modelId="{CD23D34D-E58C-42F2-A7BC-F2B6FF52DB3E}" type="sibTrans" cxnId="{B6DB99EF-5A38-4B35-BE9B-251015A22591}">
      <dgm:prSet/>
      <dgm:spPr/>
      <dgm:t>
        <a:bodyPr/>
        <a:lstStyle/>
        <a:p>
          <a:endParaRPr lang="en-US"/>
        </a:p>
      </dgm:t>
    </dgm:pt>
    <dgm:pt modelId="{BD2B2389-993F-4A67-9C07-B1728D898924}">
      <dgm:prSet phldrT="[Text]"/>
      <dgm:spPr/>
      <dgm:t>
        <a:bodyPr/>
        <a:lstStyle/>
        <a:p>
          <a:r>
            <a:rPr lang="en-US" b="0" dirty="0" smtClean="0"/>
            <a:t>URI for Subject, Object and Predicate</a:t>
          </a:r>
          <a:endParaRPr lang="en-US" b="0" dirty="0"/>
        </a:p>
      </dgm:t>
    </dgm:pt>
    <dgm:pt modelId="{8DB6FB73-6D22-45B5-B771-8A08B2DC2A7F}" type="parTrans" cxnId="{A9055209-D511-4A8C-94E9-A5FA5EA1BEF5}">
      <dgm:prSet/>
      <dgm:spPr/>
      <dgm:t>
        <a:bodyPr/>
        <a:lstStyle/>
        <a:p>
          <a:endParaRPr lang="en-US"/>
        </a:p>
      </dgm:t>
    </dgm:pt>
    <dgm:pt modelId="{D6FBF300-481E-4EB3-B984-222E0584C5CA}" type="sibTrans" cxnId="{A9055209-D511-4A8C-94E9-A5FA5EA1BEF5}">
      <dgm:prSet/>
      <dgm:spPr/>
      <dgm:t>
        <a:bodyPr/>
        <a:lstStyle/>
        <a:p>
          <a:endParaRPr lang="en-US"/>
        </a:p>
      </dgm:t>
    </dgm:pt>
    <dgm:pt modelId="{67B0B785-B3FF-454F-9E7F-2C15D52CDBBA}" type="pres">
      <dgm:prSet presAssocID="{7053E534-568C-44C0-98EB-2A9F678D96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CFFCD6-E099-4055-ACDD-D68D3944EC4D}" type="pres">
      <dgm:prSet presAssocID="{E2923F53-A2F0-43EE-ABE8-C6E0DA59FF92}" presName="boxAndChildren" presStyleCnt="0"/>
      <dgm:spPr/>
    </dgm:pt>
    <dgm:pt modelId="{3CE1EF2E-AD6F-44C0-894F-06C7EE62218E}" type="pres">
      <dgm:prSet presAssocID="{E2923F53-A2F0-43EE-ABE8-C6E0DA59FF92}" presName="parentTextBox" presStyleLbl="node1" presStyleIdx="0" presStyleCnt="1"/>
      <dgm:spPr/>
      <dgm:t>
        <a:bodyPr/>
        <a:lstStyle/>
        <a:p>
          <a:endParaRPr lang="en-US"/>
        </a:p>
      </dgm:t>
    </dgm:pt>
    <dgm:pt modelId="{155CB5ED-4D3D-402B-BD45-B2E6CA400F28}" type="pres">
      <dgm:prSet presAssocID="{E2923F53-A2F0-43EE-ABE8-C6E0DA59FF92}" presName="entireBox" presStyleLbl="node1" presStyleIdx="0" presStyleCnt="1" custLinFactNeighborX="147" custLinFactNeighborY="10918"/>
      <dgm:spPr/>
      <dgm:t>
        <a:bodyPr/>
        <a:lstStyle/>
        <a:p>
          <a:endParaRPr lang="en-US"/>
        </a:p>
      </dgm:t>
    </dgm:pt>
    <dgm:pt modelId="{19CB8621-C408-4992-ABF1-94EF50BD538E}" type="pres">
      <dgm:prSet presAssocID="{E2923F53-A2F0-43EE-ABE8-C6E0DA59FF92}" presName="descendantBox" presStyleCnt="0"/>
      <dgm:spPr/>
    </dgm:pt>
    <dgm:pt modelId="{8C00641C-7E06-41F1-A246-FBB793596112}" type="pres">
      <dgm:prSet presAssocID="{BD2B2389-993F-4A67-9C07-B1728D898924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DB99EF-5A38-4B35-BE9B-251015A22591}" srcId="{7053E534-568C-44C0-98EB-2A9F678D96E4}" destId="{E2923F53-A2F0-43EE-ABE8-C6E0DA59FF92}" srcOrd="0" destOrd="0" parTransId="{B94EEF9F-E315-4671-8E36-3B85D66EA25C}" sibTransId="{CD23D34D-E58C-42F2-A7BC-F2B6FF52DB3E}"/>
    <dgm:cxn modelId="{74592C9A-4008-44F0-93CD-8AE5D751EB6A}" type="presOf" srcId="{7053E534-568C-44C0-98EB-2A9F678D96E4}" destId="{67B0B785-B3FF-454F-9E7F-2C15D52CDBBA}" srcOrd="0" destOrd="0" presId="urn:microsoft.com/office/officeart/2005/8/layout/process4"/>
    <dgm:cxn modelId="{9F57D436-4308-44AA-83AB-CC307F4513B6}" type="presOf" srcId="{E2923F53-A2F0-43EE-ABE8-C6E0DA59FF92}" destId="{3CE1EF2E-AD6F-44C0-894F-06C7EE62218E}" srcOrd="0" destOrd="0" presId="urn:microsoft.com/office/officeart/2005/8/layout/process4"/>
    <dgm:cxn modelId="{3A4E1687-73B5-4D27-97A0-4099EF225BB5}" type="presOf" srcId="{BD2B2389-993F-4A67-9C07-B1728D898924}" destId="{8C00641C-7E06-41F1-A246-FBB793596112}" srcOrd="0" destOrd="0" presId="urn:microsoft.com/office/officeart/2005/8/layout/process4"/>
    <dgm:cxn modelId="{A9055209-D511-4A8C-94E9-A5FA5EA1BEF5}" srcId="{E2923F53-A2F0-43EE-ABE8-C6E0DA59FF92}" destId="{BD2B2389-993F-4A67-9C07-B1728D898924}" srcOrd="0" destOrd="0" parTransId="{8DB6FB73-6D22-45B5-B771-8A08B2DC2A7F}" sibTransId="{D6FBF300-481E-4EB3-B984-222E0584C5CA}"/>
    <dgm:cxn modelId="{01C941EE-62BD-4B16-9EA6-6A1E36F3E5E5}" type="presOf" srcId="{E2923F53-A2F0-43EE-ABE8-C6E0DA59FF92}" destId="{155CB5ED-4D3D-402B-BD45-B2E6CA400F28}" srcOrd="1" destOrd="0" presId="urn:microsoft.com/office/officeart/2005/8/layout/process4"/>
    <dgm:cxn modelId="{70F7DA67-3BD5-4B7E-AB4B-2887D4A92923}" type="presParOf" srcId="{67B0B785-B3FF-454F-9E7F-2C15D52CDBBA}" destId="{BACFFCD6-E099-4055-ACDD-D68D3944EC4D}" srcOrd="0" destOrd="0" presId="urn:microsoft.com/office/officeart/2005/8/layout/process4"/>
    <dgm:cxn modelId="{F52281D1-2392-40BD-9C0C-D8F8C3D5D02F}" type="presParOf" srcId="{BACFFCD6-E099-4055-ACDD-D68D3944EC4D}" destId="{3CE1EF2E-AD6F-44C0-894F-06C7EE62218E}" srcOrd="0" destOrd="0" presId="urn:microsoft.com/office/officeart/2005/8/layout/process4"/>
    <dgm:cxn modelId="{30FAF2D1-25E4-4249-A2BA-0A7A8F9822BB}" type="presParOf" srcId="{BACFFCD6-E099-4055-ACDD-D68D3944EC4D}" destId="{155CB5ED-4D3D-402B-BD45-B2E6CA400F28}" srcOrd="1" destOrd="0" presId="urn:microsoft.com/office/officeart/2005/8/layout/process4"/>
    <dgm:cxn modelId="{182C698B-0D60-4294-9D19-064FE6B89E2F}" type="presParOf" srcId="{BACFFCD6-E099-4055-ACDD-D68D3944EC4D}" destId="{19CB8621-C408-4992-ABF1-94EF50BD538E}" srcOrd="2" destOrd="0" presId="urn:microsoft.com/office/officeart/2005/8/layout/process4"/>
    <dgm:cxn modelId="{3E0036A3-526F-429E-A69E-FABAE90A94B7}" type="presParOf" srcId="{19CB8621-C408-4992-ABF1-94EF50BD538E}" destId="{8C00641C-7E06-41F1-A246-FBB7935961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53E534-568C-44C0-98EB-2A9F678D96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23F53-A2F0-43EE-ABE8-C6E0DA59FF92}">
      <dgm:prSet phldrT="[Text]"/>
      <dgm:spPr/>
      <dgm:t>
        <a:bodyPr/>
        <a:lstStyle/>
        <a:p>
          <a:r>
            <a:rPr lang="en-US" b="1" dirty="0" smtClean="0"/>
            <a:t>Triple Store</a:t>
          </a:r>
          <a:endParaRPr lang="en-US" b="1" dirty="0"/>
        </a:p>
      </dgm:t>
    </dgm:pt>
    <dgm:pt modelId="{B94EEF9F-E315-4671-8E36-3B85D66EA25C}" type="parTrans" cxnId="{B6DB99EF-5A38-4B35-BE9B-251015A22591}">
      <dgm:prSet/>
      <dgm:spPr/>
      <dgm:t>
        <a:bodyPr/>
        <a:lstStyle/>
        <a:p>
          <a:endParaRPr lang="en-US"/>
        </a:p>
      </dgm:t>
    </dgm:pt>
    <dgm:pt modelId="{CD23D34D-E58C-42F2-A7BC-F2B6FF52DB3E}" type="sibTrans" cxnId="{B6DB99EF-5A38-4B35-BE9B-251015A22591}">
      <dgm:prSet/>
      <dgm:spPr/>
      <dgm:t>
        <a:bodyPr/>
        <a:lstStyle/>
        <a:p>
          <a:endParaRPr lang="en-US"/>
        </a:p>
      </dgm:t>
    </dgm:pt>
    <dgm:pt modelId="{67B0B785-B3FF-454F-9E7F-2C15D52CDBBA}" type="pres">
      <dgm:prSet presAssocID="{7053E534-568C-44C0-98EB-2A9F678D96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CFFCD6-E099-4055-ACDD-D68D3944EC4D}" type="pres">
      <dgm:prSet presAssocID="{E2923F53-A2F0-43EE-ABE8-C6E0DA59FF92}" presName="boxAndChildren" presStyleCnt="0"/>
      <dgm:spPr/>
    </dgm:pt>
    <dgm:pt modelId="{3CE1EF2E-AD6F-44C0-894F-06C7EE62218E}" type="pres">
      <dgm:prSet presAssocID="{E2923F53-A2F0-43EE-ABE8-C6E0DA59FF92}" presName="parentTextBox" presStyleLbl="node1" presStyleIdx="0" presStyleCnt="1" custLinFactNeighborX="-73" custLinFactNeighborY="-79597"/>
      <dgm:spPr/>
      <dgm:t>
        <a:bodyPr/>
        <a:lstStyle/>
        <a:p>
          <a:endParaRPr lang="en-US"/>
        </a:p>
      </dgm:t>
    </dgm:pt>
  </dgm:ptLst>
  <dgm:cxnLst>
    <dgm:cxn modelId="{80D2BA73-EAC0-403F-A2EA-67072F9F00EA}" type="presOf" srcId="{7053E534-568C-44C0-98EB-2A9F678D96E4}" destId="{67B0B785-B3FF-454F-9E7F-2C15D52CDBBA}" srcOrd="0" destOrd="0" presId="urn:microsoft.com/office/officeart/2005/8/layout/process4"/>
    <dgm:cxn modelId="{30726CF4-AF43-4ADC-9268-563BD56D4A82}" type="presOf" srcId="{E2923F53-A2F0-43EE-ABE8-C6E0DA59FF92}" destId="{3CE1EF2E-AD6F-44C0-894F-06C7EE62218E}" srcOrd="0" destOrd="0" presId="urn:microsoft.com/office/officeart/2005/8/layout/process4"/>
    <dgm:cxn modelId="{B6DB99EF-5A38-4B35-BE9B-251015A22591}" srcId="{7053E534-568C-44C0-98EB-2A9F678D96E4}" destId="{E2923F53-A2F0-43EE-ABE8-C6E0DA59FF92}" srcOrd="0" destOrd="0" parTransId="{B94EEF9F-E315-4671-8E36-3B85D66EA25C}" sibTransId="{CD23D34D-E58C-42F2-A7BC-F2B6FF52DB3E}"/>
    <dgm:cxn modelId="{DD2CCBE8-B224-4F47-8382-3CCC568B522A}" type="presParOf" srcId="{67B0B785-B3FF-454F-9E7F-2C15D52CDBBA}" destId="{BACFFCD6-E099-4055-ACDD-D68D3944EC4D}" srcOrd="0" destOrd="0" presId="urn:microsoft.com/office/officeart/2005/8/layout/process4"/>
    <dgm:cxn modelId="{ADFC9266-FB95-4FAE-AB42-F0EFC0ADCD50}" type="presParOf" srcId="{BACFFCD6-E099-4055-ACDD-D68D3944EC4D}" destId="{3CE1EF2E-AD6F-44C0-894F-06C7EE62218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53E534-568C-44C0-98EB-2A9F678D96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28E25-CED5-4350-9C20-0B2E4C95179C}">
      <dgm:prSet phldrT="[Text]"/>
      <dgm:spPr/>
      <dgm:t>
        <a:bodyPr/>
        <a:lstStyle/>
        <a:p>
          <a:r>
            <a:rPr lang="en-US" b="1" dirty="0" err="1" smtClean="0"/>
            <a:t>Wikifi</a:t>
          </a:r>
          <a:endParaRPr lang="en-US" b="1" dirty="0"/>
        </a:p>
      </dgm:t>
    </dgm:pt>
    <dgm:pt modelId="{7221FC29-713E-4625-B435-5A1919A1DB33}" type="parTrans" cxnId="{5233ED70-79BB-440E-9C88-F9705E7B3616}">
      <dgm:prSet/>
      <dgm:spPr/>
      <dgm:t>
        <a:bodyPr/>
        <a:lstStyle/>
        <a:p>
          <a:endParaRPr lang="en-US"/>
        </a:p>
      </dgm:t>
    </dgm:pt>
    <dgm:pt modelId="{5670A923-F91C-4610-8FF7-269800BABD82}" type="sibTrans" cxnId="{5233ED70-79BB-440E-9C88-F9705E7B3616}">
      <dgm:prSet/>
      <dgm:spPr/>
      <dgm:t>
        <a:bodyPr/>
        <a:lstStyle/>
        <a:p>
          <a:endParaRPr lang="en-US"/>
        </a:p>
      </dgm:t>
    </dgm:pt>
    <dgm:pt modelId="{A09D6A50-14D1-46F6-BD99-5DA6C677EF62}">
      <dgm:prSet phldrT="[Text]"/>
      <dgm:spPr/>
      <dgm:t>
        <a:bodyPr/>
        <a:lstStyle/>
        <a:p>
          <a:r>
            <a:rPr lang="en-US" dirty="0" smtClean="0"/>
            <a:t>Stanford NER</a:t>
          </a:r>
          <a:endParaRPr lang="en-US" dirty="0"/>
        </a:p>
      </dgm:t>
    </dgm:pt>
    <dgm:pt modelId="{1CE3F23A-5695-410C-B937-E1141B3D3D81}" type="parTrans" cxnId="{900C5C18-AFF2-4E01-B61D-88A7F78FC6C2}">
      <dgm:prSet/>
      <dgm:spPr/>
      <dgm:t>
        <a:bodyPr/>
        <a:lstStyle/>
        <a:p>
          <a:endParaRPr lang="en-US"/>
        </a:p>
      </dgm:t>
    </dgm:pt>
    <dgm:pt modelId="{CF0156AB-BD3F-4E91-A79D-ED8ACF9F61FB}" type="sibTrans" cxnId="{900C5C18-AFF2-4E01-B61D-88A7F78FC6C2}">
      <dgm:prSet/>
      <dgm:spPr/>
      <dgm:t>
        <a:bodyPr/>
        <a:lstStyle/>
        <a:p>
          <a:endParaRPr lang="en-US"/>
        </a:p>
      </dgm:t>
    </dgm:pt>
    <dgm:pt modelId="{006A8B8C-8F18-45AC-BB62-0F19C3F06E17}">
      <dgm:prSet phldrT="[Text]"/>
      <dgm:spPr/>
      <dgm:t>
        <a:bodyPr/>
        <a:lstStyle/>
        <a:p>
          <a:r>
            <a:rPr lang="en-US" dirty="0" smtClean="0"/>
            <a:t>Novel program</a:t>
          </a:r>
          <a:endParaRPr lang="en-US" dirty="0" smtClean="0"/>
        </a:p>
      </dgm:t>
    </dgm:pt>
    <dgm:pt modelId="{898CC250-E85F-49B9-B993-3C860AB4EC93}" type="parTrans" cxnId="{87586AA0-E7B1-4763-A556-E6570B7C5637}">
      <dgm:prSet/>
      <dgm:spPr/>
      <dgm:t>
        <a:bodyPr/>
        <a:lstStyle/>
        <a:p>
          <a:endParaRPr lang="en-US"/>
        </a:p>
      </dgm:t>
    </dgm:pt>
    <dgm:pt modelId="{48C1B30E-1A34-4C50-A0F2-93CEB09D55F5}" type="sibTrans" cxnId="{87586AA0-E7B1-4763-A556-E6570B7C5637}">
      <dgm:prSet/>
      <dgm:spPr/>
      <dgm:t>
        <a:bodyPr/>
        <a:lstStyle/>
        <a:p>
          <a:endParaRPr lang="en-US"/>
        </a:p>
      </dgm:t>
    </dgm:pt>
    <dgm:pt modelId="{457D4507-F1BA-4D40-88DA-EC401F2A3586}">
      <dgm:prSet phldrT="[Text]"/>
      <dgm:spPr/>
      <dgm:t>
        <a:bodyPr/>
        <a:lstStyle/>
        <a:p>
          <a:r>
            <a:rPr lang="en-US" dirty="0" smtClean="0"/>
            <a:t>Dbpedia lookup</a:t>
          </a:r>
          <a:endParaRPr lang="en-US" dirty="0" smtClean="0"/>
        </a:p>
      </dgm:t>
    </dgm:pt>
    <dgm:pt modelId="{D8D3E694-3DC5-47EA-8B6D-95710F76D2F0}" type="parTrans" cxnId="{383F186B-ED8C-4749-B217-74937C9DBE75}">
      <dgm:prSet/>
      <dgm:spPr/>
      <dgm:t>
        <a:bodyPr/>
        <a:lstStyle/>
        <a:p>
          <a:endParaRPr lang="en-US"/>
        </a:p>
      </dgm:t>
    </dgm:pt>
    <dgm:pt modelId="{9FF0BDAC-12BB-421E-8B9A-90DE25645A1D}" type="sibTrans" cxnId="{383F186B-ED8C-4749-B217-74937C9DBE75}">
      <dgm:prSet/>
      <dgm:spPr/>
      <dgm:t>
        <a:bodyPr/>
        <a:lstStyle/>
        <a:p>
          <a:endParaRPr lang="en-US"/>
        </a:p>
      </dgm:t>
    </dgm:pt>
    <dgm:pt modelId="{67B0B785-B3FF-454F-9E7F-2C15D52CDBBA}" type="pres">
      <dgm:prSet presAssocID="{7053E534-568C-44C0-98EB-2A9F678D96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C1818-EF65-444C-A183-DDC25DE90DCE}" type="pres">
      <dgm:prSet presAssocID="{7AE28E25-CED5-4350-9C20-0B2E4C95179C}" presName="boxAndChildren" presStyleCnt="0"/>
      <dgm:spPr/>
    </dgm:pt>
    <dgm:pt modelId="{8B284BCC-947D-4CA6-BD93-632FDDE16793}" type="pres">
      <dgm:prSet presAssocID="{7AE28E25-CED5-4350-9C20-0B2E4C95179C}" presName="parentTextBox" presStyleLbl="node1" presStyleIdx="0" presStyleCnt="1"/>
      <dgm:spPr/>
      <dgm:t>
        <a:bodyPr/>
        <a:lstStyle/>
        <a:p>
          <a:endParaRPr lang="en-US"/>
        </a:p>
      </dgm:t>
    </dgm:pt>
    <dgm:pt modelId="{095CED34-670E-495A-9804-5485766699AC}" type="pres">
      <dgm:prSet presAssocID="{7AE28E25-CED5-4350-9C20-0B2E4C95179C}" presName="entireBox" presStyleLbl="node1" presStyleIdx="0" presStyleCnt="1" custLinFactY="40898" custLinFactNeighborX="-2937" custLinFactNeighborY="100000"/>
      <dgm:spPr/>
      <dgm:t>
        <a:bodyPr/>
        <a:lstStyle/>
        <a:p>
          <a:endParaRPr lang="en-US"/>
        </a:p>
      </dgm:t>
    </dgm:pt>
    <dgm:pt modelId="{6F5C8E51-3175-4DFC-8EF8-F642FEA37189}" type="pres">
      <dgm:prSet presAssocID="{7AE28E25-CED5-4350-9C20-0B2E4C95179C}" presName="descendantBox" presStyleCnt="0"/>
      <dgm:spPr/>
    </dgm:pt>
    <dgm:pt modelId="{1A1EF938-337F-4017-9864-C9F85DC556DF}" type="pres">
      <dgm:prSet presAssocID="{A09D6A50-14D1-46F6-BD99-5DA6C677EF6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EAC9C-BDE9-4086-89BA-1DB2585142F4}" type="pres">
      <dgm:prSet presAssocID="{006A8B8C-8F18-45AC-BB62-0F19C3F06E1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475A1-A08E-4B4C-94DF-344C23EAFC5A}" type="pres">
      <dgm:prSet presAssocID="{457D4507-F1BA-4D40-88DA-EC401F2A3586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495B83-075B-4BF5-9194-E968821E0C20}" type="presOf" srcId="{7AE28E25-CED5-4350-9C20-0B2E4C95179C}" destId="{8B284BCC-947D-4CA6-BD93-632FDDE16793}" srcOrd="0" destOrd="0" presId="urn:microsoft.com/office/officeart/2005/8/layout/process4"/>
    <dgm:cxn modelId="{965F7C96-84DC-458B-86F3-F70025916834}" type="presOf" srcId="{457D4507-F1BA-4D40-88DA-EC401F2A3586}" destId="{6DC475A1-A08E-4B4C-94DF-344C23EAFC5A}" srcOrd="0" destOrd="0" presId="urn:microsoft.com/office/officeart/2005/8/layout/process4"/>
    <dgm:cxn modelId="{87586AA0-E7B1-4763-A556-E6570B7C5637}" srcId="{7AE28E25-CED5-4350-9C20-0B2E4C95179C}" destId="{006A8B8C-8F18-45AC-BB62-0F19C3F06E17}" srcOrd="1" destOrd="0" parTransId="{898CC250-E85F-49B9-B993-3C860AB4EC93}" sibTransId="{48C1B30E-1A34-4C50-A0F2-93CEB09D55F5}"/>
    <dgm:cxn modelId="{ECAC48A5-F395-4AAC-9F29-D284B21CD87F}" type="presOf" srcId="{7AE28E25-CED5-4350-9C20-0B2E4C95179C}" destId="{095CED34-670E-495A-9804-5485766699AC}" srcOrd="1" destOrd="0" presId="urn:microsoft.com/office/officeart/2005/8/layout/process4"/>
    <dgm:cxn modelId="{C5D3CE3C-AA1D-4657-9685-4F41A6FA2792}" type="presOf" srcId="{7053E534-568C-44C0-98EB-2A9F678D96E4}" destId="{67B0B785-B3FF-454F-9E7F-2C15D52CDBBA}" srcOrd="0" destOrd="0" presId="urn:microsoft.com/office/officeart/2005/8/layout/process4"/>
    <dgm:cxn modelId="{383F186B-ED8C-4749-B217-74937C9DBE75}" srcId="{7AE28E25-CED5-4350-9C20-0B2E4C95179C}" destId="{457D4507-F1BA-4D40-88DA-EC401F2A3586}" srcOrd="2" destOrd="0" parTransId="{D8D3E694-3DC5-47EA-8B6D-95710F76D2F0}" sibTransId="{9FF0BDAC-12BB-421E-8B9A-90DE25645A1D}"/>
    <dgm:cxn modelId="{5233ED70-79BB-440E-9C88-F9705E7B3616}" srcId="{7053E534-568C-44C0-98EB-2A9F678D96E4}" destId="{7AE28E25-CED5-4350-9C20-0B2E4C95179C}" srcOrd="0" destOrd="0" parTransId="{7221FC29-713E-4625-B435-5A1919A1DB33}" sibTransId="{5670A923-F91C-4610-8FF7-269800BABD82}"/>
    <dgm:cxn modelId="{900C5C18-AFF2-4E01-B61D-88A7F78FC6C2}" srcId="{7AE28E25-CED5-4350-9C20-0B2E4C95179C}" destId="{A09D6A50-14D1-46F6-BD99-5DA6C677EF62}" srcOrd="0" destOrd="0" parTransId="{1CE3F23A-5695-410C-B937-E1141B3D3D81}" sibTransId="{CF0156AB-BD3F-4E91-A79D-ED8ACF9F61FB}"/>
    <dgm:cxn modelId="{6B88AC0A-6D59-4B20-8FA9-609459E81D8E}" type="presOf" srcId="{A09D6A50-14D1-46F6-BD99-5DA6C677EF62}" destId="{1A1EF938-337F-4017-9864-C9F85DC556DF}" srcOrd="0" destOrd="0" presId="urn:microsoft.com/office/officeart/2005/8/layout/process4"/>
    <dgm:cxn modelId="{070E39A5-F0F9-448F-8E10-C56ABA0D202E}" type="presOf" srcId="{006A8B8C-8F18-45AC-BB62-0F19C3F06E17}" destId="{B64EAC9C-BDE9-4086-89BA-1DB2585142F4}" srcOrd="0" destOrd="0" presId="urn:microsoft.com/office/officeart/2005/8/layout/process4"/>
    <dgm:cxn modelId="{092BA727-ACB9-4D7D-816E-0126CFA5F7BD}" type="presParOf" srcId="{67B0B785-B3FF-454F-9E7F-2C15D52CDBBA}" destId="{9F7C1818-EF65-444C-A183-DDC25DE90DCE}" srcOrd="0" destOrd="0" presId="urn:microsoft.com/office/officeart/2005/8/layout/process4"/>
    <dgm:cxn modelId="{525CA7F9-1891-4779-AD1D-D144E394C5F0}" type="presParOf" srcId="{9F7C1818-EF65-444C-A183-DDC25DE90DCE}" destId="{8B284BCC-947D-4CA6-BD93-632FDDE16793}" srcOrd="0" destOrd="0" presId="urn:microsoft.com/office/officeart/2005/8/layout/process4"/>
    <dgm:cxn modelId="{595B573C-3F2C-417E-B520-609E3284CFDF}" type="presParOf" srcId="{9F7C1818-EF65-444C-A183-DDC25DE90DCE}" destId="{095CED34-670E-495A-9804-5485766699AC}" srcOrd="1" destOrd="0" presId="urn:microsoft.com/office/officeart/2005/8/layout/process4"/>
    <dgm:cxn modelId="{DE6BC95F-74AF-411E-8D78-8601DB0ECB69}" type="presParOf" srcId="{9F7C1818-EF65-444C-A183-DDC25DE90DCE}" destId="{6F5C8E51-3175-4DFC-8EF8-F642FEA37189}" srcOrd="2" destOrd="0" presId="urn:microsoft.com/office/officeart/2005/8/layout/process4"/>
    <dgm:cxn modelId="{5BDB94C3-CA58-4CD5-BFC7-A77575395F16}" type="presParOf" srcId="{6F5C8E51-3175-4DFC-8EF8-F642FEA37189}" destId="{1A1EF938-337F-4017-9864-C9F85DC556DF}" srcOrd="0" destOrd="0" presId="urn:microsoft.com/office/officeart/2005/8/layout/process4"/>
    <dgm:cxn modelId="{67A428AE-DCBE-40FA-AFC3-C0198C9501F5}" type="presParOf" srcId="{6F5C8E51-3175-4DFC-8EF8-F642FEA37189}" destId="{B64EAC9C-BDE9-4086-89BA-1DB2585142F4}" srcOrd="1" destOrd="0" presId="urn:microsoft.com/office/officeart/2005/8/layout/process4"/>
    <dgm:cxn modelId="{A1B11119-A2F0-447F-987F-BEDD267084DD}" type="presParOf" srcId="{6F5C8E51-3175-4DFC-8EF8-F642FEA37189}" destId="{6DC475A1-A08E-4B4C-94DF-344C23EAFC5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7E511-BB6D-477A-886D-25F8ECEA0176}">
      <dsp:nvSpPr>
        <dsp:cNvPr id="0" name=""/>
        <dsp:cNvSpPr/>
      </dsp:nvSpPr>
      <dsp:spPr>
        <a:xfrm>
          <a:off x="0" y="0"/>
          <a:ext cx="5263123" cy="533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Wikipedia article</a:t>
          </a:r>
          <a:endParaRPr lang="en-US" sz="1000" b="1" kern="1200" dirty="0"/>
        </a:p>
      </dsp:txBody>
      <dsp:txXfrm>
        <a:off x="0" y="0"/>
        <a:ext cx="5263123" cy="288035"/>
      </dsp:txXfrm>
    </dsp:sp>
    <dsp:sp modelId="{5D73D6C9-3AF8-4DC8-91A0-153950C2D547}">
      <dsp:nvSpPr>
        <dsp:cNvPr id="0" name=""/>
        <dsp:cNvSpPr/>
      </dsp:nvSpPr>
      <dsp:spPr>
        <a:xfrm>
          <a:off x="0" y="277367"/>
          <a:ext cx="2631561" cy="2453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Unstructured</a:t>
          </a:r>
          <a:r>
            <a:rPr lang="en-US" sz="1500" kern="1200" dirty="0" smtClean="0"/>
            <a:t> text</a:t>
          </a:r>
          <a:endParaRPr lang="en-US" sz="1500" kern="1200" dirty="0"/>
        </a:p>
      </dsp:txBody>
      <dsp:txXfrm>
        <a:off x="0" y="277367"/>
        <a:ext cx="2631561" cy="245363"/>
      </dsp:txXfrm>
    </dsp:sp>
    <dsp:sp modelId="{362FF813-9FEF-4434-ADC1-1280F206C5FB}">
      <dsp:nvSpPr>
        <dsp:cNvPr id="0" name=""/>
        <dsp:cNvSpPr/>
      </dsp:nvSpPr>
      <dsp:spPr>
        <a:xfrm>
          <a:off x="2631561" y="277367"/>
          <a:ext cx="2631561" cy="2453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Info Box</a:t>
          </a:r>
          <a:endParaRPr lang="en-US" sz="1500" b="0" kern="1200" dirty="0"/>
        </a:p>
      </dsp:txBody>
      <dsp:txXfrm>
        <a:off x="2631561" y="277367"/>
        <a:ext cx="2631561" cy="245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CED34-670E-495A-9804-5485766699AC}">
      <dsp:nvSpPr>
        <dsp:cNvPr id="0" name=""/>
        <dsp:cNvSpPr/>
      </dsp:nvSpPr>
      <dsp:spPr>
        <a:xfrm>
          <a:off x="0" y="0"/>
          <a:ext cx="5257800" cy="522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OLLIE</a:t>
          </a:r>
          <a:endParaRPr lang="en-US" sz="1000" b="1" kern="1200" dirty="0"/>
        </a:p>
      </dsp:txBody>
      <dsp:txXfrm>
        <a:off x="0" y="0"/>
        <a:ext cx="5257800" cy="282062"/>
      </dsp:txXfrm>
    </dsp:sp>
    <dsp:sp modelId="{1A1EF938-337F-4017-9864-C9F85DC556DF}">
      <dsp:nvSpPr>
        <dsp:cNvPr id="0" name=""/>
        <dsp:cNvSpPr/>
      </dsp:nvSpPr>
      <dsp:spPr>
        <a:xfrm>
          <a:off x="0" y="271615"/>
          <a:ext cx="2628899" cy="240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Reverb bootstrap</a:t>
          </a:r>
          <a:endParaRPr lang="en-US" sz="1500" kern="1200" dirty="0"/>
        </a:p>
      </dsp:txBody>
      <dsp:txXfrm>
        <a:off x="0" y="271615"/>
        <a:ext cx="2628899" cy="240275"/>
      </dsp:txXfrm>
    </dsp:sp>
    <dsp:sp modelId="{B64EAC9C-BDE9-4086-89BA-1DB2585142F4}">
      <dsp:nvSpPr>
        <dsp:cNvPr id="0" name=""/>
        <dsp:cNvSpPr/>
      </dsp:nvSpPr>
      <dsp:spPr>
        <a:xfrm>
          <a:off x="2628900" y="271615"/>
          <a:ext cx="2628899" cy="240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Context Analysis</a:t>
          </a:r>
          <a:endParaRPr lang="en-US" sz="1500" kern="1200" dirty="0"/>
        </a:p>
      </dsp:txBody>
      <dsp:txXfrm>
        <a:off x="2628900" y="271615"/>
        <a:ext cx="2628899" cy="240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CB5ED-4D3D-402B-BD45-B2E6CA400F28}">
      <dsp:nvSpPr>
        <dsp:cNvPr id="0" name=""/>
        <dsp:cNvSpPr/>
      </dsp:nvSpPr>
      <dsp:spPr>
        <a:xfrm>
          <a:off x="0" y="0"/>
          <a:ext cx="5404396" cy="6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RDF</a:t>
          </a:r>
          <a:endParaRPr lang="en-US" sz="1200" b="1" kern="1200" dirty="0"/>
        </a:p>
      </dsp:txBody>
      <dsp:txXfrm>
        <a:off x="0" y="0"/>
        <a:ext cx="5404396" cy="329184"/>
      </dsp:txXfrm>
    </dsp:sp>
    <dsp:sp modelId="{8C00641C-7E06-41F1-A246-FBB793596112}">
      <dsp:nvSpPr>
        <dsp:cNvPr id="0" name=""/>
        <dsp:cNvSpPr/>
      </dsp:nvSpPr>
      <dsp:spPr>
        <a:xfrm>
          <a:off x="0" y="316991"/>
          <a:ext cx="5404396" cy="280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URI for Subject, Object and Predicate</a:t>
          </a:r>
          <a:endParaRPr lang="en-US" sz="1800" b="0" kern="1200" dirty="0"/>
        </a:p>
      </dsp:txBody>
      <dsp:txXfrm>
        <a:off x="0" y="316991"/>
        <a:ext cx="5404396" cy="280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1EF2E-AD6F-44C0-894F-06C7EE62218E}">
      <dsp:nvSpPr>
        <dsp:cNvPr id="0" name=""/>
        <dsp:cNvSpPr/>
      </dsp:nvSpPr>
      <dsp:spPr>
        <a:xfrm>
          <a:off x="0" y="0"/>
          <a:ext cx="5497575" cy="63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Triple Store</a:t>
          </a:r>
          <a:endParaRPr lang="en-US" sz="2300" b="1" kern="1200" dirty="0"/>
        </a:p>
      </dsp:txBody>
      <dsp:txXfrm>
        <a:off x="0" y="0"/>
        <a:ext cx="5497575" cy="631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CED34-670E-495A-9804-5485766699AC}">
      <dsp:nvSpPr>
        <dsp:cNvPr id="0" name=""/>
        <dsp:cNvSpPr/>
      </dsp:nvSpPr>
      <dsp:spPr>
        <a:xfrm>
          <a:off x="0" y="0"/>
          <a:ext cx="5257800" cy="522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Wikifi</a:t>
          </a:r>
          <a:endParaRPr lang="en-US" sz="1000" b="1" kern="1200" dirty="0"/>
        </a:p>
      </dsp:txBody>
      <dsp:txXfrm>
        <a:off x="0" y="0"/>
        <a:ext cx="5257800" cy="282062"/>
      </dsp:txXfrm>
    </dsp:sp>
    <dsp:sp modelId="{1A1EF938-337F-4017-9864-C9F85DC556DF}">
      <dsp:nvSpPr>
        <dsp:cNvPr id="0" name=""/>
        <dsp:cNvSpPr/>
      </dsp:nvSpPr>
      <dsp:spPr>
        <a:xfrm>
          <a:off x="2567" y="271615"/>
          <a:ext cx="1750888" cy="240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Stanford NER</a:t>
          </a:r>
          <a:endParaRPr lang="en-US" sz="1500" kern="1200" dirty="0"/>
        </a:p>
      </dsp:txBody>
      <dsp:txXfrm>
        <a:off x="2567" y="271615"/>
        <a:ext cx="1750888" cy="240275"/>
      </dsp:txXfrm>
    </dsp:sp>
    <dsp:sp modelId="{B64EAC9C-BDE9-4086-89BA-1DB2585142F4}">
      <dsp:nvSpPr>
        <dsp:cNvPr id="0" name=""/>
        <dsp:cNvSpPr/>
      </dsp:nvSpPr>
      <dsp:spPr>
        <a:xfrm>
          <a:off x="1753455" y="271615"/>
          <a:ext cx="1750888" cy="240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Novel program</a:t>
          </a:r>
          <a:endParaRPr lang="en-US" sz="1500" kern="1200" dirty="0" smtClean="0"/>
        </a:p>
      </dsp:txBody>
      <dsp:txXfrm>
        <a:off x="1753455" y="271615"/>
        <a:ext cx="1750888" cy="240275"/>
      </dsp:txXfrm>
    </dsp:sp>
    <dsp:sp modelId="{6DC475A1-A08E-4B4C-94DF-344C23EAFC5A}">
      <dsp:nvSpPr>
        <dsp:cNvPr id="0" name=""/>
        <dsp:cNvSpPr/>
      </dsp:nvSpPr>
      <dsp:spPr>
        <a:xfrm>
          <a:off x="3504344" y="271615"/>
          <a:ext cx="1750888" cy="2402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Dbpedia lookup</a:t>
          </a:r>
          <a:endParaRPr lang="en-US" sz="1500" kern="1200" dirty="0" smtClean="0"/>
        </a:p>
      </dsp:txBody>
      <dsp:txXfrm>
        <a:off x="3504344" y="271615"/>
        <a:ext cx="1750888" cy="240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DA2527-E28B-4B80-A780-F4F5C70B3637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E73A193-F5A0-4895-9712-742F942828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patel84@uic.edu" TargetMode="External"/><Relationship Id="rId2" Type="http://schemas.openxmlformats.org/officeDocument/2006/relationships/hyperlink" Target="mailto:tchowd4@ui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mirre2@uic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851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extraction from unstructured text using structured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077200" cy="2362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Team</a:t>
            </a:r>
            <a:r>
              <a:rPr lang="en-US" dirty="0" smtClean="0"/>
              <a:t>: </a:t>
            </a:r>
            <a:r>
              <a:rPr lang="en-US" dirty="0" err="1" smtClean="0"/>
              <a:t>Tanay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tchowd4@uic.edu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Vimalkumar Patel (</a:t>
            </a:r>
            <a:r>
              <a:rPr lang="en-US" dirty="0" smtClean="0">
                <a:hlinkClick r:id="rId3"/>
              </a:rPr>
              <a:t>vpatel84@uic.edu</a:t>
            </a:r>
            <a:r>
              <a:rPr lang="en-US" dirty="0" smtClean="0"/>
              <a:t>)</a:t>
            </a:r>
          </a:p>
          <a:p>
            <a:pPr algn="r"/>
            <a:r>
              <a:rPr lang="en-US" b="1" dirty="0" smtClean="0"/>
              <a:t>Guide</a:t>
            </a:r>
            <a:r>
              <a:rPr lang="en-US" dirty="0" smtClean="0"/>
              <a:t>: </a:t>
            </a:r>
            <a:r>
              <a:rPr lang="en-US" dirty="0" err="1" smtClean="0"/>
              <a:t>Iman</a:t>
            </a:r>
            <a:r>
              <a:rPr lang="en-US" dirty="0" smtClean="0"/>
              <a:t> </a:t>
            </a:r>
            <a:r>
              <a:rPr lang="en-US" dirty="0" err="1" smtClean="0"/>
              <a:t>Mirrezaei</a:t>
            </a:r>
            <a:r>
              <a:rPr lang="en-US" dirty="0" smtClean="0"/>
              <a:t> (</a:t>
            </a:r>
            <a:r>
              <a:rPr lang="en-US" dirty="0">
                <a:hlinkClick r:id="rId4"/>
              </a:rPr>
              <a:t>smirre2@uic.edu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Course</a:t>
            </a:r>
            <a:r>
              <a:rPr lang="en-US" dirty="0" smtClean="0"/>
              <a:t>: CS 586 Fall 2013</a:t>
            </a:r>
          </a:p>
          <a:p>
            <a:r>
              <a:rPr lang="en-US" dirty="0" smtClean="0"/>
              <a:t>University of Illinois at Chicago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Ontology Matching for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53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0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 smtClean="0"/>
              <a:t>Evaluation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Autofit/>
          </a:bodyPr>
          <a:lstStyle/>
          <a:p>
            <a:r>
              <a:rPr lang="en-US" sz="2000" dirty="0" smtClean="0"/>
              <a:t>Input: Wikipedia </a:t>
            </a:r>
            <a:r>
              <a:rPr lang="en-US" sz="2000" dirty="0"/>
              <a:t>dump for </a:t>
            </a:r>
            <a:r>
              <a:rPr lang="en-US" sz="2000" dirty="0" smtClean="0"/>
              <a:t>private organization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Prepare training data for some organizations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Obtain missing property list from training data.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Run the process for the organization on its Wikipedia page for those missing properties.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Accuracy will be calculated based on number of correctly identified missing property.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91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have used following list of properties to find their corresponding data.</a:t>
            </a:r>
          </a:p>
          <a:p>
            <a:r>
              <a:rPr lang="en-US" sz="2400" dirty="0" smtClean="0"/>
              <a:t>We have given a mix of original and mock data to test this process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8" y="3810000"/>
            <a:ext cx="73437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Out of 11 properties we have tested we got expected correct result in 9 cases.</a:t>
            </a:r>
          </a:p>
          <a:p>
            <a:r>
              <a:rPr lang="en-US" sz="2400" dirty="0" smtClean="0"/>
              <a:t>In one case the process didn’t identify the correct </a:t>
            </a:r>
            <a:r>
              <a:rPr lang="en-US" sz="2400" dirty="0"/>
              <a:t>object Merrill </a:t>
            </a:r>
            <a:r>
              <a:rPr lang="en-US" sz="2400" dirty="0" smtClean="0"/>
              <a:t>Lynch for property subsidiary.</a:t>
            </a:r>
          </a:p>
          <a:p>
            <a:r>
              <a:rPr lang="en-US" sz="2400" dirty="0" smtClean="0"/>
              <a:t>In one case the process has identified a city(Charlotte) as location country.</a:t>
            </a:r>
          </a:p>
          <a:p>
            <a:pPr lvl="1"/>
            <a:r>
              <a:rPr lang="en-US" sz="2000" dirty="0" smtClean="0"/>
              <a:t>We have introduced wordsence based WuPalmer algorithm to correct this kind of location ambiguity.</a:t>
            </a:r>
          </a:p>
        </p:txBody>
      </p:sp>
    </p:spTree>
    <p:extLst>
      <p:ext uri="{BB962C8B-B14F-4D97-AF65-F5344CB8AC3E}">
        <p14:creationId xmlns:p14="http://schemas.microsoft.com/office/powerpoint/2010/main" val="32850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Crawler</a:t>
            </a:r>
          </a:p>
          <a:p>
            <a:r>
              <a:rPr lang="en-US" dirty="0" smtClean="0"/>
              <a:t>OLLIE</a:t>
            </a:r>
          </a:p>
          <a:p>
            <a:r>
              <a:rPr lang="en-US" dirty="0" smtClean="0"/>
              <a:t>Dbpedia lookup</a:t>
            </a:r>
            <a:endParaRPr lang="en-US" dirty="0" smtClean="0"/>
          </a:p>
          <a:p>
            <a:r>
              <a:rPr lang="en-US" dirty="0" smtClean="0"/>
              <a:t>Jena</a:t>
            </a:r>
          </a:p>
          <a:p>
            <a:r>
              <a:rPr lang="en-US" dirty="0" smtClean="0"/>
              <a:t>Jena-TDB</a:t>
            </a:r>
          </a:p>
          <a:p>
            <a:r>
              <a:rPr lang="en-US" dirty="0" smtClean="0"/>
              <a:t>DBpedia Lookup</a:t>
            </a:r>
          </a:p>
          <a:p>
            <a:r>
              <a:rPr lang="en-US" dirty="0" smtClean="0"/>
              <a:t>Wordnet </a:t>
            </a:r>
            <a:r>
              <a:rPr lang="en-US" dirty="0"/>
              <a:t>(</a:t>
            </a:r>
            <a:r>
              <a:rPr lang="en-US" dirty="0" smtClean="0"/>
              <a:t>synonyms)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Improvement:</a:t>
            </a:r>
          </a:p>
          <a:p>
            <a:pPr lvl="1"/>
            <a:r>
              <a:rPr lang="en-US" dirty="0" smtClean="0"/>
              <a:t>Enriching &amp; extending Wikipedia info box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Applicability:</a:t>
            </a:r>
          </a:p>
          <a:p>
            <a:pPr lvl="1"/>
            <a:r>
              <a:rPr lang="en-US" dirty="0" smtClean="0"/>
              <a:t>Discover information outside info box.</a:t>
            </a:r>
          </a:p>
          <a:p>
            <a:pPr lvl="1"/>
            <a:r>
              <a:rPr lang="en-US" dirty="0" smtClean="0"/>
              <a:t>Reuse of knowledge.</a:t>
            </a:r>
          </a:p>
          <a:p>
            <a:pPr lvl="1"/>
            <a:endParaRPr lang="en-US" dirty="0" smtClean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Future Work: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Finding </a:t>
            </a:r>
            <a:r>
              <a:rPr lang="en-US" dirty="0"/>
              <a:t>related </a:t>
            </a:r>
            <a:r>
              <a:rPr lang="en-US" dirty="0" smtClean="0"/>
              <a:t>information that is not present in Wikipedia itself.</a:t>
            </a:r>
          </a:p>
          <a:p>
            <a:pPr lvl="1"/>
            <a:r>
              <a:rPr lang="en-US" dirty="0" smtClean="0"/>
              <a:t>Eg: Bank of America stock price shows up in google search infobox but not in Wikipedia infobox.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LODifier</a:t>
            </a:r>
            <a:r>
              <a:rPr lang="en-US" sz="2400" dirty="0"/>
              <a:t>: generating linked data from unstructured </a:t>
            </a:r>
            <a:r>
              <a:rPr lang="en-US" sz="2400" dirty="0" smtClean="0"/>
              <a:t>text.</a:t>
            </a:r>
          </a:p>
          <a:p>
            <a:r>
              <a:rPr lang="en-US" sz="2400" b="1" dirty="0"/>
              <a:t>RDF123 and Spotter</a:t>
            </a:r>
            <a:r>
              <a:rPr lang="en-US" sz="2400" dirty="0"/>
              <a:t>: Tools for generating OWL and RDF for biodiversity data in spreadsheets and unstructured </a:t>
            </a:r>
            <a:r>
              <a:rPr lang="en-US" sz="2400" dirty="0" smtClean="0"/>
              <a:t>text</a:t>
            </a:r>
          </a:p>
          <a:p>
            <a:r>
              <a:rPr lang="en-US" sz="2400" b="1" dirty="0" smtClean="0"/>
              <a:t>Similarity :</a:t>
            </a:r>
            <a:r>
              <a:rPr lang="en-US" sz="2400" dirty="0" smtClean="0"/>
              <a:t>We also create RDF(turtle) file from unstructured text and insert into triple store.</a:t>
            </a:r>
          </a:p>
          <a:p>
            <a:r>
              <a:rPr lang="en-US" sz="2400" b="1" dirty="0" smtClean="0"/>
              <a:t>Dissimilarity: </a:t>
            </a:r>
            <a:r>
              <a:rPr lang="en-US" sz="2400" dirty="0" smtClean="0"/>
              <a:t>Unlike</a:t>
            </a:r>
            <a:r>
              <a:rPr lang="en-US" sz="2400" b="1" dirty="0" smtClean="0"/>
              <a:t> </a:t>
            </a:r>
            <a:r>
              <a:rPr lang="en-US" sz="2400" dirty="0" smtClean="0"/>
              <a:t>previous work we </a:t>
            </a:r>
            <a:r>
              <a:rPr lang="en-US" sz="2400" dirty="0" smtClean="0"/>
              <a:t>concentrated </a:t>
            </a:r>
            <a:r>
              <a:rPr lang="en-US" sz="2400" dirty="0" smtClean="0"/>
              <a:t>on missing </a:t>
            </a:r>
            <a:r>
              <a:rPr lang="en-US" sz="2400" dirty="0" smtClean="0"/>
              <a:t>properties and ontology matching for objects with novel algorithm </a:t>
            </a:r>
            <a:r>
              <a:rPr lang="en-US" sz="2400" dirty="0" smtClean="0"/>
              <a:t>in Wikipedia info box and take the help of Wikipedia unstructured text to map it.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US" dirty="0"/>
              <a:t>@</a:t>
            </a:r>
            <a:r>
              <a:rPr lang="en-US" dirty="0" err="1"/>
              <a:t>incollection</a:t>
            </a:r>
            <a:r>
              <a:rPr lang="en-US" dirty="0"/>
              <a:t>{augenstein2012lodifier,</a:t>
            </a:r>
          </a:p>
          <a:p>
            <a:pPr marL="109728" indent="0">
              <a:buNone/>
            </a:pPr>
            <a:r>
              <a:rPr lang="en-US" dirty="0"/>
              <a:t>  title={LODifier: generating linked data from unstructured text},</a:t>
            </a:r>
          </a:p>
          <a:p>
            <a:pPr marL="109728" indent="0">
              <a:buNone/>
            </a:pPr>
            <a:r>
              <a:rPr lang="en-US" dirty="0"/>
              <a:t>  author={</a:t>
            </a:r>
            <a:r>
              <a:rPr lang="en-US" dirty="0" err="1"/>
              <a:t>Augenstein</a:t>
            </a:r>
            <a:r>
              <a:rPr lang="en-US" dirty="0"/>
              <a:t>, Isabelle and Pad{\'o}, Sebastian and Rudolph, Sebastian},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booktitle</a:t>
            </a:r>
            <a:r>
              <a:rPr lang="en-US" dirty="0"/>
              <a:t>={The Semantic Web: Research and Applications},</a:t>
            </a:r>
          </a:p>
          <a:p>
            <a:pPr marL="109728" indent="0">
              <a:buNone/>
            </a:pPr>
            <a:r>
              <a:rPr lang="en-US" dirty="0"/>
              <a:t>  pages={210--224},</a:t>
            </a:r>
          </a:p>
          <a:p>
            <a:pPr marL="109728" indent="0">
              <a:buNone/>
            </a:pPr>
            <a:r>
              <a:rPr lang="en-US" dirty="0"/>
              <a:t>  year={2012},</a:t>
            </a:r>
          </a:p>
          <a:p>
            <a:pPr marL="109728" indent="0">
              <a:buNone/>
            </a:pPr>
            <a:r>
              <a:rPr lang="en-US" dirty="0"/>
              <a:t>  publisher={Springer}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@</a:t>
            </a:r>
            <a:r>
              <a:rPr lang="en-US" dirty="0" err="1"/>
              <a:t>inproceedings</a:t>
            </a:r>
            <a:r>
              <a:rPr lang="en-US" dirty="0"/>
              <a:t>{ciravegna2012lodie,</a:t>
            </a:r>
          </a:p>
          <a:p>
            <a:pPr marL="109728" indent="0">
              <a:buNone/>
            </a:pPr>
            <a:r>
              <a:rPr lang="en-US" dirty="0"/>
              <a:t>  title={LODIE: Linked Open Data for Web-scale Information Extraction.},</a:t>
            </a:r>
          </a:p>
          <a:p>
            <a:pPr marL="109728" indent="0">
              <a:buNone/>
            </a:pPr>
            <a:r>
              <a:rPr lang="en-US" dirty="0"/>
              <a:t>  author={</a:t>
            </a:r>
            <a:r>
              <a:rPr lang="en-US" dirty="0" err="1"/>
              <a:t>Ciravegna</a:t>
            </a:r>
            <a:r>
              <a:rPr lang="en-US" dirty="0"/>
              <a:t>, Fabio and Gentile, Anna Lisa and Zhang, </a:t>
            </a:r>
            <a:r>
              <a:rPr lang="en-US" dirty="0" err="1"/>
              <a:t>Ziqi</a:t>
            </a: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@</a:t>
            </a:r>
            <a:r>
              <a:rPr lang="en-US" dirty="0" err="1"/>
              <a:t>inproceedings</a:t>
            </a:r>
            <a:r>
              <a:rPr lang="en-US" dirty="0"/>
              <a:t>{schmitz2012open,</a:t>
            </a:r>
          </a:p>
          <a:p>
            <a:pPr marL="109728" indent="0">
              <a:buNone/>
            </a:pPr>
            <a:r>
              <a:rPr lang="en-US" dirty="0"/>
              <a:t>  title={Open language learning for information extraction},</a:t>
            </a:r>
          </a:p>
          <a:p>
            <a:pPr marL="109728" indent="0">
              <a:buNone/>
            </a:pPr>
            <a:r>
              <a:rPr lang="en-US" dirty="0"/>
              <a:t>  author={Schmitz, Michael and Bart, Robert and </a:t>
            </a:r>
            <a:r>
              <a:rPr lang="en-US" dirty="0" err="1"/>
              <a:t>Soderland</a:t>
            </a:r>
            <a:r>
              <a:rPr lang="en-US" dirty="0"/>
              <a:t>, Stephen and </a:t>
            </a:r>
            <a:r>
              <a:rPr lang="en-US" dirty="0" err="1"/>
              <a:t>Etzioni</a:t>
            </a:r>
            <a:r>
              <a:rPr lang="en-US" dirty="0"/>
              <a:t>, Oren and others},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booktitle</a:t>
            </a:r>
            <a:r>
              <a:rPr lang="en-US" dirty="0"/>
              <a:t>={Proceedings of the 2012 Joint Conference on Empirical Methods in Natural Language Processing and Computational Natural Language Learning},</a:t>
            </a:r>
          </a:p>
          <a:p>
            <a:pPr marL="109728" indent="0">
              <a:buNone/>
            </a:pPr>
            <a:r>
              <a:rPr lang="en-US" dirty="0"/>
              <a:t>  pages={523--534},</a:t>
            </a:r>
          </a:p>
          <a:p>
            <a:pPr marL="109728" indent="0">
              <a:buNone/>
            </a:pPr>
            <a:r>
              <a:rPr lang="en-US" dirty="0"/>
              <a:t>  year={2012},</a:t>
            </a:r>
          </a:p>
          <a:p>
            <a:pPr marL="109728" indent="0">
              <a:buNone/>
            </a:pPr>
            <a:r>
              <a:rPr lang="en-US" dirty="0"/>
              <a:t>  organization={Association for Computational Linguistics}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@article{pierre2012entity,</a:t>
            </a:r>
          </a:p>
          <a:p>
            <a:pPr marL="109728" indent="0">
              <a:buNone/>
            </a:pPr>
            <a:r>
              <a:rPr lang="en-US" dirty="0"/>
              <a:t>  title={Entity extraction: From unstructured text to </a:t>
            </a:r>
            <a:r>
              <a:rPr lang="en-US" dirty="0" err="1"/>
              <a:t>DBpedia</a:t>
            </a:r>
            <a:r>
              <a:rPr lang="en-US" dirty="0"/>
              <a:t> RDF triples},</a:t>
            </a:r>
          </a:p>
          <a:p>
            <a:pPr marL="109728" indent="0">
              <a:buNone/>
            </a:pPr>
            <a:r>
              <a:rPr lang="en-US" dirty="0"/>
              <a:t>  author={Pierre, </a:t>
            </a:r>
            <a:r>
              <a:rPr lang="en-US" dirty="0" err="1"/>
              <a:t>Nugues</a:t>
            </a:r>
            <a:r>
              <a:rPr lang="en-US" dirty="0"/>
              <a:t>},</a:t>
            </a:r>
          </a:p>
          <a:p>
            <a:pPr marL="109728" indent="0">
              <a:buNone/>
            </a:pPr>
            <a:r>
              <a:rPr lang="en-US" dirty="0"/>
              <a:t>  year={2012}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dirty="0"/>
              <a:t>@article{pierre2012entity,</a:t>
            </a:r>
          </a:p>
          <a:p>
            <a:pPr marL="109728" indent="0">
              <a:buNone/>
            </a:pPr>
            <a:r>
              <a:rPr lang="en-US" dirty="0"/>
              <a:t>  title={Entity extraction: From unstructured text to </a:t>
            </a:r>
            <a:r>
              <a:rPr lang="en-US" dirty="0" err="1"/>
              <a:t>DBpedia</a:t>
            </a:r>
            <a:r>
              <a:rPr lang="en-US" dirty="0"/>
              <a:t> RDF triples},</a:t>
            </a:r>
          </a:p>
          <a:p>
            <a:pPr marL="109728" indent="0">
              <a:buNone/>
            </a:pPr>
            <a:r>
              <a:rPr lang="en-US" dirty="0"/>
              <a:t>  author={Pierre, </a:t>
            </a:r>
            <a:r>
              <a:rPr lang="en-US" dirty="0" err="1"/>
              <a:t>Nugues</a:t>
            </a:r>
            <a:r>
              <a:rPr lang="en-US" dirty="0"/>
              <a:t>},</a:t>
            </a:r>
          </a:p>
          <a:p>
            <a:pPr marL="109728" indent="0">
              <a:buNone/>
            </a:pPr>
            <a:r>
              <a:rPr lang="en-US" dirty="0"/>
              <a:t>  year={2012}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@</a:t>
            </a:r>
            <a:r>
              <a:rPr lang="en-US" dirty="0" err="1"/>
              <a:t>inproceedings</a:t>
            </a:r>
            <a:r>
              <a:rPr lang="en-US" dirty="0"/>
              <a:t>{carroll2004jena,</a:t>
            </a:r>
          </a:p>
          <a:p>
            <a:pPr marL="109728" indent="0">
              <a:buNone/>
            </a:pPr>
            <a:r>
              <a:rPr lang="en-US" dirty="0"/>
              <a:t>  title={Jena: implementing the semantic web recommendations},</a:t>
            </a:r>
          </a:p>
          <a:p>
            <a:pPr marL="109728" indent="0">
              <a:buNone/>
            </a:pPr>
            <a:r>
              <a:rPr lang="en-US" dirty="0"/>
              <a:t>  author={Carroll, Jeremy J and Dickinson, Ian and </a:t>
            </a:r>
            <a:r>
              <a:rPr lang="en-US" dirty="0" err="1"/>
              <a:t>Dollin</a:t>
            </a:r>
            <a:r>
              <a:rPr lang="en-US" dirty="0"/>
              <a:t>, Chris and Reynolds, Dave and Seaborne, Andy and Wilkinson, Kevin},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booktitle</a:t>
            </a:r>
            <a:r>
              <a:rPr lang="en-US" dirty="0"/>
              <a:t>={Proceedings of the 13th international World Wide Web conference on Alternate track papers \&amp; posters},</a:t>
            </a:r>
          </a:p>
          <a:p>
            <a:pPr marL="109728" indent="0">
              <a:buNone/>
            </a:pPr>
            <a:r>
              <a:rPr lang="en-US" dirty="0"/>
              <a:t>  pages={74--83},</a:t>
            </a:r>
          </a:p>
          <a:p>
            <a:pPr marL="109728" indent="0">
              <a:buNone/>
            </a:pPr>
            <a:r>
              <a:rPr lang="en-US" dirty="0"/>
              <a:t>  year={2004},</a:t>
            </a:r>
          </a:p>
          <a:p>
            <a:pPr marL="109728" indent="0">
              <a:buNone/>
            </a:pPr>
            <a:r>
              <a:rPr lang="en-US" dirty="0"/>
              <a:t>  organization={ACM}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@</a:t>
            </a:r>
            <a:r>
              <a:rPr lang="en-US" dirty="0" err="1"/>
              <a:t>inproceedings</a:t>
            </a:r>
            <a:r>
              <a:rPr lang="en-US" dirty="0"/>
              <a:t>{wu2008automatically,</a:t>
            </a:r>
          </a:p>
          <a:p>
            <a:pPr marL="109728" indent="0">
              <a:buNone/>
            </a:pPr>
            <a:r>
              <a:rPr lang="en-US" dirty="0"/>
              <a:t>  title={Automatically refining the </a:t>
            </a:r>
            <a:r>
              <a:rPr lang="en-US" dirty="0" err="1"/>
              <a:t>wikipedia</a:t>
            </a:r>
            <a:r>
              <a:rPr lang="en-US" dirty="0"/>
              <a:t> </a:t>
            </a:r>
            <a:r>
              <a:rPr lang="en-US" dirty="0" err="1"/>
              <a:t>infobox</a:t>
            </a:r>
            <a:r>
              <a:rPr lang="en-US" dirty="0"/>
              <a:t> ontology},</a:t>
            </a:r>
          </a:p>
          <a:p>
            <a:pPr marL="109728" indent="0">
              <a:buNone/>
            </a:pPr>
            <a:r>
              <a:rPr lang="en-US" dirty="0"/>
              <a:t>  author={Wu, </a:t>
            </a:r>
            <a:r>
              <a:rPr lang="en-US" dirty="0" err="1"/>
              <a:t>Fei</a:t>
            </a:r>
            <a:r>
              <a:rPr lang="en-US" dirty="0"/>
              <a:t> and Weld, Daniel S},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booktitle</a:t>
            </a:r>
            <a:r>
              <a:rPr lang="en-US" dirty="0"/>
              <a:t>={Proceedings of the 17th international conference on World Wide Web},</a:t>
            </a:r>
          </a:p>
          <a:p>
            <a:pPr marL="109728" indent="0">
              <a:buNone/>
            </a:pPr>
            <a:r>
              <a:rPr lang="en-US" dirty="0"/>
              <a:t>  pages={635--644},</a:t>
            </a:r>
          </a:p>
          <a:p>
            <a:pPr marL="109728" indent="0">
              <a:buNone/>
            </a:pPr>
            <a:r>
              <a:rPr lang="en-US" dirty="0"/>
              <a:t>  year={2008},</a:t>
            </a:r>
          </a:p>
          <a:p>
            <a:pPr marL="109728" indent="0">
              <a:buNone/>
            </a:pPr>
            <a:r>
              <a:rPr lang="en-US" dirty="0"/>
              <a:t>  organization={ACM}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What: Unstructured Text to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Wikipedia: collaborative </a:t>
            </a:r>
            <a:r>
              <a:rPr lang="en-US" sz="2400" dirty="0"/>
              <a:t>free Internet </a:t>
            </a:r>
            <a:r>
              <a:rPr lang="en-US" sz="2400" dirty="0" smtClean="0"/>
              <a:t>encyclopedia.</a:t>
            </a:r>
          </a:p>
          <a:p>
            <a:r>
              <a:rPr lang="en-US" sz="2400" dirty="0" smtClean="0"/>
              <a:t>Presence of </a:t>
            </a:r>
            <a:r>
              <a:rPr lang="en-US" sz="2400" dirty="0"/>
              <a:t>a large body of </a:t>
            </a:r>
            <a:r>
              <a:rPr lang="en-US" sz="2400" dirty="0" smtClean="0"/>
              <a:t>unstructured </a:t>
            </a:r>
            <a:r>
              <a:rPr lang="en-US" sz="2400" dirty="0" smtClean="0"/>
              <a:t>content.</a:t>
            </a:r>
          </a:p>
          <a:p>
            <a:pPr lvl="1"/>
            <a:r>
              <a:rPr lang="en-US" sz="2200" dirty="0" smtClean="0"/>
              <a:t>More than 4,366,570 English articles.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ontent intermingled.</a:t>
            </a:r>
          </a:p>
          <a:p>
            <a:pPr lvl="1"/>
            <a:r>
              <a:rPr lang="en-US" sz="2200" dirty="0" smtClean="0"/>
              <a:t>Info box</a:t>
            </a:r>
          </a:p>
          <a:p>
            <a:pPr lvl="1"/>
            <a:r>
              <a:rPr lang="en-US" sz="2200" dirty="0" smtClean="0"/>
              <a:t>Text in article</a:t>
            </a:r>
          </a:p>
          <a:p>
            <a:r>
              <a:rPr lang="en-US" sz="2400" dirty="0" smtClean="0"/>
              <a:t>Information out of reach from queriable </a:t>
            </a:r>
            <a:r>
              <a:rPr lang="en-US" sz="2400" dirty="0"/>
              <a:t>semantic </a:t>
            </a:r>
            <a:r>
              <a:rPr lang="en-US" sz="2400" dirty="0" smtClean="0"/>
              <a:t>format</a:t>
            </a:r>
          </a:p>
          <a:p>
            <a:pPr lvl="1"/>
            <a:r>
              <a:rPr lang="en-US" sz="2200" dirty="0" smtClean="0"/>
              <a:t>Can’t use SPARQL on Wikipedia text</a:t>
            </a:r>
            <a:endParaRPr lang="en-US" sz="2200" dirty="0"/>
          </a:p>
          <a:p>
            <a:r>
              <a:rPr lang="en-US" sz="2400" dirty="0" smtClean="0"/>
              <a:t>Missing reuse of information between different articles</a:t>
            </a:r>
          </a:p>
        </p:txBody>
      </p:sp>
    </p:spTree>
    <p:extLst>
      <p:ext uri="{BB962C8B-B14F-4D97-AF65-F5344CB8AC3E}">
        <p14:creationId xmlns:p14="http://schemas.microsoft.com/office/powerpoint/2010/main" val="1773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Wikipedia Infobox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en-US" sz="2000" dirty="0"/>
              <a:t>An infobox is a template </a:t>
            </a:r>
            <a:r>
              <a:rPr lang="en-US" sz="2000" dirty="0" smtClean="0"/>
              <a:t>,that is used </a:t>
            </a:r>
            <a:r>
              <a:rPr lang="en-US" sz="2000" dirty="0"/>
              <a:t>to collect and present a subset of information about its </a:t>
            </a:r>
            <a:r>
              <a:rPr lang="en-US" sz="2000" dirty="0" smtClean="0"/>
              <a:t>subject.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a structured document containing a set of attribute–value </a:t>
            </a:r>
            <a:r>
              <a:rPr lang="en-US" sz="2000" dirty="0" smtClean="0"/>
              <a:t>pairs.</a:t>
            </a:r>
          </a:p>
          <a:p>
            <a:r>
              <a:rPr lang="en-US" sz="2000" dirty="0"/>
              <a:t>The name is delimited from the value by an equals sign.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7543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0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Missing Infobox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part of </a:t>
            </a:r>
            <a:r>
              <a:rPr lang="en-US" sz="2000" dirty="0" smtClean="0"/>
              <a:t>building master infobox template we have extracted infobox properties of some private organizations.</a:t>
            </a:r>
          </a:p>
          <a:p>
            <a:endParaRPr lang="en-US" sz="2000" dirty="0" smtClean="0"/>
          </a:p>
          <a:p>
            <a:r>
              <a:rPr lang="en-US" sz="2000" dirty="0" smtClean="0"/>
              <a:t>We found the missing infobox property of an organization with the help of training data.</a:t>
            </a:r>
          </a:p>
          <a:p>
            <a:endParaRPr lang="en-US" sz="2000" dirty="0" smtClean="0"/>
          </a:p>
          <a:p>
            <a:r>
              <a:rPr lang="en-US" sz="2000" dirty="0" smtClean="0"/>
              <a:t>For example Infobox of </a:t>
            </a:r>
          </a:p>
          <a:p>
            <a:pPr marL="109728" indent="0">
              <a:buNone/>
            </a:pPr>
            <a:r>
              <a:rPr lang="en-US" sz="2000" dirty="0" smtClean="0"/>
              <a:t>    Bank of America has the </a:t>
            </a:r>
          </a:p>
          <a:p>
            <a:pPr marL="109728" indent="0">
              <a:buNone/>
            </a:pPr>
            <a:r>
              <a:rPr lang="en-US" sz="2000" dirty="0" smtClean="0"/>
              <a:t>    value of founder but </a:t>
            </a:r>
          </a:p>
          <a:p>
            <a:pPr marL="109728" indent="0">
              <a:buNone/>
            </a:pPr>
            <a:r>
              <a:rPr lang="en-US" sz="2000" dirty="0" smtClean="0"/>
              <a:t>    Orbitz doesn’t have that.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57600"/>
            <a:ext cx="4953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Existing works such as OLLIE generate ambiguous triples from unstructured text.</a:t>
            </a:r>
          </a:p>
          <a:p>
            <a:r>
              <a:rPr lang="en-US" sz="1800" dirty="0"/>
              <a:t>i.e. “Subject; Predicate; Object”  without mapping to actual IRI</a:t>
            </a:r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aim to disambiguate and extract missing properties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use our novel string similarity based ontology matching program to obtain missing object value for property.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will create turtle and enrich the data in triple store.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1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7" y="1143000"/>
            <a:ext cx="77247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1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5735"/>
              </p:ext>
            </p:extLst>
          </p:nvPr>
        </p:nvGraphicFramePr>
        <p:xfrm>
          <a:off x="2011628" y="1347828"/>
          <a:ext cx="5263123" cy="53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628367"/>
              </p:ext>
            </p:extLst>
          </p:nvPr>
        </p:nvGraphicFramePr>
        <p:xfrm>
          <a:off x="1988821" y="2286000"/>
          <a:ext cx="5257800" cy="52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391196"/>
              </p:ext>
            </p:extLst>
          </p:nvPr>
        </p:nvGraphicFramePr>
        <p:xfrm>
          <a:off x="1908267" y="4167051"/>
          <a:ext cx="5404396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55733"/>
              </p:ext>
            </p:extLst>
          </p:nvPr>
        </p:nvGraphicFramePr>
        <p:xfrm>
          <a:off x="1905000" y="5181600"/>
          <a:ext cx="5497575" cy="631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4" name="Down Arrow 13"/>
          <p:cNvSpPr/>
          <p:nvPr/>
        </p:nvSpPr>
        <p:spPr>
          <a:xfrm>
            <a:off x="4503421" y="1905000"/>
            <a:ext cx="2795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513650" y="3761190"/>
            <a:ext cx="2795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513650" y="4789890"/>
            <a:ext cx="2795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503421" y="2819400"/>
            <a:ext cx="2795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436983"/>
              </p:ext>
            </p:extLst>
          </p:nvPr>
        </p:nvGraphicFramePr>
        <p:xfrm>
          <a:off x="2003042" y="3185424"/>
          <a:ext cx="5257800" cy="52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9655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Process Flow : Generating Triple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28" y="1752600"/>
            <a:ext cx="6457143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Prepare missing property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9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955</TotalTime>
  <Words>971</Words>
  <Application>Microsoft Office PowerPoint</Application>
  <PresentationFormat>On-screen Show (4:3)</PresentationFormat>
  <Paragraphs>152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Information extraction from unstructured text using structured data</vt:lpstr>
      <vt:lpstr>What: Unstructured Text to Structured Data</vt:lpstr>
      <vt:lpstr>Wikipedia Infobox</vt:lpstr>
      <vt:lpstr>        Missing Infobox property</vt:lpstr>
      <vt:lpstr>Problem description</vt:lpstr>
      <vt:lpstr>PowerPoint Presentation</vt:lpstr>
      <vt:lpstr>Approach</vt:lpstr>
      <vt:lpstr>Process Flow : Generating Triple</vt:lpstr>
      <vt:lpstr>Prepare missing property list</vt:lpstr>
      <vt:lpstr>Ontology Matching for Object</vt:lpstr>
      <vt:lpstr>Evaluation approach</vt:lpstr>
      <vt:lpstr>Result</vt:lpstr>
      <vt:lpstr>Result</vt:lpstr>
      <vt:lpstr>Tools &amp; Resources</vt:lpstr>
      <vt:lpstr>Why</vt:lpstr>
      <vt:lpstr>Related work</vt:lpstr>
      <vt:lpstr>References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structured data from unstructured text</dc:title>
  <dc:creator>Vimalkumar Patel</dc:creator>
  <cp:lastModifiedBy>Windows User</cp:lastModifiedBy>
  <cp:revision>117</cp:revision>
  <dcterms:created xsi:type="dcterms:W3CDTF">2013-11-03T08:19:26Z</dcterms:created>
  <dcterms:modified xsi:type="dcterms:W3CDTF">2013-12-13T00:09:27Z</dcterms:modified>
</cp:coreProperties>
</file>