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2"/>
  </p:notesMasterIdLst>
  <p:sldIdLst>
    <p:sldId id="256" r:id="rId2"/>
    <p:sldId id="257" r:id="rId3"/>
    <p:sldId id="259" r:id="rId4"/>
    <p:sldId id="266" r:id="rId5"/>
    <p:sldId id="258" r:id="rId6"/>
    <p:sldId id="260" r:id="rId7"/>
    <p:sldId id="268" r:id="rId8"/>
    <p:sldId id="272" r:id="rId9"/>
    <p:sldId id="27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EEDB0D-EB7F-4F59-B175-3ED904E6564A}">
          <p14:sldIdLst>
            <p14:sldId id="256"/>
            <p14:sldId id="257"/>
            <p14:sldId id="259"/>
            <p14:sldId id="266"/>
            <p14:sldId id="258"/>
            <p14:sldId id="260"/>
            <p14:sldId id="268"/>
            <p14:sldId id="272"/>
            <p14:sldId id="273"/>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0"/>
  </p:normalViewPr>
  <p:slideViewPr>
    <p:cSldViewPr snapToGrid="0">
      <p:cViewPr>
        <p:scale>
          <a:sx n="76" d="100"/>
          <a:sy n="76" d="100"/>
        </p:scale>
        <p:origin x="-43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E0364-EC83-4310-879E-B82DAF67B16A}"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447C8-39E0-4153-9467-9870AD83D3B7}" type="slidenum">
              <a:rPr lang="en-US" smtClean="0"/>
              <a:t>‹#›</a:t>
            </a:fld>
            <a:endParaRPr lang="en-US"/>
          </a:p>
        </p:txBody>
      </p:sp>
    </p:spTree>
    <p:extLst>
      <p:ext uri="{BB962C8B-B14F-4D97-AF65-F5344CB8AC3E}">
        <p14:creationId xmlns:p14="http://schemas.microsoft.com/office/powerpoint/2010/main" val="61473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447C8-39E0-4153-9467-9870AD83D3B7}" type="slidenum">
              <a:rPr lang="en-US" smtClean="0"/>
              <a:t>6</a:t>
            </a:fld>
            <a:endParaRPr lang="en-US"/>
          </a:p>
        </p:txBody>
      </p:sp>
    </p:spTree>
    <p:extLst>
      <p:ext uri="{BB962C8B-B14F-4D97-AF65-F5344CB8AC3E}">
        <p14:creationId xmlns:p14="http://schemas.microsoft.com/office/powerpoint/2010/main" val="30474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69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89EE6A82-8274-49A3-AA08-B71EB940C9DF}"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4234298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206611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155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1872323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19671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126877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2632079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33774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9312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E6A82-8274-49A3-AA08-B71EB940C9D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79033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E6A82-8274-49A3-AA08-B71EB940C9DF}"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74550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E6A82-8274-49A3-AA08-B71EB940C9DF}"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24431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E6A82-8274-49A3-AA08-B71EB940C9DF}"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410143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E6A82-8274-49A3-AA08-B71EB940C9DF}"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294457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EE6A82-8274-49A3-AA08-B71EB940C9DF}"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339644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EE6A82-8274-49A3-AA08-B71EB940C9DF}"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9ACD7-9DED-40F6-B216-04D93B4F0EAE}" type="slidenum">
              <a:rPr lang="en-US" smtClean="0"/>
              <a:t>‹#›</a:t>
            </a:fld>
            <a:endParaRPr lang="en-US"/>
          </a:p>
        </p:txBody>
      </p:sp>
    </p:spTree>
    <p:extLst>
      <p:ext uri="{BB962C8B-B14F-4D97-AF65-F5344CB8AC3E}">
        <p14:creationId xmlns:p14="http://schemas.microsoft.com/office/powerpoint/2010/main" val="231717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9EE6A82-8274-49A3-AA08-B71EB940C9DF}" type="datetimeFigureOut">
              <a:rPr lang="en-US" smtClean="0"/>
              <a:t>7/24/2022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59ACD7-9DED-40F6-B216-04D93B4F0EAE}" type="slidenum">
              <a:rPr lang="en-US" smtClean="0"/>
              <a:t>‹#›</a:t>
            </a:fld>
            <a:endParaRPr lang="en-US"/>
          </a:p>
        </p:txBody>
      </p:sp>
    </p:spTree>
    <p:extLst>
      <p:ext uri="{BB962C8B-B14F-4D97-AF65-F5344CB8AC3E}">
        <p14:creationId xmlns:p14="http://schemas.microsoft.com/office/powerpoint/2010/main" val="3391390242"/>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balancecareers.com/communication-skills-list-2063779" TargetMode="External"/><Relationship Id="rId2" Type="http://schemas.openxmlformats.org/officeDocument/2006/relationships/hyperlink" Target="https://www.thebalancecareers.com/organizational-skills-list-2063762" TargetMode="Externa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hyperlink" Target="https://www.thebalancecareers.com/multitasking-skills-with-examples-20596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pPr algn="ctr"/>
            <a:r>
              <a:rPr lang="en-US" sz="9600" dirty="0">
                <a:latin typeface="Bodoni MT" panose="02070603080606020203" pitchFamily="18" charset="0"/>
              </a:rPr>
              <a:t>VIRTUAL ASSISTANT</a:t>
            </a:r>
          </a:p>
        </p:txBody>
      </p:sp>
      <p:pic>
        <p:nvPicPr>
          <p:cNvPr id="3" name="Picture 2">
            <a:extLst>
              <a:ext uri="{FF2B5EF4-FFF2-40B4-BE49-F238E27FC236}">
                <a16:creationId xmlns:a16="http://schemas.microsoft.com/office/drawing/2014/main" xmlns="" id="{72D0528E-3EBA-1DB9-6C25-16912AADA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845" y="2821704"/>
            <a:ext cx="4542656" cy="4036296"/>
          </a:xfrm>
          <a:prstGeom prst="rect">
            <a:avLst/>
          </a:prstGeom>
        </p:spPr>
      </p:pic>
    </p:spTree>
    <p:extLst>
      <p:ext uri="{BB962C8B-B14F-4D97-AF65-F5344CB8AC3E}">
        <p14:creationId xmlns:p14="http://schemas.microsoft.com/office/powerpoint/2010/main" val="258257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04336"/>
            <a:ext cx="10691711" cy="4490064"/>
          </a:xfrm>
        </p:spPr>
        <p:txBody>
          <a:bodyPr>
            <a:normAutofit/>
          </a:bodyPr>
          <a:lstStyle/>
          <a:p>
            <a:pPr algn="ctr"/>
            <a:r>
              <a:rPr lang="en-US" sz="4400" dirty="0"/>
              <a:t>Thank you</a:t>
            </a:r>
          </a:p>
        </p:txBody>
      </p:sp>
    </p:spTree>
    <p:extLst>
      <p:ext uri="{BB962C8B-B14F-4D97-AF65-F5344CB8AC3E}">
        <p14:creationId xmlns:p14="http://schemas.microsoft.com/office/powerpoint/2010/main" val="62532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2663"/>
            <a:ext cx="8534400" cy="6200078"/>
          </a:xfrm>
        </p:spPr>
        <p:txBody>
          <a:bodyPr>
            <a:noAutofit/>
          </a:bodyPr>
          <a:lstStyle/>
          <a:p>
            <a:r>
              <a:rPr lang="en-US" sz="3600" dirty="0"/>
              <a:t>By:</a:t>
            </a:r>
            <a:br>
              <a:rPr lang="en-US" sz="3600" dirty="0"/>
            </a:br>
            <a:r>
              <a:rPr lang="en-US" sz="3600" dirty="0"/>
              <a:t>GUDIBANDI SAI MAHITHA (20891A0520)</a:t>
            </a:r>
            <a:br>
              <a:rPr lang="en-US" sz="3600" dirty="0"/>
            </a:br>
            <a:r>
              <a:rPr lang="en-US" sz="3600" dirty="0"/>
              <a:t>POTTABATTHINI JHANSI (20891A0546)</a:t>
            </a:r>
            <a:br>
              <a:rPr lang="en-US" sz="3600" dirty="0"/>
            </a:br>
            <a:r>
              <a:rPr lang="en-US" sz="3600" dirty="0"/>
              <a:t>VENKATA SAI SOWMYA GURRALA (20891A0559)</a:t>
            </a:r>
            <a:br>
              <a:rPr lang="en-US" sz="3600" dirty="0"/>
            </a:br>
            <a:r>
              <a:rPr lang="en-US" sz="3600" dirty="0"/>
              <a:t>GUIDED By:</a:t>
            </a:r>
            <a:br>
              <a:rPr lang="en-US" sz="3600" dirty="0"/>
            </a:br>
            <a:r>
              <a:rPr lang="en-US" sz="3600" dirty="0"/>
              <a:t>MR. R. MAHESH </a:t>
            </a:r>
            <a:br>
              <a:rPr lang="en-US" sz="3600" dirty="0"/>
            </a:br>
            <a:r>
              <a:rPr lang="en-US" sz="3600" dirty="0"/>
              <a:t>ASSISTANT PROFFESSOR</a:t>
            </a:r>
            <a:br>
              <a:rPr lang="en-US" sz="3600" dirty="0"/>
            </a:br>
            <a:endParaRPr lang="en-US" sz="3600" dirty="0"/>
          </a:p>
        </p:txBody>
      </p:sp>
    </p:spTree>
    <p:extLst>
      <p:ext uri="{BB962C8B-B14F-4D97-AF65-F5344CB8AC3E}">
        <p14:creationId xmlns:p14="http://schemas.microsoft.com/office/powerpoint/2010/main" val="175731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50607" y="513197"/>
            <a:ext cx="11410216" cy="5185316"/>
          </a:xfrm>
        </p:spPr>
        <p:txBody>
          <a:bodyPr>
            <a:normAutofit/>
          </a:bodyPr>
          <a:lstStyle/>
          <a:p>
            <a:pPr marL="0" indent="0">
              <a:buNone/>
            </a:pPr>
            <a:r>
              <a:rPr lang="en-US" sz="3200" dirty="0">
                <a:solidFill>
                  <a:schemeClr val="accent1"/>
                </a:solidFill>
              </a:rPr>
              <a:t>ABSTRACT:</a:t>
            </a:r>
          </a:p>
          <a:p>
            <a:r>
              <a:rPr lang="en-US" sz="3200" dirty="0">
                <a:solidFill>
                  <a:schemeClr val="tx1"/>
                </a:solidFill>
              </a:rPr>
              <a:t>A virtual assistant is also called as AI assistant or digital assistant.IT is an application program that understand natural language voice commands and completes tasks for </a:t>
            </a:r>
            <a:r>
              <a:rPr lang="en-US" sz="3200" dirty="0" err="1">
                <a:solidFill>
                  <a:schemeClr val="tx1"/>
                </a:solidFill>
              </a:rPr>
              <a:t>user.Virtual</a:t>
            </a:r>
            <a:r>
              <a:rPr lang="en-US" sz="3200" dirty="0">
                <a:solidFill>
                  <a:schemeClr val="tx1"/>
                </a:solidFill>
              </a:rPr>
              <a:t> assistant typically performs simple jobs for end users such as providing </a:t>
            </a:r>
            <a:r>
              <a:rPr lang="en-US" sz="3200" dirty="0" err="1">
                <a:solidFill>
                  <a:schemeClr val="tx1"/>
                </a:solidFill>
              </a:rPr>
              <a:t>information,opening</a:t>
            </a:r>
            <a:r>
              <a:rPr lang="en-US" sz="3200" dirty="0">
                <a:solidFill>
                  <a:schemeClr val="tx1"/>
                </a:solidFill>
              </a:rPr>
              <a:t> </a:t>
            </a:r>
            <a:r>
              <a:rPr lang="en-US" sz="3200" dirty="0" err="1">
                <a:solidFill>
                  <a:schemeClr val="tx1"/>
                </a:solidFill>
              </a:rPr>
              <a:t>applications,palying</a:t>
            </a:r>
            <a:r>
              <a:rPr lang="en-US" sz="3200" dirty="0">
                <a:solidFill>
                  <a:schemeClr val="tx1"/>
                </a:solidFill>
              </a:rPr>
              <a:t> music etc..</a:t>
            </a:r>
          </a:p>
          <a:p>
            <a:pPr marL="0" indent="0">
              <a:buNone/>
            </a:pPr>
            <a:endParaRPr lang="en-US" dirty="0"/>
          </a:p>
          <a:p>
            <a:pPr marL="0" indent="0">
              <a:buNone/>
            </a:pPr>
            <a:endParaRPr lang="en-US" sz="3200" dirty="0"/>
          </a:p>
        </p:txBody>
      </p:sp>
    </p:spTree>
    <p:extLst>
      <p:ext uri="{BB962C8B-B14F-4D97-AF65-F5344CB8AC3E}">
        <p14:creationId xmlns:p14="http://schemas.microsoft.com/office/powerpoint/2010/main" val="383742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613317"/>
            <a:ext cx="8534401" cy="914400"/>
          </a:xfrm>
        </p:spPr>
        <p:txBody>
          <a:bodyPr>
            <a:normAutofit/>
          </a:bodyPr>
          <a:lstStyle/>
          <a:p>
            <a:r>
              <a:rPr lang="en-US" sz="4800" dirty="0"/>
              <a:t>INTRODUCTION</a:t>
            </a:r>
          </a:p>
        </p:txBody>
      </p:sp>
      <p:sp>
        <p:nvSpPr>
          <p:cNvPr id="3" name="Text Placeholder 2"/>
          <p:cNvSpPr>
            <a:spLocks noGrp="1"/>
          </p:cNvSpPr>
          <p:nvPr>
            <p:ph type="body" idx="1"/>
          </p:nvPr>
        </p:nvSpPr>
        <p:spPr>
          <a:xfrm>
            <a:off x="684213" y="2352907"/>
            <a:ext cx="9563758" cy="4337826"/>
          </a:xfrm>
        </p:spPr>
        <p:txBody>
          <a:bodyPr>
            <a:noAutofit/>
          </a:bodyPr>
          <a:lstStyle/>
          <a:p>
            <a:pPr algn="l"/>
            <a:r>
              <a:rPr lang="en-US" sz="2400" b="0" i="0" dirty="0">
                <a:solidFill>
                  <a:srgbClr val="2D2D2D"/>
                </a:solidFill>
                <a:effectLst/>
                <a:latin typeface="Noto Sans" panose="020B0502040204020203" pitchFamily="34" charset="0"/>
              </a:rPr>
              <a:t>A virtual assistant is a self-employed independent contractor who provides administrative or technical services to a client while working remotely, outside the client's place of business. They typically assist with tasks that take up considerable time for their client, such as scheduling meetings and appointments. Virtual assistants usually work from home but have access to the digital resources necessary to do their job. For example, they may be able to enter data into a client's database and add appointments on their digital calendars.</a:t>
            </a:r>
          </a:p>
          <a:p>
            <a:r>
              <a:rPr lang="en-US" sz="2400" dirty="0"/>
              <a:t/>
            </a:r>
            <a:br>
              <a:rPr lang="en-US" sz="2400" dirty="0"/>
            </a:br>
            <a:endParaRPr lang="en-US" sz="2400" dirty="0">
              <a:solidFill>
                <a:schemeClr val="accent1">
                  <a:lumMod val="60000"/>
                  <a:lumOff val="40000"/>
                </a:schemeClr>
              </a:solidFill>
            </a:endParaRPr>
          </a:p>
        </p:txBody>
      </p:sp>
    </p:spTree>
    <p:extLst>
      <p:ext uri="{BB962C8B-B14F-4D97-AF65-F5344CB8AC3E}">
        <p14:creationId xmlns:p14="http://schemas.microsoft.com/office/powerpoint/2010/main" val="270299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a:t>Requirements for project</a:t>
            </a:r>
            <a:endParaRPr lang="en-US" dirty="0"/>
          </a:p>
          <a:p>
            <a:r>
              <a:rPr lang="en-US" dirty="0"/>
              <a:t>Software requirements:</a:t>
            </a:r>
          </a:p>
          <a:p>
            <a:pPr lvl="0"/>
            <a:r>
              <a:rPr lang="en-US" dirty="0"/>
              <a:t>Windows 10 pro</a:t>
            </a:r>
          </a:p>
          <a:p>
            <a:pPr lvl="0"/>
            <a:r>
              <a:rPr lang="en-US" dirty="0"/>
              <a:t>Python IDLE (3.10.1)</a:t>
            </a:r>
          </a:p>
          <a:p>
            <a:r>
              <a:rPr lang="en-US" dirty="0"/>
              <a:t>Hardware requirements:8GB RAM</a:t>
            </a:r>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96037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0828" y="1140897"/>
            <a:ext cx="3521738" cy="523220"/>
          </a:xfrm>
          <a:prstGeom prst="rect">
            <a:avLst/>
          </a:prstGeom>
        </p:spPr>
        <p:txBody>
          <a:bodyPr wrap="square">
            <a:spAutoFit/>
          </a:bodyPr>
          <a:lstStyle/>
          <a:p>
            <a:r>
              <a:rPr lang="en-US" sz="2800" dirty="0"/>
              <a:t>BLOCK DIAGRAM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965"/>
            <a:ext cx="4876800" cy="4876800"/>
          </a:xfrm>
          <a:prstGeom prst="rect">
            <a:avLst/>
          </a:prstGeom>
        </p:spPr>
      </p:pic>
      <p:sp>
        <p:nvSpPr>
          <p:cNvPr id="13" name="Text Placeholder 12">
            <a:extLst>
              <a:ext uri="{FF2B5EF4-FFF2-40B4-BE49-F238E27FC236}">
                <a16:creationId xmlns:a16="http://schemas.microsoft.com/office/drawing/2014/main" xmlns="" id="{49A56710-6000-94A0-CBBB-31B883E1D71F}"/>
              </a:ext>
            </a:extLst>
          </p:cNvPr>
          <p:cNvSpPr>
            <a:spLocks noGrp="1"/>
          </p:cNvSpPr>
          <p:nvPr>
            <p:ph type="body" sz="half" idx="2"/>
          </p:nvPr>
        </p:nvSpPr>
        <p:spPr>
          <a:xfrm>
            <a:off x="4722812" y="629265"/>
            <a:ext cx="6021388" cy="5604387"/>
          </a:xfrm>
        </p:spPr>
        <p:txBody>
          <a:bodyPr/>
          <a:lstStyle/>
          <a:p>
            <a:endParaRPr lang="en-IN" dirty="0"/>
          </a:p>
        </p:txBody>
      </p:sp>
      <p:pic>
        <p:nvPicPr>
          <p:cNvPr id="17" name="Picture 16">
            <a:extLst>
              <a:ext uri="{FF2B5EF4-FFF2-40B4-BE49-F238E27FC236}">
                <a16:creationId xmlns:a16="http://schemas.microsoft.com/office/drawing/2014/main" xmlns="" id="{189F7282-2E5F-DD48-7F8D-123553893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113" y="1258529"/>
            <a:ext cx="4712774" cy="4326194"/>
          </a:xfrm>
          <a:prstGeom prst="rect">
            <a:avLst/>
          </a:prstGeom>
        </p:spPr>
      </p:pic>
    </p:spTree>
    <p:extLst>
      <p:ext uri="{BB962C8B-B14F-4D97-AF65-F5344CB8AC3E}">
        <p14:creationId xmlns:p14="http://schemas.microsoft.com/office/powerpoint/2010/main" val="55567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2999" y="812637"/>
            <a:ext cx="3657600" cy="3645746"/>
          </a:xfrm>
        </p:spPr>
        <p:txBody>
          <a:bodyPr/>
          <a:lstStyle/>
          <a:p>
            <a:r>
              <a:rPr lang="en-US" dirty="0"/>
              <a:t>Qualities of  VA:</a:t>
            </a:r>
          </a:p>
        </p:txBody>
      </p:sp>
      <p:sp>
        <p:nvSpPr>
          <p:cNvPr id="3" name="Content Placeholder 2">
            <a:extLst>
              <a:ext uri="{FF2B5EF4-FFF2-40B4-BE49-F238E27FC236}">
                <a16:creationId xmlns:a16="http://schemas.microsoft.com/office/drawing/2014/main" xmlns="" id="{18BA4E24-AE78-7E7F-27EA-D359A006AD88}"/>
              </a:ext>
            </a:extLst>
          </p:cNvPr>
          <p:cNvSpPr>
            <a:spLocks noGrp="1"/>
          </p:cNvSpPr>
          <p:nvPr>
            <p:ph idx="1"/>
          </p:nvPr>
        </p:nvSpPr>
        <p:spPr/>
        <p:txBody>
          <a:bodyPr>
            <a:normAutofit/>
          </a:bodyPr>
          <a:lstStyle/>
          <a:p>
            <a:pPr algn="l">
              <a:buFont typeface="Arial" panose="020B0604020202020204" pitchFamily="34" charset="0"/>
              <a:buChar char="•"/>
            </a:pPr>
            <a:r>
              <a:rPr lang="en-US" b="1" i="0" u="none" strike="noStrike" dirty="0">
                <a:solidFill>
                  <a:srgbClr val="246FC8"/>
                </a:solidFill>
                <a:effectLst/>
                <a:latin typeface="Rubik"/>
                <a:hlinkClick r:id="rId2"/>
              </a:rPr>
              <a:t>Superior organizational skills</a:t>
            </a:r>
            <a:r>
              <a:rPr lang="en-US" b="1" i="0" dirty="0">
                <a:solidFill>
                  <a:srgbClr val="222222"/>
                </a:solidFill>
                <a:effectLst/>
                <a:latin typeface="Rubik"/>
              </a:rPr>
              <a:t>:</a:t>
            </a:r>
            <a:r>
              <a:rPr lang="en-US" b="0" i="0" dirty="0">
                <a:solidFill>
                  <a:srgbClr val="222222"/>
                </a:solidFill>
                <a:effectLst/>
                <a:latin typeface="Rubik"/>
              </a:rPr>
              <a:t> VAs have to be organized to keep track of assignments for different clients.</a:t>
            </a:r>
          </a:p>
          <a:p>
            <a:pPr algn="l">
              <a:buFont typeface="Arial" panose="020B0604020202020204" pitchFamily="34" charset="0"/>
              <a:buChar char="•"/>
            </a:pPr>
            <a:r>
              <a:rPr lang="en-US" b="1" i="0" u="none" strike="noStrike" dirty="0">
                <a:solidFill>
                  <a:srgbClr val="246FC8"/>
                </a:solidFill>
                <a:effectLst/>
                <a:latin typeface="Rubik"/>
                <a:hlinkClick r:id="rId3"/>
              </a:rPr>
              <a:t>Communication skills</a:t>
            </a:r>
            <a:r>
              <a:rPr lang="en-US" b="1" i="0" dirty="0">
                <a:solidFill>
                  <a:srgbClr val="222222"/>
                </a:solidFill>
                <a:effectLst/>
                <a:latin typeface="Rubik"/>
              </a:rPr>
              <a:t>:</a:t>
            </a:r>
            <a:r>
              <a:rPr lang="en-US" b="0" i="0" dirty="0">
                <a:solidFill>
                  <a:srgbClr val="222222"/>
                </a:solidFill>
                <a:effectLst/>
                <a:latin typeface="Rubik"/>
              </a:rPr>
              <a:t> Since they work remotely, VAs have to be adept at communicating by email and phone.</a:t>
            </a:r>
          </a:p>
          <a:p>
            <a:pPr algn="l">
              <a:buFont typeface="Arial" panose="020B0604020202020204" pitchFamily="34" charset="0"/>
              <a:buChar char="•"/>
            </a:pPr>
            <a:r>
              <a:rPr lang="en-US" b="1" i="0" u="sng" dirty="0">
                <a:solidFill>
                  <a:srgbClr val="222222"/>
                </a:solidFill>
                <a:effectLst/>
                <a:latin typeface="Rubik"/>
              </a:rPr>
              <a:t>Tech savvy</a:t>
            </a:r>
            <a:r>
              <a:rPr lang="en-US" b="1" i="0" dirty="0">
                <a:solidFill>
                  <a:srgbClr val="222222"/>
                </a:solidFill>
                <a:effectLst/>
                <a:latin typeface="Rubik"/>
              </a:rPr>
              <a:t>:</a:t>
            </a:r>
            <a:r>
              <a:rPr lang="en-US" b="0" i="0" dirty="0">
                <a:solidFill>
                  <a:srgbClr val="222222"/>
                </a:solidFill>
                <a:effectLst/>
                <a:latin typeface="Rubik"/>
              </a:rPr>
              <a:t> The best VAs have a wide range of computer skills and are proficient at the most commonly used software programs.</a:t>
            </a:r>
          </a:p>
          <a:p>
            <a:pPr algn="l">
              <a:buFont typeface="Arial" panose="020B0604020202020204" pitchFamily="34" charset="0"/>
              <a:buChar char="•"/>
            </a:pPr>
            <a:r>
              <a:rPr lang="en-US" b="1" i="0" u="none" strike="noStrike" dirty="0">
                <a:solidFill>
                  <a:srgbClr val="246FC8"/>
                </a:solidFill>
                <a:effectLst/>
                <a:latin typeface="Rubik"/>
                <a:hlinkClick r:id="rId4"/>
              </a:rPr>
              <a:t>Multitasking</a:t>
            </a:r>
            <a:r>
              <a:rPr lang="en-US" b="1" i="0" dirty="0">
                <a:solidFill>
                  <a:srgbClr val="222222"/>
                </a:solidFill>
                <a:effectLst/>
                <a:latin typeface="Rubik"/>
              </a:rPr>
              <a:t>:</a:t>
            </a:r>
            <a:r>
              <a:rPr lang="en-US" b="0" i="0" dirty="0">
                <a:solidFill>
                  <a:srgbClr val="222222"/>
                </a:solidFill>
                <a:effectLst/>
                <a:latin typeface="Rubik"/>
              </a:rPr>
              <a:t> VAs need to be comfortable jumping from one task to another as individual clients make new request.</a:t>
            </a:r>
          </a:p>
          <a:p>
            <a:endParaRPr lang="en-IN" dirty="0"/>
          </a:p>
        </p:txBody>
      </p:sp>
      <p:pic>
        <p:nvPicPr>
          <p:cNvPr id="6" name="Picture 5">
            <a:extLst>
              <a:ext uri="{FF2B5EF4-FFF2-40B4-BE49-F238E27FC236}">
                <a16:creationId xmlns:a16="http://schemas.microsoft.com/office/drawing/2014/main" xmlns="" id="{EBA0E55F-C3FF-737C-5484-08788AFBB7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5411" y="1130709"/>
            <a:ext cx="3152775" cy="2713703"/>
          </a:xfrm>
          <a:prstGeom prst="rect">
            <a:avLst/>
          </a:prstGeom>
        </p:spPr>
      </p:pic>
    </p:spTree>
    <p:extLst>
      <p:ext uri="{BB962C8B-B14F-4D97-AF65-F5344CB8AC3E}">
        <p14:creationId xmlns:p14="http://schemas.microsoft.com/office/powerpoint/2010/main" val="392272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A4E149-79DC-8212-4C44-3612D9E65FC9}"/>
              </a:ext>
            </a:extLst>
          </p:cNvPr>
          <p:cNvSpPr>
            <a:spLocks noGrp="1"/>
          </p:cNvSpPr>
          <p:nvPr>
            <p:ph idx="1"/>
          </p:nvPr>
        </p:nvSpPr>
        <p:spPr>
          <a:xfrm>
            <a:off x="727586" y="550606"/>
            <a:ext cx="9999407" cy="5791200"/>
          </a:xfrm>
        </p:spPr>
        <p:txBody>
          <a:bodyPr>
            <a:normAutofit/>
          </a:bodyPr>
          <a:lstStyle/>
          <a:p>
            <a:r>
              <a:rPr lang="en-IN" sz="2800" u="sng" dirty="0">
                <a:solidFill>
                  <a:srgbClr val="FF0000"/>
                </a:solidFill>
              </a:rPr>
              <a:t>Speech recognition</a:t>
            </a:r>
            <a:r>
              <a:rPr lang="en-IN" sz="2800" dirty="0"/>
              <a:t>:</a:t>
            </a:r>
            <a:r>
              <a:rPr lang="en-US" sz="2000" b="0" i="0" dirty="0">
                <a:solidFill>
                  <a:srgbClr val="202124"/>
                </a:solidFill>
                <a:effectLst/>
                <a:latin typeface="arial" panose="020B0604020202020204" pitchFamily="34" charset="0"/>
              </a:rPr>
              <a:t>Speech recognition is used </a:t>
            </a:r>
            <a:r>
              <a:rPr lang="en-US" sz="2000" b="1" i="0" dirty="0">
                <a:solidFill>
                  <a:srgbClr val="202124"/>
                </a:solidFill>
                <a:effectLst/>
                <a:latin typeface="arial" panose="020B0604020202020204" pitchFamily="34" charset="0"/>
              </a:rPr>
              <a:t>to identify words in spoken language</a:t>
            </a:r>
            <a:r>
              <a:rPr lang="en-US" sz="2000" b="0" i="0" dirty="0">
                <a:solidFill>
                  <a:srgbClr val="202124"/>
                </a:solidFill>
                <a:effectLst/>
                <a:latin typeface="arial" panose="020B0604020202020204" pitchFamily="34" charset="0"/>
              </a:rPr>
              <a:t>. Voice recognition is a biometric technology for identifying an individual's voice.</a:t>
            </a:r>
          </a:p>
          <a:p>
            <a:r>
              <a:rPr lang="en-US" sz="2800" b="0" i="0" u="sng" dirty="0">
                <a:solidFill>
                  <a:srgbClr val="FF0000"/>
                </a:solidFill>
                <a:effectLst/>
                <a:latin typeface="arial" panose="020B0604020202020204" pitchFamily="34" charset="0"/>
              </a:rPr>
              <a:t>Pyttsx3:</a:t>
            </a:r>
            <a:r>
              <a:rPr lang="en-US" b="0" i="0" dirty="0">
                <a:solidFill>
                  <a:srgbClr val="202124"/>
                </a:solidFill>
                <a:effectLst/>
                <a:latin typeface="arial" panose="020B0604020202020204" pitchFamily="34" charset="0"/>
              </a:rPr>
              <a:t>pyttsx3 is a </a:t>
            </a:r>
            <a:r>
              <a:rPr lang="en-US" b="1" i="0" dirty="0">
                <a:solidFill>
                  <a:srgbClr val="202124"/>
                </a:solidFill>
                <a:effectLst/>
                <a:latin typeface="arial" panose="020B0604020202020204" pitchFamily="34" charset="0"/>
              </a:rPr>
              <a:t>text-to-speech conversion library</a:t>
            </a:r>
            <a:r>
              <a:rPr lang="en-US" b="0" i="0" dirty="0">
                <a:solidFill>
                  <a:srgbClr val="202124"/>
                </a:solidFill>
                <a:effectLst/>
                <a:latin typeface="arial" panose="020B0604020202020204" pitchFamily="34" charset="0"/>
              </a:rPr>
              <a:t> in Python</a:t>
            </a:r>
          </a:p>
          <a:p>
            <a:r>
              <a:rPr lang="en-US" sz="2400" b="0" i="0" u="sng" dirty="0" err="1">
                <a:solidFill>
                  <a:srgbClr val="FF0000"/>
                </a:solidFill>
                <a:effectLst/>
                <a:latin typeface="arial" panose="020B0604020202020204" pitchFamily="34" charset="0"/>
              </a:rPr>
              <a:t>runAndWait</a:t>
            </a:r>
            <a:r>
              <a:rPr lang="en-US" sz="2400" b="0" i="0" u="sng" dirty="0">
                <a:solidFill>
                  <a:srgbClr val="FF0000"/>
                </a:solidFill>
                <a:effectLst/>
                <a:latin typeface="arial" panose="020B0604020202020204" pitchFamily="34" charset="0"/>
              </a:rPr>
              <a:t>(): </a:t>
            </a:r>
            <a:r>
              <a:rPr lang="en-US" sz="2000" b="0" i="0" dirty="0">
                <a:solidFill>
                  <a:srgbClr val="202124"/>
                </a:solidFill>
                <a:effectLst/>
                <a:latin typeface="arial" panose="020B0604020202020204" pitchFamily="34" charset="0"/>
              </a:rPr>
              <a:t>This function will </a:t>
            </a:r>
            <a:r>
              <a:rPr lang="en-US" sz="2000" b="1" i="0" dirty="0">
                <a:solidFill>
                  <a:srgbClr val="202124"/>
                </a:solidFill>
                <a:effectLst/>
                <a:latin typeface="arial" panose="020B0604020202020204" pitchFamily="34" charset="0"/>
              </a:rPr>
              <a:t>make the speech audible in the system</a:t>
            </a:r>
            <a:r>
              <a:rPr lang="en-US" sz="2000" b="0" i="0" dirty="0">
                <a:solidFill>
                  <a:srgbClr val="202124"/>
                </a:solidFill>
                <a:effectLst/>
                <a:latin typeface="arial" panose="020B0604020202020204" pitchFamily="34" charset="0"/>
              </a:rPr>
              <a:t>, if you don't write this command then the speech will not be audible to you.</a:t>
            </a:r>
          </a:p>
          <a:p>
            <a:r>
              <a:rPr lang="en-US" sz="2600" b="0" i="0" u="sng" dirty="0" err="1">
                <a:solidFill>
                  <a:srgbClr val="FF0000"/>
                </a:solidFill>
                <a:effectLst/>
                <a:latin typeface="arial" panose="020B0604020202020204" pitchFamily="34" charset="0"/>
              </a:rPr>
              <a:t>Wikipedia:</a:t>
            </a:r>
            <a:r>
              <a:rPr lang="en-US" sz="2000" b="0" i="0" dirty="0" err="1">
                <a:solidFill>
                  <a:srgbClr val="202124"/>
                </a:solidFill>
                <a:effectLst/>
                <a:latin typeface="arial" panose="020B0604020202020204" pitchFamily="34" charset="0"/>
              </a:rPr>
              <a:t>Wikipedia</a:t>
            </a:r>
            <a:r>
              <a:rPr lang="en-US" sz="2000" b="0" i="0" dirty="0">
                <a:solidFill>
                  <a:srgbClr val="202124"/>
                </a:solidFill>
                <a:effectLst/>
                <a:latin typeface="arial" panose="020B0604020202020204" pitchFamily="34" charset="0"/>
              </a:rPr>
              <a:t> is a Python library that </a:t>
            </a:r>
            <a:r>
              <a:rPr lang="en-US" sz="2000" b="1" i="0" dirty="0">
                <a:solidFill>
                  <a:srgbClr val="202124"/>
                </a:solidFill>
                <a:effectLst/>
                <a:latin typeface="arial" panose="020B0604020202020204" pitchFamily="34" charset="0"/>
              </a:rPr>
              <a:t>makes it easy to access and parse data from Wikipedia</a:t>
            </a:r>
            <a:r>
              <a:rPr lang="en-US" sz="2000" b="0" i="0" dirty="0">
                <a:solidFill>
                  <a:srgbClr val="202124"/>
                </a:solidFill>
                <a:effectLst/>
                <a:latin typeface="arial" panose="020B0604020202020204" pitchFamily="34" charset="0"/>
              </a:rPr>
              <a:t>. Search Wikipedia, get article summaries, get data like links and images from a page, and more.</a:t>
            </a:r>
          </a:p>
          <a:p>
            <a:r>
              <a:rPr lang="en-US" sz="2400" b="0" i="0" u="sng" dirty="0" err="1">
                <a:solidFill>
                  <a:srgbClr val="FF0000"/>
                </a:solidFill>
                <a:effectLst/>
                <a:latin typeface="arial" panose="020B0604020202020204" pitchFamily="34" charset="0"/>
              </a:rPr>
              <a:t>Webbrowser:</a:t>
            </a:r>
            <a:r>
              <a:rPr lang="en-US" sz="2000" b="0" i="0" dirty="0" err="1">
                <a:solidFill>
                  <a:srgbClr val="202124"/>
                </a:solidFill>
                <a:effectLst/>
                <a:latin typeface="arial" panose="020B0604020202020204" pitchFamily="34" charset="0"/>
              </a:rPr>
              <a:t>The</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webbrowser</a:t>
            </a:r>
            <a:r>
              <a:rPr lang="en-US" sz="2000" b="0" i="0" dirty="0">
                <a:solidFill>
                  <a:srgbClr val="202124"/>
                </a:solidFill>
                <a:effectLst/>
                <a:latin typeface="arial" panose="020B0604020202020204" pitchFamily="34" charset="0"/>
              </a:rPr>
              <a:t> module </a:t>
            </a:r>
            <a:r>
              <a:rPr lang="en-US" sz="2000" b="1" i="0" dirty="0">
                <a:solidFill>
                  <a:srgbClr val="202124"/>
                </a:solidFill>
                <a:effectLst/>
                <a:latin typeface="arial" panose="020B0604020202020204" pitchFamily="34" charset="0"/>
              </a:rPr>
              <a:t>provides a high-level interface to allow displaying web-based documents to users</a:t>
            </a:r>
            <a:r>
              <a:rPr lang="en-US" dirty="0">
                <a:solidFill>
                  <a:srgbClr val="202124"/>
                </a:solidFill>
                <a:latin typeface="arial" panose="020B0604020202020204" pitchFamily="34" charset="0"/>
              </a:rPr>
              <a:t>.</a:t>
            </a:r>
            <a:r>
              <a:rPr lang="en-US" sz="2000" b="0" i="0" dirty="0">
                <a:solidFill>
                  <a:srgbClr val="202124"/>
                </a:solidFill>
                <a:effectLst/>
                <a:latin typeface="arial" panose="020B0604020202020204" pitchFamily="34" charset="0"/>
              </a:rPr>
              <a:t/>
            </a:r>
            <a:br>
              <a:rPr lang="en-US" sz="2000" b="0" i="0" dirty="0">
                <a:solidFill>
                  <a:srgbClr val="202124"/>
                </a:solidFill>
                <a:effectLst/>
                <a:latin typeface="arial" panose="020B0604020202020204" pitchFamily="34" charset="0"/>
              </a:rPr>
            </a:br>
            <a:r>
              <a:rPr lang="en-US" sz="2000" b="0" i="0" dirty="0">
                <a:solidFill>
                  <a:srgbClr val="202124"/>
                </a:solidFill>
                <a:effectLst/>
                <a:latin typeface="arial" panose="020B0604020202020204" pitchFamily="34" charset="0"/>
              </a:rPr>
              <a:t/>
            </a:r>
            <a:br>
              <a:rPr lang="en-US" sz="2000"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48623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787C16-AB22-7091-6FED-50CF0033696C}"/>
              </a:ext>
            </a:extLst>
          </p:cNvPr>
          <p:cNvSpPr>
            <a:spLocks noGrp="1"/>
          </p:cNvSpPr>
          <p:nvPr>
            <p:ph idx="1"/>
          </p:nvPr>
        </p:nvSpPr>
        <p:spPr>
          <a:xfrm>
            <a:off x="684212" y="685800"/>
            <a:ext cx="10367246" cy="5832987"/>
          </a:xfrm>
        </p:spPr>
        <p:txBody>
          <a:bodyPr>
            <a:normAutofit/>
          </a:bodyPr>
          <a:lstStyle/>
          <a:p>
            <a:r>
              <a:rPr lang="en-US" sz="2400" u="sng" dirty="0" err="1">
                <a:solidFill>
                  <a:srgbClr val="FF0000"/>
                </a:solidFill>
                <a:latin typeface="arial" panose="020B0604020202020204" pitchFamily="34" charset="0"/>
              </a:rPr>
              <a:t>Pywhatkit:</a:t>
            </a:r>
            <a:r>
              <a:rPr lang="en-US" sz="2000" b="0" i="0" dirty="0" err="1">
                <a:solidFill>
                  <a:srgbClr val="202124"/>
                </a:solidFill>
                <a:effectLst/>
                <a:latin typeface="arial" panose="020B0604020202020204" pitchFamily="34" charset="0"/>
              </a:rPr>
              <a:t>It</a:t>
            </a:r>
            <a:r>
              <a:rPr lang="en-US" sz="2000" b="0" i="0" dirty="0">
                <a:solidFill>
                  <a:srgbClr val="202124"/>
                </a:solidFill>
                <a:effectLst/>
                <a:latin typeface="arial" panose="020B0604020202020204" pitchFamily="34" charset="0"/>
              </a:rPr>
              <a:t> uses the WhatsApp web to send these messages.</a:t>
            </a:r>
          </a:p>
          <a:p>
            <a:r>
              <a:rPr lang="en-US" sz="2000" b="0" i="0" u="sng" dirty="0">
                <a:solidFill>
                  <a:srgbClr val="FF0000"/>
                </a:solidFill>
                <a:effectLst/>
                <a:latin typeface="arial" panose="020B0604020202020204" pitchFamily="34" charset="0"/>
              </a:rPr>
              <a:t>OS </a:t>
            </a:r>
            <a:r>
              <a:rPr lang="en-US" sz="2000" b="0" i="0" u="sng" dirty="0" err="1">
                <a:solidFill>
                  <a:srgbClr val="FF0000"/>
                </a:solidFill>
                <a:effectLst/>
                <a:latin typeface="arial" panose="020B0604020202020204" pitchFamily="34" charset="0"/>
              </a:rPr>
              <a:t>module:</a:t>
            </a:r>
            <a:r>
              <a:rPr lang="en-US" sz="2000" b="0" i="0" dirty="0" err="1">
                <a:solidFill>
                  <a:srgbClr val="202124"/>
                </a:solidFill>
                <a:effectLst/>
                <a:latin typeface="arial" panose="020B0604020202020204" pitchFamily="34" charset="0"/>
              </a:rPr>
              <a:t>The</a:t>
            </a:r>
            <a:r>
              <a:rPr lang="en-US" sz="2000" b="0" i="0" dirty="0">
                <a:solidFill>
                  <a:srgbClr val="202124"/>
                </a:solidFill>
                <a:effectLst/>
                <a:latin typeface="arial" panose="020B0604020202020204" pitchFamily="34" charset="0"/>
              </a:rPr>
              <a:t> OS module in Python </a:t>
            </a:r>
            <a:r>
              <a:rPr lang="en-US" sz="2000" b="1" i="0" dirty="0">
                <a:solidFill>
                  <a:srgbClr val="202124"/>
                </a:solidFill>
                <a:effectLst/>
                <a:latin typeface="arial" panose="020B0604020202020204" pitchFamily="34" charset="0"/>
              </a:rPr>
              <a:t>provides functions for interacting with the operating system</a:t>
            </a:r>
            <a:r>
              <a:rPr lang="en-US" sz="2000" b="0" i="0" dirty="0">
                <a:solidFill>
                  <a:srgbClr val="202124"/>
                </a:solidFill>
                <a:effectLst/>
                <a:latin typeface="arial" panose="020B0604020202020204" pitchFamily="34" charset="0"/>
              </a:rPr>
              <a:t>. OS comes under Python's standard utility modules. This module provides a portable way of using operating system-dependent functionality. </a:t>
            </a:r>
          </a:p>
          <a:p>
            <a:r>
              <a:rPr lang="en-US" sz="2400" b="0" i="0" u="sng" dirty="0" err="1">
                <a:solidFill>
                  <a:srgbClr val="FF0000"/>
                </a:solidFill>
                <a:effectLst/>
                <a:latin typeface="arial" panose="020B0604020202020204" pitchFamily="34" charset="0"/>
              </a:rPr>
              <a:t>Subprocess:</a:t>
            </a:r>
            <a:r>
              <a:rPr lang="en-US" sz="2000" b="0" i="0" dirty="0" err="1">
                <a:solidFill>
                  <a:srgbClr val="202124"/>
                </a:solidFill>
                <a:effectLst/>
                <a:latin typeface="arial" panose="020B0604020202020204" pitchFamily="34" charset="0"/>
              </a:rPr>
              <a:t>The</a:t>
            </a:r>
            <a:r>
              <a:rPr lang="en-US" sz="2000" b="0" i="0" dirty="0">
                <a:solidFill>
                  <a:srgbClr val="202124"/>
                </a:solidFill>
                <a:effectLst/>
                <a:latin typeface="arial" panose="020B0604020202020204" pitchFamily="34" charset="0"/>
              </a:rPr>
              <a:t> subprocess module present in Python it is used </a:t>
            </a:r>
            <a:r>
              <a:rPr lang="en-US" sz="2000" b="1" i="0" dirty="0">
                <a:solidFill>
                  <a:srgbClr val="202124"/>
                </a:solidFill>
                <a:effectLst/>
                <a:latin typeface="arial" panose="020B0604020202020204" pitchFamily="34" charset="0"/>
              </a:rPr>
              <a:t>to run new applications or programs through Python code by creating new processes</a:t>
            </a:r>
            <a:r>
              <a:rPr lang="en-US" sz="2000" b="0" i="0" dirty="0">
                <a:solidFill>
                  <a:srgbClr val="202124"/>
                </a:solidFill>
                <a:effectLst/>
                <a:latin typeface="arial" panose="020B0604020202020204" pitchFamily="34" charset="0"/>
              </a:rPr>
              <a:t>. It also helps to obtain the input/output/error pipes as well as the exit codes of various commands.</a:t>
            </a:r>
          </a:p>
          <a:p>
            <a:r>
              <a:rPr lang="en-US" sz="2800" b="0" i="0" u="sng" dirty="0" err="1">
                <a:solidFill>
                  <a:srgbClr val="FF0000"/>
                </a:solidFill>
                <a:effectLst/>
                <a:latin typeface="arial" panose="020B0604020202020204" pitchFamily="34" charset="0"/>
              </a:rPr>
              <a:t>DateAndTime:</a:t>
            </a:r>
            <a:r>
              <a:rPr lang="en-US" sz="2000" b="0" i="0" dirty="0" err="1">
                <a:solidFill>
                  <a:srgbClr val="202124"/>
                </a:solidFill>
                <a:effectLst/>
                <a:latin typeface="arial" panose="020B0604020202020204" pitchFamily="34" charset="0"/>
              </a:rPr>
              <a:t>Python</a:t>
            </a:r>
            <a:r>
              <a:rPr lang="en-US" sz="2000" b="0" i="0" dirty="0">
                <a:solidFill>
                  <a:srgbClr val="202124"/>
                </a:solidFill>
                <a:effectLst/>
                <a:latin typeface="arial" panose="020B0604020202020204" pitchFamily="34" charset="0"/>
              </a:rPr>
              <a:t> Datetime module </a:t>
            </a:r>
            <a:r>
              <a:rPr lang="en-US" sz="2000" b="1" i="0" dirty="0">
                <a:solidFill>
                  <a:srgbClr val="202124"/>
                </a:solidFill>
                <a:effectLst/>
                <a:latin typeface="arial" panose="020B0604020202020204" pitchFamily="34" charset="0"/>
              </a:rPr>
              <a:t>supplies classes to work with date and time</a:t>
            </a:r>
            <a:r>
              <a:rPr lang="en-US" sz="2000" b="0" i="0" dirty="0">
                <a:solidFill>
                  <a:srgbClr val="202124"/>
                </a:solidFill>
                <a:effectLst/>
                <a:latin typeface="arial" panose="020B0604020202020204" pitchFamily="34" charset="0"/>
              </a:rPr>
              <a:t>. These classes provide a number of functions to deal with dates, times and time intervals. Date and datetime are an object in Python, so when you manipulate them, you are actually manipulating objects and not string or timestamps</a:t>
            </a:r>
            <a:br>
              <a:rPr lang="en-US" sz="2000" b="0" i="0" dirty="0">
                <a:solidFill>
                  <a:srgbClr val="202124"/>
                </a:solidFill>
                <a:effectLst/>
                <a:latin typeface="arial" panose="020B0604020202020204" pitchFamily="34" charset="0"/>
              </a:rPr>
            </a:br>
            <a:r>
              <a:rPr lang="en-US" sz="2000" b="0" i="0" dirty="0">
                <a:solidFill>
                  <a:srgbClr val="202124"/>
                </a:solidFill>
                <a:effectLst/>
                <a:latin typeface="arial" panose="020B0604020202020204" pitchFamily="34" charset="0"/>
              </a:rPr>
              <a:t/>
            </a:r>
            <a:br>
              <a:rPr lang="en-US" sz="2000" b="0" i="0" dirty="0">
                <a:solidFill>
                  <a:srgbClr val="202124"/>
                </a:solidFill>
                <a:effectLst/>
                <a:latin typeface="arial" panose="020B0604020202020204" pitchFamily="34" charset="0"/>
              </a:rPr>
            </a:br>
            <a:endParaRPr lang="en-US" sz="2000"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3242656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329</TotalTime>
  <Words>192</Words>
  <Application>Microsoft Office PowerPoint</Application>
  <PresentationFormat>Custom</PresentationFormat>
  <Paragraphs>31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VIRTUAL ASSISTANT</vt:lpstr>
      <vt:lpstr>By: GUDIBANDI SAI MAHITHA (20891A0520) POTTABATTHINI JHANSI (20891A0546) VENKATA SAI SOWMYA GURRALA (20891A0559) GUIDED By: MR. R. MAHESH  ASSISTANT PROFFESSOR </vt:lpstr>
      <vt:lpstr>PowerPoint Presentation</vt:lpstr>
      <vt:lpstr>INTRODUCTION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RACING     GAME</dc:title>
  <dc:creator>SONY</dc:creator>
  <cp:lastModifiedBy>sony</cp:lastModifiedBy>
  <cp:revision>15</cp:revision>
  <dcterms:created xsi:type="dcterms:W3CDTF">2022-02-20T08:12:00Z</dcterms:created>
  <dcterms:modified xsi:type="dcterms:W3CDTF">2022-07-24T09:07:46Z</dcterms:modified>
</cp:coreProperties>
</file>