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2" r:id="rId3"/>
    <p:sldId id="329" r:id="rId4"/>
    <p:sldId id="265" r:id="rId5"/>
    <p:sldId id="338" r:id="rId6"/>
    <p:sldId id="330" r:id="rId7"/>
    <p:sldId id="331" r:id="rId8"/>
    <p:sldId id="342" r:id="rId9"/>
    <p:sldId id="354" r:id="rId10"/>
    <p:sldId id="356" r:id="rId11"/>
    <p:sldId id="357" r:id="rId12"/>
    <p:sldId id="355" r:id="rId13"/>
    <p:sldId id="346" r:id="rId14"/>
    <p:sldId id="344" r:id="rId15"/>
    <p:sldId id="345" r:id="rId16"/>
    <p:sldId id="348" r:id="rId17"/>
    <p:sldId id="349" r:id="rId18"/>
    <p:sldId id="350" r:id="rId19"/>
    <p:sldId id="351" r:id="rId20"/>
    <p:sldId id="352" r:id="rId21"/>
    <p:sldId id="347" r:id="rId22"/>
    <p:sldId id="353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F0A"/>
    <a:srgbClr val="F7A552"/>
    <a:srgbClr val="E89A4C"/>
    <a:srgbClr val="D91E00"/>
    <a:srgbClr val="E72100"/>
    <a:srgbClr val="3B9CB8"/>
    <a:srgbClr val="FCC10A"/>
    <a:srgbClr val="F3F500"/>
    <a:srgbClr val="ECECEC"/>
    <a:srgbClr val="61A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4461"/>
  </p:normalViewPr>
  <p:slideViewPr>
    <p:cSldViewPr snapToGrid="0" snapToObjects="1">
      <p:cViewPr varScale="1">
        <p:scale>
          <a:sx n="172" d="100"/>
          <a:sy n="172" d="100"/>
        </p:scale>
        <p:origin x="12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35BD5-012D-8A45-B37F-93F3C119D370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26B1-7AEA-E74E-918B-511B00A8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826B1-7AEA-E74E-918B-511B00A86E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3044-9831-8248-B401-EFFA96625B7F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2AA3-DD33-B540-8E38-EAAE185A0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1799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lker.com/clipart-1799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jeanne_pinder_what_if_all_us_health_care_costs_were_transparent?language=en#t-3721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24949" y="1756264"/>
            <a:ext cx="5391467" cy="13648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3201"/>
            <a:ext cx="9144000" cy="162289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9834" y="1913206"/>
            <a:ext cx="378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91E00"/>
                </a:solidFill>
                <a:latin typeface="Kailasa" charset="0"/>
                <a:ea typeface="Kailasa" charset="0"/>
                <a:cs typeface="Kailasa" charset="0"/>
              </a:rPr>
              <a:t>Transparent Healthcare </a:t>
            </a:r>
          </a:p>
          <a:p>
            <a:pPr algn="ctr"/>
            <a:r>
              <a:rPr lang="en-US" sz="2400" b="1" dirty="0">
                <a:solidFill>
                  <a:srgbClr val="D91E00"/>
                </a:solidFill>
                <a:latin typeface="Kailasa" charset="0"/>
                <a:ea typeface="Kailasa" charset="0"/>
                <a:cs typeface="Kailasa" charset="0"/>
              </a:rPr>
              <a:t>Costs System </a:t>
            </a:r>
          </a:p>
          <a:p>
            <a:pPr algn="ctr"/>
            <a:r>
              <a:rPr lang="en-US" sz="2400" b="1" dirty="0">
                <a:solidFill>
                  <a:srgbClr val="D91E00"/>
                </a:solidFill>
                <a:latin typeface="Kailasa" charset="0"/>
                <a:ea typeface="Kailasa" charset="0"/>
                <a:cs typeface="Kailasa" charset="0"/>
              </a:rPr>
              <a:t>(THCS)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606" y="3274964"/>
            <a:ext cx="4674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INFO 5100 – Application Engineering &amp; Development</a:t>
            </a: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3723022"/>
            <a:ext cx="545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Professor: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Kal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Bugrara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9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Use case 1: THCS collects, analyses and prepares price reports 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71355F4-70C9-1E43-A654-D224EC0FABEE}"/>
              </a:ext>
            </a:extLst>
          </p:cNvPr>
          <p:cNvSpPr/>
          <p:nvPr/>
        </p:nvSpPr>
        <p:spPr>
          <a:xfrm>
            <a:off x="1561172" y="1305737"/>
            <a:ext cx="6081131" cy="32338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22" descr="Group of men">
            <a:extLst>
              <a:ext uri="{FF2B5EF4-FFF2-40B4-BE49-F238E27FC236}">
                <a16:creationId xmlns:a16="http://schemas.microsoft.com/office/drawing/2014/main" id="{3B62D6C1-4B5D-524D-BB25-CB69C38A4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5116" y="1547788"/>
            <a:ext cx="580083" cy="580083"/>
          </a:xfrm>
          <a:prstGeom prst="rect">
            <a:avLst/>
          </a:prstGeom>
        </p:spPr>
      </p:pic>
      <p:pic>
        <p:nvPicPr>
          <p:cNvPr id="39" name="Picture 22" descr="Group of men">
            <a:extLst>
              <a:ext uri="{FF2B5EF4-FFF2-40B4-BE49-F238E27FC236}">
                <a16:creationId xmlns:a16="http://schemas.microsoft.com/office/drawing/2014/main" id="{6A9339AA-1EB0-1343-A1D6-5ADD47B43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5116" y="3520381"/>
            <a:ext cx="580083" cy="5800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5B65EAE-E938-3044-97F2-225C5C459135}"/>
              </a:ext>
            </a:extLst>
          </p:cNvPr>
          <p:cNvSpPr txBox="1"/>
          <p:nvPr/>
        </p:nvSpPr>
        <p:spPr>
          <a:xfrm>
            <a:off x="4775199" y="1524786"/>
            <a:ext cx="122104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Data Collector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4B41D2-884C-0C45-A68C-DD087D5C0508}"/>
              </a:ext>
            </a:extLst>
          </p:cNvPr>
          <p:cNvSpPr txBox="1"/>
          <p:nvPr/>
        </p:nvSpPr>
        <p:spPr>
          <a:xfrm>
            <a:off x="4775199" y="3502645"/>
            <a:ext cx="119545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Data Analyzer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6EA746-9CF4-B045-88DA-C1524DB146A7}"/>
              </a:ext>
            </a:extLst>
          </p:cNvPr>
          <p:cNvSpPr txBox="1"/>
          <p:nvPr/>
        </p:nvSpPr>
        <p:spPr>
          <a:xfrm>
            <a:off x="1615416" y="2055848"/>
            <a:ext cx="126041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THCS Manager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102686-D394-3649-8777-FCEEC4B05EC8}"/>
              </a:ext>
            </a:extLst>
          </p:cNvPr>
          <p:cNvCxnSpPr>
            <a:cxnSpLocks/>
          </p:cNvCxnSpPr>
          <p:nvPr/>
        </p:nvCxnSpPr>
        <p:spPr>
          <a:xfrm flipV="1">
            <a:off x="2875826" y="1971744"/>
            <a:ext cx="1247591" cy="46166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B6B725-D2E9-2B46-8AF6-FD5E503B0A00}"/>
              </a:ext>
            </a:extLst>
          </p:cNvPr>
          <p:cNvCxnSpPr>
            <a:cxnSpLocks/>
          </p:cNvCxnSpPr>
          <p:nvPr/>
        </p:nvCxnSpPr>
        <p:spPr>
          <a:xfrm flipH="1" flipV="1">
            <a:off x="2875826" y="2898438"/>
            <a:ext cx="1244574" cy="8882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B322AE-C34D-7A48-8D7E-41EF4751F8CD}"/>
              </a:ext>
            </a:extLst>
          </p:cNvPr>
          <p:cNvSpPr txBox="1"/>
          <p:nvPr/>
        </p:nvSpPr>
        <p:spPr>
          <a:xfrm>
            <a:off x="4770854" y="1788309"/>
            <a:ext cx="237680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2. Collects hospitals price costs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for numerous medical procedures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827D74-16E9-A843-ACFB-8D5F6588BF15}"/>
              </a:ext>
            </a:extLst>
          </p:cNvPr>
          <p:cNvCxnSpPr>
            <a:cxnSpLocks/>
          </p:cNvCxnSpPr>
          <p:nvPr/>
        </p:nvCxnSpPr>
        <p:spPr>
          <a:xfrm flipH="1">
            <a:off x="4485157" y="2202938"/>
            <a:ext cx="1" cy="11448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26BD28-F7C3-7B49-A22D-F3A9E88E8215}"/>
              </a:ext>
            </a:extLst>
          </p:cNvPr>
          <p:cNvSpPr txBox="1"/>
          <p:nvPr/>
        </p:nvSpPr>
        <p:spPr>
          <a:xfrm>
            <a:off x="4770854" y="3777298"/>
            <a:ext cx="279710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3. Transforms, analyses data and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prepares graphs, reports</a:t>
            </a:r>
          </a:p>
        </p:txBody>
      </p:sp>
      <p:pic>
        <p:nvPicPr>
          <p:cNvPr id="48" name="Picture 22" descr="Group of men">
            <a:extLst>
              <a:ext uri="{FF2B5EF4-FFF2-40B4-BE49-F238E27FC236}">
                <a16:creationId xmlns:a16="http://schemas.microsoft.com/office/drawing/2014/main" id="{17095C7E-2F8F-4A41-BB8E-4E5481428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9552" y="2329363"/>
            <a:ext cx="580083" cy="5800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C45777-7065-C44F-8F98-8975617781E3}"/>
              </a:ext>
            </a:extLst>
          </p:cNvPr>
          <p:cNvSpPr txBox="1"/>
          <p:nvPr/>
        </p:nvSpPr>
        <p:spPr>
          <a:xfrm>
            <a:off x="1615416" y="2951476"/>
            <a:ext cx="126041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1. Initiates data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aggregation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and analysis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22D31C-D126-EC41-8CC3-F51F28DEFAA4}"/>
              </a:ext>
            </a:extLst>
          </p:cNvPr>
          <p:cNvSpPr/>
          <p:nvPr/>
        </p:nvSpPr>
        <p:spPr>
          <a:xfrm>
            <a:off x="4195116" y="902603"/>
            <a:ext cx="988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accent2"/>
                </a:solidFill>
              </a:rPr>
              <a:t>THCS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5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6FD32BA-3068-D945-B55A-5FF140088F34}"/>
              </a:ext>
            </a:extLst>
          </p:cNvPr>
          <p:cNvSpPr/>
          <p:nvPr/>
        </p:nvSpPr>
        <p:spPr>
          <a:xfrm>
            <a:off x="325431" y="1800719"/>
            <a:ext cx="1253467" cy="19860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2C50D78-F6C9-4740-A63D-9653B1216060}"/>
              </a:ext>
            </a:extLst>
          </p:cNvPr>
          <p:cNvSpPr/>
          <p:nvPr/>
        </p:nvSpPr>
        <p:spPr>
          <a:xfrm>
            <a:off x="2973659" y="1382750"/>
            <a:ext cx="6081131" cy="32338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Use case 2: Govt requests THCS for price reports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9" name="Picture 22" descr="Group of men">
            <a:extLst>
              <a:ext uri="{FF2B5EF4-FFF2-40B4-BE49-F238E27FC236}">
                <a16:creationId xmlns:a16="http://schemas.microsoft.com/office/drawing/2014/main" id="{B7FC297E-49F9-1F43-A866-084125191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7603" y="1624801"/>
            <a:ext cx="580083" cy="580083"/>
          </a:xfrm>
          <a:prstGeom prst="rect">
            <a:avLst/>
          </a:prstGeom>
        </p:spPr>
      </p:pic>
      <p:pic>
        <p:nvPicPr>
          <p:cNvPr id="13" name="Picture 22" descr="Group of men">
            <a:extLst>
              <a:ext uri="{FF2B5EF4-FFF2-40B4-BE49-F238E27FC236}">
                <a16:creationId xmlns:a16="http://schemas.microsoft.com/office/drawing/2014/main" id="{7C4F5595-0892-3D44-84BC-32E42D687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7603" y="3597394"/>
            <a:ext cx="580083" cy="580083"/>
          </a:xfrm>
          <a:prstGeom prst="rect">
            <a:avLst/>
          </a:prstGeom>
        </p:spPr>
      </p:pic>
      <p:pic>
        <p:nvPicPr>
          <p:cNvPr id="14" name="Picture 22">
            <a:extLst>
              <a:ext uri="{FF2B5EF4-FFF2-40B4-BE49-F238E27FC236}">
                <a16:creationId xmlns:a16="http://schemas.microsoft.com/office/drawing/2014/main" id="{5406C35D-CB19-9C4F-9096-C17A6BD04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78450" y="2394490"/>
            <a:ext cx="712058" cy="5825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7952D5-FE40-4047-9C09-643A03741BD9}"/>
              </a:ext>
            </a:extLst>
          </p:cNvPr>
          <p:cNvSpPr txBox="1"/>
          <p:nvPr/>
        </p:nvSpPr>
        <p:spPr>
          <a:xfrm>
            <a:off x="6187686" y="1601799"/>
            <a:ext cx="122104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Data Collector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4863D-CB8D-4E4F-8E83-3958F8D1BF4B}"/>
              </a:ext>
            </a:extLst>
          </p:cNvPr>
          <p:cNvSpPr txBox="1"/>
          <p:nvPr/>
        </p:nvSpPr>
        <p:spPr>
          <a:xfrm>
            <a:off x="6187686" y="3579658"/>
            <a:ext cx="119545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Data Analyzer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2F1A5-9F9B-B741-92D5-F55299546733}"/>
              </a:ext>
            </a:extLst>
          </p:cNvPr>
          <p:cNvSpPr txBox="1"/>
          <p:nvPr/>
        </p:nvSpPr>
        <p:spPr>
          <a:xfrm>
            <a:off x="3027903" y="2132861"/>
            <a:ext cx="126041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THCS Manager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0BC62B-0E41-FC4C-862E-73CC161CC492}"/>
              </a:ext>
            </a:extLst>
          </p:cNvPr>
          <p:cNvCxnSpPr>
            <a:cxnSpLocks/>
          </p:cNvCxnSpPr>
          <p:nvPr/>
        </p:nvCxnSpPr>
        <p:spPr>
          <a:xfrm flipV="1">
            <a:off x="4288313" y="2048757"/>
            <a:ext cx="1247591" cy="46166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276ECA-BCF7-2B44-B38E-408107A5C8FC}"/>
              </a:ext>
            </a:extLst>
          </p:cNvPr>
          <p:cNvCxnSpPr>
            <a:cxnSpLocks/>
          </p:cNvCxnSpPr>
          <p:nvPr/>
        </p:nvCxnSpPr>
        <p:spPr>
          <a:xfrm flipH="1" flipV="1">
            <a:off x="4288313" y="2975451"/>
            <a:ext cx="1244574" cy="8882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6EFC44-73A5-7E4C-BCF8-6B03381871C7}"/>
              </a:ext>
            </a:extLst>
          </p:cNvPr>
          <p:cNvSpPr txBox="1"/>
          <p:nvPr/>
        </p:nvSpPr>
        <p:spPr>
          <a:xfrm>
            <a:off x="6183341" y="1865322"/>
            <a:ext cx="237680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3. Collects hospitals price costs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for numerous medical procedures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17C2AB-72C6-894B-8555-771CFAD9AC87}"/>
              </a:ext>
            </a:extLst>
          </p:cNvPr>
          <p:cNvCxnSpPr>
            <a:cxnSpLocks/>
          </p:cNvCxnSpPr>
          <p:nvPr/>
        </p:nvCxnSpPr>
        <p:spPr>
          <a:xfrm flipH="1">
            <a:off x="5897644" y="2279951"/>
            <a:ext cx="1" cy="11448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C5CDFB-3FA2-324C-B8CA-258FE6BBF8BF}"/>
              </a:ext>
            </a:extLst>
          </p:cNvPr>
          <p:cNvSpPr txBox="1"/>
          <p:nvPr/>
        </p:nvSpPr>
        <p:spPr>
          <a:xfrm>
            <a:off x="6183341" y="3854311"/>
            <a:ext cx="279710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4. Transforms, analyses data and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prepares graphs, reports</a:t>
            </a:r>
          </a:p>
        </p:txBody>
      </p:sp>
      <p:pic>
        <p:nvPicPr>
          <p:cNvPr id="25" name="Picture 22" descr="Group of men">
            <a:extLst>
              <a:ext uri="{FF2B5EF4-FFF2-40B4-BE49-F238E27FC236}">
                <a16:creationId xmlns:a16="http://schemas.microsoft.com/office/drawing/2014/main" id="{68560143-A2D8-AF46-9131-473220FE2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2039" y="2406376"/>
            <a:ext cx="580083" cy="5800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E3D841-0A74-DF49-B06C-C56C2B07A857}"/>
              </a:ext>
            </a:extLst>
          </p:cNvPr>
          <p:cNvSpPr txBox="1"/>
          <p:nvPr/>
        </p:nvSpPr>
        <p:spPr>
          <a:xfrm>
            <a:off x="3027903" y="3028489"/>
            <a:ext cx="126041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2. Initiates data 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aggregation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and analysis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62A38A-678C-F94C-BEBD-7ADA14470F8A}"/>
              </a:ext>
            </a:extLst>
          </p:cNvPr>
          <p:cNvCxnSpPr>
            <a:cxnSpLocks/>
          </p:cNvCxnSpPr>
          <p:nvPr/>
        </p:nvCxnSpPr>
        <p:spPr>
          <a:xfrm flipV="1">
            <a:off x="1306550" y="2652356"/>
            <a:ext cx="494994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6C6058-BE5A-324A-9180-E664C2EF6CB7}"/>
              </a:ext>
            </a:extLst>
          </p:cNvPr>
          <p:cNvCxnSpPr>
            <a:cxnSpLocks/>
          </p:cNvCxnSpPr>
          <p:nvPr/>
        </p:nvCxnSpPr>
        <p:spPr>
          <a:xfrm flipH="1">
            <a:off x="1302062" y="2812192"/>
            <a:ext cx="491214" cy="0"/>
          </a:xfrm>
          <a:prstGeom prst="straightConnector1">
            <a:avLst/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2D35C0-5E38-E046-9214-084B816F6898}"/>
              </a:ext>
            </a:extLst>
          </p:cNvPr>
          <p:cNvCxnSpPr>
            <a:cxnSpLocks/>
          </p:cNvCxnSpPr>
          <p:nvPr/>
        </p:nvCxnSpPr>
        <p:spPr>
          <a:xfrm flipV="1">
            <a:off x="2691341" y="2633920"/>
            <a:ext cx="494994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C10D8B-EAC2-0442-A2DB-FE04F8C95AFE}"/>
              </a:ext>
            </a:extLst>
          </p:cNvPr>
          <p:cNvCxnSpPr>
            <a:cxnSpLocks/>
          </p:cNvCxnSpPr>
          <p:nvPr/>
        </p:nvCxnSpPr>
        <p:spPr>
          <a:xfrm flipH="1">
            <a:off x="2686853" y="2793756"/>
            <a:ext cx="491214" cy="0"/>
          </a:xfrm>
          <a:prstGeom prst="straightConnector1">
            <a:avLst/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2" descr="Group of men">
            <a:extLst>
              <a:ext uri="{FF2B5EF4-FFF2-40B4-BE49-F238E27FC236}">
                <a16:creationId xmlns:a16="http://schemas.microsoft.com/office/drawing/2014/main" id="{1F0C173C-BA1E-1742-AE0A-955F9F8F8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417" y="2380997"/>
            <a:ext cx="580083" cy="5800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196A141-1419-8F43-88AB-6F715CF7B5F1}"/>
              </a:ext>
            </a:extLst>
          </p:cNvPr>
          <p:cNvSpPr txBox="1"/>
          <p:nvPr/>
        </p:nvSpPr>
        <p:spPr>
          <a:xfrm>
            <a:off x="384592" y="2088038"/>
            <a:ext cx="116307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Govt Employee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93EEE3-EE66-8941-8600-541DFC914738}"/>
              </a:ext>
            </a:extLst>
          </p:cNvPr>
          <p:cNvSpPr txBox="1"/>
          <p:nvPr/>
        </p:nvSpPr>
        <p:spPr>
          <a:xfrm>
            <a:off x="415071" y="2997053"/>
            <a:ext cx="105010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1. Requests THCS for price reports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C0B420-FBF2-8242-9AEA-3C5176198650}"/>
              </a:ext>
            </a:extLst>
          </p:cNvPr>
          <p:cNvSpPr/>
          <p:nvPr/>
        </p:nvSpPr>
        <p:spPr>
          <a:xfrm>
            <a:off x="5607603" y="979616"/>
            <a:ext cx="988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accent2"/>
                </a:solidFill>
              </a:rPr>
              <a:t>THCS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FF5C3F-8888-D142-A298-766735F3EE48}"/>
              </a:ext>
            </a:extLst>
          </p:cNvPr>
          <p:cNvSpPr/>
          <p:nvPr/>
        </p:nvSpPr>
        <p:spPr>
          <a:xfrm>
            <a:off x="283954" y="1370115"/>
            <a:ext cx="146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2"/>
                </a:solidFill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40401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D1453C5-2F35-6048-93E3-69C2595F419F}"/>
              </a:ext>
            </a:extLst>
          </p:cNvPr>
          <p:cNvSpPr/>
          <p:nvPr/>
        </p:nvSpPr>
        <p:spPr>
          <a:xfrm>
            <a:off x="6555095" y="1999548"/>
            <a:ext cx="1486459" cy="1578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Use case 3: Book Hospital Appointment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4A7F5ED-5B48-DD42-9586-C6B8C01369C9}"/>
              </a:ext>
            </a:extLst>
          </p:cNvPr>
          <p:cNvSpPr/>
          <p:nvPr/>
        </p:nvSpPr>
        <p:spPr>
          <a:xfrm>
            <a:off x="957334" y="1955540"/>
            <a:ext cx="1253467" cy="1622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2">
            <a:extLst>
              <a:ext uri="{FF2B5EF4-FFF2-40B4-BE49-F238E27FC236}">
                <a16:creationId xmlns:a16="http://schemas.microsoft.com/office/drawing/2014/main" id="{A5B124FC-3FEB-564E-B053-829A0DF8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74341" y="2307328"/>
            <a:ext cx="865468" cy="708109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softEdge rad="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D0783C-09CD-784A-A9D5-467096C8834F}"/>
              </a:ext>
            </a:extLst>
          </p:cNvPr>
          <p:cNvSpPr txBox="1"/>
          <p:nvPr/>
        </p:nvSpPr>
        <p:spPr>
          <a:xfrm>
            <a:off x="6610476" y="2329635"/>
            <a:ext cx="143107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Hospital Employee</a:t>
            </a:r>
          </a:p>
        </p:txBody>
      </p:sp>
      <p:pic>
        <p:nvPicPr>
          <p:cNvPr id="33" name="Picture 22" descr="Group of men">
            <a:extLst>
              <a:ext uri="{FF2B5EF4-FFF2-40B4-BE49-F238E27FC236}">
                <a16:creationId xmlns:a16="http://schemas.microsoft.com/office/drawing/2014/main" id="{48A184CB-6792-2641-A522-FA293F03C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8501" y="2623623"/>
            <a:ext cx="580083" cy="5800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F37CC0-D51D-1D41-ABB2-FD536A8AC559}"/>
              </a:ext>
            </a:extLst>
          </p:cNvPr>
          <p:cNvSpPr txBox="1"/>
          <p:nvPr/>
        </p:nvSpPr>
        <p:spPr>
          <a:xfrm>
            <a:off x="5067247" y="2813316"/>
            <a:ext cx="107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Process the request and book appointment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669613-6366-C547-8D41-B9631B28CF94}"/>
              </a:ext>
            </a:extLst>
          </p:cNvPr>
          <p:cNvCxnSpPr>
            <a:cxnSpLocks/>
          </p:cNvCxnSpPr>
          <p:nvPr/>
        </p:nvCxnSpPr>
        <p:spPr>
          <a:xfrm>
            <a:off x="2391429" y="2613490"/>
            <a:ext cx="154866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ACA6D-824F-2742-BD70-F6FC0406D228}"/>
              </a:ext>
            </a:extLst>
          </p:cNvPr>
          <p:cNvCxnSpPr>
            <a:cxnSpLocks/>
          </p:cNvCxnSpPr>
          <p:nvPr/>
        </p:nvCxnSpPr>
        <p:spPr>
          <a:xfrm flipH="1">
            <a:off x="2386941" y="2773325"/>
            <a:ext cx="1539146" cy="0"/>
          </a:xfrm>
          <a:prstGeom prst="straightConnector1">
            <a:avLst/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2" descr="Group of men">
            <a:extLst>
              <a:ext uri="{FF2B5EF4-FFF2-40B4-BE49-F238E27FC236}">
                <a16:creationId xmlns:a16="http://schemas.microsoft.com/office/drawing/2014/main" id="{E4700CEE-5D3F-B444-8F6E-0D51AF09B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2320" y="2535818"/>
            <a:ext cx="580083" cy="580083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D5BE392-C31B-2B45-88B1-AFF40B8E1858}"/>
              </a:ext>
            </a:extLst>
          </p:cNvPr>
          <p:cNvSpPr txBox="1"/>
          <p:nvPr/>
        </p:nvSpPr>
        <p:spPr>
          <a:xfrm>
            <a:off x="1197501" y="2265767"/>
            <a:ext cx="89958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 Patient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B7ADF4-2823-914C-9693-5808A5FBAA10}"/>
              </a:ext>
            </a:extLst>
          </p:cNvPr>
          <p:cNvSpPr txBox="1"/>
          <p:nvPr/>
        </p:nvSpPr>
        <p:spPr>
          <a:xfrm>
            <a:off x="2555835" y="1887242"/>
            <a:ext cx="105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Requests Hospital for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appointment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B299B7-444C-5A48-9DAA-706CC301DA80}"/>
              </a:ext>
            </a:extLst>
          </p:cNvPr>
          <p:cNvSpPr/>
          <p:nvPr/>
        </p:nvSpPr>
        <p:spPr>
          <a:xfrm>
            <a:off x="1120449" y="1531360"/>
            <a:ext cx="1018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2"/>
                </a:solidFill>
              </a:rPr>
              <a:t>Patient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59A7EC-C9DC-6745-8FF7-C74445119049}"/>
              </a:ext>
            </a:extLst>
          </p:cNvPr>
          <p:cNvSpPr/>
          <p:nvPr/>
        </p:nvSpPr>
        <p:spPr>
          <a:xfrm>
            <a:off x="6699686" y="1586208"/>
            <a:ext cx="1018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2"/>
                </a:solidFill>
              </a:rPr>
              <a:t>Hospital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B31E6C-CEE3-954F-9048-CBCAD28EE52F}"/>
              </a:ext>
            </a:extLst>
          </p:cNvPr>
          <p:cNvCxnSpPr>
            <a:cxnSpLocks/>
          </p:cNvCxnSpPr>
          <p:nvPr/>
        </p:nvCxnSpPr>
        <p:spPr>
          <a:xfrm>
            <a:off x="4877280" y="2606634"/>
            <a:ext cx="154866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B15D66-6F99-6142-AAC9-B53FD965C3CC}"/>
              </a:ext>
            </a:extLst>
          </p:cNvPr>
          <p:cNvCxnSpPr>
            <a:cxnSpLocks/>
          </p:cNvCxnSpPr>
          <p:nvPr/>
        </p:nvCxnSpPr>
        <p:spPr>
          <a:xfrm flipH="1">
            <a:off x="4872792" y="2766469"/>
            <a:ext cx="1539146" cy="0"/>
          </a:xfrm>
          <a:prstGeom prst="straightConnector1">
            <a:avLst/>
          </a:prstGeom>
          <a:ln w="412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0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1057814"/>
            <a:ext cx="6488331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Collection: </a:t>
            </a:r>
          </a:p>
          <a:p>
            <a:r>
              <a:rPr lang="en-US" dirty="0"/>
              <a:t>       collect the true costs of medical procedures from patients</a:t>
            </a:r>
          </a:p>
          <a:p>
            <a:pPr marL="342900" indent="-342900">
              <a:buAutoNum type="arabicPeriod" startAt="2"/>
            </a:pPr>
            <a:r>
              <a:rPr lang="en-US" dirty="0"/>
              <a:t>Data Analysis:</a:t>
            </a:r>
          </a:p>
          <a:p>
            <a:r>
              <a:rPr lang="en-US" dirty="0"/>
              <a:t>       Transforming the collected data into helpful insights to enable              	patients to make cost efficient decisions</a:t>
            </a:r>
          </a:p>
          <a:p>
            <a:pPr marL="342900" indent="-342900">
              <a:buAutoNum type="arabicPeriod" startAt="3"/>
            </a:pPr>
            <a:r>
              <a:rPr lang="en-US" dirty="0"/>
              <a:t>Reporting results to Government:</a:t>
            </a:r>
          </a:p>
          <a:p>
            <a:r>
              <a:rPr lang="en-US" dirty="0"/>
              <a:t>	Reports and insights of phase 2 will reported to Government  	for standardization and transparency.</a:t>
            </a:r>
          </a:p>
          <a:p>
            <a:pPr marL="342900" indent="-342900">
              <a:buAutoNum type="arabicPeriod" startAt="4"/>
            </a:pPr>
            <a:r>
              <a:rPr lang="en-US" dirty="0"/>
              <a:t>Reporting results to patients:</a:t>
            </a:r>
          </a:p>
          <a:p>
            <a:pPr lvl="1"/>
            <a:r>
              <a:rPr lang="en-US" dirty="0"/>
              <a:t>Hospital offering cheapest medical procedure will be reported to patients so that they can book appointments.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1057" y="556271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Functionality Overview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88175" y="4784492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70A2E0-BAFB-B144-B78B-5255601ABE50}"/>
              </a:ext>
            </a:extLst>
          </p:cNvPr>
          <p:cNvSpPr/>
          <p:nvPr/>
        </p:nvSpPr>
        <p:spPr>
          <a:xfrm>
            <a:off x="1299844" y="1217990"/>
            <a:ext cx="177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Phases Involved:</a:t>
            </a:r>
          </a:p>
        </p:txBody>
      </p:sp>
    </p:spTree>
    <p:extLst>
      <p:ext uri="{BB962C8B-B14F-4D97-AF65-F5344CB8AC3E}">
        <p14:creationId xmlns:p14="http://schemas.microsoft.com/office/powerpoint/2010/main" val="324249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1057814"/>
            <a:ext cx="6488331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SysAdmin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THCS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THCS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THCS Data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THCS Data </a:t>
            </a:r>
            <a:r>
              <a:rPr lang="en-US" dirty="0" err="1"/>
              <a:t>Analyser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Govt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Govt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1057" y="556271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THCS Roles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7655" y="4803016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Compare costs in US states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6E7C9-7D68-704F-A242-88D2512B9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503" y="924490"/>
            <a:ext cx="5896993" cy="44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8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Compare costs in hospitals in a state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8EED4-6CEB-4F44-B61E-2B632795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893" y="819209"/>
            <a:ext cx="6071972" cy="45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Compare costs of a surgery in a state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8EED4-6CEB-4F44-B61E-2B632795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883" y="852546"/>
            <a:ext cx="4683992" cy="45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17370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Patient Sign up form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8EED4-6CEB-4F44-B61E-2B632795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36" y="1270720"/>
            <a:ext cx="8000251" cy="450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8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84032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Health Cost Form – Data Collector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8EED4-6CEB-4F44-B61E-2B632795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871538"/>
            <a:ext cx="8172450" cy="35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1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814824"/>
            <a:ext cx="6555002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Gayathri </a:t>
            </a:r>
            <a:r>
              <a:rPr lang="en-US" sz="1600" dirty="0" err="1"/>
              <a:t>Thammana</a:t>
            </a:r>
            <a:endParaRPr lang="en-US" sz="1600" dirty="0"/>
          </a:p>
          <a:p>
            <a:r>
              <a:rPr lang="en-US" dirty="0"/>
              <a:t>		</a:t>
            </a:r>
            <a:r>
              <a:rPr lang="en-US" sz="1400" dirty="0"/>
              <a:t>MS in Information Systems</a:t>
            </a:r>
          </a:p>
          <a:p>
            <a:r>
              <a:rPr lang="en-US" sz="1400" dirty="0"/>
              <a:t>		NU ID # 001388264</a:t>
            </a:r>
          </a:p>
          <a:p>
            <a:r>
              <a:rPr lang="en-US" sz="1400" dirty="0"/>
              <a:t>		Email id : </a:t>
            </a:r>
            <a:r>
              <a:rPr lang="en-US" sz="1400" dirty="0" err="1"/>
              <a:t>thammana.g@husky.neu.edu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Mahitha</a:t>
            </a:r>
            <a:r>
              <a:rPr lang="en-US" sz="1600" dirty="0"/>
              <a:t> </a:t>
            </a:r>
            <a:r>
              <a:rPr lang="en-US" sz="1600" dirty="0" err="1"/>
              <a:t>Mandalapu</a:t>
            </a:r>
            <a:endParaRPr lang="en-US" sz="1600" dirty="0"/>
          </a:p>
          <a:p>
            <a:r>
              <a:rPr lang="en-US" sz="1400" dirty="0"/>
              <a:t>		MS in Information Systems</a:t>
            </a:r>
          </a:p>
          <a:p>
            <a:r>
              <a:rPr lang="en-US" sz="1400" dirty="0"/>
              <a:t>		NU ID # 001387807</a:t>
            </a:r>
          </a:p>
          <a:p>
            <a:r>
              <a:rPr lang="en-US" sz="1400" dirty="0"/>
              <a:t>		Email id : </a:t>
            </a:r>
            <a:r>
              <a:rPr lang="en-US" sz="1400" dirty="0" err="1"/>
              <a:t>mandalapu.v@husky.neu.edu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Project Team : Dev Divas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4" name="Picture 3" descr="A picture containing sign, stop, sky&#10;&#10;Description automatically generated">
            <a:extLst>
              <a:ext uri="{FF2B5EF4-FFF2-40B4-BE49-F238E27FC236}">
                <a16:creationId xmlns:a16="http://schemas.microsoft.com/office/drawing/2014/main" id="{5FEE1FB1-2DB1-044F-A0CD-7B145240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68" y="3199797"/>
            <a:ext cx="2314864" cy="1736572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2CC6FE57-3579-0642-AD3F-BDD0F9FF4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699" y="221870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50708"/>
            <a:ext cx="8869020" cy="517769"/>
            <a:chOff x="306860" y="150708"/>
            <a:chExt cx="8869020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75975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Health Costs of Hospitals And Booking Appointment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8EED4-6CEB-4F44-B61E-2B632795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857251"/>
            <a:ext cx="7924800" cy="44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1057814"/>
            <a:ext cx="648833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Charts    :  JavaFX</a:t>
            </a:r>
          </a:p>
          <a:p>
            <a:r>
              <a:rPr lang="en-US" dirty="0"/>
              <a:t>Email     :  </a:t>
            </a:r>
            <a:r>
              <a:rPr lang="en-US" dirty="0" err="1"/>
              <a:t>JavaX</a:t>
            </a:r>
            <a:r>
              <a:rPr lang="en-US" dirty="0"/>
              <a:t> Mail </a:t>
            </a:r>
          </a:p>
          <a:p>
            <a:r>
              <a:rPr lang="en-US" dirty="0"/>
              <a:t>PDF        :  </a:t>
            </a:r>
            <a:r>
              <a:rPr lang="en-US" dirty="0" err="1"/>
              <a:t>iTextPDF</a:t>
            </a:r>
            <a:endParaRPr lang="en-US" dirty="0"/>
          </a:p>
          <a:p>
            <a:r>
              <a:rPr lang="en-US" dirty="0"/>
              <a:t>Excel      :  Apache POI</a:t>
            </a:r>
          </a:p>
          <a:p>
            <a:endParaRPr lang="en-US" dirty="0"/>
          </a:p>
          <a:p>
            <a:r>
              <a:rPr lang="en-US" dirty="0"/>
              <a:t>MISC:</a:t>
            </a:r>
          </a:p>
          <a:p>
            <a:r>
              <a:rPr lang="en-US" dirty="0"/>
              <a:t>Captcha</a:t>
            </a:r>
          </a:p>
          <a:p>
            <a:r>
              <a:rPr lang="en-US" dirty="0"/>
              <a:t>Encryption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1057" y="556271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API’s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7655" y="3692002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058831-C645-5145-BEA6-9E04B57C9FDC}"/>
              </a:ext>
            </a:extLst>
          </p:cNvPr>
          <p:cNvSpPr/>
          <p:nvPr/>
        </p:nvSpPr>
        <p:spPr>
          <a:xfrm>
            <a:off x="1352268" y="1033324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API:</a:t>
            </a:r>
          </a:p>
        </p:txBody>
      </p:sp>
    </p:spTree>
    <p:extLst>
      <p:ext uri="{BB962C8B-B14F-4D97-AF65-F5344CB8AC3E}">
        <p14:creationId xmlns:p14="http://schemas.microsoft.com/office/powerpoint/2010/main" val="129505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1057814"/>
            <a:ext cx="648833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We can involve following enterprises in the ecosystem</a:t>
            </a:r>
          </a:p>
          <a:p>
            <a:pPr marL="342900" indent="-342900">
              <a:buAutoNum type="arabicPeriod"/>
            </a:pPr>
            <a:r>
              <a:rPr lang="en-US" dirty="0"/>
              <a:t>Insurance Companies -  Analyze and identify best insurance provider based on deductible, co-pay, co-insurance for a specific medical treatment</a:t>
            </a:r>
          </a:p>
          <a:p>
            <a:r>
              <a:rPr lang="en-US" dirty="0"/>
              <a:t>2.   Employers – Companies can contact THCS for best insurance    	provider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1057" y="556271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17370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Future Enhancements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7655" y="2335108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0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80752" y="3057025"/>
            <a:ext cx="5759836" cy="377498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Thanks!</a:t>
            </a:r>
          </a:p>
        </p:txBody>
      </p:sp>
      <p:sp>
        <p:nvSpPr>
          <p:cNvPr id="15" name="Oval 14"/>
          <p:cNvSpPr/>
          <p:nvPr/>
        </p:nvSpPr>
        <p:spPr>
          <a:xfrm>
            <a:off x="2995718" y="2985249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1297" y="2764637"/>
            <a:ext cx="291467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545484" y="5330351"/>
            <a:ext cx="281410" cy="28141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</a:endParaRPr>
          </a:p>
        </p:txBody>
      </p:sp>
      <p:pic>
        <p:nvPicPr>
          <p:cNvPr id="11" name="Picture 22" descr="Research">
            <a:extLst>
              <a:ext uri="{FF2B5EF4-FFF2-40B4-BE49-F238E27FC236}">
                <a16:creationId xmlns:a16="http://schemas.microsoft.com/office/drawing/2014/main" id="{F94CDEC9-78CF-C749-A5DA-0186E6E4B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1409" y="3057025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8654" y="1080908"/>
            <a:ext cx="6126480" cy="369332"/>
          </a:xfrm>
          <a:prstGeom prst="rect">
            <a:avLst/>
          </a:prstGeom>
          <a:solidFill>
            <a:srgbClr val="D91E00"/>
          </a:solidFill>
          <a:effectLst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Contents: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4633" y="1009132"/>
            <a:ext cx="517769" cy="517769"/>
          </a:xfrm>
          <a:prstGeom prst="ellipse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92016" y="1665005"/>
            <a:ext cx="2696892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Mission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Inspiration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Problems Addressed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diagram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 model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cases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Functionality Overview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THCS Roles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Graphs &amp; Reports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Screens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API’s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Future Enhancements</a:t>
            </a:r>
          </a:p>
          <a:p>
            <a:pPr marL="349250" indent="-349250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Project Team</a:t>
            </a:r>
          </a:p>
          <a:p>
            <a:pPr marL="349250" indent="-349250">
              <a:buFont typeface="Arial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9250" indent="-349250">
              <a:buFont typeface="Arial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9250" indent="-349250">
              <a:buFont typeface="Arial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 descr="Research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480" y="1080908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1354343"/>
            <a:ext cx="648833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Our mission is to achieve meaningful price transparency in Health care system to standardize health care costs and empower patients to make informed care decisions.</a:t>
            </a:r>
          </a:p>
          <a:p>
            <a:endParaRPr lang="en-US" dirty="0"/>
          </a:p>
          <a:p>
            <a:r>
              <a:rPr lang="en-US" dirty="0"/>
              <a:t>The lack of complete, accurate, and timely information about the cost of health care services prevents health care markets from operating efficiently.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057" y="852800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Mission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7655" y="3193705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pic>
        <p:nvPicPr>
          <p:cNvPr id="16" name="Picture 22" descr="Research">
            <a:extLst>
              <a:ext uri="{FF2B5EF4-FFF2-40B4-BE49-F238E27FC236}">
                <a16:creationId xmlns:a16="http://schemas.microsoft.com/office/drawing/2014/main" id="{FBF30D0F-ED4B-4845-ABFE-E7E342039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699" y="221870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09682" y="1382583"/>
            <a:ext cx="688244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Growing market demand for Healthcare price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Inefficient regulatory agencies could not standardize health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Irregular treatment pricing means transparency and       	standardization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System fills a market niche and does so cost effectively</a:t>
            </a:r>
          </a:p>
          <a:p>
            <a:pPr algn="just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057" y="852800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22484"/>
              <a:ext cx="8399905" cy="369332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Inspiration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11443" y="2767280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E556F-3ED4-D74F-A93E-BAFE37969F7F}"/>
              </a:ext>
            </a:extLst>
          </p:cNvPr>
          <p:cNvSpPr/>
          <p:nvPr/>
        </p:nvSpPr>
        <p:spPr>
          <a:xfrm>
            <a:off x="1309681" y="4167037"/>
            <a:ext cx="68824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What_if_all_us_health_care_costs_were_transparent - Jeanne Pinder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12A15E-2F9E-0349-B291-DADEC5ACF3D4}"/>
              </a:ext>
            </a:extLst>
          </p:cNvPr>
          <p:cNvSpPr/>
          <p:nvPr/>
        </p:nvSpPr>
        <p:spPr>
          <a:xfrm>
            <a:off x="1204751" y="3743010"/>
            <a:ext cx="97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TEDtalk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pic>
        <p:nvPicPr>
          <p:cNvPr id="22" name="Picture 22" descr="Research">
            <a:extLst>
              <a:ext uri="{FF2B5EF4-FFF2-40B4-BE49-F238E27FC236}">
                <a16:creationId xmlns:a16="http://schemas.microsoft.com/office/drawing/2014/main" id="{5ABB089A-E95E-D04D-960A-E31EFF61D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864" y="222484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1354343"/>
            <a:ext cx="648833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 the US, the very same blood test can cost $19 at one clinic and $522 at another clinic just blocks away and nobody knows the difference until they get a bill weeks later. </a:t>
            </a:r>
          </a:p>
          <a:p>
            <a:endParaRPr lang="en-US" dirty="0"/>
          </a:p>
          <a:p>
            <a:r>
              <a:rPr lang="en-US" dirty="0"/>
              <a:t>This in turn paralyses patient trust with hospitals, insurance companies and government and even the entire healthcare system.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Literally, no one knows how the final bill would look like. Few people price-shop for health care before visiting and even hospitals or insurance providers clueless about how the final bill would look like.</a:t>
            </a:r>
          </a:p>
          <a:p>
            <a:pPr algn="just"/>
            <a:r>
              <a:rPr lang="en-US" dirty="0"/>
              <a:t>         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057" y="852800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Problems addressed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7655" y="4841937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B2BD2-E1AC-6C42-88BC-2774FCA2D57F}"/>
              </a:ext>
            </a:extLst>
          </p:cNvPr>
          <p:cNvSpPr/>
          <p:nvPr/>
        </p:nvSpPr>
        <p:spPr>
          <a:xfrm>
            <a:off x="1299844" y="3201002"/>
            <a:ext cx="2318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Everyone’s flying blind</a:t>
            </a:r>
          </a:p>
          <a:p>
            <a:pPr lvl="0"/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6" name="Picture 22" descr="Research">
            <a:extLst>
              <a:ext uri="{FF2B5EF4-FFF2-40B4-BE49-F238E27FC236}">
                <a16:creationId xmlns:a16="http://schemas.microsoft.com/office/drawing/2014/main" id="{50AF9614-6C08-8C47-BC55-79DE05F4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64" y="221870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9844" y="1057814"/>
            <a:ext cx="648833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THCS is a futuristic company that builds platform that crowdsources the true costs of medical procedures and makes the data public, revealing the secrets of health care pricing. </a:t>
            </a:r>
          </a:p>
          <a:p>
            <a:endParaRPr lang="en-US" dirty="0"/>
          </a:p>
          <a:p>
            <a:r>
              <a:rPr lang="en-US" dirty="0"/>
              <a:t>Knowing what stuff costs in advance could make us healthier, save us money and help fix a broken system.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1057" y="556271"/>
            <a:ext cx="843311" cy="1323439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Solution: THCS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97655" y="2577278"/>
            <a:ext cx="83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9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Class Diagram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26845-06FD-DB4B-B305-408ED0399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559" y="663592"/>
            <a:ext cx="6041192" cy="59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5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6860" y="150708"/>
            <a:ext cx="8849968" cy="517769"/>
            <a:chOff x="306860" y="150708"/>
            <a:chExt cx="8849968" cy="517769"/>
          </a:xfrm>
        </p:grpSpPr>
        <p:sp>
          <p:nvSpPr>
            <p:cNvPr id="15" name="TextBox 14"/>
            <p:cNvSpPr txBox="1"/>
            <p:nvPr/>
          </p:nvSpPr>
          <p:spPr>
            <a:xfrm>
              <a:off x="756923" y="207095"/>
              <a:ext cx="8399905" cy="400110"/>
            </a:xfrm>
            <a:prstGeom prst="rect">
              <a:avLst/>
            </a:prstGeom>
            <a:solidFill>
              <a:srgbClr val="D91E00"/>
            </a:solidFill>
            <a:effectLst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Object Model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6860" y="150708"/>
              <a:ext cx="517769" cy="517769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101"/>
            <a:ext cx="9144000" cy="1622899"/>
          </a:xfrm>
          <a:prstGeom prst="rect">
            <a:avLst/>
          </a:prstGeom>
        </p:spPr>
      </p:pic>
      <p:pic>
        <p:nvPicPr>
          <p:cNvPr id="10" name="Picture 22" descr="Research">
            <a:extLst>
              <a:ext uri="{FF2B5EF4-FFF2-40B4-BE49-F238E27FC236}">
                <a16:creationId xmlns:a16="http://schemas.microsoft.com/office/drawing/2014/main" id="{CD3DCD20-87BD-F545-9C01-C82720B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51" y="221870"/>
            <a:ext cx="346386" cy="370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B95D5-5757-F547-B28F-5B8A54795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33" y="857250"/>
            <a:ext cx="72055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24962</TotalTime>
  <Words>611</Words>
  <Application>Microsoft Macintosh PowerPoint</Application>
  <PresentationFormat>On-screen Show (4:3)</PresentationFormat>
  <Paragraphs>168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Kailasa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Jackson</dc:creator>
  <cp:lastModifiedBy>Akhil Kailasam</cp:lastModifiedBy>
  <cp:revision>975</cp:revision>
  <cp:lastPrinted>2016-02-13T01:28:15Z</cp:lastPrinted>
  <dcterms:created xsi:type="dcterms:W3CDTF">2015-07-19T20:55:56Z</dcterms:created>
  <dcterms:modified xsi:type="dcterms:W3CDTF">2019-04-27T03:49:08Z</dcterms:modified>
</cp:coreProperties>
</file>