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94660"/>
  </p:normalViewPr>
  <p:slideViewPr>
    <p:cSldViewPr snapToGrid="0">
      <p:cViewPr varScale="1">
        <p:scale>
          <a:sx n="78" d="100"/>
          <a:sy n="78" d="100"/>
        </p:scale>
        <p:origin x="19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8A87A34-81AB-432B-8DAE-1953F412C126}" type="datetimeFigureOut">
              <a:rPr lang="en-US" smtClean="0"/>
              <a:pPr/>
              <a:t>11/8/17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48A87A34-81AB-432B-8DAE-1953F412C126}" type="datetimeFigureOut">
              <a:rPr lang="en-US" smtClean="0"/>
              <a:pPr/>
              <a:t>11/8/17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8A87A34-81AB-432B-8DAE-1953F412C126}" type="datetimeFigureOut">
              <a:rPr lang="en-US" smtClean="0"/>
              <a:pPr/>
              <a:t>11/8/17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7722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DA4EC-D32A-49CD-ADD1-272E8C6E81CD}"/>
              </a:ext>
            </a:extLst>
          </p:cNvPr>
          <p:cNvSpPr>
            <a:spLocks noGrp="1"/>
          </p:cNvSpPr>
          <p:nvPr>
            <p:ph type="ctrTitle"/>
          </p:nvPr>
        </p:nvSpPr>
        <p:spPr>
          <a:xfrm>
            <a:off x="1754232" y="619408"/>
            <a:ext cx="8775510" cy="4360805"/>
          </a:xfrm>
        </p:spPr>
        <p:txBody>
          <a:bodyPr>
            <a:normAutofit/>
          </a:bodyPr>
          <a:lstStyle/>
          <a:p>
            <a:r>
              <a:rPr lang="en-IN" i="0" dirty="0"/>
              <a:t>BANK </a:t>
            </a:r>
            <a:r>
              <a:rPr lang="en-IN" i="0" dirty="0" smtClean="0"/>
              <a:t>MANAGEMENT</a:t>
            </a:r>
            <a:br>
              <a:rPr lang="en-IN" i="0" dirty="0" smtClean="0"/>
            </a:br>
            <a:r>
              <a:rPr lang="en-IN" i="0" dirty="0" smtClean="0"/>
              <a:t>System</a:t>
            </a:r>
            <a:br>
              <a:rPr lang="en-IN" i="0" dirty="0" smtClean="0"/>
            </a:br>
            <a:r>
              <a:rPr lang="en-IN" i="0" dirty="0" smtClean="0"/>
              <a:t>(BMS)</a:t>
            </a:r>
            <a:endParaRPr lang="en-IN" i="0" dirty="0"/>
          </a:p>
        </p:txBody>
      </p:sp>
      <p:pic>
        <p:nvPicPr>
          <p:cNvPr id="6" name="Picture 5">
            <a:extLst>
              <a:ext uri="{FF2B5EF4-FFF2-40B4-BE49-F238E27FC236}">
                <a16:creationId xmlns="" xmlns:a16="http://schemas.microsoft.com/office/drawing/2014/main" id="{B9A437F0-EC17-4ADC-AB2B-4C67A5FAB97B}"/>
              </a:ext>
            </a:extLst>
          </p:cNvPr>
          <p:cNvPicPr>
            <a:picLocks noChangeAspect="1"/>
          </p:cNvPicPr>
          <p:nvPr/>
        </p:nvPicPr>
        <p:blipFill>
          <a:blip r:embed="rId2"/>
          <a:stretch>
            <a:fillRect/>
          </a:stretch>
        </p:blipFill>
        <p:spPr>
          <a:xfrm>
            <a:off x="7315199" y="3632201"/>
            <a:ext cx="3509730" cy="2495644"/>
          </a:xfrm>
          <a:prstGeom prst="rect">
            <a:avLst/>
          </a:prstGeom>
        </p:spPr>
      </p:pic>
    </p:spTree>
    <p:extLst>
      <p:ext uri="{BB962C8B-B14F-4D97-AF65-F5344CB8AC3E}">
        <p14:creationId xmlns:p14="http://schemas.microsoft.com/office/powerpoint/2010/main" val="978121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76F33D-54A2-4512-9BE6-E44B7B387C9A}"/>
              </a:ext>
            </a:extLst>
          </p:cNvPr>
          <p:cNvSpPr>
            <a:spLocks noGrp="1"/>
          </p:cNvSpPr>
          <p:nvPr>
            <p:ph type="title"/>
          </p:nvPr>
        </p:nvSpPr>
        <p:spPr>
          <a:xfrm>
            <a:off x="702366" y="1404730"/>
            <a:ext cx="2570921" cy="1139686"/>
          </a:xfrm>
        </p:spPr>
        <p:txBody>
          <a:bodyPr>
            <a:normAutofit/>
          </a:bodyPr>
          <a:lstStyle/>
          <a:p>
            <a:pPr algn="l"/>
            <a:r>
              <a:rPr lang="en-IN" i="0" dirty="0"/>
              <a:t>Aim:</a:t>
            </a:r>
          </a:p>
        </p:txBody>
      </p:sp>
      <p:sp>
        <p:nvSpPr>
          <p:cNvPr id="6" name="Content Placeholder 5">
            <a:extLst>
              <a:ext uri="{FF2B5EF4-FFF2-40B4-BE49-F238E27FC236}">
                <a16:creationId xmlns="" xmlns:a16="http://schemas.microsoft.com/office/drawing/2014/main" id="{154178D9-0B91-4333-B4D0-0E19747AD968}"/>
              </a:ext>
            </a:extLst>
          </p:cNvPr>
          <p:cNvSpPr>
            <a:spLocks noGrp="1"/>
          </p:cNvSpPr>
          <p:nvPr>
            <p:ph idx="1"/>
          </p:nvPr>
        </p:nvSpPr>
        <p:spPr>
          <a:xfrm>
            <a:off x="702366" y="2398643"/>
            <a:ext cx="10803834" cy="3820041"/>
          </a:xfrm>
        </p:spPr>
        <p:txBody>
          <a:bodyPr>
            <a:normAutofit/>
          </a:bodyPr>
          <a:lstStyle/>
          <a:p>
            <a:r>
              <a:rPr lang="en-IN" sz="3600" dirty="0"/>
              <a:t>To develop  a model for solving financial applications of a customer in banking environment.</a:t>
            </a:r>
          </a:p>
        </p:txBody>
      </p:sp>
    </p:spTree>
    <p:extLst>
      <p:ext uri="{BB962C8B-B14F-4D97-AF65-F5344CB8AC3E}">
        <p14:creationId xmlns:p14="http://schemas.microsoft.com/office/powerpoint/2010/main" val="280641610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B559C-658A-4D2E-82BF-C54D76208533}"/>
              </a:ext>
            </a:extLst>
          </p:cNvPr>
          <p:cNvSpPr>
            <a:spLocks noGrp="1"/>
          </p:cNvSpPr>
          <p:nvPr>
            <p:ph type="title"/>
          </p:nvPr>
        </p:nvSpPr>
        <p:spPr>
          <a:xfrm>
            <a:off x="1364973" y="742121"/>
            <a:ext cx="8401880" cy="980662"/>
          </a:xfrm>
        </p:spPr>
        <p:txBody>
          <a:bodyPr/>
          <a:lstStyle/>
          <a:p>
            <a:pPr algn="l"/>
            <a:r>
              <a:rPr lang="en-IN" i="0" dirty="0" smtClean="0"/>
              <a:t>Project Description:</a:t>
            </a:r>
            <a:endParaRPr lang="en-IN" i="0" dirty="0"/>
          </a:p>
        </p:txBody>
      </p:sp>
      <p:sp>
        <p:nvSpPr>
          <p:cNvPr id="3" name="Content Placeholder 2">
            <a:extLst>
              <a:ext uri="{FF2B5EF4-FFF2-40B4-BE49-F238E27FC236}">
                <a16:creationId xmlns="" xmlns:a16="http://schemas.microsoft.com/office/drawing/2014/main" id="{3296E0A3-0669-4D2C-92CA-DBA0DA53BE82}"/>
              </a:ext>
            </a:extLst>
          </p:cNvPr>
          <p:cNvSpPr>
            <a:spLocks noGrp="1"/>
          </p:cNvSpPr>
          <p:nvPr>
            <p:ph idx="1"/>
          </p:nvPr>
        </p:nvSpPr>
        <p:spPr>
          <a:xfrm>
            <a:off x="887896" y="1722783"/>
            <a:ext cx="10618303" cy="4008546"/>
          </a:xfrm>
        </p:spPr>
        <p:txBody>
          <a:bodyPr>
            <a:normAutofit fontScale="92500" lnSpcReduction="20000"/>
          </a:bodyPr>
          <a:lstStyle/>
          <a:p>
            <a:pPr algn="just"/>
            <a:r>
              <a:rPr lang="en-IN" sz="3200" dirty="0"/>
              <a:t>The bank management system is an application for maintaining a person’s account in a bank.</a:t>
            </a:r>
          </a:p>
          <a:p>
            <a:pPr algn="just"/>
            <a:r>
              <a:rPr lang="en-IN" sz="3200" dirty="0"/>
              <a:t>The system provides the access to the customer to create an account, delete an account, deposit, withdraw, balance enquiry, update the existing account, also to view reports of all accounts present.</a:t>
            </a:r>
          </a:p>
          <a:p>
            <a:pPr algn="just"/>
            <a:r>
              <a:rPr lang="en-IN" sz="3200" dirty="0"/>
              <a:t>The following presentation provides the description for the project.</a:t>
            </a:r>
          </a:p>
        </p:txBody>
      </p:sp>
    </p:spTree>
    <p:extLst>
      <p:ext uri="{BB962C8B-B14F-4D97-AF65-F5344CB8AC3E}">
        <p14:creationId xmlns:p14="http://schemas.microsoft.com/office/powerpoint/2010/main" val="2151405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87DE5-C8EB-4967-B4E5-5F92BFA18813}"/>
              </a:ext>
            </a:extLst>
          </p:cNvPr>
          <p:cNvSpPr>
            <a:spLocks noGrp="1"/>
          </p:cNvSpPr>
          <p:nvPr>
            <p:ph type="title"/>
          </p:nvPr>
        </p:nvSpPr>
        <p:spPr>
          <a:xfrm>
            <a:off x="831271" y="597552"/>
            <a:ext cx="7580244" cy="947651"/>
          </a:xfrm>
        </p:spPr>
        <p:txBody>
          <a:bodyPr>
            <a:normAutofit/>
          </a:bodyPr>
          <a:lstStyle/>
          <a:p>
            <a:pPr algn="l"/>
            <a:r>
              <a:rPr lang="en-IN" i="0" dirty="0" smtClean="0"/>
              <a:t>Module Description:</a:t>
            </a:r>
            <a:endParaRPr lang="en-IN" i="0" dirty="0"/>
          </a:p>
        </p:txBody>
      </p:sp>
      <p:graphicFrame>
        <p:nvGraphicFramePr>
          <p:cNvPr id="4" name="Content Placeholder 3">
            <a:extLst>
              <a:ext uri="{FF2B5EF4-FFF2-40B4-BE49-F238E27FC236}">
                <a16:creationId xmlns="" xmlns:a16="http://schemas.microsoft.com/office/drawing/2014/main" id="{88C2A299-1971-4481-817E-7682E59DE89D}"/>
              </a:ext>
            </a:extLst>
          </p:cNvPr>
          <p:cNvGraphicFramePr>
            <a:graphicFrameLocks noGrp="1"/>
          </p:cNvGraphicFramePr>
          <p:nvPr>
            <p:ph idx="1"/>
            <p:extLst>
              <p:ext uri="{D42A27DB-BD31-4B8C-83A1-F6EECF244321}">
                <p14:modId xmlns:p14="http://schemas.microsoft.com/office/powerpoint/2010/main" val="1028605968"/>
              </p:ext>
            </p:extLst>
          </p:nvPr>
        </p:nvGraphicFramePr>
        <p:xfrm>
          <a:off x="831271" y="2078183"/>
          <a:ext cx="10307784" cy="4070466"/>
        </p:xfrm>
        <a:graphic>
          <a:graphicData uri="http://schemas.openxmlformats.org/drawingml/2006/table">
            <a:tbl>
              <a:tblPr firstRow="1" bandRow="1">
                <a:tableStyleId>{69CF1AB2-1976-4502-BF36-3FF5EA218861}</a:tableStyleId>
              </a:tblPr>
              <a:tblGrid>
                <a:gridCol w="4284068">
                  <a:extLst>
                    <a:ext uri="{9D8B030D-6E8A-4147-A177-3AD203B41FA5}">
                      <a16:colId xmlns="" xmlns:a16="http://schemas.microsoft.com/office/drawing/2014/main" val="2542890936"/>
                    </a:ext>
                  </a:extLst>
                </a:gridCol>
                <a:gridCol w="6023716">
                  <a:extLst>
                    <a:ext uri="{9D8B030D-6E8A-4147-A177-3AD203B41FA5}">
                      <a16:colId xmlns="" xmlns:a16="http://schemas.microsoft.com/office/drawing/2014/main" val="748888744"/>
                    </a:ext>
                  </a:extLst>
                </a:gridCol>
              </a:tblGrid>
              <a:tr h="1136073">
                <a:tc>
                  <a:txBody>
                    <a:bodyPr/>
                    <a:lstStyle/>
                    <a:p>
                      <a:pPr algn="ctr"/>
                      <a:r>
                        <a:rPr lang="en-IN" sz="2800" dirty="0" smtClean="0"/>
                        <a:t>MODULE</a:t>
                      </a:r>
                      <a:endParaRPr lang="en-IN" sz="2800" dirty="0"/>
                    </a:p>
                  </a:txBody>
                  <a:tcPr/>
                </a:tc>
                <a:tc>
                  <a:txBody>
                    <a:bodyPr/>
                    <a:lstStyle/>
                    <a:p>
                      <a:pPr algn="ctr"/>
                      <a:r>
                        <a:rPr lang="en-IN" sz="2800" dirty="0" smtClean="0"/>
                        <a:t>DESCRIPTION</a:t>
                      </a:r>
                      <a:endParaRPr lang="en-IN" sz="2800" dirty="0"/>
                    </a:p>
                  </a:txBody>
                  <a:tcPr/>
                </a:tc>
                <a:extLst>
                  <a:ext uri="{0D108BD9-81ED-4DB2-BD59-A6C34878D82A}">
                    <a16:rowId xmlns="" xmlns:a16="http://schemas.microsoft.com/office/drawing/2014/main" val="3477994214"/>
                  </a:ext>
                </a:extLst>
              </a:tr>
              <a:tr h="1136073">
                <a:tc>
                  <a:txBody>
                    <a:bodyPr/>
                    <a:lstStyle/>
                    <a:p>
                      <a:r>
                        <a:rPr lang="en-IN" sz="2800" dirty="0"/>
                        <a:t>1. Create account</a:t>
                      </a:r>
                    </a:p>
                  </a:txBody>
                  <a:tcPr/>
                </a:tc>
                <a:tc>
                  <a:txBody>
                    <a:bodyPr/>
                    <a:lstStyle/>
                    <a:p>
                      <a:pPr marL="514350" marR="0" lvl="0" indent="-514350" algn="l" defTabSz="914400" rtl="0" eaLnBrk="1" fontAlgn="auto" latinLnBrk="0" hangingPunct="1">
                        <a:lnSpc>
                          <a:spcPct val="100000"/>
                        </a:lnSpc>
                        <a:spcBef>
                          <a:spcPts val="0"/>
                        </a:spcBef>
                        <a:spcAft>
                          <a:spcPts val="0"/>
                        </a:spcAft>
                        <a:buClrTx/>
                        <a:buSzTx/>
                        <a:buFont typeface="+mj-lt"/>
                        <a:buNone/>
                        <a:tabLst/>
                        <a:defRPr/>
                      </a:pPr>
                      <a:r>
                        <a:rPr lang="en-IN" sz="2800" dirty="0" smtClean="0"/>
                        <a:t>Opens a new account for the user by accepting input such as account number, name of the account holder, type of account, etc.</a:t>
                      </a:r>
                    </a:p>
                  </a:txBody>
                  <a:tcPr/>
                </a:tc>
                <a:extLst>
                  <a:ext uri="{0D108BD9-81ED-4DB2-BD59-A6C34878D82A}">
                    <a16:rowId xmlns="" xmlns:a16="http://schemas.microsoft.com/office/drawing/2014/main" val="1561811268"/>
                  </a:ext>
                </a:extLst>
              </a:tr>
              <a:tr h="1136073">
                <a:tc>
                  <a:txBody>
                    <a:bodyPr/>
                    <a:lstStyle/>
                    <a:p>
                      <a:r>
                        <a:rPr lang="en-IN" sz="2800" dirty="0"/>
                        <a:t>2. Delete account</a:t>
                      </a:r>
                    </a:p>
                  </a:txBody>
                  <a:tcPr/>
                </a:tc>
                <a:tc>
                  <a:txBody>
                    <a:bodyPr/>
                    <a:lstStyle/>
                    <a:p>
                      <a:pPr marL="0" indent="0">
                        <a:buFont typeface="+mj-lt"/>
                        <a:buNone/>
                      </a:pPr>
                      <a:r>
                        <a:rPr lang="en-IN" sz="2800" dirty="0" smtClean="0"/>
                        <a:t>Deletes </a:t>
                      </a:r>
                      <a:r>
                        <a:rPr lang="en-IN" sz="2800" dirty="0"/>
                        <a:t>the account from the record</a:t>
                      </a:r>
                    </a:p>
                  </a:txBody>
                  <a:tcPr/>
                </a:tc>
                <a:extLst>
                  <a:ext uri="{0D108BD9-81ED-4DB2-BD59-A6C34878D82A}">
                    <a16:rowId xmlns="" xmlns:a16="http://schemas.microsoft.com/office/drawing/2014/main" val="4205241118"/>
                  </a:ext>
                </a:extLst>
              </a:tr>
            </a:tbl>
          </a:graphicData>
        </a:graphic>
      </p:graphicFrame>
    </p:spTree>
    <p:extLst>
      <p:ext uri="{BB962C8B-B14F-4D97-AF65-F5344CB8AC3E}">
        <p14:creationId xmlns:p14="http://schemas.microsoft.com/office/powerpoint/2010/main" val="704119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832EF-0167-4887-96BE-F6A7487CE827}"/>
              </a:ext>
            </a:extLst>
          </p:cNvPr>
          <p:cNvSpPr>
            <a:spLocks noGrp="1"/>
          </p:cNvSpPr>
          <p:nvPr>
            <p:ph type="title"/>
          </p:nvPr>
        </p:nvSpPr>
        <p:spPr>
          <a:xfrm>
            <a:off x="1081257" y="450575"/>
            <a:ext cx="7595927" cy="970722"/>
          </a:xfrm>
        </p:spPr>
        <p:txBody>
          <a:bodyPr>
            <a:normAutofit/>
          </a:bodyPr>
          <a:lstStyle/>
          <a:p>
            <a:pPr algn="l"/>
            <a:r>
              <a:rPr lang="en-IN" sz="4400" i="0" dirty="0" smtClean="0"/>
              <a:t>Module Description</a:t>
            </a:r>
            <a:r>
              <a:rPr lang="en-IN" i="0" dirty="0" smtClean="0"/>
              <a:t>:</a:t>
            </a:r>
            <a:endParaRPr lang="en-IN" i="0" dirty="0"/>
          </a:p>
        </p:txBody>
      </p:sp>
      <p:graphicFrame>
        <p:nvGraphicFramePr>
          <p:cNvPr id="4" name="Content Placeholder 3">
            <a:extLst>
              <a:ext uri="{FF2B5EF4-FFF2-40B4-BE49-F238E27FC236}">
                <a16:creationId xmlns="" xmlns:a16="http://schemas.microsoft.com/office/drawing/2014/main" id="{C4E69D10-1575-40E4-93F1-48EEEF56B9E1}"/>
              </a:ext>
            </a:extLst>
          </p:cNvPr>
          <p:cNvGraphicFramePr>
            <a:graphicFrameLocks noGrp="1"/>
          </p:cNvGraphicFramePr>
          <p:nvPr>
            <p:ph idx="1"/>
            <p:extLst>
              <p:ext uri="{D42A27DB-BD31-4B8C-83A1-F6EECF244321}">
                <p14:modId xmlns:p14="http://schemas.microsoft.com/office/powerpoint/2010/main" val="1083997327"/>
              </p:ext>
            </p:extLst>
          </p:nvPr>
        </p:nvGraphicFramePr>
        <p:xfrm>
          <a:off x="1081257" y="1974573"/>
          <a:ext cx="10305328" cy="3993984"/>
        </p:xfrm>
        <a:graphic>
          <a:graphicData uri="http://schemas.openxmlformats.org/drawingml/2006/table">
            <a:tbl>
              <a:tblPr firstRow="1" bandRow="1">
                <a:tableStyleId>{69CF1AB2-1976-4502-BF36-3FF5EA218861}</a:tableStyleId>
              </a:tblPr>
              <a:tblGrid>
                <a:gridCol w="3212447">
                  <a:extLst>
                    <a:ext uri="{9D8B030D-6E8A-4147-A177-3AD203B41FA5}">
                      <a16:colId xmlns="" xmlns:a16="http://schemas.microsoft.com/office/drawing/2014/main" val="2282282741"/>
                    </a:ext>
                  </a:extLst>
                </a:gridCol>
                <a:gridCol w="7092881">
                  <a:extLst>
                    <a:ext uri="{9D8B030D-6E8A-4147-A177-3AD203B41FA5}">
                      <a16:colId xmlns="" xmlns:a16="http://schemas.microsoft.com/office/drawing/2014/main" val="3311462609"/>
                    </a:ext>
                  </a:extLst>
                </a:gridCol>
              </a:tblGrid>
              <a:tr h="920632">
                <a:tc>
                  <a:txBody>
                    <a:bodyPr/>
                    <a:lstStyle/>
                    <a:p>
                      <a:r>
                        <a:rPr lang="en-IN" sz="2400" dirty="0"/>
                        <a:t>3.Deposit amount</a:t>
                      </a:r>
                    </a:p>
                  </a:txBody>
                  <a:tcPr marL="74122" marR="74122"/>
                </a:tc>
                <a:tc>
                  <a:txBody>
                    <a:bodyPr/>
                    <a:lstStyle/>
                    <a:p>
                      <a:r>
                        <a:rPr lang="en-IN" sz="2400" dirty="0" smtClean="0"/>
                        <a:t>Provides </a:t>
                      </a:r>
                      <a:r>
                        <a:rPr lang="en-IN" sz="2400" dirty="0"/>
                        <a:t>option to deposit amount from the given account number.</a:t>
                      </a:r>
                    </a:p>
                  </a:txBody>
                  <a:tcPr marL="74122" marR="74122"/>
                </a:tc>
                <a:extLst>
                  <a:ext uri="{0D108BD9-81ED-4DB2-BD59-A6C34878D82A}">
                    <a16:rowId xmlns="" xmlns:a16="http://schemas.microsoft.com/office/drawing/2014/main" val="1201729007"/>
                  </a:ext>
                </a:extLst>
              </a:tr>
              <a:tr h="942316">
                <a:tc>
                  <a:txBody>
                    <a:bodyPr/>
                    <a:lstStyle/>
                    <a:p>
                      <a:r>
                        <a:rPr lang="en-IN" sz="2400" dirty="0"/>
                        <a:t>4.Withdraw amount</a:t>
                      </a:r>
                    </a:p>
                  </a:txBody>
                  <a:tcPr marL="74122" marR="74122"/>
                </a:tc>
                <a:tc>
                  <a:txBody>
                    <a:bodyPr/>
                    <a:lstStyle/>
                    <a:p>
                      <a:r>
                        <a:rPr lang="en-IN" sz="2400" dirty="0" smtClean="0"/>
                        <a:t>Provides </a:t>
                      </a:r>
                      <a:r>
                        <a:rPr lang="en-IN" sz="2400" dirty="0"/>
                        <a:t>option to withdraw amount from the given account number.</a:t>
                      </a:r>
                    </a:p>
                  </a:txBody>
                  <a:tcPr marL="74122" marR="74122"/>
                </a:tc>
                <a:extLst>
                  <a:ext uri="{0D108BD9-81ED-4DB2-BD59-A6C34878D82A}">
                    <a16:rowId xmlns="" xmlns:a16="http://schemas.microsoft.com/office/drawing/2014/main" val="3239526020"/>
                  </a:ext>
                </a:extLst>
              </a:tr>
              <a:tr h="942316">
                <a:tc>
                  <a:txBody>
                    <a:bodyPr/>
                    <a:lstStyle/>
                    <a:p>
                      <a:r>
                        <a:rPr lang="en-IN" sz="2400" dirty="0"/>
                        <a:t>5.Mini statement</a:t>
                      </a:r>
                    </a:p>
                  </a:txBody>
                  <a:tcPr marL="74122" marR="74122"/>
                </a:tc>
                <a:tc>
                  <a:txBody>
                    <a:bodyPr/>
                    <a:lstStyle/>
                    <a:p>
                      <a:r>
                        <a:rPr lang="en-IN" sz="2400" dirty="0" smtClean="0"/>
                        <a:t>Enables </a:t>
                      </a:r>
                      <a:r>
                        <a:rPr lang="en-IN" sz="2400" dirty="0"/>
                        <a:t>to search for the details of the given account  number, displays only one account details at a time. </a:t>
                      </a:r>
                    </a:p>
                  </a:txBody>
                  <a:tcPr marL="74122" marR="74122"/>
                </a:tc>
                <a:extLst>
                  <a:ext uri="{0D108BD9-81ED-4DB2-BD59-A6C34878D82A}">
                    <a16:rowId xmlns="" xmlns:a16="http://schemas.microsoft.com/office/drawing/2014/main" val="3712924293"/>
                  </a:ext>
                </a:extLst>
              </a:tr>
              <a:tr h="1121598">
                <a:tc>
                  <a:txBody>
                    <a:bodyPr/>
                    <a:lstStyle/>
                    <a:p>
                      <a:r>
                        <a:rPr lang="en-IN" sz="2400" dirty="0"/>
                        <a:t>6. Report</a:t>
                      </a:r>
                    </a:p>
                  </a:txBody>
                  <a:tcPr marL="74122" marR="74122"/>
                </a:tc>
                <a:tc>
                  <a:txBody>
                    <a:bodyPr/>
                    <a:lstStyle/>
                    <a:p>
                      <a:r>
                        <a:rPr lang="en-IN" sz="2400" dirty="0" smtClean="0"/>
                        <a:t>Displays </a:t>
                      </a:r>
                      <a:r>
                        <a:rPr lang="en-IN" sz="2400" dirty="0"/>
                        <a:t>the list of all account details comprising of account  number , name of the account holder, type of account ,balance amount etc.,</a:t>
                      </a:r>
                    </a:p>
                  </a:txBody>
                  <a:tcPr marL="74122" marR="74122"/>
                </a:tc>
                <a:extLst>
                  <a:ext uri="{0D108BD9-81ED-4DB2-BD59-A6C34878D82A}">
                    <a16:rowId xmlns="" xmlns:a16="http://schemas.microsoft.com/office/drawing/2014/main" val="382209113"/>
                  </a:ext>
                </a:extLst>
              </a:tr>
            </a:tbl>
          </a:graphicData>
        </a:graphic>
      </p:graphicFrame>
    </p:spTree>
    <p:extLst>
      <p:ext uri="{BB962C8B-B14F-4D97-AF65-F5344CB8AC3E}">
        <p14:creationId xmlns:p14="http://schemas.microsoft.com/office/powerpoint/2010/main" val="261044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D6C48F-17B4-48C6-823F-04D1BA85B07E}"/>
              </a:ext>
            </a:extLst>
          </p:cNvPr>
          <p:cNvSpPr>
            <a:spLocks noGrp="1"/>
          </p:cNvSpPr>
          <p:nvPr>
            <p:ph type="title"/>
          </p:nvPr>
        </p:nvSpPr>
        <p:spPr>
          <a:xfrm>
            <a:off x="1077686" y="865006"/>
            <a:ext cx="4687010" cy="844524"/>
          </a:xfrm>
        </p:spPr>
        <p:txBody>
          <a:bodyPr>
            <a:normAutofit/>
          </a:bodyPr>
          <a:lstStyle/>
          <a:p>
            <a:pPr algn="l"/>
            <a:r>
              <a:rPr lang="en-IN" sz="4400" i="0" dirty="0" smtClean="0"/>
              <a:t>Conclusion:</a:t>
            </a:r>
            <a:endParaRPr lang="en-IN" sz="4400" i="0" dirty="0"/>
          </a:p>
        </p:txBody>
      </p:sp>
      <p:sp>
        <p:nvSpPr>
          <p:cNvPr id="3" name="Content Placeholder 2">
            <a:extLst>
              <a:ext uri="{FF2B5EF4-FFF2-40B4-BE49-F238E27FC236}">
                <a16:creationId xmlns="" xmlns:a16="http://schemas.microsoft.com/office/drawing/2014/main" id="{F5041C2E-928C-4C2C-A5D5-B1D2F1460474}"/>
              </a:ext>
            </a:extLst>
          </p:cNvPr>
          <p:cNvSpPr>
            <a:spLocks noGrp="1"/>
          </p:cNvSpPr>
          <p:nvPr>
            <p:ph idx="1"/>
          </p:nvPr>
        </p:nvSpPr>
        <p:spPr>
          <a:xfrm>
            <a:off x="940904" y="2173959"/>
            <a:ext cx="10565296" cy="2928128"/>
          </a:xfrm>
        </p:spPr>
        <p:txBody>
          <a:bodyPr>
            <a:noAutofit/>
          </a:bodyPr>
          <a:lstStyle/>
          <a:p>
            <a:pPr marL="0" indent="0" algn="just">
              <a:buNone/>
            </a:pPr>
            <a:r>
              <a:rPr lang="en-US" sz="2800" dirty="0" smtClean="0"/>
              <a:t>This </a:t>
            </a:r>
            <a:r>
              <a:rPr lang="en-US" sz="2800" dirty="0"/>
              <a:t>project is developed to cater to the needs of a user in banking sector by integrating some of the critical and monotonous tasks involved in carrying out banking services</a:t>
            </a:r>
            <a:r>
              <a:rPr lang="en-US" sz="2800" dirty="0" smtClean="0"/>
              <a:t>.</a:t>
            </a:r>
          </a:p>
        </p:txBody>
      </p:sp>
    </p:spTree>
    <p:extLst>
      <p:ext uri="{BB962C8B-B14F-4D97-AF65-F5344CB8AC3E}">
        <p14:creationId xmlns:p14="http://schemas.microsoft.com/office/powerpoint/2010/main" val="2017370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31399-3FFE-46E5-809B-1269B941D7AA}"/>
              </a:ext>
            </a:extLst>
          </p:cNvPr>
          <p:cNvSpPr>
            <a:spLocks noGrp="1"/>
          </p:cNvSpPr>
          <p:nvPr>
            <p:ph type="title"/>
          </p:nvPr>
        </p:nvSpPr>
        <p:spPr>
          <a:xfrm>
            <a:off x="0" y="887117"/>
            <a:ext cx="12191999" cy="755073"/>
          </a:xfrm>
        </p:spPr>
        <p:txBody>
          <a:bodyPr>
            <a:normAutofit fontScale="90000"/>
          </a:bodyPr>
          <a:lstStyle/>
          <a:p>
            <a:pPr algn="ctr"/>
            <a:r>
              <a:rPr lang="en-IN" i="0" dirty="0" smtClean="0"/>
              <a:t>DEVELOPED BY:</a:t>
            </a:r>
            <a:endParaRPr lang="en-IN" i="0" dirty="0"/>
          </a:p>
        </p:txBody>
      </p:sp>
      <p:sp>
        <p:nvSpPr>
          <p:cNvPr id="3" name="Content Placeholder 2">
            <a:extLst>
              <a:ext uri="{FF2B5EF4-FFF2-40B4-BE49-F238E27FC236}">
                <a16:creationId xmlns="" xmlns:a16="http://schemas.microsoft.com/office/drawing/2014/main" id="{48ED611F-75B4-4F83-B2C6-BF318C380861}"/>
              </a:ext>
            </a:extLst>
          </p:cNvPr>
          <p:cNvSpPr>
            <a:spLocks noGrp="1"/>
          </p:cNvSpPr>
          <p:nvPr>
            <p:ph idx="1"/>
          </p:nvPr>
        </p:nvSpPr>
        <p:spPr>
          <a:xfrm>
            <a:off x="0" y="1845129"/>
            <a:ext cx="12191999" cy="2579914"/>
          </a:xfrm>
          <a:gradFill>
            <a:gsLst>
              <a:gs pos="0">
                <a:schemeClr val="bg2">
                  <a:tint val="94000"/>
                  <a:satMod val="80000"/>
                  <a:lumMod val="106000"/>
                </a:schemeClr>
              </a:gs>
              <a:gs pos="100000">
                <a:schemeClr val="bg2">
                  <a:shade val="80000"/>
                </a:schemeClr>
              </a:gs>
            </a:gsLst>
            <a:path path="circle">
              <a:fillToRect l="50000" t="50000" r="50000" b="50000"/>
            </a:path>
          </a:gradFill>
        </p:spPr>
        <p:txBody>
          <a:bodyPr>
            <a:noAutofit/>
          </a:bodyPr>
          <a:lstStyle/>
          <a:p>
            <a:pPr marL="0" indent="0" algn="ctr">
              <a:buNone/>
            </a:pPr>
            <a:r>
              <a:rPr lang="en-IN" sz="2800" dirty="0" err="1"/>
              <a:t>Mahitha</a:t>
            </a:r>
            <a:r>
              <a:rPr lang="en-IN" sz="2800" dirty="0"/>
              <a:t> </a:t>
            </a:r>
            <a:r>
              <a:rPr lang="en-IN" sz="2800" dirty="0" err="1" smtClean="0"/>
              <a:t>Pillodi</a:t>
            </a:r>
            <a:r>
              <a:rPr lang="en-IN" sz="2800" dirty="0" smtClean="0"/>
              <a:t>            -16071A05A7</a:t>
            </a:r>
            <a:endParaRPr lang="en-IN" sz="2800" dirty="0"/>
          </a:p>
          <a:p>
            <a:pPr marL="0" indent="0" algn="ctr">
              <a:buNone/>
            </a:pPr>
            <a:r>
              <a:rPr lang="en-IN" sz="2800" dirty="0" err="1"/>
              <a:t>Likitha</a:t>
            </a:r>
            <a:r>
              <a:rPr lang="en-IN" sz="2800" dirty="0"/>
              <a:t> </a:t>
            </a:r>
            <a:r>
              <a:rPr lang="en-IN" sz="2800" dirty="0" err="1" smtClean="0"/>
              <a:t>Tripuraneni</a:t>
            </a:r>
            <a:r>
              <a:rPr lang="en-IN" sz="2800" dirty="0" smtClean="0"/>
              <a:t>      -</a:t>
            </a:r>
            <a:r>
              <a:rPr lang="en-IN" sz="2800" dirty="0"/>
              <a:t>16071A05B5</a:t>
            </a:r>
          </a:p>
          <a:p>
            <a:pPr marL="0" indent="0" algn="ctr">
              <a:buNone/>
            </a:pPr>
            <a:r>
              <a:rPr lang="en-IN" sz="2800" dirty="0" err="1"/>
              <a:t>Sumasree</a:t>
            </a:r>
            <a:r>
              <a:rPr lang="en-IN" sz="2800" dirty="0"/>
              <a:t> </a:t>
            </a:r>
            <a:r>
              <a:rPr lang="en-IN" sz="2800" dirty="0" smtClean="0"/>
              <a:t>Reddy         -</a:t>
            </a:r>
            <a:r>
              <a:rPr lang="en-IN" sz="2800" dirty="0"/>
              <a:t>16071A05B8</a:t>
            </a:r>
          </a:p>
          <a:p>
            <a:pPr marL="0" indent="0" algn="ctr">
              <a:buNone/>
            </a:pPr>
            <a:r>
              <a:rPr lang="en-IN" sz="2800" dirty="0" err="1"/>
              <a:t>Praneeth</a:t>
            </a:r>
            <a:r>
              <a:rPr lang="en-IN" sz="2800" dirty="0"/>
              <a:t> </a:t>
            </a:r>
            <a:r>
              <a:rPr lang="en-IN" sz="2800" dirty="0" smtClean="0"/>
              <a:t>Kumar         -</a:t>
            </a:r>
            <a:r>
              <a:rPr lang="en-IN" sz="2800" dirty="0"/>
              <a:t>17075A0520</a:t>
            </a:r>
          </a:p>
        </p:txBody>
      </p:sp>
    </p:spTree>
    <p:extLst>
      <p:ext uri="{BB962C8B-B14F-4D97-AF65-F5344CB8AC3E}">
        <p14:creationId xmlns:p14="http://schemas.microsoft.com/office/powerpoint/2010/main" val="2307877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DBFC4-B710-42BA-9AA4-612833B544CB}"/>
              </a:ext>
            </a:extLst>
          </p:cNvPr>
          <p:cNvSpPr>
            <a:spLocks noGrp="1"/>
          </p:cNvSpPr>
          <p:nvPr>
            <p:ph type="ctrTitle"/>
          </p:nvPr>
        </p:nvSpPr>
        <p:spPr>
          <a:xfrm>
            <a:off x="1" y="2508267"/>
            <a:ext cx="12192000" cy="2395037"/>
          </a:xfrm>
        </p:spPr>
        <p:txBody>
          <a:bodyPr/>
          <a:lstStyle/>
          <a:p>
            <a:pPr algn="ctr"/>
            <a:r>
              <a:rPr lang="en-IN" i="0" dirty="0" smtClean="0"/>
              <a:t>THANK  YOU !</a:t>
            </a:r>
            <a:endParaRPr lang="en-IN" i="0" dirty="0"/>
          </a:p>
        </p:txBody>
      </p:sp>
    </p:spTree>
    <p:extLst>
      <p:ext uri="{BB962C8B-B14F-4D97-AF65-F5344CB8AC3E}">
        <p14:creationId xmlns:p14="http://schemas.microsoft.com/office/powerpoint/2010/main" val="2408602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208</TotalTime>
  <Words>268</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Schoolbook</vt:lpstr>
      <vt:lpstr>Corbel</vt:lpstr>
      <vt:lpstr>Arial</vt:lpstr>
      <vt:lpstr>Headlines</vt:lpstr>
      <vt:lpstr>BANK MANAGEMENT System (BMS)</vt:lpstr>
      <vt:lpstr>Aim:</vt:lpstr>
      <vt:lpstr>Project Description:</vt:lpstr>
      <vt:lpstr>Module Description:</vt:lpstr>
      <vt:lpstr>Module Description:</vt:lpstr>
      <vt:lpstr>Conclusion:</vt:lpstr>
      <vt:lpstr>DEVELOPED BY:</vt:lpstr>
      <vt:lpstr>THANK  YOU !</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mahita pillodi</dc:creator>
  <cp:lastModifiedBy>16071A05B5@vnrvjiet.org</cp:lastModifiedBy>
  <cp:revision>36</cp:revision>
  <dcterms:created xsi:type="dcterms:W3CDTF">2017-11-07T12:37:32Z</dcterms:created>
  <dcterms:modified xsi:type="dcterms:W3CDTF">2017-11-07T19:07:48Z</dcterms:modified>
</cp:coreProperties>
</file>