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8" r:id="rId3"/>
    <p:sldId id="260" r:id="rId4"/>
    <p:sldId id="281" r:id="rId5"/>
    <p:sldId id="282" r:id="rId6"/>
    <p:sldId id="263" r:id="rId7"/>
    <p:sldId id="264" r:id="rId9"/>
    <p:sldId id="265" r:id="rId10"/>
    <p:sldId id="274" r:id="rId11"/>
    <p:sldId id="268" r:id="rId12"/>
    <p:sldId id="283" r:id="rId13"/>
    <p:sldId id="285" r:id="rId14"/>
    <p:sldId id="312" r:id="rId15"/>
    <p:sldId id="313" r:id="rId16"/>
    <p:sldId id="284" r:id="rId17"/>
    <p:sldId id="310" r:id="rId18"/>
    <p:sldId id="309" r:id="rId19"/>
    <p:sldId id="311" r:id="rId20"/>
    <p:sldId id="272" r:id="rId21"/>
    <p:sldId id="287" r:id="rId22"/>
    <p:sldId id="288" r:id="rId23"/>
    <p:sldId id="289" r:id="rId24"/>
    <p:sldId id="290" r:id="rId25"/>
    <p:sldId id="336" r:id="rId26"/>
    <p:sldId id="337" r:id="rId27"/>
    <p:sldId id="349" r:id="rId28"/>
    <p:sldId id="338" r:id="rId29"/>
    <p:sldId id="339" r:id="rId30"/>
    <p:sldId id="340" r:id="rId31"/>
    <p:sldId id="351" r:id="rId32"/>
    <p:sldId id="350" r:id="rId33"/>
    <p:sldId id="361" r:id="rId34"/>
    <p:sldId id="363" r:id="rId35"/>
    <p:sldId id="306" r:id="rId36"/>
    <p:sldId id="298" r:id="rId37"/>
    <p:sldId id="299" r:id="rId38"/>
    <p:sldId id="300" r:id="rId39"/>
    <p:sldId id="307" r:id="rId40"/>
    <p:sldId id="273" r:id="rId4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4.jpeg"/><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ltLang="en-US" sz="4800" b="1">
                <a:latin typeface="Times New Roman" panose="02020603050405020304" charset="0"/>
                <a:cs typeface="Times New Roman" panose="02020603050405020304" charset="0"/>
              </a:rPr>
              <a:t>MULTIMODAL EMOTION RECOGNITION (MER) WITH </a:t>
            </a:r>
            <a:br>
              <a:rPr lang="en-IN" altLang="en-US" sz="4800" b="1">
                <a:latin typeface="Times New Roman" panose="02020603050405020304" charset="0"/>
                <a:cs typeface="Times New Roman" panose="02020603050405020304" charset="0"/>
              </a:rPr>
            </a:br>
            <a:r>
              <a:rPr lang="en-IN" altLang="en-US" sz="4800" b="1">
                <a:latin typeface="Times New Roman" panose="02020603050405020304" charset="0"/>
                <a:cs typeface="Times New Roman" panose="02020603050405020304" charset="0"/>
              </a:rPr>
              <a:t>DEEP NETWORKS</a:t>
            </a:r>
            <a:endParaRPr lang="en-IN" altLang="en-US" sz="4800"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3602355"/>
            <a:ext cx="3579495" cy="2245360"/>
          </a:xfrm>
        </p:spPr>
        <p:txBody>
          <a:bodyPr>
            <a:noAutofit/>
          </a:bodyPr>
          <a:lstStyle/>
          <a:p>
            <a:r>
              <a:rPr lang="en-IN" altLang="en-US" b="1" dirty="0">
                <a:latin typeface="Times New Roman" panose="02020603050405020304" charset="0"/>
                <a:cs typeface="Times New Roman" panose="02020603050405020304" charset="0"/>
              </a:rPr>
              <a:t>GUIDE:</a:t>
            </a:r>
            <a:endParaRPr lang="en-IN" altLang="en-US" dirty="0">
              <a:latin typeface="Times New Roman" panose="02020603050405020304" charset="0"/>
              <a:cs typeface="Times New Roman" panose="02020603050405020304" charset="0"/>
            </a:endParaRPr>
          </a:p>
          <a:p>
            <a:r>
              <a:rPr lang="en-IN" altLang="en-US" b="1" dirty="0">
                <a:latin typeface="Times New Roman" panose="02020603050405020304" charset="0"/>
                <a:cs typeface="Times New Roman" panose="02020603050405020304" charset="0"/>
              </a:rPr>
              <a:t>Y. BHANU SREE</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rPr>
              <a:t>(Assistant Professor)</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rPr>
              <a:t>Dept of Computer Science Engineering</a:t>
            </a:r>
            <a:endParaRPr lang="en-IN" altLang="en-US" dirty="0">
              <a:latin typeface="Times New Roman" panose="02020603050405020304" charset="0"/>
              <a:cs typeface="Times New Roman" panose="02020603050405020304" charset="0"/>
            </a:endParaRPr>
          </a:p>
        </p:txBody>
      </p:sp>
      <p:sp>
        <p:nvSpPr>
          <p:cNvPr id="4" name="Text Box 3"/>
          <p:cNvSpPr txBox="1"/>
          <p:nvPr/>
        </p:nvSpPr>
        <p:spPr>
          <a:xfrm>
            <a:off x="6183630" y="3510280"/>
            <a:ext cx="4030980" cy="2676525"/>
          </a:xfrm>
          <a:prstGeom prst="rect">
            <a:avLst/>
          </a:prstGeom>
          <a:noFill/>
        </p:spPr>
        <p:txBody>
          <a:bodyPr wrap="square" rtlCol="0" anchor="t">
            <a:spAutoFit/>
          </a:bodyPr>
          <a:lstStyle/>
          <a:p>
            <a:pPr algn="ctr"/>
            <a:endParaRPr lang="en-US" sz="2400" dirty="0">
              <a:latin typeface="Dubai" panose="020B0503030403030204" charset="0"/>
              <a:cs typeface="Dubai" panose="020B0503030403030204" charset="0"/>
              <a:sym typeface="+mn-ea"/>
            </a:endParaRPr>
          </a:p>
          <a:p>
            <a:pPr algn="ctr"/>
            <a:r>
              <a:rPr lang="en-IN" altLang="en-US" sz="2400" dirty="0">
                <a:latin typeface="Times New Roman" panose="02020603050405020304" charset="0"/>
                <a:cs typeface="Times New Roman" panose="02020603050405020304" charset="0"/>
                <a:sym typeface="+mn-ea"/>
              </a:rPr>
              <a:t>TEAM NO: 15</a:t>
            </a:r>
            <a:endParaRPr lang="en-IN" altLang="en-US" sz="2400" dirty="0">
              <a:latin typeface="Times New Roman" panose="02020603050405020304" charset="0"/>
              <a:cs typeface="Times New Roman" panose="02020603050405020304" charset="0"/>
              <a:sym typeface="+mn-ea"/>
            </a:endParaRPr>
          </a:p>
          <a:p>
            <a:pPr algn="ctr"/>
            <a:r>
              <a:rPr lang="en-US" sz="2400" dirty="0">
                <a:latin typeface="Times New Roman" panose="02020603050405020304" charset="0"/>
                <a:cs typeface="Times New Roman" panose="02020603050405020304" charset="0"/>
                <a:sym typeface="+mn-ea"/>
              </a:rPr>
              <a:t> P. Mahitha - 16071A05A7         M. Keerthi - 16071A0592       </a:t>
            </a:r>
            <a:endParaRPr lang="en-US" sz="2400" dirty="0">
              <a:latin typeface="Times New Roman" panose="02020603050405020304" charset="0"/>
              <a:cs typeface="Times New Roman" panose="02020603050405020304" charset="0"/>
            </a:endParaRPr>
          </a:p>
          <a:p>
            <a:pPr algn="ctr"/>
            <a:r>
              <a:rPr lang="en-US" sz="2400" dirty="0">
                <a:latin typeface="Times New Roman" panose="02020603050405020304" charset="0"/>
                <a:cs typeface="Times New Roman" panose="02020603050405020304" charset="0"/>
                <a:sym typeface="+mn-ea"/>
              </a:rPr>
              <a:t>    D. </a:t>
            </a:r>
            <a:r>
              <a:rPr lang="en-US" sz="2400" dirty="0" err="1">
                <a:latin typeface="Times New Roman" panose="02020603050405020304" charset="0"/>
                <a:cs typeface="Times New Roman" panose="02020603050405020304" charset="0"/>
                <a:sym typeface="+mn-ea"/>
              </a:rPr>
              <a:t>Keerthana</a:t>
            </a:r>
            <a:r>
              <a:rPr lang="en-US" sz="2400" dirty="0">
                <a:latin typeface="Times New Roman" panose="02020603050405020304" charset="0"/>
                <a:cs typeface="Times New Roman" panose="02020603050405020304" charset="0"/>
                <a:sym typeface="+mn-ea"/>
              </a:rPr>
              <a:t> – 16071A0575       </a:t>
            </a:r>
            <a:endParaRPr lang="en-US" sz="2400" dirty="0">
              <a:latin typeface="Times New Roman" panose="02020603050405020304" charset="0"/>
              <a:cs typeface="Times New Roman" panose="02020603050405020304" charset="0"/>
              <a:sym typeface="+mn-ea"/>
            </a:endParaRPr>
          </a:p>
          <a:p>
            <a:pPr algn="ctr"/>
            <a:r>
              <a:rPr lang="en-US" sz="2400" dirty="0">
                <a:latin typeface="Times New Roman" panose="02020603050405020304" charset="0"/>
                <a:cs typeface="Times New Roman" panose="02020603050405020304" charset="0"/>
                <a:sym typeface="+mn-ea"/>
              </a:rPr>
              <a:t>   V. Suma </a:t>
            </a:r>
            <a:r>
              <a:rPr lang="en-US" sz="2400" dirty="0" err="1">
                <a:latin typeface="Times New Roman" panose="02020603050405020304" charset="0"/>
                <a:cs typeface="Times New Roman" panose="02020603050405020304" charset="0"/>
                <a:sym typeface="+mn-ea"/>
              </a:rPr>
              <a:t>Sree</a:t>
            </a:r>
            <a:r>
              <a:rPr lang="en-US" sz="2400" dirty="0">
                <a:latin typeface="Times New Roman" panose="02020603050405020304" charset="0"/>
                <a:cs typeface="Times New Roman" panose="02020603050405020304" charset="0"/>
                <a:sym typeface="+mn-ea"/>
              </a:rPr>
              <a:t> – 16071A05B8</a:t>
            </a:r>
            <a:endParaRPr lang="en-US" sz="2400" dirty="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10"/>
          </a:xfrm>
        </p:spPr>
        <p:txBody>
          <a:bodyPr/>
          <a:lstStyle/>
          <a:p>
            <a:r>
              <a:rPr lang="en-IN" altLang="en-US">
                <a:latin typeface="Times New Roman" panose="02020603050405020304" charset="0"/>
                <a:cs typeface="Times New Roman" panose="02020603050405020304" charset="0"/>
              </a:rPr>
              <a:t>SYSTEM ARCHITECTURE</a:t>
            </a:r>
            <a:endParaRPr lang="en-IN" altLang="en-US">
              <a:latin typeface="Times New Roman" panose="02020603050405020304" charset="0"/>
              <a:cs typeface="Times New Roman" panose="02020603050405020304" charset="0"/>
            </a:endParaRPr>
          </a:p>
        </p:txBody>
      </p:sp>
      <p:pic>
        <p:nvPicPr>
          <p:cNvPr id="4" name="Content Placeholder 3" descr="methodology diagram"/>
          <p:cNvPicPr>
            <a:picLocks noGrp="1" noChangeAspect="1"/>
          </p:cNvPicPr>
          <p:nvPr>
            <p:ph idx="1"/>
          </p:nvPr>
        </p:nvPicPr>
        <p:blipFill>
          <a:blip r:embed="rId1"/>
          <a:stretch>
            <a:fillRect/>
          </a:stretch>
        </p:blipFill>
        <p:spPr>
          <a:xfrm>
            <a:off x="1381125" y="1485265"/>
            <a:ext cx="8613140" cy="4488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195"/>
            <a:ext cx="10515600" cy="766445"/>
          </a:xfrm>
        </p:spPr>
        <p:txBody>
          <a:bodyPr/>
          <a:lstStyle/>
          <a:p>
            <a:r>
              <a:rPr lang="en-IN" altLang="en-US">
                <a:latin typeface="Times New Roman" panose="02020603050405020304" charset="0"/>
                <a:cs typeface="Times New Roman" panose="02020603050405020304" charset="0"/>
              </a:rPr>
              <a:t>METHODOLOGY</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07135"/>
            <a:ext cx="10515600" cy="5000625"/>
          </a:xfrm>
        </p:spPr>
        <p:txBody>
          <a:bodyPr>
            <a:noAutofit/>
          </a:bodyPr>
          <a:lstStyle/>
          <a:p>
            <a:pPr marL="0" indent="0" algn="just">
              <a:buNone/>
            </a:pPr>
            <a:r>
              <a:rPr lang="en-US" sz="2000">
                <a:latin typeface="Times New Roman" panose="02020603050405020304" charset="0"/>
                <a:cs typeface="Times New Roman" panose="02020603050405020304" charset="0"/>
              </a:rPr>
              <a:t>The proposed human emotion recognition system is of five components:</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1. input </a:t>
            </a:r>
            <a:r>
              <a:rPr lang="en-IN" altLang="en-US" sz="2000">
                <a:latin typeface="Times New Roman" panose="02020603050405020304" charset="0"/>
                <a:cs typeface="Times New Roman" panose="02020603050405020304" charset="0"/>
              </a:rPr>
              <a:t>data</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2. pre-processing </a:t>
            </a:r>
            <a:r>
              <a:rPr lang="en-IN" altLang="en-US" sz="2000">
                <a:latin typeface="Times New Roman" panose="02020603050405020304" charset="0"/>
                <a:cs typeface="Times New Roman" panose="02020603050405020304" charset="0"/>
              </a:rPr>
              <a:t>techniques</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3. feature extraction and selection</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4. classification</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5. emotion recognition</a:t>
            </a:r>
            <a:endParaRPr lang="en-US" sz="2000">
              <a:latin typeface="Times New Roman" panose="02020603050405020304" charset="0"/>
              <a:cs typeface="Times New Roman" panose="02020603050405020304" charset="0"/>
            </a:endParaRPr>
          </a:p>
          <a:p>
            <a:pPr marL="0" indent="0" algn="just">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 We divide the dataset in the ration of 80:20 (80=training set &amp; 20=testing set). On training dataset    pre-processing techniques are applied. From the pre-processed speech signal, we extract the useful features required for emotion recognition.</a:t>
            </a:r>
            <a:endParaRPr lang="en-IN" altLang="en-US" sz="2000">
              <a:latin typeface="Times New Roman" panose="02020603050405020304" charset="0"/>
              <a:cs typeface="Times New Roman" panose="02020603050405020304" charset="0"/>
              <a:sym typeface="+mn-ea"/>
            </a:endParaRPr>
          </a:p>
          <a:p>
            <a:pPr marL="0" indent="0" algn="just">
              <a:buFont typeface="Arial" panose="020B0604020202020204" pitchFamily="34" charset="0"/>
              <a:buChar char="•"/>
            </a:pPr>
            <a:r>
              <a:rPr lang="en-IN" altLang="en-US" sz="2000">
                <a:latin typeface="Times New Roman" panose="02020603050405020304" charset="0"/>
                <a:cs typeface="Times New Roman" panose="02020603050405020304" charset="0"/>
                <a:sym typeface="+mn-ea"/>
              </a:rPr>
              <a:t>In the next step, Deep Neural Network algorithms like Time-distributed CNN and CNN are implemented on the data. Hence the Emotion Recognition Model is created in .hdf5 or .pickle format.</a:t>
            </a:r>
            <a:endParaRPr lang="en-US" sz="2000">
              <a:latin typeface="Times New Roman" panose="02020603050405020304" charset="0"/>
              <a:cs typeface="Times New Roman" panose="02020603050405020304" charset="0"/>
            </a:endParaRPr>
          </a:p>
          <a:p>
            <a:pPr marL="0" indent="0" algn="just"/>
            <a:r>
              <a:rPr lang="en-IN" altLang="en-US" sz="2000">
                <a:latin typeface="Times New Roman" panose="02020603050405020304" charset="0"/>
                <a:cs typeface="Times New Roman" panose="02020603050405020304" charset="0"/>
              </a:rPr>
              <a:t> The input signal is recorded and we synthesize the features which are useful for emotion recognition.The recorded data is given as input for the emotion recognition model. In the final stage, one of the 7 emotions is identified and displayed on the webpage.</a:t>
            </a:r>
            <a:endParaRPr lang="en-IN" altLang="en-US" sz="2000">
              <a:latin typeface="Times New Roman" panose="02020603050405020304" charset="0"/>
              <a:cs typeface="Times New Roman" panose="02020603050405020304" charset="0"/>
            </a:endParaRPr>
          </a:p>
          <a:p>
            <a:pPr marL="0" indent="0" algn="just">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Times New Roman" panose="02020603050405020304" charset="0"/>
                <a:cs typeface="Times New Roman" panose="02020603050405020304" charset="0"/>
              </a:rPr>
              <a:t>METHODOLOGY FOR SER</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691005"/>
            <a:ext cx="10287000" cy="4486275"/>
          </a:xfrm>
        </p:spPr>
        <p:txBody>
          <a:bodyPr/>
          <a:lstStyle/>
          <a:p>
            <a:pPr marL="0" indent="0" algn="just">
              <a:buNone/>
            </a:pPr>
            <a:r>
              <a:rPr lang="en-US" sz="2400">
                <a:latin typeface="Times New Roman" panose="02020603050405020304" charset="0"/>
                <a:cs typeface="Times New Roman" panose="02020603050405020304" charset="0"/>
              </a:rPr>
              <a:t>The speech emotion recognition pipeline </a:t>
            </a:r>
            <a:r>
              <a:rPr lang="en-IN" altLang="en-US" sz="2400">
                <a:latin typeface="Times New Roman" panose="02020603050405020304" charset="0"/>
                <a:cs typeface="Times New Roman" panose="02020603050405020304" charset="0"/>
              </a:rPr>
              <a:t>is </a:t>
            </a:r>
            <a:r>
              <a:rPr lang="en-US" sz="2400">
                <a:latin typeface="Times New Roman" panose="02020603050405020304" charset="0"/>
                <a:cs typeface="Times New Roman" panose="02020603050405020304" charset="0"/>
              </a:rPr>
              <a:t>built </a:t>
            </a:r>
            <a:r>
              <a:rPr lang="en-IN" altLang="en-US" sz="2400">
                <a:latin typeface="Times New Roman" panose="02020603050405020304" charset="0"/>
                <a:cs typeface="Times New Roman" panose="02020603050405020304" charset="0"/>
              </a:rPr>
              <a:t>in</a:t>
            </a:r>
            <a:r>
              <a:rPr lang="en-US" sz="2400">
                <a:latin typeface="Times New Roman" panose="02020603050405020304" charset="0"/>
                <a:cs typeface="Times New Roman" panose="02020603050405020304" charset="0"/>
              </a:rPr>
              <a:t> the following way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Content Placeholder 3" descr="ser pipeline"/>
          <p:cNvPicPr>
            <a:picLocks noGrp="1" noChangeAspect="1"/>
          </p:cNvPicPr>
          <p:nvPr>
            <p:ph sz="half" idx="2"/>
          </p:nvPr>
        </p:nvPicPr>
        <p:blipFill>
          <a:blip r:embed="rId1"/>
          <a:stretch>
            <a:fillRect/>
          </a:stretch>
        </p:blipFill>
        <p:spPr>
          <a:xfrm>
            <a:off x="1293495" y="2379980"/>
            <a:ext cx="9298940" cy="35121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8860"/>
          </a:xfrm>
        </p:spPr>
        <p:txBody>
          <a:bodyPr/>
          <a:lstStyle/>
          <a:p>
            <a:r>
              <a:rPr lang="en-IN" altLang="en-US">
                <a:latin typeface="Times New Roman" panose="02020603050405020304" charset="0"/>
                <a:cs typeface="Times New Roman" panose="02020603050405020304" charset="0"/>
              </a:rPr>
              <a:t>METHODOLOGY FOR FER</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403985"/>
            <a:ext cx="10515600" cy="4773295"/>
          </a:xfrm>
        </p:spPr>
        <p:txBody>
          <a:bodyPr/>
          <a:lstStyle/>
          <a:p>
            <a:r>
              <a:rPr lang="en-US" sz="2400">
                <a:latin typeface="Times New Roman" panose="02020603050405020304" charset="0"/>
                <a:cs typeface="Times New Roman" panose="02020603050405020304" charset="0"/>
              </a:rPr>
              <a:t>The video processing pipeline was built the following way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pic>
        <p:nvPicPr>
          <p:cNvPr id="4" name="Content Placeholder 3" descr="fer pipeline"/>
          <p:cNvPicPr>
            <a:picLocks noGrp="1" noChangeAspect="1"/>
          </p:cNvPicPr>
          <p:nvPr>
            <p:ph sz="half" idx="2"/>
          </p:nvPr>
        </p:nvPicPr>
        <p:blipFill>
          <a:blip r:embed="rId1"/>
          <a:stretch>
            <a:fillRect/>
          </a:stretch>
        </p:blipFill>
        <p:spPr>
          <a:xfrm>
            <a:off x="838200" y="2095500"/>
            <a:ext cx="10528300" cy="4136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350"/>
            <a:ext cx="10515600" cy="887730"/>
          </a:xfrm>
        </p:spPr>
        <p:txBody>
          <a:bodyPr/>
          <a:lstStyle/>
          <a:p>
            <a:r>
              <a:rPr lang="en-IN" altLang="en-US">
                <a:latin typeface="Times New Roman" panose="02020603050405020304" charset="0"/>
                <a:cs typeface="Times New Roman" panose="02020603050405020304" charset="0"/>
              </a:rPr>
              <a:t>ALGORITHM EXPLANATION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18590"/>
            <a:ext cx="10515600" cy="4758690"/>
          </a:xfrm>
        </p:spPr>
        <p:txBody>
          <a:bodyPr>
            <a:normAutofit/>
          </a:bodyPr>
          <a:lstStyle/>
          <a:p>
            <a:pPr marL="0" indent="0">
              <a:buNone/>
            </a:pPr>
            <a:r>
              <a:rPr lang="en-IN" altLang="en-US" b="1">
                <a:latin typeface="Times New Roman" panose="02020603050405020304" charset="0"/>
                <a:cs typeface="Times New Roman" panose="02020603050405020304" charset="0"/>
              </a:rPr>
              <a:t>Time-Distributed Convolutional Neural Network for SER:</a:t>
            </a:r>
            <a:endParaRPr lang="en-IN" altLang="en-US"/>
          </a:p>
          <a:p>
            <a:pPr algn="just">
              <a:buFont typeface="Arial" panose="020B0604020202020204" pitchFamily="34" charset="0"/>
              <a:buChar char="•"/>
            </a:pPr>
            <a:r>
              <a:rPr lang="en-IN" sz="2400" dirty="0">
                <a:latin typeface="Times New Roman" panose="02020603050405020304" charset="0"/>
                <a:cs typeface="Times New Roman" panose="02020603050405020304" charset="0"/>
                <a:sym typeface="+mn-ea"/>
              </a:rPr>
              <a:t>Speech being a sequential data, Time-Distributed Neural Network is used to process the emotion of a human being.</a:t>
            </a:r>
            <a:endParaRPr lang="en-IN" sz="2400" dirty="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IN" sz="2400" dirty="0">
                <a:latin typeface="Times New Roman" panose="02020603050405020304" charset="0"/>
                <a:cs typeface="Times New Roman" panose="02020603050405020304" charset="0"/>
                <a:sym typeface="+mn-ea"/>
              </a:rPr>
              <a:t> </a:t>
            </a:r>
            <a:r>
              <a:rPr lang="en-IN" altLang="en-US" sz="2400">
                <a:latin typeface="Times New Roman" panose="02020603050405020304" charset="0"/>
                <a:cs typeface="Times New Roman" panose="02020603050405020304" charset="0"/>
              </a:rPr>
              <a:t>For Audio Emotion Recognition, the principle thought of a Time-Distributed Convolutional Neural System is to apply a moving window (fixed size and time-step) up and down the log-mel-spectrogram. </a:t>
            </a:r>
            <a:endParaRPr lang="en-IN" alt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400">
                <a:latin typeface="Times New Roman" panose="02020603050405020304" charset="0"/>
                <a:cs typeface="Times New Roman" panose="02020603050405020304" charset="0"/>
              </a:rPr>
              <a:t>Each one of these windows will be the section of a convolutional neural system, created by Four Local Feature Learning Blocks (LFLBs) and the yield of each of these convolutional systems will be taken care of into a repetitive neural system formed by 2 cells of “LSTM” to learn long-term contextual dependencies. </a:t>
            </a:r>
            <a:endParaRPr lang="en-IN" altLang="en-US" sz="240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400">
                <a:latin typeface="Times New Roman" panose="02020603050405020304" charset="0"/>
                <a:cs typeface="Times New Roman" panose="02020603050405020304" charset="0"/>
              </a:rPr>
              <a:t>At last, a completely associated layer with softmax activation function is utilized to predict the emotion recognized in the voice.</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350"/>
            <a:ext cx="10515600" cy="932815"/>
          </a:xfrm>
        </p:spPr>
        <p:txBody>
          <a:bodyPr/>
          <a:lstStyle/>
          <a:p>
            <a:r>
              <a:rPr lang="en-IN" altLang="en-US">
                <a:latin typeface="Times New Roman" panose="02020603050405020304" charset="0"/>
                <a:cs typeface="Times New Roman" panose="02020603050405020304" charset="0"/>
              </a:rPr>
              <a:t>ALGORITHM EXPLANATION</a:t>
            </a:r>
            <a:endParaRPr lang="en-IN" altLang="en-US">
              <a:latin typeface="Times New Roman" panose="02020603050405020304" charset="0"/>
              <a:cs typeface="Times New Roman" panose="02020603050405020304" charset="0"/>
            </a:endParaRPr>
          </a:p>
        </p:txBody>
      </p:sp>
      <p:pic>
        <p:nvPicPr>
          <p:cNvPr id="4" name="Content Placeholder 3" descr="timeCNN"/>
          <p:cNvPicPr>
            <a:picLocks noGrp="1" noChangeAspect="1"/>
          </p:cNvPicPr>
          <p:nvPr>
            <p:ph idx="1"/>
          </p:nvPr>
        </p:nvPicPr>
        <p:blipFill>
          <a:blip r:embed="rId1"/>
          <a:stretch>
            <a:fillRect/>
          </a:stretch>
        </p:blipFill>
        <p:spPr>
          <a:xfrm>
            <a:off x="944880" y="1290320"/>
            <a:ext cx="10304145" cy="4954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857885"/>
          </a:xfrm>
        </p:spPr>
        <p:txBody>
          <a:bodyPr/>
          <a:lstStyle/>
          <a:p>
            <a:r>
              <a:rPr lang="en-IN" altLang="en-US">
                <a:latin typeface="Times New Roman" panose="02020603050405020304" charset="0"/>
                <a:cs typeface="Times New Roman" panose="02020603050405020304" charset="0"/>
              </a:rPr>
              <a:t>ALGORITHM EXPLANATION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99210"/>
            <a:ext cx="10259695" cy="4922520"/>
          </a:xfrm>
        </p:spPr>
        <p:txBody>
          <a:bodyPr>
            <a:normAutofit/>
          </a:bodyPr>
          <a:lstStyle/>
          <a:p>
            <a:pPr marL="0" indent="0">
              <a:buNone/>
            </a:pPr>
            <a:r>
              <a:rPr lang="en-IN" altLang="en-US" b="1" dirty="0">
                <a:latin typeface="Times New Roman" panose="02020603050405020304" charset="0"/>
                <a:cs typeface="Times New Roman" panose="02020603050405020304" charset="0"/>
              </a:rPr>
              <a:t>Convolutional Neural Network for FER:</a:t>
            </a:r>
            <a:endParaRPr lang="en-IN" altLang="en-US" b="1" dirty="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000" dirty="0">
                <a:latin typeface="Times New Roman" panose="02020603050405020304" charset="0"/>
                <a:cs typeface="Times New Roman" panose="02020603050405020304" charset="0"/>
              </a:rPr>
              <a:t>For Facial Emotion Recognition, the aim of using Convolutional Neural Networks is to diminish the pictures into a structure which is simpler to process, without losing features which are basic for getting a decent prediction. </a:t>
            </a:r>
            <a:endParaRPr lang="en-IN" altLang="en-US" sz="2000" dirty="0">
              <a:latin typeface="Times New Roman" panose="02020603050405020304" charset="0"/>
              <a:cs typeface="Times New Roman" panose="02020603050405020304" charset="0"/>
            </a:endParaRPr>
          </a:p>
          <a:p>
            <a:pPr algn="just">
              <a:buFont typeface="Arial" panose="020B0604020202020204" pitchFamily="34" charset="0"/>
              <a:buChar char="•"/>
            </a:pPr>
            <a:r>
              <a:rPr lang="en-IN" altLang="en-US" sz="2000" dirty="0">
                <a:latin typeface="Times New Roman" panose="02020603050405020304" charset="0"/>
                <a:cs typeface="Times New Roman" panose="02020603050405020304" charset="0"/>
              </a:rPr>
              <a:t>The face emotion recognition is done in the following way:</a:t>
            </a:r>
            <a:endParaRPr lang="en-IN" altLang="en-US" sz="2000" dirty="0">
              <a:latin typeface="Times New Roman" panose="02020603050405020304" charset="0"/>
              <a:cs typeface="Times New Roman" panose="02020603050405020304" charset="0"/>
            </a:endParaRPr>
          </a:p>
          <a:p>
            <a:pPr marL="457200" indent="-457200" algn="just">
              <a:buFont typeface="+mj-lt"/>
              <a:buAutoNum type="arabicPeriod"/>
            </a:pPr>
            <a:r>
              <a:rPr lang="en-IN" altLang="en-US" sz="2000" dirty="0">
                <a:latin typeface="Times New Roman" panose="02020603050405020304" charset="0"/>
                <a:cs typeface="Times New Roman" panose="02020603050405020304" charset="0"/>
              </a:rPr>
              <a:t>Detect faces using </a:t>
            </a:r>
            <a:r>
              <a:rPr lang="en-IN" altLang="en-US" sz="2000" dirty="0" err="1">
                <a:latin typeface="Times New Roman" panose="02020603050405020304" charset="0"/>
                <a:cs typeface="Times New Roman" panose="02020603050405020304" charset="0"/>
              </a:rPr>
              <a:t>Opencv</a:t>
            </a:r>
            <a:r>
              <a:rPr lang="en-IN" altLang="en-US" sz="2000" dirty="0">
                <a:latin typeface="Times New Roman" panose="02020603050405020304" charset="0"/>
                <a:cs typeface="Times New Roman" panose="02020603050405020304" charset="0"/>
              </a:rPr>
              <a:t> face cascade classifier and extract facial features.</a:t>
            </a:r>
            <a:endParaRPr lang="en-IN" altLang="en-US" sz="2000" dirty="0">
              <a:latin typeface="Times New Roman" panose="02020603050405020304" charset="0"/>
              <a:cs typeface="Times New Roman" panose="02020603050405020304" charset="0"/>
            </a:endParaRPr>
          </a:p>
          <a:p>
            <a:pPr marL="457200" indent="-457200" algn="just">
              <a:buFont typeface="+mj-lt"/>
              <a:buAutoNum type="arabicPeriod"/>
            </a:pPr>
            <a:r>
              <a:rPr lang="en-IN" altLang="en-US" sz="2000" dirty="0">
                <a:latin typeface="Times New Roman" panose="02020603050405020304" charset="0"/>
                <a:cs typeface="Times New Roman" panose="02020603050405020304" charset="0"/>
              </a:rPr>
              <a:t>Creating a simple model using convolution layers and </a:t>
            </a:r>
            <a:r>
              <a:rPr lang="en-IN" altLang="en-US" sz="2000" dirty="0" err="1">
                <a:latin typeface="Times New Roman" panose="02020603050405020304" charset="0"/>
                <a:cs typeface="Times New Roman" panose="02020603050405020304" charset="0"/>
              </a:rPr>
              <a:t>maxpooling</a:t>
            </a:r>
            <a:r>
              <a:rPr lang="en-IN" altLang="en-US" sz="2000" dirty="0">
                <a:latin typeface="Times New Roman" panose="02020603050405020304" charset="0"/>
                <a:cs typeface="Times New Roman" panose="02020603050405020304" charset="0"/>
              </a:rPr>
              <a:t>.</a:t>
            </a:r>
            <a:endParaRPr lang="en-IN" altLang="en-US" sz="2000" dirty="0">
              <a:latin typeface="Times New Roman" panose="02020603050405020304" charset="0"/>
              <a:cs typeface="Times New Roman" panose="02020603050405020304" charset="0"/>
            </a:endParaRPr>
          </a:p>
          <a:p>
            <a:pPr marL="457200" indent="-457200" algn="just">
              <a:buFont typeface="+mj-lt"/>
              <a:buAutoNum type="arabicPeriod"/>
            </a:pPr>
            <a:r>
              <a:rPr lang="en-IN" altLang="en-US" sz="2000" dirty="0">
                <a:latin typeface="Times New Roman" panose="02020603050405020304" charset="0"/>
                <a:cs typeface="Times New Roman" panose="02020603050405020304" charset="0"/>
              </a:rPr>
              <a:t>Preventing overfitting using batch normalization.</a:t>
            </a:r>
            <a:endParaRPr lang="en-IN" altLang="en-US" sz="2000" dirty="0">
              <a:latin typeface="Times New Roman" panose="02020603050405020304" charset="0"/>
              <a:cs typeface="Times New Roman" panose="02020603050405020304" charset="0"/>
            </a:endParaRPr>
          </a:p>
          <a:p>
            <a:pPr marL="457200" indent="-457200" algn="just">
              <a:buFont typeface="+mj-lt"/>
              <a:buAutoNum type="arabicPeriod"/>
            </a:pPr>
            <a:r>
              <a:rPr lang="en-IN" altLang="en-US" sz="2000" dirty="0">
                <a:latin typeface="Times New Roman" panose="02020603050405020304" charset="0"/>
                <a:cs typeface="Times New Roman" panose="02020603050405020304" charset="0"/>
              </a:rPr>
              <a:t>Adding more convolutional layers.</a:t>
            </a:r>
            <a:endParaRPr lang="en-IN" altLang="en-US" sz="2000" dirty="0">
              <a:latin typeface="Times New Roman" panose="02020603050405020304" charset="0"/>
              <a:cs typeface="Times New Roman" panose="02020603050405020304" charset="0"/>
            </a:endParaRPr>
          </a:p>
          <a:p>
            <a:pPr marL="457200" indent="-457200" algn="just">
              <a:buFont typeface="+mj-lt"/>
              <a:buAutoNum type="arabicPeriod"/>
            </a:pPr>
            <a:r>
              <a:rPr lang="en-IN" altLang="en-US" sz="2000" dirty="0">
                <a:latin typeface="Times New Roman" panose="02020603050405020304" charset="0"/>
                <a:cs typeface="Times New Roman" panose="02020603050405020304" charset="0"/>
              </a:rPr>
              <a:t>Using deeper CNN models such as Inception and </a:t>
            </a:r>
            <a:r>
              <a:rPr lang="en-IN" altLang="en-US" sz="2000" dirty="0" err="1">
                <a:latin typeface="Times New Roman" panose="02020603050405020304" charset="0"/>
                <a:cs typeface="Times New Roman" panose="02020603050405020304" charset="0"/>
              </a:rPr>
              <a:t>Xception</a:t>
            </a:r>
            <a:r>
              <a:rPr lang="en-IN" altLang="en-US" sz="2000" dirty="0">
                <a:latin typeface="Times New Roman" panose="02020603050405020304" charset="0"/>
                <a:cs typeface="Times New Roman" panose="02020603050405020304" charset="0"/>
              </a:rPr>
              <a:t> to increase accuracy.</a:t>
            </a:r>
            <a:endParaRPr lang="en-IN" altLang="en-US" sz="2000" dirty="0">
              <a:latin typeface="Times New Roman" panose="02020603050405020304" charset="0"/>
              <a:cs typeface="Times New Roman" panose="02020603050405020304" charset="0"/>
            </a:endParaRPr>
          </a:p>
          <a:p>
            <a:pPr algn="just"/>
            <a:r>
              <a:rPr lang="en-US" altLang="en-US" sz="2000" dirty="0">
                <a:latin typeface="Times New Roman" panose="02020603050405020304" charset="0"/>
                <a:cs typeface="Times New Roman" panose="02020603050405020304" charset="0"/>
              </a:rPr>
              <a:t>We implemented </a:t>
            </a:r>
            <a:r>
              <a:rPr lang="en-US" altLang="en-US" sz="2000" dirty="0" err="1">
                <a:latin typeface="Times New Roman" panose="02020603050405020304" charset="0"/>
                <a:cs typeface="Times New Roman" panose="02020603050405020304" charset="0"/>
              </a:rPr>
              <a:t>XCeption</a:t>
            </a:r>
            <a:r>
              <a:rPr lang="en-US" altLang="en-US" sz="2000" dirty="0">
                <a:latin typeface="Times New Roman" panose="02020603050405020304" charset="0"/>
                <a:cs typeface="Times New Roman" panose="02020603050405020304" charset="0"/>
              </a:rPr>
              <a:t> model to reduce overfitting.</a:t>
            </a:r>
            <a:endParaRPr lang="en-IN" altLang="en-US" sz="2000"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9405"/>
            <a:ext cx="10515600" cy="889000"/>
          </a:xfrm>
        </p:spPr>
        <p:txBody>
          <a:bodyPr/>
          <a:lstStyle/>
          <a:p>
            <a:r>
              <a:rPr lang="en-IN" altLang="en-US">
                <a:latin typeface="Times New Roman" panose="02020603050405020304" charset="0"/>
                <a:cs typeface="Times New Roman" panose="02020603050405020304" charset="0"/>
              </a:rPr>
              <a:t>ALGORITHM EXPLANATION</a:t>
            </a:r>
            <a:endParaRPr lang="en-IN" altLang="en-US">
              <a:latin typeface="Times New Roman" panose="02020603050405020304" charset="0"/>
              <a:cs typeface="Times New Roman" panose="02020603050405020304" charset="0"/>
            </a:endParaRPr>
          </a:p>
        </p:txBody>
      </p:sp>
      <p:pic>
        <p:nvPicPr>
          <p:cNvPr id="4" name="Content Placeholder 3" descr="face cnn 1"/>
          <p:cNvPicPr>
            <a:picLocks noGrp="1" noChangeAspect="1"/>
          </p:cNvPicPr>
          <p:nvPr>
            <p:ph idx="1"/>
          </p:nvPr>
        </p:nvPicPr>
        <p:blipFill>
          <a:blip r:embed="rId1"/>
          <a:stretch>
            <a:fillRect/>
          </a:stretch>
        </p:blipFill>
        <p:spPr>
          <a:xfrm>
            <a:off x="1170305" y="1102995"/>
            <a:ext cx="9493885" cy="53301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464" y="609600"/>
            <a:ext cx="9143538" cy="1066800"/>
          </a:xfrm>
        </p:spPr>
        <p:txBody>
          <a:bodyPr/>
          <a:lstStyle/>
          <a:p>
            <a:r>
              <a:rPr lang="en-US" dirty="0">
                <a:latin typeface="Times New Roman" panose="02020603050405020304" charset="0"/>
                <a:cs typeface="Times New Roman" panose="02020603050405020304" charset="0"/>
              </a:rPr>
              <a:t>REQUIREMENTS</a:t>
            </a:r>
            <a:endParaRPr lang="en-US" dirty="0">
              <a:latin typeface="Times New Roman" panose="02020603050405020304" charset="0"/>
              <a:cs typeface="Times New Roman" panose="02020603050405020304" charset="0"/>
            </a:endParaRPr>
          </a:p>
        </p:txBody>
      </p:sp>
      <p:sp>
        <p:nvSpPr>
          <p:cNvPr id="5" name="Text Placeholder 4"/>
          <p:cNvSpPr>
            <a:spLocks noGrp="1"/>
          </p:cNvSpPr>
          <p:nvPr>
            <p:ph type="body" idx="1"/>
          </p:nvPr>
        </p:nvSpPr>
        <p:spPr>
          <a:xfrm>
            <a:off x="1524001" y="1828801"/>
            <a:ext cx="4419599" cy="592088"/>
          </a:xfrm>
        </p:spPr>
        <p:txBody>
          <a:bodyPr>
            <a:normAutofit fontScale="97500"/>
          </a:bodyPr>
          <a:lstStyle/>
          <a:p>
            <a:r>
              <a:rPr lang="en-IN" dirty="0">
                <a:latin typeface="Times New Roman" panose="02020603050405020304" charset="0"/>
                <a:ea typeface="Cambria" panose="02040503050406030204" charset="0"/>
                <a:cs typeface="Times New Roman" panose="02020603050405020304" charset="0"/>
              </a:rPr>
              <a:t>SOFTWARE REQUIREMENTS</a:t>
            </a:r>
            <a:endParaRPr lang="en-IN" dirty="0">
              <a:latin typeface="Times New Roman" panose="02020603050405020304" charset="0"/>
              <a:ea typeface="Cambria" panose="02040503050406030204" charset="0"/>
              <a:cs typeface="Times New Roman" panose="02020603050405020304" charset="0"/>
            </a:endParaRPr>
          </a:p>
        </p:txBody>
      </p:sp>
      <p:sp>
        <p:nvSpPr>
          <p:cNvPr id="2" name="Content Placeholder 1"/>
          <p:cNvSpPr>
            <a:spLocks noGrp="1"/>
          </p:cNvSpPr>
          <p:nvPr>
            <p:ph sz="half" idx="2"/>
          </p:nvPr>
        </p:nvSpPr>
        <p:spPr>
          <a:xfrm>
            <a:off x="1524001" y="2420889"/>
            <a:ext cx="4419599" cy="3827510"/>
          </a:xfrm>
        </p:spPr>
        <p:txBody>
          <a:bodyPr>
            <a:noAutofit/>
          </a:bodyPr>
          <a:lstStyle/>
          <a:p>
            <a:r>
              <a:rPr lang="en-IN" sz="2000" dirty="0">
                <a:latin typeface="Times New Roman" panose="02020603050405020304" charset="0"/>
                <a:cs typeface="Times New Roman" panose="02020603050405020304" charset="0"/>
              </a:rPr>
              <a:t>Windows 8 or above </a:t>
            </a:r>
            <a:endParaRPr lang="en-IN" sz="2000"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rPr>
              <a:t>Android Studio</a:t>
            </a:r>
            <a:endParaRPr lang="en-IN" sz="2000"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rPr>
              <a:t>Firebase</a:t>
            </a:r>
            <a:endParaRPr lang="en-IN" sz="2000" dirty="0">
              <a:latin typeface="Times New Roman" panose="02020603050405020304" charset="0"/>
              <a:cs typeface="Times New Roman" panose="02020603050405020304" charset="0"/>
            </a:endParaRPr>
          </a:p>
          <a:p>
            <a:r>
              <a:rPr lang="en-IN" sz="2000" dirty="0" err="1">
                <a:latin typeface="Times New Roman" panose="02020603050405020304" charset="0"/>
                <a:cs typeface="Times New Roman" panose="02020603050405020304" charset="0"/>
              </a:rPr>
              <a:t>Pycharm</a:t>
            </a:r>
            <a:r>
              <a:rPr lang="en-IN" sz="2000" dirty="0">
                <a:latin typeface="Times New Roman" panose="02020603050405020304" charset="0"/>
                <a:cs typeface="Times New Roman" panose="02020603050405020304" charset="0"/>
              </a:rPr>
              <a:t> or </a:t>
            </a:r>
            <a:r>
              <a:rPr lang="en-IN" sz="2000" dirty="0" err="1">
                <a:latin typeface="Times New Roman" panose="02020603050405020304" charset="0"/>
                <a:cs typeface="Times New Roman" panose="02020603050405020304" charset="0"/>
              </a:rPr>
              <a:t>Jupyter</a:t>
            </a:r>
            <a:r>
              <a:rPr lang="en-IN" sz="2000" dirty="0">
                <a:latin typeface="Times New Roman" panose="02020603050405020304" charset="0"/>
                <a:cs typeface="Times New Roman" panose="02020603050405020304" charset="0"/>
              </a:rPr>
              <a:t> Notebook</a:t>
            </a:r>
            <a:endParaRPr lang="en-IN" sz="2000"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rPr>
              <a:t>Deep Learning Algorithms like CNN, RNN, LSTM</a:t>
            </a:r>
            <a:endParaRPr lang="en-IN" sz="2000"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rPr>
              <a:t>Datasets like RAVDESS Emotional speech database, Emo-DB(Berlin database of Emotional speech), Fer-2013, </a:t>
            </a:r>
            <a:r>
              <a:rPr lang="en-IN" altLang="en-US" sz="2000" dirty="0">
                <a:latin typeface="Times New Roman" panose="02020603050405020304" charset="0"/>
                <a:cs typeface="Times New Roman" panose="02020603050405020304" charset="0"/>
                <a:sym typeface="+mn-ea"/>
              </a:rPr>
              <a:t>SemEval2019</a:t>
            </a:r>
            <a:r>
              <a:rPr lang="en-IN" sz="2000" dirty="0">
                <a:latin typeface="Times New Roman" panose="02020603050405020304" charset="0"/>
                <a:cs typeface="Times New Roman" panose="02020603050405020304" charset="0"/>
              </a:rPr>
              <a:t> etc.,</a:t>
            </a:r>
            <a:endParaRPr lang="en-IN" sz="2000" dirty="0">
              <a:latin typeface="Times New Roman" panose="02020603050405020304" charset="0"/>
              <a:cs typeface="Times New Roman" panose="02020603050405020304" charset="0"/>
            </a:endParaRPr>
          </a:p>
        </p:txBody>
      </p:sp>
      <p:sp>
        <p:nvSpPr>
          <p:cNvPr id="6" name="Text Placeholder 5"/>
          <p:cNvSpPr>
            <a:spLocks noGrp="1"/>
          </p:cNvSpPr>
          <p:nvPr>
            <p:ph type="body" sz="quarter" idx="3"/>
          </p:nvPr>
        </p:nvSpPr>
        <p:spPr/>
        <p:txBody>
          <a:bodyPr>
            <a:normAutofit fontScale="97500"/>
          </a:bodyPr>
          <a:lstStyle/>
          <a:p>
            <a:r>
              <a:rPr lang="en-IN" dirty="0">
                <a:latin typeface="Times New Roman" panose="02020603050405020304" charset="0"/>
                <a:ea typeface="Cambria" panose="02040503050406030204" charset="0"/>
                <a:cs typeface="Times New Roman" panose="02020603050405020304" charset="0"/>
              </a:rPr>
              <a:t>HARDWARE REQUIREMENTS</a:t>
            </a:r>
            <a:endParaRPr lang="en-IN" dirty="0">
              <a:latin typeface="Times New Roman" panose="02020603050405020304" charset="0"/>
              <a:ea typeface="Cambria" panose="02040503050406030204" charset="0"/>
              <a:cs typeface="Times New Roman" panose="02020603050405020304" charset="0"/>
            </a:endParaRPr>
          </a:p>
        </p:txBody>
      </p:sp>
      <p:sp>
        <p:nvSpPr>
          <p:cNvPr id="7" name="Content Placeholder 6"/>
          <p:cNvSpPr>
            <a:spLocks noGrp="1"/>
          </p:cNvSpPr>
          <p:nvPr>
            <p:ph sz="quarter" idx="4"/>
          </p:nvPr>
        </p:nvSpPr>
        <p:spPr/>
        <p:txBody>
          <a:bodyPr>
            <a:normAutofit/>
          </a:bodyPr>
          <a:lstStyle/>
          <a:p>
            <a:r>
              <a:rPr lang="en-IN" sz="2400" dirty="0">
                <a:latin typeface="Times New Roman" panose="02020603050405020304" charset="0"/>
                <a:cs typeface="Times New Roman" panose="02020603050405020304" charset="0"/>
              </a:rPr>
              <a:t>Processor – i5</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Hard Disk – 5 GB</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Memory – 8 GB RAM</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Nvidia (GPU)</a:t>
            </a:r>
            <a:endParaRPr lang="en-IN" sz="2200" dirty="0">
              <a:latin typeface="Times New Roman" panose="02020603050405020304" charset="0"/>
              <a:cs typeface="Times New Roman" panose="02020603050405020304" charset="0"/>
            </a:endParaRPr>
          </a:p>
          <a:p>
            <a:endParaRPr lang="en-IN" dirty="0">
              <a:latin typeface="Cambria" panose="02040503050406030204" charset="0"/>
              <a:cs typeface="Cambria" panose="02040503050406030204" charset="0"/>
            </a:endParaRPr>
          </a:p>
          <a:p>
            <a:endParaRPr lang="en-IN" dirty="0"/>
          </a:p>
        </p:txBody>
      </p:sp>
      <p:sp>
        <p:nvSpPr>
          <p:cNvPr id="4" name="Text Placeholder 7"/>
          <p:cNvSpPr txBox="1"/>
          <p:nvPr/>
        </p:nvSpPr>
        <p:spPr>
          <a:xfrm>
            <a:off x="1541163"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anose="05000000000000000000"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anose="020B0604020202020204"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anose="05000000000000000000"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anose="020B0604020202020204"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anose="05000000000000000000"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9pPr>
          </a:lstStyle>
          <a:p>
            <a:endParaRPr 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85"/>
            <a:ext cx="10515600" cy="617220"/>
          </a:xfrm>
        </p:spPr>
        <p:txBody>
          <a:bodyPr>
            <a:normAutofit fontScale="90000"/>
          </a:bodyPr>
          <a:lstStyle/>
          <a:p>
            <a:r>
              <a:rPr lang="en-IN" altLang="en-US">
                <a:latin typeface="Times New Roman" panose="02020603050405020304" charset="0"/>
                <a:cs typeface="Times New Roman" panose="02020603050405020304" charset="0"/>
              </a:rPr>
              <a:t>USECASE DIAGRAM</a:t>
            </a:r>
            <a:endParaRPr lang="en-IN" altLang="en-US">
              <a:latin typeface="Times New Roman" panose="02020603050405020304" charset="0"/>
              <a:cs typeface="Times New Roman" panose="02020603050405020304" charset="0"/>
            </a:endParaRPr>
          </a:p>
        </p:txBody>
      </p:sp>
      <p:pic>
        <p:nvPicPr>
          <p:cNvPr id="5" name="Content Placeholder 4" descr="A close up of a map&#10;&#10;Description automatically generated"/>
          <p:cNvPicPr>
            <a:picLocks noGrp="1" noChangeAspect="1"/>
          </p:cNvPicPr>
          <p:nvPr>
            <p:ph idx="1"/>
          </p:nvPr>
        </p:nvPicPr>
        <p:blipFill>
          <a:blip r:embed="rId1"/>
          <a:stretch>
            <a:fillRect/>
          </a:stretch>
        </p:blipFill>
        <p:spPr>
          <a:xfrm>
            <a:off x="838835" y="937895"/>
            <a:ext cx="10508615" cy="57067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825"/>
            <a:ext cx="10515600" cy="978535"/>
          </a:xfrm>
        </p:spPr>
        <p:txBody>
          <a:bodyPr/>
          <a:lstStyle/>
          <a:p>
            <a:r>
              <a:rPr lang="en-IN" altLang="en-US">
                <a:latin typeface="Times New Roman" panose="02020603050405020304" charset="0"/>
                <a:cs typeface="Times New Roman" panose="02020603050405020304" charset="0"/>
              </a:rPr>
              <a:t>ABSTRACT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37615"/>
            <a:ext cx="10515600" cy="4939665"/>
          </a:xfrm>
        </p:spPr>
        <p:txBody>
          <a:bodyPr>
            <a:noAutofit/>
          </a:bodyPr>
          <a:lstStyle/>
          <a:p>
            <a:pPr algn="just">
              <a:buFont typeface="Arial" panose="020B0604020202020204" pitchFamily="34" charset="0"/>
              <a:buChar char="•"/>
            </a:pPr>
            <a:r>
              <a:rPr lang="en-US" sz="2000" dirty="0">
                <a:latin typeface="Times New Roman" panose="02020603050405020304" charset="0"/>
                <a:cs typeface="Times New Roman" panose="02020603050405020304" charset="0"/>
                <a:sym typeface="+mn-ea"/>
              </a:rPr>
              <a:t>The need for machines to react towards human emotions is required and is the need of the hour in the current digital era. </a:t>
            </a:r>
            <a:endParaRPr lang="en-US" sz="2000" dirty="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IN" altLang="en-US" sz="2000" dirty="0">
                <a:latin typeface="Times New Roman" panose="02020603050405020304" charset="0"/>
                <a:cs typeface="Times New Roman" panose="02020603050405020304" charset="0"/>
                <a:sym typeface="+mn-ea"/>
              </a:rPr>
              <a:t>We </a:t>
            </a:r>
            <a:r>
              <a:rPr lang="en-US" sz="2000" dirty="0">
                <a:latin typeface="Times New Roman" panose="02020603050405020304" charset="0"/>
                <a:cs typeface="Times New Roman" panose="02020603050405020304" charset="0"/>
                <a:sym typeface="+mn-ea"/>
              </a:rPr>
              <a:t>developed a system which takes either audio or video as input and gives the status of emotion. We classified emotions into 7 categories like happy, sad, fearful, disgust, calm, angry and surprise. </a:t>
            </a:r>
            <a:endParaRPr lang="en-US" sz="2000" dirty="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IN" altLang="en-US" sz="2000" dirty="0">
                <a:latin typeface="Times New Roman" panose="02020603050405020304" charset="0"/>
                <a:cs typeface="Times New Roman" panose="02020603050405020304" charset="0"/>
                <a:sym typeface="+mn-ea"/>
              </a:rPr>
              <a:t>For Audio, w</a:t>
            </a:r>
            <a:r>
              <a:rPr lang="en-US" sz="2000" dirty="0">
                <a:latin typeface="Times New Roman" panose="02020603050405020304" charset="0"/>
                <a:cs typeface="Times New Roman" panose="02020603050405020304" charset="0"/>
                <a:sym typeface="+mn-ea"/>
              </a:rPr>
              <a:t>e used </a:t>
            </a:r>
            <a:r>
              <a:rPr lang="en-US" sz="2000" dirty="0" err="1">
                <a:latin typeface="Times New Roman" panose="02020603050405020304" charset="0"/>
                <a:cs typeface="Times New Roman" panose="02020603050405020304" charset="0"/>
                <a:sym typeface="+mn-ea"/>
              </a:rPr>
              <a:t>Ravdess</a:t>
            </a:r>
            <a:r>
              <a:rPr lang="en-US" sz="2000" dirty="0">
                <a:latin typeface="Times New Roman" panose="02020603050405020304" charset="0"/>
                <a:cs typeface="Times New Roman" panose="02020603050405020304" charset="0"/>
                <a:sym typeface="+mn-ea"/>
              </a:rPr>
              <a:t> dataset </a:t>
            </a:r>
            <a:r>
              <a:rPr lang="en-IN" altLang="en-US" sz="2000" dirty="0">
                <a:latin typeface="Times New Roman" panose="02020603050405020304" charset="0"/>
                <a:cs typeface="Times New Roman" panose="02020603050405020304" charset="0"/>
                <a:sym typeface="+mn-ea"/>
              </a:rPr>
              <a:t>and implemented</a:t>
            </a:r>
            <a:r>
              <a:rPr lang="en-US" sz="2000" dirty="0">
                <a:latin typeface="Times New Roman" panose="02020603050405020304" charset="0"/>
                <a:cs typeface="Times New Roman" panose="02020603050405020304" charset="0"/>
                <a:sym typeface="+mn-ea"/>
              </a:rPr>
              <a:t> </a:t>
            </a:r>
            <a:r>
              <a:rPr lang="en-IN" altLang="en-US" sz="2000" dirty="0">
                <a:latin typeface="Times New Roman" panose="02020603050405020304" charset="0"/>
                <a:cs typeface="Times New Roman" panose="02020603050405020304" charset="0"/>
                <a:sym typeface="+mn-ea"/>
              </a:rPr>
              <a:t>T</a:t>
            </a:r>
            <a:r>
              <a:rPr lang="en-US" sz="2000" dirty="0">
                <a:latin typeface="Times New Roman" panose="02020603050405020304" charset="0"/>
                <a:cs typeface="Times New Roman" panose="02020603050405020304" charset="0"/>
                <a:sym typeface="+mn-ea"/>
              </a:rPr>
              <a:t>ime</a:t>
            </a:r>
            <a:r>
              <a:rPr lang="en-IN" altLang="en-US" sz="2000" dirty="0">
                <a:latin typeface="Times New Roman" panose="02020603050405020304" charset="0"/>
                <a:cs typeface="Times New Roman" panose="02020603050405020304" charset="0"/>
                <a:sym typeface="+mn-ea"/>
              </a:rPr>
              <a:t>-</a:t>
            </a:r>
            <a:r>
              <a:rPr lang="en-US" sz="2000" dirty="0">
                <a:latin typeface="Times New Roman" panose="02020603050405020304" charset="0"/>
                <a:cs typeface="Times New Roman" panose="02020603050405020304" charset="0"/>
                <a:sym typeface="+mn-ea"/>
              </a:rPr>
              <a:t>distributed CNN which extracts </a:t>
            </a:r>
            <a:r>
              <a:rPr lang="en-IN" altLang="en-US" sz="2000" dirty="0">
                <a:latin typeface="Times New Roman" panose="02020603050405020304" charset="0"/>
                <a:cs typeface="Times New Roman" panose="02020603050405020304" charset="0"/>
                <a:sym typeface="+mn-ea"/>
              </a:rPr>
              <a:t>features like </a:t>
            </a:r>
            <a:r>
              <a:rPr lang="en-US" sz="2000" dirty="0">
                <a:latin typeface="Times New Roman" panose="02020603050405020304" charset="0"/>
                <a:cs typeface="Times New Roman" panose="02020603050405020304" charset="0"/>
                <a:sym typeface="+mn-ea"/>
              </a:rPr>
              <a:t>MFCC, Mel-Scale, Spectrogram </a:t>
            </a:r>
            <a:r>
              <a:rPr lang="en-IN" altLang="en-US" sz="2000" dirty="0">
                <a:latin typeface="Times New Roman" panose="02020603050405020304" charset="0"/>
                <a:cs typeface="Times New Roman" panose="02020603050405020304" charset="0"/>
                <a:sym typeface="+mn-ea"/>
              </a:rPr>
              <a:t>for emotion recognition</a:t>
            </a:r>
            <a:r>
              <a:rPr lang="en-US" sz="2000" dirty="0">
                <a:latin typeface="Times New Roman" panose="02020603050405020304" charset="0"/>
                <a:cs typeface="Times New Roman" panose="02020603050405020304" charset="0"/>
                <a:sym typeface="+mn-ea"/>
              </a:rPr>
              <a:t>. </a:t>
            </a:r>
            <a:r>
              <a:rPr lang="en-IN" altLang="en-US" sz="2000" dirty="0">
                <a:latin typeface="Times New Roman" panose="02020603050405020304" charset="0"/>
                <a:cs typeface="Times New Roman" panose="02020603050405020304" charset="0"/>
                <a:sym typeface="+mn-ea"/>
              </a:rPr>
              <a:t>By implementing these we achieved an accuracy of  </a:t>
            </a:r>
            <a:r>
              <a:rPr lang="en-US" sz="2000" dirty="0">
                <a:latin typeface="Times New Roman" panose="02020603050405020304" charset="0"/>
                <a:cs typeface="Times New Roman" panose="02020603050405020304" charset="0"/>
                <a:sym typeface="+mn-ea"/>
              </a:rPr>
              <a:t>96% on training and about 7</a:t>
            </a:r>
            <a:r>
              <a:rPr lang="en-IN" altLang="en-US" sz="2000" dirty="0">
                <a:latin typeface="Times New Roman" panose="02020603050405020304" charset="0"/>
                <a:cs typeface="Times New Roman" panose="02020603050405020304" charset="0"/>
                <a:sym typeface="+mn-ea"/>
              </a:rPr>
              <a:t>8</a:t>
            </a:r>
            <a:r>
              <a:rPr lang="en-US" sz="2000" dirty="0">
                <a:latin typeface="Times New Roman" panose="02020603050405020304" charset="0"/>
                <a:cs typeface="Times New Roman" panose="02020603050405020304" charset="0"/>
                <a:sym typeface="+mn-ea"/>
              </a:rPr>
              <a:t>% on validation</a:t>
            </a:r>
            <a:r>
              <a:rPr lang="en-IN" altLang="en-US" sz="2000" dirty="0">
                <a:latin typeface="Times New Roman" panose="02020603050405020304" charset="0"/>
                <a:cs typeface="Times New Roman" panose="02020603050405020304" charset="0"/>
                <a:sym typeface="+mn-ea"/>
              </a:rPr>
              <a:t>.</a:t>
            </a:r>
            <a:endParaRPr lang="en-US" sz="2000" dirty="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US" sz="2000" dirty="0">
                <a:latin typeface="Times New Roman" panose="02020603050405020304" charset="0"/>
                <a:cs typeface="Times New Roman" panose="02020603050405020304" charset="0"/>
                <a:sym typeface="+mn-ea"/>
              </a:rPr>
              <a:t>For video, </a:t>
            </a:r>
            <a:r>
              <a:rPr lang="en-IN" altLang="en-US" sz="2000" dirty="0">
                <a:latin typeface="Times New Roman" panose="02020603050405020304" charset="0"/>
                <a:cs typeface="Times New Roman" panose="02020603050405020304" charset="0"/>
                <a:sym typeface="+mn-ea"/>
              </a:rPr>
              <a:t>we used </a:t>
            </a:r>
            <a:r>
              <a:rPr lang="en-US" sz="2000" dirty="0">
                <a:latin typeface="Times New Roman" panose="02020603050405020304" charset="0"/>
                <a:cs typeface="Times New Roman" panose="02020603050405020304" charset="0"/>
                <a:sym typeface="+mn-ea"/>
              </a:rPr>
              <a:t>Fer2013 dataset </a:t>
            </a:r>
            <a:r>
              <a:rPr lang="en-IN" altLang="en-US" sz="2000" dirty="0">
                <a:latin typeface="Times New Roman" panose="02020603050405020304" charset="0"/>
                <a:cs typeface="Times New Roman" panose="02020603050405020304" charset="0"/>
                <a:sym typeface="+mn-ea"/>
              </a:rPr>
              <a:t>and implemented</a:t>
            </a:r>
            <a:r>
              <a:rPr lang="en-US" sz="2000" dirty="0">
                <a:latin typeface="Times New Roman" panose="02020603050405020304" charset="0"/>
                <a:cs typeface="Times New Roman" panose="02020603050405020304" charset="0"/>
                <a:sym typeface="+mn-ea"/>
              </a:rPr>
              <a:t> CNN model w</a:t>
            </a:r>
            <a:r>
              <a:rPr lang="en-IN" altLang="en-US" sz="2000" dirty="0">
                <a:latin typeface="Times New Roman" panose="02020603050405020304" charset="0"/>
                <a:cs typeface="Times New Roman" panose="02020603050405020304" charset="0"/>
                <a:sym typeface="+mn-ea"/>
              </a:rPr>
              <a:t>hich</a:t>
            </a:r>
            <a:r>
              <a:rPr lang="en-US" sz="2000" dirty="0">
                <a:latin typeface="Times New Roman" panose="02020603050405020304" charset="0"/>
                <a:cs typeface="Times New Roman" panose="02020603050405020304" charset="0"/>
                <a:sym typeface="+mn-ea"/>
              </a:rPr>
              <a:t> synthesize</a:t>
            </a:r>
            <a:r>
              <a:rPr lang="en-IN" altLang="en-US" sz="2000" dirty="0">
                <a:latin typeface="Times New Roman" panose="02020603050405020304" charset="0"/>
                <a:cs typeface="Times New Roman" panose="02020603050405020304" charset="0"/>
                <a:sym typeface="+mn-ea"/>
              </a:rPr>
              <a:t>s</a:t>
            </a:r>
            <a:r>
              <a:rPr lang="en-US" sz="2000" dirty="0">
                <a:latin typeface="Times New Roman" panose="02020603050405020304" charset="0"/>
                <a:cs typeface="Times New Roman" panose="02020603050405020304" charset="0"/>
                <a:sym typeface="+mn-ea"/>
              </a:rPr>
              <a:t> features like </a:t>
            </a:r>
            <a:r>
              <a:rPr lang="en-US" sz="2000" dirty="0" err="1">
                <a:latin typeface="Times New Roman" panose="02020603050405020304" charset="0"/>
                <a:cs typeface="Times New Roman" panose="02020603050405020304" charset="0"/>
                <a:sym typeface="+mn-ea"/>
              </a:rPr>
              <a:t>haar</a:t>
            </a:r>
            <a:r>
              <a:rPr lang="en-US" sz="2000" dirty="0">
                <a:latin typeface="Times New Roman" panose="02020603050405020304" charset="0"/>
                <a:cs typeface="Times New Roman" panose="02020603050405020304" charset="0"/>
                <a:sym typeface="+mn-ea"/>
              </a:rPr>
              <a:t> features, HOG sliding windows, HOG features and Facial landmarks </a:t>
            </a:r>
            <a:r>
              <a:rPr lang="en-IN" altLang="en-US" sz="2000" dirty="0">
                <a:latin typeface="Times New Roman" panose="02020603050405020304" charset="0"/>
                <a:cs typeface="Times New Roman" panose="02020603050405020304" charset="0"/>
                <a:sym typeface="+mn-ea"/>
              </a:rPr>
              <a:t>to detect the emotion</a:t>
            </a:r>
            <a:r>
              <a:rPr lang="en-US" sz="2000" dirty="0">
                <a:latin typeface="Times New Roman" panose="02020603050405020304" charset="0"/>
                <a:cs typeface="Times New Roman" panose="02020603050405020304" charset="0"/>
                <a:sym typeface="+mn-ea"/>
              </a:rPr>
              <a:t>. By applying these we achieved an accuracy of about and about 89% accuracy on training and 76% on validation. </a:t>
            </a:r>
            <a:endParaRPr lang="en-US" sz="2000" dirty="0">
              <a:latin typeface="Times New Roman" panose="02020603050405020304" charset="0"/>
              <a:cs typeface="Times New Roman" panose="02020603050405020304" charset="0"/>
              <a:sym typeface="+mn-ea"/>
            </a:endParaRPr>
          </a:p>
          <a:p>
            <a:pPr algn="just">
              <a:buFont typeface="Arial" panose="020B0604020202020204" pitchFamily="34" charset="0"/>
              <a:buChar char="•"/>
            </a:pPr>
            <a:r>
              <a:rPr lang="en-IN" altLang="en-US" sz="2000" dirty="0">
                <a:latin typeface="Times New Roman" panose="02020603050405020304" charset="0"/>
                <a:cs typeface="Times New Roman" panose="02020603050405020304" charset="0"/>
                <a:sym typeface="+mn-ea"/>
              </a:rPr>
              <a:t>In future we can integrate</a:t>
            </a:r>
            <a:r>
              <a:rPr lang="en-US" sz="2000" dirty="0">
                <a:latin typeface="Times New Roman" panose="02020603050405020304" charset="0"/>
                <a:cs typeface="Times New Roman" panose="02020603050405020304" charset="0"/>
                <a:sym typeface="+mn-ea"/>
              </a:rPr>
              <a:t> these modules in interactive devices such as smartphones, smart </a:t>
            </a:r>
            <a:r>
              <a:rPr lang="en-US" sz="2000" dirty="0" err="1">
                <a:latin typeface="Times New Roman" panose="02020603050405020304" charset="0"/>
                <a:cs typeface="Times New Roman" panose="02020603050405020304" charset="0"/>
                <a:sym typeface="+mn-ea"/>
              </a:rPr>
              <a:t>wearables</a:t>
            </a:r>
            <a:r>
              <a:rPr lang="en-US" sz="2000" dirty="0">
                <a:latin typeface="Times New Roman" panose="02020603050405020304" charset="0"/>
                <a:cs typeface="Times New Roman" panose="02020603050405020304" charset="0"/>
                <a:sym typeface="+mn-ea"/>
              </a:rPr>
              <a:t>, voice assistants</a:t>
            </a:r>
            <a:r>
              <a:rPr lang="en-IN" altLang="en-US" sz="2000" dirty="0">
                <a:latin typeface="Times New Roman" panose="02020603050405020304" charset="0"/>
                <a:cs typeface="Times New Roman" panose="02020603050405020304" charset="0"/>
                <a:sym typeface="+mn-ea"/>
              </a:rPr>
              <a:t>, Google home, Alexa, Microsoft Cortana </a:t>
            </a:r>
            <a:r>
              <a:rPr lang="en-US" sz="2000" dirty="0">
                <a:latin typeface="Times New Roman" panose="02020603050405020304" charset="0"/>
                <a:cs typeface="Times New Roman" panose="02020603050405020304" charset="0"/>
                <a:sym typeface="+mn-ea"/>
              </a:rPr>
              <a:t>and other </a:t>
            </a:r>
            <a:r>
              <a:rPr lang="en-US" sz="2000" dirty="0" err="1">
                <a:latin typeface="Times New Roman" panose="02020603050405020304" charset="0"/>
                <a:cs typeface="Times New Roman" panose="02020603050405020304" charset="0"/>
                <a:sym typeface="+mn-ea"/>
              </a:rPr>
              <a:t>IoT</a:t>
            </a:r>
            <a:r>
              <a:rPr lang="en-US" sz="2000" dirty="0">
                <a:latin typeface="Times New Roman" panose="02020603050405020304" charset="0"/>
                <a:cs typeface="Times New Roman" panose="02020603050405020304" charset="0"/>
                <a:sym typeface="+mn-ea"/>
              </a:rPr>
              <a:t> devices.</a:t>
            </a:r>
            <a:endParaRPr lang="en-US" sz="2000" dirty="0">
              <a:latin typeface="Times New Roman" panose="02020603050405020304" charset="0"/>
              <a:cs typeface="Times New Roman" panose="02020603050405020304" charset="0"/>
            </a:endParaRPr>
          </a:p>
          <a:p>
            <a:pPr algn="just">
              <a:buNone/>
            </a:pP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855"/>
            <a:ext cx="10515600" cy="526415"/>
          </a:xfrm>
        </p:spPr>
        <p:txBody>
          <a:bodyPr>
            <a:normAutofit fontScale="90000"/>
          </a:bodyPr>
          <a:lstStyle/>
          <a:p>
            <a:r>
              <a:rPr lang="en-IN" altLang="en-US" sz="3200">
                <a:latin typeface="Times New Roman" panose="02020603050405020304" charset="0"/>
                <a:cs typeface="Times New Roman" panose="02020603050405020304" charset="0"/>
              </a:rPr>
              <a:t>SEQUENCE DIAGRAM</a:t>
            </a:r>
            <a:endParaRPr lang="en-IN" altLang="en-US" sz="3200">
              <a:latin typeface="Times New Roman" panose="02020603050405020304" charset="0"/>
              <a:cs typeface="Times New Roman" panose="02020603050405020304" charset="0"/>
            </a:endParaRPr>
          </a:p>
        </p:txBody>
      </p:sp>
      <p:pic>
        <p:nvPicPr>
          <p:cNvPr id="4" name="Content Placeholder 3" descr="A screenshot of a social media post&#10;&#10;Description automatically generated"/>
          <p:cNvPicPr>
            <a:picLocks noGrp="1" noChangeAspect="1"/>
          </p:cNvPicPr>
          <p:nvPr>
            <p:ph idx="1"/>
          </p:nvPr>
        </p:nvPicPr>
        <p:blipFill>
          <a:blip r:embed="rId1"/>
          <a:stretch>
            <a:fillRect/>
          </a:stretch>
        </p:blipFill>
        <p:spPr>
          <a:xfrm>
            <a:off x="1056640" y="636270"/>
            <a:ext cx="9957435" cy="60686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85"/>
            <a:ext cx="10515600" cy="1053465"/>
          </a:xfrm>
        </p:spPr>
        <p:txBody>
          <a:bodyPr/>
          <a:lstStyle/>
          <a:p>
            <a:r>
              <a:rPr lang="en-IN" altLang="en-US">
                <a:latin typeface="Times New Roman" panose="02020603050405020304" charset="0"/>
                <a:cs typeface="Times New Roman" panose="02020603050405020304" charset="0"/>
              </a:rPr>
              <a:t>CLASS DIAGRAM</a:t>
            </a:r>
            <a:endParaRPr lang="en-IN" altLang="en-US">
              <a:latin typeface="Times New Roman" panose="02020603050405020304" charset="0"/>
              <a:cs typeface="Times New Roman" panose="02020603050405020304" charset="0"/>
            </a:endParaRPr>
          </a:p>
        </p:txBody>
      </p:sp>
      <p:pic>
        <p:nvPicPr>
          <p:cNvPr id="7" name="Content Placeholder 6" descr="A screenshot of a cell phone&#10;&#10;Description automatically generated"/>
          <p:cNvPicPr>
            <a:picLocks noGrp="1" noChangeAspect="1"/>
          </p:cNvPicPr>
          <p:nvPr>
            <p:ph idx="1"/>
          </p:nvPr>
        </p:nvPicPr>
        <p:blipFill>
          <a:blip r:embed="rId1"/>
          <a:stretch>
            <a:fillRect/>
          </a:stretch>
        </p:blipFill>
        <p:spPr>
          <a:xfrm>
            <a:off x="1231265" y="1238885"/>
            <a:ext cx="9305925" cy="48469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740"/>
            <a:ext cx="10515600" cy="692150"/>
          </a:xfrm>
        </p:spPr>
        <p:txBody>
          <a:bodyPr/>
          <a:lstStyle/>
          <a:p>
            <a:r>
              <a:rPr lang="en-IN" altLang="en-US" sz="3600">
                <a:latin typeface="Times New Roman" panose="02020603050405020304" charset="0"/>
                <a:cs typeface="Times New Roman" panose="02020603050405020304" charset="0"/>
              </a:rPr>
              <a:t>ACTIVITY DIAGRAM</a:t>
            </a:r>
            <a:endParaRPr lang="en-IN" altLang="en-US" sz="3600">
              <a:latin typeface="Times New Roman" panose="02020603050405020304" charset="0"/>
              <a:cs typeface="Times New Roman" panose="02020603050405020304" charset="0"/>
            </a:endParaRPr>
          </a:p>
        </p:txBody>
      </p:sp>
      <p:pic>
        <p:nvPicPr>
          <p:cNvPr id="7" name="Content Placeholder 6" descr="A screenshot of a cell phone&#10;&#10;Description automatically generated"/>
          <p:cNvPicPr>
            <a:picLocks noGrp="1" noChangeAspect="1"/>
          </p:cNvPicPr>
          <p:nvPr>
            <p:ph idx="1"/>
          </p:nvPr>
        </p:nvPicPr>
        <p:blipFill>
          <a:blip r:embed="rId1"/>
          <a:stretch>
            <a:fillRect/>
          </a:stretch>
        </p:blipFill>
        <p:spPr>
          <a:xfrm>
            <a:off x="1306830" y="770890"/>
            <a:ext cx="9683115" cy="58743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105"/>
            <a:ext cx="10515600" cy="615950"/>
          </a:xfrm>
        </p:spPr>
        <p:txBody>
          <a:bodyPr>
            <a:normAutofit fontScale="90000"/>
          </a:bodyPr>
          <a:lstStyle/>
          <a:p>
            <a:r>
              <a:rPr lang="en-IN" altLang="en-US">
                <a:latin typeface="Times New Roman" panose="02020603050405020304" charset="0"/>
                <a:cs typeface="Times New Roman" panose="02020603050405020304" charset="0"/>
              </a:rPr>
              <a:t>IMPLEMENTATION SCREENSHOTS - SER</a:t>
            </a:r>
            <a:endParaRPr lang="en-IN" altLang="en-US">
              <a:latin typeface="Times New Roman" panose="02020603050405020304" charset="0"/>
              <a:cs typeface="Times New Roman" panose="02020603050405020304" charset="0"/>
            </a:endParaRPr>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835" y="951230"/>
            <a:ext cx="10514965" cy="54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670"/>
            <a:ext cx="10515600" cy="722630"/>
          </a:xfrm>
        </p:spPr>
        <p:txBody>
          <a:bodyPr>
            <a:normAutofit fontScale="90000"/>
          </a:bodyPr>
          <a:lstStyle/>
          <a:p>
            <a:br>
              <a:rPr lang="en-IN" altLang="en-US">
                <a:latin typeface="Times New Roman" panose="02020603050405020304" charset="0"/>
                <a:cs typeface="Times New Roman" panose="02020603050405020304" charset="0"/>
                <a:sym typeface="+mn-ea"/>
              </a:rPr>
            </a:br>
            <a:r>
              <a:rPr lang="en-IN" altLang="en-US">
                <a:latin typeface="Times New Roman" panose="02020603050405020304" charset="0"/>
                <a:cs typeface="Times New Roman" panose="02020603050405020304" charset="0"/>
                <a:sym typeface="+mn-ea"/>
              </a:rPr>
              <a:t>SER OUTPUTS IN WEBPAGE</a:t>
            </a:r>
            <a:br>
              <a:rPr lang="en-IN" altLang="en-US">
                <a:latin typeface="Times New Roman" panose="02020603050405020304" charset="0"/>
                <a:cs typeface="Times New Roman" panose="02020603050405020304" charset="0"/>
              </a:rPr>
            </a:br>
            <a:endParaRPr lang="en-IN" altLang="en-US">
              <a:latin typeface="Times New Roman" panose="02020603050405020304" charset="0"/>
              <a:cs typeface="Times New Roman" panose="02020603050405020304" charset="0"/>
            </a:endParaRPr>
          </a:p>
        </p:txBody>
      </p:sp>
      <p:pic>
        <p:nvPicPr>
          <p:cNvPr id="8" name="Content Placeholder 7" descr="A screenshot of a social media post&#10;&#10;Description automatically generated"/>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81660" y="974725"/>
            <a:ext cx="5415915" cy="2703195"/>
          </a:xfrm>
        </p:spPr>
      </p:pic>
      <p:pic>
        <p:nvPicPr>
          <p:cNvPr id="10" name="Picture 9" descr="A screenshot of a cell phon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615" y="974725"/>
            <a:ext cx="5151120" cy="2702560"/>
          </a:xfrm>
          <a:prstGeom prst="rect">
            <a:avLst/>
          </a:prstGeom>
        </p:spPr>
      </p:pic>
      <p:pic>
        <p:nvPicPr>
          <p:cNvPr id="12" name="Picture 11" descr="A screenshot of a social media pos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615" y="4014470"/>
            <a:ext cx="5151755" cy="2423795"/>
          </a:xfrm>
          <a:prstGeom prst="rect">
            <a:avLst/>
          </a:prstGeom>
        </p:spPr>
      </p:pic>
      <p:pic>
        <p:nvPicPr>
          <p:cNvPr id="14" name="Picture 13" descr="A screenshot of a cell phone&#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60" y="4014470"/>
            <a:ext cx="5415915" cy="24237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585470"/>
          </a:xfrm>
        </p:spPr>
        <p:txBody>
          <a:bodyPr>
            <a:normAutofit fontScale="90000"/>
          </a:bodyPr>
          <a:lstStyle/>
          <a:p>
            <a:r>
              <a:rPr lang="en-IN" altLang="en-US">
                <a:latin typeface="Times New Roman" panose="02020603050405020304" charset="0"/>
                <a:cs typeface="Times New Roman" panose="02020603050405020304" charset="0"/>
              </a:rPr>
              <a:t>SER OUTPUTS IN WEB PAGE</a:t>
            </a:r>
            <a:endParaRPr lang="en-IN" altLang="en-US">
              <a:latin typeface="Times New Roman" panose="02020603050405020304" charset="0"/>
              <a:cs typeface="Times New Roman" panose="02020603050405020304" charset="0"/>
            </a:endParaRPr>
          </a:p>
        </p:txBody>
      </p:sp>
      <p:pic>
        <p:nvPicPr>
          <p:cNvPr id="4" name="Content Placeholder 3" descr="x"/>
          <p:cNvPicPr>
            <a:picLocks noGrp="1" noChangeAspect="1"/>
          </p:cNvPicPr>
          <p:nvPr>
            <p:ph sz="half" idx="1"/>
          </p:nvPr>
        </p:nvPicPr>
        <p:blipFill>
          <a:blip r:embed="rId1"/>
          <a:stretch>
            <a:fillRect/>
          </a:stretch>
        </p:blipFill>
        <p:spPr>
          <a:xfrm>
            <a:off x="6383020" y="950595"/>
            <a:ext cx="5106035" cy="2458085"/>
          </a:xfrm>
          <a:prstGeom prst="rect">
            <a:avLst/>
          </a:prstGeom>
        </p:spPr>
      </p:pic>
      <p:pic>
        <p:nvPicPr>
          <p:cNvPr id="16" name="Content Placeholder 15" descr="A screenshot of a social media post&#10;&#10;Description automatically generate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34005" y="3775710"/>
            <a:ext cx="5649595" cy="2707005"/>
          </a:xfrm>
          <a:prstGeom prst="rect">
            <a:avLst/>
          </a:prstGeom>
        </p:spPr>
      </p:pic>
      <p:pic>
        <p:nvPicPr>
          <p:cNvPr id="18" name="Picture 17" descr="A screenshot of a social media pos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65" y="984885"/>
            <a:ext cx="5133340" cy="24237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235"/>
            <a:ext cx="10515600" cy="828040"/>
          </a:xfrm>
        </p:spPr>
        <p:txBody>
          <a:bodyPr>
            <a:normAutofit fontScale="90000"/>
          </a:bodyPr>
          <a:lstStyle/>
          <a:p>
            <a:r>
              <a:rPr lang="en-IN" altLang="en-US">
                <a:latin typeface="Times New Roman" panose="02020603050405020304" charset="0"/>
                <a:cs typeface="Times New Roman" panose="02020603050405020304" charset="0"/>
              </a:rPr>
              <a:t>IMPLEMENTATION SCREENSHOTS - FER</a:t>
            </a:r>
            <a:endParaRPr lang="en-IN" altLang="en-US">
              <a:latin typeface="Times New Roman" panose="02020603050405020304" charset="0"/>
              <a:cs typeface="Times New Roman" panose="02020603050405020304" charset="0"/>
            </a:endParaRPr>
          </a:p>
        </p:txBody>
      </p:sp>
      <p:sp>
        <p:nvSpPr>
          <p:cNvPr id="4" name="Text Box 3"/>
          <p:cNvSpPr txBox="1"/>
          <p:nvPr/>
        </p:nvSpPr>
        <p:spPr>
          <a:xfrm>
            <a:off x="838200" y="1253490"/>
            <a:ext cx="10348595" cy="521970"/>
          </a:xfrm>
          <a:prstGeom prst="rect">
            <a:avLst/>
          </a:prstGeom>
          <a:noFill/>
        </p:spPr>
        <p:txBody>
          <a:bodyPr wrap="square" rtlCol="0">
            <a:spAutoFit/>
          </a:bodyPr>
          <a:lstStyle/>
          <a:p>
            <a:r>
              <a:rPr lang="en-IN" altLang="en-US" sz="2800">
                <a:latin typeface="Times New Roman" panose="02020603050405020304" charset="0"/>
                <a:cs typeface="Times New Roman" panose="02020603050405020304" charset="0"/>
              </a:rPr>
              <a:t>FACE EMOTION RECOGNITION RESULT IN WEBPAGE</a:t>
            </a:r>
            <a:endParaRPr lang="en-IN" altLang="en-US" sz="2800">
              <a:latin typeface="Times New Roman" panose="02020603050405020304" charset="0"/>
              <a:cs typeface="Times New Roman" panose="02020603050405020304" charset="0"/>
            </a:endParaRPr>
          </a:p>
        </p:txBody>
      </p:sp>
      <p:pic>
        <p:nvPicPr>
          <p:cNvPr id="6" name="Content Placeholder 5" descr="A picture containing group&#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66863" y="1825625"/>
            <a:ext cx="6658273" cy="435133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180" y="404495"/>
            <a:ext cx="9791700" cy="648335"/>
          </a:xfrm>
        </p:spPr>
        <p:txBody>
          <a:bodyPr>
            <a:normAutofit fontScale="90000"/>
          </a:bodyPr>
          <a:lstStyle/>
          <a:p>
            <a:r>
              <a:rPr lang="en-IN" altLang="en-US" dirty="0">
                <a:latin typeface="Times New Roman" panose="02020603050405020304" charset="0"/>
                <a:cs typeface="Times New Roman" panose="02020603050405020304" charset="0"/>
              </a:rPr>
              <a:t>FER OUTPUTS IN WEB PAGE</a:t>
            </a:r>
            <a:endParaRPr lang="en-IN" altLang="en-US" dirty="0">
              <a:latin typeface="Times New Roman" panose="02020603050405020304" charset="0"/>
              <a:cs typeface="Times New Roman" panose="02020603050405020304" charset="0"/>
            </a:endParaRPr>
          </a:p>
        </p:txBody>
      </p:sp>
      <p:pic>
        <p:nvPicPr>
          <p:cNvPr id="8" name="Picture 7" descr="A screenshot of a pers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916" y="1200064"/>
            <a:ext cx="5454505" cy="5253441"/>
          </a:xfrm>
          <a:prstGeom prst="rect">
            <a:avLst/>
          </a:prstGeom>
        </p:spPr>
      </p:pic>
      <p:pic>
        <p:nvPicPr>
          <p:cNvPr id="9" name="Picture 8" descr="A screenshot of a social media pos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581" y="1200064"/>
            <a:ext cx="5413804" cy="53293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15" y="344805"/>
            <a:ext cx="9143365" cy="635635"/>
          </a:xfrm>
        </p:spPr>
        <p:txBody>
          <a:bodyPr>
            <a:normAutofit fontScale="90000"/>
          </a:bodyPr>
          <a:lstStyle/>
          <a:p>
            <a:r>
              <a:rPr lang="en-IN" altLang="en-US" dirty="0">
                <a:latin typeface="Times New Roman" panose="02020603050405020304" charset="0"/>
                <a:cs typeface="Times New Roman" panose="02020603050405020304" charset="0"/>
              </a:rPr>
              <a:t>FER OUTPUTS IN WEB PAGE</a:t>
            </a:r>
            <a:endParaRPr lang="en-IN" altLang="en-US" dirty="0">
              <a:latin typeface="Times New Roman" panose="02020603050405020304" charset="0"/>
              <a:cs typeface="Times New Roman" panose="02020603050405020304" charset="0"/>
            </a:endParaRPr>
          </a:p>
        </p:txBody>
      </p:sp>
      <p:pic>
        <p:nvPicPr>
          <p:cNvPr id="8" name="Picture 7"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275" y="1235192"/>
            <a:ext cx="5147074" cy="5214730"/>
          </a:xfrm>
          <a:prstGeom prst="rect">
            <a:avLst/>
          </a:prstGeom>
        </p:spPr>
      </p:pic>
      <p:pic>
        <p:nvPicPr>
          <p:cNvPr id="11" name="Picture 10" descr="A picture containing food,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115" y="1357313"/>
            <a:ext cx="4738176" cy="50926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85" y="167005"/>
            <a:ext cx="7863840" cy="741680"/>
          </a:xfrm>
        </p:spPr>
        <p:txBody>
          <a:bodyPr>
            <a:normAutofit/>
          </a:bodyPr>
          <a:lstStyle/>
          <a:p>
            <a:r>
              <a:rPr lang="en-IN" altLang="en-US" dirty="0">
                <a:latin typeface="Times New Roman" panose="02020603050405020304" charset="0"/>
                <a:cs typeface="Times New Roman" panose="02020603050405020304" charset="0"/>
              </a:rPr>
              <a:t>FER OUTPUTS IN WEB PAGE</a:t>
            </a:r>
            <a:endParaRPr lang="en-IN" altLang="en-US" dirty="0">
              <a:latin typeface="Times New Roman" panose="02020603050405020304" charset="0"/>
              <a:cs typeface="Times New Roman" panose="0202060305040502030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4049" y="1181893"/>
            <a:ext cx="5306695" cy="406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948" y="1181894"/>
            <a:ext cx="4738176" cy="406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235"/>
          </a:xfrm>
        </p:spPr>
        <p:txBody>
          <a:bodyPr>
            <a:normAutofit/>
          </a:bodyPr>
          <a:lstStyle/>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02105"/>
            <a:ext cx="10515600" cy="3928745"/>
          </a:xfrm>
        </p:spPr>
        <p:txBody>
          <a:bodyPr>
            <a:noAutofit/>
          </a:bodyPr>
          <a:lstStyle/>
          <a:p>
            <a:pPr algn="just"/>
            <a:r>
              <a:rPr lang="en-IN" sz="2000" dirty="0">
                <a:latin typeface="Times New Roman" panose="02020603050405020304" charset="0"/>
                <a:cs typeface="Times New Roman" panose="02020603050405020304" charset="0"/>
                <a:sym typeface="+mn-ea"/>
              </a:rPr>
              <a:t> Emotion Recognition is the process of identifying human emotion. Human emotions can be analysed by various approaches like Facial expressions, audio, text, body movement and gestures etc.,</a:t>
            </a:r>
            <a:endParaRPr lang="en-IN" sz="2000" dirty="0">
              <a:latin typeface="Times New Roman" panose="02020603050405020304" charset="0"/>
              <a:cs typeface="Times New Roman" panose="02020603050405020304" charset="0"/>
              <a:sym typeface="+mn-ea"/>
            </a:endParaRPr>
          </a:p>
          <a:p>
            <a:pPr algn="just"/>
            <a:r>
              <a:rPr lang="en-IN" altLang="en-US" sz="2000" dirty="0">
                <a:latin typeface="Times New Roman" panose="02020603050405020304" charset="0"/>
                <a:cs typeface="Times New Roman" panose="02020603050405020304" charset="0"/>
                <a:sym typeface="+mn-ea"/>
              </a:rPr>
              <a:t>The idea behind creating this project was to build a Multimodal Emotion Recognition (MER) deep learning model that could detect emotions under any circumstances of  either video or speech.</a:t>
            </a:r>
            <a:endParaRPr lang="en-IN" sz="2000" dirty="0">
              <a:latin typeface="Times New Roman" panose="02020603050405020304" charset="0"/>
              <a:cs typeface="Times New Roman" panose="02020603050405020304" charset="0"/>
              <a:sym typeface="+mn-ea"/>
            </a:endParaRPr>
          </a:p>
          <a:p>
            <a:pPr algn="just"/>
            <a:r>
              <a:rPr lang="en-IN" sz="2000" dirty="0">
                <a:latin typeface="Times New Roman" panose="02020603050405020304" charset="0"/>
                <a:cs typeface="Times New Roman" panose="02020603050405020304" charset="0"/>
                <a:sym typeface="+mn-ea"/>
              </a:rPr>
              <a:t> </a:t>
            </a:r>
            <a:r>
              <a:rPr lang="en-IN" sz="2000" dirty="0" err="1">
                <a:latin typeface="Times New Roman" panose="02020603050405020304" charset="0"/>
                <a:cs typeface="Times New Roman" panose="02020603050405020304" charset="0"/>
                <a:sym typeface="+mn-ea"/>
              </a:rPr>
              <a:t>Unimodal</a:t>
            </a:r>
            <a:r>
              <a:rPr lang="en-IN" sz="2000" dirty="0">
                <a:latin typeface="Times New Roman" panose="02020603050405020304" charset="0"/>
                <a:cs typeface="Times New Roman" panose="02020603050405020304" charset="0"/>
                <a:sym typeface="+mn-ea"/>
              </a:rPr>
              <a:t> systems cannot provide more information about the user and to various exterior factors. This has led to the development of multimodal systems rather than </a:t>
            </a:r>
            <a:r>
              <a:rPr lang="en-IN" sz="2000" dirty="0" err="1">
                <a:latin typeface="Times New Roman" panose="02020603050405020304" charset="0"/>
                <a:cs typeface="Times New Roman" panose="02020603050405020304" charset="0"/>
                <a:sym typeface="+mn-ea"/>
              </a:rPr>
              <a:t>unimodal</a:t>
            </a:r>
            <a:r>
              <a:rPr lang="en-IN" sz="2000" dirty="0">
                <a:latin typeface="Times New Roman" panose="02020603050405020304" charset="0"/>
                <a:cs typeface="Times New Roman" panose="02020603050405020304" charset="0"/>
                <a:sym typeface="+mn-ea"/>
              </a:rPr>
              <a:t> systems.</a:t>
            </a:r>
            <a:endParaRPr lang="en-IN" sz="2000" dirty="0">
              <a:latin typeface="Times New Roman" panose="02020603050405020304" charset="0"/>
              <a:cs typeface="Times New Roman" panose="02020603050405020304" charset="0"/>
              <a:sym typeface="+mn-ea"/>
            </a:endParaRPr>
          </a:p>
          <a:p>
            <a:pPr algn="just"/>
            <a:r>
              <a:rPr lang="en-IN" sz="2000" dirty="0">
                <a:latin typeface="Times New Roman" panose="02020603050405020304" charset="0"/>
                <a:cs typeface="Times New Roman" panose="02020603050405020304" charset="0"/>
                <a:sym typeface="+mn-ea"/>
              </a:rPr>
              <a:t>For multimodal systems to give accurate results using different types of data, fusion techniques are used. Various fusion techniques which can be used are feature-level, hybrid multimodal, decision- level, rule-based, classification-based, model-level, and estimation-based fusions. </a:t>
            </a:r>
            <a:endParaRPr lang="en-IN" sz="2000" dirty="0">
              <a:latin typeface="Times New Roman" panose="02020603050405020304" charset="0"/>
              <a:cs typeface="Times New Roman" panose="02020603050405020304" charset="0"/>
              <a:sym typeface="+mn-ea"/>
            </a:endParaRPr>
          </a:p>
          <a:p>
            <a:pPr algn="just"/>
            <a:r>
              <a:rPr lang="en-IN" sz="2000" dirty="0">
                <a:latin typeface="Times New Roman" panose="02020603050405020304" charset="0"/>
                <a:cs typeface="Times New Roman" panose="02020603050405020304" charset="0"/>
                <a:sym typeface="+mn-ea"/>
              </a:rPr>
              <a:t>Emotion recognition systems can be deployed into diverse applications. The information obtained from these systems is being used in fields like health, education, tourism, and commerce, etc. </a:t>
            </a:r>
            <a:endParaRPr lang="en-IN" sz="2000" dirty="0">
              <a:latin typeface="Times New Roman" panose="02020603050405020304" charset="0"/>
              <a:cs typeface="Times New Roman" panose="0202060305040502030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latin typeface="Times New Roman" panose="02020603050405020304" charset="0"/>
                <a:cs typeface="Times New Roman" panose="02020603050405020304" charset="0"/>
              </a:rPr>
              <a:t>FER OUTPUTS IN WEB PAGE</a:t>
            </a:r>
            <a:endParaRPr lang="en-IN" altLang="en-US">
              <a:latin typeface="Times New Roman" panose="02020603050405020304" charset="0"/>
              <a:cs typeface="Times New Roman" panose="02020603050405020304" charset="0"/>
            </a:endParaRPr>
          </a:p>
        </p:txBody>
      </p:sp>
      <p:pic>
        <p:nvPicPr>
          <p:cNvPr id="4" name="Content Placeholder 2" descr="xxx"/>
          <p:cNvPicPr>
            <a:picLocks noGrp="1" noChangeAspect="1"/>
          </p:cNvPicPr>
          <p:nvPr>
            <p:ph idx="1"/>
          </p:nvPr>
        </p:nvPicPr>
        <p:blipFill>
          <a:blip r:embed="rId1"/>
          <a:stretch>
            <a:fillRect/>
          </a:stretch>
        </p:blipFill>
        <p:spPr>
          <a:xfrm>
            <a:off x="2617470" y="1691005"/>
            <a:ext cx="6955155" cy="44862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885"/>
          </a:xfrm>
        </p:spPr>
        <p:txBody>
          <a:bodyPr/>
          <a:lstStyle/>
          <a:p>
            <a:r>
              <a:rPr lang="en-IN" altLang="en-US">
                <a:latin typeface="Times New Roman" panose="02020603050405020304" charset="0"/>
                <a:cs typeface="Times New Roman" panose="02020603050405020304" charset="0"/>
              </a:rPr>
              <a:t>TESTCASE TEMPLATE</a:t>
            </a:r>
            <a:endParaRPr lang="en-IN" altLang="en-US">
              <a:latin typeface="Times New Roman" panose="02020603050405020304" charset="0"/>
              <a:cs typeface="Times New Roman" panose="02020603050405020304" charset="0"/>
            </a:endParaRPr>
          </a:p>
        </p:txBody>
      </p:sp>
      <p:graphicFrame>
        <p:nvGraphicFramePr>
          <p:cNvPr id="4" name="Content Placeholder 3"/>
          <p:cNvGraphicFramePr>
            <a:graphicFrameLocks noGrp="1"/>
          </p:cNvGraphicFramePr>
          <p:nvPr>
            <p:ph idx="1"/>
          </p:nvPr>
        </p:nvGraphicFramePr>
        <p:xfrm>
          <a:off x="876300" y="1228724"/>
          <a:ext cx="10477500" cy="4861145"/>
        </p:xfrm>
        <a:graphic>
          <a:graphicData uri="http://schemas.openxmlformats.org/drawingml/2006/table">
            <a:tbl>
              <a:tblPr firstRow="1" bandRow="1">
                <a:tableStyleId>{5C22544A-7EE6-4342-B048-85BDC9FD1C3A}</a:tableStyleId>
              </a:tblPr>
              <a:tblGrid>
                <a:gridCol w="541591"/>
                <a:gridCol w="1250846"/>
                <a:gridCol w="2242286"/>
                <a:gridCol w="2363132"/>
                <a:gridCol w="2333395"/>
                <a:gridCol w="1746250"/>
              </a:tblGrid>
              <a:tr h="380585">
                <a:tc>
                  <a:txBody>
                    <a:bodyPr/>
                    <a:lstStyle/>
                    <a:p>
                      <a:pPr algn="ctr">
                        <a:buNone/>
                      </a:pPr>
                      <a:r>
                        <a:rPr lang="en-IN" altLang="en-US" sz="1600" dirty="0" err="1">
                          <a:latin typeface="Times New Roman" panose="02020603050405020304" charset="0"/>
                          <a:cs typeface="Times New Roman" panose="02020603050405020304" charset="0"/>
                        </a:rPr>
                        <a:t>Sno</a:t>
                      </a:r>
                      <a:endParaRPr lang="en-IN" altLang="en-US" sz="1600" dirty="0">
                        <a:latin typeface="Times New Roman" panose="02020603050405020304" charset="0"/>
                        <a:cs typeface="Times New Roman" panose="02020603050405020304" charset="0"/>
                      </a:endParaRPr>
                    </a:p>
                  </a:txBody>
                  <a:tcPr/>
                </a:tc>
                <a:tc>
                  <a:txBody>
                    <a:bodyPr/>
                    <a:lstStyle/>
                    <a:p>
                      <a:pPr>
                        <a:buNone/>
                      </a:pPr>
                      <a:r>
                        <a:rPr lang="en-IN" altLang="en-US" sz="1600">
                          <a:latin typeface="Times New Roman" panose="02020603050405020304" charset="0"/>
                          <a:cs typeface="Times New Roman" panose="02020603050405020304" charset="0"/>
                        </a:rPr>
                        <a:t>TestCase ID</a:t>
                      </a:r>
                      <a:endParaRPr lang="en-IN" altLang="en-US" sz="160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TestCase Name</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Expected Result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Actual Result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Status</a:t>
                      </a:r>
                      <a:endParaRPr lang="en-IN" altLang="en-US">
                        <a:latin typeface="Times New Roman" panose="02020603050405020304" charset="0"/>
                        <a:cs typeface="Times New Roman" panose="02020603050405020304" charset="0"/>
                      </a:endParaRPr>
                    </a:p>
                  </a:txBody>
                  <a:tcPr/>
                </a:tc>
              </a:tr>
              <a:tr h="1187424">
                <a:tc>
                  <a:txBody>
                    <a:bodyPr/>
                    <a:lstStyle/>
                    <a:p>
                      <a:pPr algn="ctr">
                        <a:buNone/>
                      </a:pPr>
                      <a:r>
                        <a:rPr lang="en-IN" altLang="en-US" sz="1800">
                          <a:latin typeface="Times New Roman" panose="02020603050405020304" charset="0"/>
                          <a:cs typeface="Times New Roman" panose="02020603050405020304" charset="0"/>
                        </a:rPr>
                        <a:t>1</a:t>
                      </a:r>
                      <a:endParaRPr lang="en-IN" altLang="en-US" sz="180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TC001</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Audio file format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SER Model shouldn't support .mp3, .mp4,</a:t>
                      </a:r>
                      <a:endParaRPr lang="en-IN" altLang="en-US">
                        <a:latin typeface="Times New Roman" panose="02020603050405020304" charset="0"/>
                        <a:cs typeface="Times New Roman" panose="02020603050405020304" charset="0"/>
                      </a:endParaRPr>
                    </a:p>
                    <a:p>
                      <a:pPr algn="ctr">
                        <a:buNone/>
                      </a:pPr>
                      <a:r>
                        <a:rPr lang="en-IN" altLang="en-US">
                          <a:latin typeface="Times New Roman" panose="02020603050405020304" charset="0"/>
                          <a:cs typeface="Times New Roman" panose="02020603050405020304" charset="0"/>
                        </a:rPr>
                        <a:t> .ogg audio file formats.</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Failed to support.mp3, .mp4, </a:t>
                      </a:r>
                      <a:endParaRPr lang="en-IN" altLang="en-US">
                        <a:latin typeface="Times New Roman" panose="02020603050405020304" charset="0"/>
                        <a:cs typeface="Times New Roman" panose="02020603050405020304" charset="0"/>
                      </a:endParaRPr>
                    </a:p>
                    <a:p>
                      <a:pPr algn="ctr">
                        <a:buNone/>
                      </a:pPr>
                      <a:r>
                        <a:rPr lang="en-IN" altLang="en-US">
                          <a:latin typeface="Times New Roman" panose="02020603050405020304" charset="0"/>
                          <a:cs typeface="Times New Roman" panose="02020603050405020304" charset="0"/>
                        </a:rPr>
                        <a:t>.ogg file formats</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tc>
              </a:tr>
              <a:tr h="913403">
                <a:tc>
                  <a:txBody>
                    <a:bodyPr/>
                    <a:lstStyle/>
                    <a:p>
                      <a:pPr algn="ctr">
                        <a:buNone/>
                      </a:pPr>
                      <a:r>
                        <a:rPr lang="en-IN" altLang="en-US">
                          <a:latin typeface="Times New Roman" panose="02020603050405020304" charset="0"/>
                          <a:cs typeface="Times New Roman" panose="02020603050405020304" charset="0"/>
                        </a:rPr>
                        <a:t>2</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TC002</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Audio file format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SER Model should support .wav file formats only.</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It supports .wav file format.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tc>
              </a:tr>
              <a:tr h="913403">
                <a:tc>
                  <a:txBody>
                    <a:bodyPr/>
                    <a:lstStyle/>
                    <a:p>
                      <a:pPr algn="ctr">
                        <a:buNone/>
                      </a:pPr>
                      <a:r>
                        <a:rPr lang="en-IN" altLang="en-US">
                          <a:latin typeface="Times New Roman" panose="02020603050405020304" charset="0"/>
                          <a:cs typeface="Times New Roman" panose="02020603050405020304" charset="0"/>
                        </a:rPr>
                        <a:t>3</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TC003</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Size of Audio file</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SER model shouldn't allow larger audio files as input.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Failed to take large audio files.</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tc>
              </a:tr>
              <a:tr h="1461445">
                <a:tc>
                  <a:txBody>
                    <a:bodyPr/>
                    <a:lstStyle/>
                    <a:p>
                      <a:pPr algn="ctr">
                        <a:buNone/>
                      </a:pPr>
                      <a:r>
                        <a:rPr lang="en-IN" altLang="en-US" dirty="0">
                          <a:latin typeface="Times New Roman" panose="02020603050405020304" charset="0"/>
                          <a:cs typeface="Times New Roman" panose="02020603050405020304" charset="0"/>
                        </a:rPr>
                        <a:t>4</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TC004</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Length of Audio file</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Model should take </a:t>
                      </a:r>
                      <a:r>
                        <a:rPr lang="en-IN" altLang="en-US" sz="1800" dirty="0">
                          <a:latin typeface="Times New Roman" panose="02020603050405020304" charset="0"/>
                          <a:cs typeface="Times New Roman" panose="02020603050405020304" charset="0"/>
                          <a:sym typeface="+mn-ea"/>
                        </a:rPr>
                        <a:t>audio file of length </a:t>
                      </a:r>
                      <a:r>
                        <a:rPr lang="en-IN" altLang="en-US" dirty="0">
                          <a:latin typeface="Times New Roman" panose="02020603050405020304" charset="0"/>
                          <a:cs typeface="Times New Roman" panose="02020603050405020304" charset="0"/>
                        </a:rPr>
                        <a:t>less than 5 sec while recording the live audio.</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 Unable to record an audio file of length </a:t>
                      </a:r>
                      <a:endParaRPr lang="en-IN" altLang="en-US">
                        <a:latin typeface="Times New Roman" panose="02020603050405020304" charset="0"/>
                        <a:cs typeface="Times New Roman" panose="02020603050405020304" charset="0"/>
                      </a:endParaRPr>
                    </a:p>
                    <a:p>
                      <a:pPr algn="ctr">
                        <a:buNone/>
                      </a:pPr>
                      <a:r>
                        <a:rPr lang="en-IN" altLang="en-US">
                          <a:latin typeface="Times New Roman" panose="02020603050405020304" charset="0"/>
                          <a:cs typeface="Times New Roman" panose="02020603050405020304" charset="0"/>
                        </a:rPr>
                        <a:t>&gt; 5sec.</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PASS</a:t>
                      </a:r>
                      <a:endParaRPr lang="en-IN" altLang="en-US"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885"/>
          </a:xfrm>
        </p:spPr>
        <p:txBody>
          <a:bodyPr/>
          <a:lstStyle/>
          <a:p>
            <a:r>
              <a:rPr lang="en-IN" altLang="en-US">
                <a:latin typeface="Times New Roman" panose="02020603050405020304" charset="0"/>
                <a:cs typeface="Times New Roman" panose="02020603050405020304" charset="0"/>
              </a:rPr>
              <a:t>TESTCASE TEMPLATE</a:t>
            </a:r>
            <a:endParaRPr lang="en-IN" altLang="en-US">
              <a:latin typeface="Times New Roman" panose="02020603050405020304" charset="0"/>
              <a:cs typeface="Times New Roman" panose="02020603050405020304" charset="0"/>
            </a:endParaRPr>
          </a:p>
        </p:txBody>
      </p:sp>
      <p:graphicFrame>
        <p:nvGraphicFramePr>
          <p:cNvPr id="4" name="Content Placeholder 3"/>
          <p:cNvGraphicFramePr>
            <a:graphicFrameLocks noGrp="1"/>
          </p:cNvGraphicFramePr>
          <p:nvPr>
            <p:ph idx="1"/>
          </p:nvPr>
        </p:nvGraphicFramePr>
        <p:xfrm>
          <a:off x="857250" y="1219200"/>
          <a:ext cx="10496549" cy="4591048"/>
        </p:xfrm>
        <a:graphic>
          <a:graphicData uri="http://schemas.openxmlformats.org/drawingml/2006/table">
            <a:tbl>
              <a:tblPr firstRow="1" bandRow="1">
                <a:tableStyleId>{5C22544A-7EE6-4342-B048-85BDC9FD1C3A}</a:tableStyleId>
              </a:tblPr>
              <a:tblGrid>
                <a:gridCol w="542575"/>
                <a:gridCol w="1253121"/>
                <a:gridCol w="2246363"/>
                <a:gridCol w="2367428"/>
                <a:gridCol w="2337637"/>
                <a:gridCol w="1749425"/>
              </a:tblGrid>
              <a:tr h="381316">
                <a:tc>
                  <a:txBody>
                    <a:bodyPr/>
                    <a:lstStyle/>
                    <a:p>
                      <a:pPr algn="ctr">
                        <a:buNone/>
                      </a:pPr>
                      <a:r>
                        <a:rPr lang="en-IN" altLang="en-US" sz="1600" dirty="0" err="1">
                          <a:latin typeface="Times New Roman" panose="02020603050405020304" charset="0"/>
                          <a:cs typeface="Times New Roman" panose="02020603050405020304" charset="0"/>
                        </a:rPr>
                        <a:t>Sno</a:t>
                      </a:r>
                      <a:endParaRPr lang="en-IN" altLang="en-US" sz="1600" dirty="0">
                        <a:latin typeface="Times New Roman" panose="02020603050405020304" charset="0"/>
                        <a:cs typeface="Times New Roman" panose="02020603050405020304" charset="0"/>
                      </a:endParaRPr>
                    </a:p>
                  </a:txBody>
                  <a:tcPr/>
                </a:tc>
                <a:tc>
                  <a:txBody>
                    <a:bodyPr/>
                    <a:lstStyle/>
                    <a:p>
                      <a:pPr algn="ctr">
                        <a:buNone/>
                      </a:pPr>
                      <a:r>
                        <a:rPr lang="en-IN" altLang="en-US" sz="1600">
                          <a:latin typeface="Times New Roman" panose="02020603050405020304" charset="0"/>
                          <a:cs typeface="Times New Roman" panose="02020603050405020304" charset="0"/>
                        </a:rPr>
                        <a:t>TestCase ID</a:t>
                      </a:r>
                      <a:endParaRPr lang="en-IN" altLang="en-US" sz="160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TestCase Name</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Expected Result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Actual Result</a:t>
                      </a:r>
                      <a:endParaRPr lang="en-IN" altLang="en-US">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Status</a:t>
                      </a:r>
                      <a:endParaRPr lang="en-IN" altLang="en-US">
                        <a:latin typeface="Times New Roman" panose="02020603050405020304" charset="0"/>
                        <a:cs typeface="Times New Roman" panose="02020603050405020304" charset="0"/>
                      </a:endParaRPr>
                    </a:p>
                  </a:txBody>
                  <a:tcPr/>
                </a:tc>
              </a:tr>
              <a:tr h="915159">
                <a:tc>
                  <a:txBody>
                    <a:bodyPr/>
                    <a:lstStyle/>
                    <a:p>
                      <a:pPr algn="ctr">
                        <a:buNone/>
                      </a:pPr>
                      <a:r>
                        <a:rPr lang="en-IN" altLang="en-US" dirty="0">
                          <a:latin typeface="Times New Roman" panose="02020603050405020304" charset="0"/>
                          <a:cs typeface="Times New Roman" panose="02020603050405020304" charset="0"/>
                        </a:rPr>
                        <a:t>5</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TC005</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US" altLang="en-US" dirty="0">
                          <a:latin typeface="Times New Roman" panose="02020603050405020304" charset="0"/>
                          <a:cs typeface="Times New Roman" panose="02020603050405020304" charset="0"/>
                        </a:rPr>
                        <a:t>Video file format</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US" altLang="en-US" dirty="0">
                          <a:latin typeface="Times New Roman" panose="02020603050405020304" charset="0"/>
                          <a:cs typeface="Times New Roman" panose="02020603050405020304" charset="0"/>
                        </a:rPr>
                        <a:t>FER model should support .mp4 video file formats.</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US" dirty="0"/>
                        <a:t>.mp4 format is supported.</a:t>
                      </a:r>
                      <a:endParaRPr lang="en-US" dirty="0"/>
                    </a:p>
                  </a:txBody>
                  <a:tcPr/>
                </a:tc>
                <a:tc>
                  <a:txBody>
                    <a:bodyPr/>
                    <a:lstStyle/>
                    <a:p>
                      <a:pPr algn="ctr">
                        <a:buNone/>
                      </a:pPr>
                      <a:r>
                        <a:rPr lang="en-US" dirty="0"/>
                        <a:t>PASS</a:t>
                      </a:r>
                      <a:endParaRPr lang="en-US" dirty="0"/>
                    </a:p>
                  </a:txBody>
                  <a:tcPr/>
                </a:tc>
              </a:tr>
              <a:tr h="915159">
                <a:tc>
                  <a:txBody>
                    <a:bodyPr/>
                    <a:lstStyle/>
                    <a:p>
                      <a:pPr algn="ctr">
                        <a:buNone/>
                      </a:pPr>
                      <a:r>
                        <a:rPr lang="en-US" altLang="en-US" dirty="0">
                          <a:latin typeface="Times New Roman" panose="02020603050405020304" charset="0"/>
                          <a:cs typeface="Times New Roman" panose="02020603050405020304" charset="0"/>
                        </a:rPr>
                        <a:t>6</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TC006</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Video file format</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FER Model should support .</a:t>
                      </a:r>
                      <a:r>
                        <a:rPr lang="en-IN" altLang="en-US" dirty="0" err="1">
                          <a:latin typeface="Times New Roman" panose="02020603050405020304" charset="0"/>
                          <a:cs typeface="Times New Roman" panose="02020603050405020304" charset="0"/>
                        </a:rPr>
                        <a:t>webm</a:t>
                      </a:r>
                      <a:r>
                        <a:rPr lang="en-IN" altLang="en-US" dirty="0">
                          <a:latin typeface="Times New Roman" panose="02020603050405020304" charset="0"/>
                          <a:cs typeface="Times New Roman" panose="02020603050405020304" charset="0"/>
                        </a:rPr>
                        <a:t> video file formats.</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a:t>
                      </a:r>
                      <a:r>
                        <a:rPr lang="en-IN" altLang="en-US" dirty="0" err="1">
                          <a:latin typeface="Times New Roman" panose="02020603050405020304" charset="0"/>
                          <a:cs typeface="Times New Roman" panose="02020603050405020304" charset="0"/>
                        </a:rPr>
                        <a:t>webm</a:t>
                      </a:r>
                      <a:r>
                        <a:rPr lang="en-IN" altLang="en-US" dirty="0">
                          <a:latin typeface="Times New Roman" panose="02020603050405020304" charset="0"/>
                          <a:cs typeface="Times New Roman" panose="02020603050405020304" charset="0"/>
                        </a:rPr>
                        <a:t> format is supported.</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tc>
              </a:tr>
              <a:tr h="915159">
                <a:tc>
                  <a:txBody>
                    <a:bodyPr/>
                    <a:lstStyle/>
                    <a:p>
                      <a:pPr algn="ctr">
                        <a:buNone/>
                      </a:pPr>
                      <a:r>
                        <a:rPr lang="en-US" altLang="en-US" dirty="0">
                          <a:latin typeface="Times New Roman" panose="02020603050405020304" charset="0"/>
                          <a:cs typeface="Times New Roman" panose="02020603050405020304" charset="0"/>
                        </a:rPr>
                        <a:t>7</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TC007</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US" altLang="en-US" dirty="0">
                          <a:latin typeface="Times New Roman" panose="02020603050405020304" charset="0"/>
                          <a:cs typeface="Times New Roman" panose="02020603050405020304" charset="0"/>
                        </a:rPr>
                        <a:t>Video file format</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FER Model should support .</a:t>
                      </a:r>
                      <a:r>
                        <a:rPr lang="en-IN" altLang="en-US" dirty="0" err="1">
                          <a:latin typeface="Times New Roman" panose="02020603050405020304" charset="0"/>
                          <a:cs typeface="Times New Roman" panose="02020603050405020304" charset="0"/>
                        </a:rPr>
                        <a:t>ogg</a:t>
                      </a:r>
                      <a:r>
                        <a:rPr lang="en-IN" altLang="en-US">
                          <a:latin typeface="Times New Roman" panose="02020603050405020304" charset="0"/>
                          <a:cs typeface="Times New Roman" panose="02020603050405020304" charset="0"/>
                        </a:rPr>
                        <a:t> video file </a:t>
                      </a:r>
                      <a:r>
                        <a:rPr lang="en-IN" altLang="en-US" dirty="0">
                          <a:latin typeface="Times New Roman" panose="02020603050405020304" charset="0"/>
                          <a:cs typeface="Times New Roman" panose="02020603050405020304" charset="0"/>
                        </a:rPr>
                        <a:t>formats </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a:t>
                      </a:r>
                      <a:r>
                        <a:rPr lang="en-IN" altLang="en-US" dirty="0" err="1">
                          <a:latin typeface="Times New Roman" panose="02020603050405020304" charset="0"/>
                          <a:cs typeface="Times New Roman" panose="02020603050405020304" charset="0"/>
                        </a:rPr>
                        <a:t>ogg</a:t>
                      </a:r>
                      <a:r>
                        <a:rPr lang="en-IN" altLang="en-US" dirty="0">
                          <a:latin typeface="Times New Roman" panose="02020603050405020304" charset="0"/>
                          <a:cs typeface="Times New Roman" panose="02020603050405020304" charset="0"/>
                        </a:rPr>
                        <a:t> format is supported.</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tc>
              </a:tr>
              <a:tr h="1464255">
                <a:tc>
                  <a:txBody>
                    <a:bodyPr/>
                    <a:lstStyle/>
                    <a:p>
                      <a:pPr algn="ctr">
                        <a:buNone/>
                      </a:pPr>
                      <a:r>
                        <a:rPr lang="en-US" altLang="en-US" dirty="0">
                          <a:latin typeface="Times New Roman" panose="02020603050405020304" charset="0"/>
                          <a:cs typeface="Times New Roman" panose="02020603050405020304" charset="0"/>
                        </a:rPr>
                        <a:t>8</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a:latin typeface="Times New Roman" panose="02020603050405020304" charset="0"/>
                          <a:cs typeface="Times New Roman" panose="02020603050405020304" charset="0"/>
                        </a:rPr>
                        <a:t>TC008</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Length of Video file</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Model should take video</a:t>
                      </a:r>
                      <a:r>
                        <a:rPr lang="en-IN" altLang="en-US" sz="1800" dirty="0">
                          <a:latin typeface="Times New Roman" panose="02020603050405020304" charset="0"/>
                          <a:cs typeface="Times New Roman" panose="02020603050405020304" charset="0"/>
                          <a:sym typeface="+mn-ea"/>
                        </a:rPr>
                        <a:t> file of length as desired by user. </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US" altLang="en-US" dirty="0">
                          <a:latin typeface="Times New Roman" panose="02020603050405020304" charset="0"/>
                          <a:cs typeface="Times New Roman" panose="02020603050405020304" charset="0"/>
                        </a:rPr>
                        <a:t>Records video until user clicks stop button.</a:t>
                      </a:r>
                      <a:endParaRPr lang="en-IN" altLang="en-US" dirty="0">
                        <a:latin typeface="Times New Roman" panose="02020603050405020304" charset="0"/>
                        <a:cs typeface="Times New Roman" panose="02020603050405020304" charset="0"/>
                      </a:endParaRPr>
                    </a:p>
                  </a:txBody>
                  <a:tcPr/>
                </a:tc>
                <a:tc>
                  <a:txBody>
                    <a:bodyPr/>
                    <a:lstStyle/>
                    <a:p>
                      <a:pPr algn="ctr">
                        <a:buNone/>
                      </a:pPr>
                      <a:r>
                        <a:rPr lang="en-IN" altLang="en-US" dirty="0">
                          <a:latin typeface="Times New Roman" panose="02020603050405020304" charset="0"/>
                          <a:cs typeface="Times New Roman" panose="02020603050405020304" charset="0"/>
                        </a:rPr>
                        <a:t>PASS</a:t>
                      </a:r>
                      <a:endParaRPr lang="en-IN" altLang="en-US"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350"/>
            <a:ext cx="10515600" cy="751205"/>
          </a:xfrm>
        </p:spPr>
        <p:txBody>
          <a:bodyPr/>
          <a:lstStyle/>
          <a:p>
            <a:r>
              <a:rPr lang="en-IN" altLang="en-US">
                <a:latin typeface="Times New Roman" panose="02020603050405020304" charset="0"/>
                <a:cs typeface="Times New Roman" panose="02020603050405020304" charset="0"/>
              </a:rPr>
              <a:t>APPLICATIONS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76655"/>
            <a:ext cx="10515600" cy="5000625"/>
          </a:xfrm>
        </p:spPr>
        <p:txBody>
          <a:bodyPr>
            <a:normAutofit lnSpcReduction="10000"/>
          </a:bodyPr>
          <a:lstStyle/>
          <a:p>
            <a:pPr algn="just"/>
            <a:r>
              <a:rPr lang="en-US" sz="2400">
                <a:latin typeface="Times New Roman" panose="02020603050405020304" charset="0"/>
                <a:cs typeface="Times New Roman" panose="02020603050405020304" charset="0"/>
              </a:rPr>
              <a:t>Aircraft cockpits to provide analysis of Psychological state of pilot to avoid accidents.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Recognize stress in speech for better performance, lie detection etc.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Can be used along with Uber and Ola applications to know the Psychological state of the driver to avoid accidents or harm to the passengers.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improve the ability for a medical professional to discern what the patient is actually feeling can be useful in the healing process.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Used to analyze behavioral study of call attendants with the customers which helps to improve the quality of Customer service.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Useful to recommend products to customers based on their emotion towards that product.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Can improve human assistance services in co-ordination with Alexa, Google Home, Microsoft Cortana to stabilize human emotions in day to day life.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435"/>
            <a:ext cx="10515600" cy="842645"/>
          </a:xfrm>
        </p:spPr>
        <p:txBody>
          <a:bodyPr/>
          <a:lstStyle/>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0015"/>
            <a:ext cx="10515600" cy="4560570"/>
          </a:xfrm>
        </p:spPr>
        <p:txBody>
          <a:bodyPr>
            <a:normAutofit fontScale="92500"/>
          </a:bodyPr>
          <a:lstStyle/>
          <a:p>
            <a:pPr algn="just">
              <a:lnSpc>
                <a:spcPct val="100000"/>
              </a:lnSpc>
            </a:pPr>
            <a:r>
              <a:rPr lang="en-US" sz="2400" dirty="0">
                <a:latin typeface="Times New Roman" panose="02020603050405020304" charset="0"/>
                <a:cs typeface="Times New Roman" panose="02020603050405020304" charset="0"/>
                <a:sym typeface="+mn-ea"/>
              </a:rPr>
              <a:t> </a:t>
            </a:r>
            <a:r>
              <a:rPr lang="en-US" sz="2400" dirty="0">
                <a:latin typeface="Times New Roman" panose="02020603050405020304" charset="0"/>
                <a:ea typeface="Cambria" panose="02040503050406030204" charset="0"/>
                <a:cs typeface="Times New Roman" panose="02020603050405020304" charset="0"/>
                <a:sym typeface="+mn-ea"/>
              </a:rPr>
              <a:t>In this current approach, we </a:t>
            </a:r>
            <a:r>
              <a:rPr lang="en-IN" altLang="en-US" sz="2400" dirty="0">
                <a:latin typeface="Times New Roman" panose="02020603050405020304" charset="0"/>
                <a:ea typeface="Cambria" panose="02040503050406030204" charset="0"/>
                <a:cs typeface="Times New Roman" panose="02020603050405020304" charset="0"/>
                <a:sym typeface="+mn-ea"/>
              </a:rPr>
              <a:t>developed</a:t>
            </a:r>
            <a:r>
              <a:rPr lang="en-US" sz="2400" dirty="0">
                <a:latin typeface="Times New Roman" panose="02020603050405020304" charset="0"/>
                <a:ea typeface="Cambria" panose="02040503050406030204" charset="0"/>
                <a:cs typeface="Times New Roman" panose="02020603050405020304" charset="0"/>
                <a:sym typeface="+mn-ea"/>
              </a:rPr>
              <a:t> a </a:t>
            </a:r>
            <a:r>
              <a:rPr lang="en-IN" altLang="en-US" sz="2400" dirty="0">
                <a:latin typeface="Times New Roman" panose="02020603050405020304" charset="0"/>
                <a:ea typeface="Cambria" panose="02040503050406030204" charset="0"/>
                <a:cs typeface="Times New Roman" panose="02020603050405020304" charset="0"/>
                <a:sym typeface="+mn-ea"/>
              </a:rPr>
              <a:t>M</a:t>
            </a:r>
            <a:r>
              <a:rPr lang="en-US" sz="2400" dirty="0">
                <a:latin typeface="Times New Roman" panose="02020603050405020304" charset="0"/>
                <a:ea typeface="Cambria" panose="02040503050406030204" charset="0"/>
                <a:cs typeface="Times New Roman" panose="02020603050405020304" charset="0"/>
                <a:sym typeface="+mn-ea"/>
              </a:rPr>
              <a:t>ultimodal </a:t>
            </a:r>
            <a:r>
              <a:rPr lang="en-IN" altLang="en-US" sz="2400" dirty="0">
                <a:latin typeface="Times New Roman" panose="02020603050405020304" charset="0"/>
                <a:ea typeface="Cambria" panose="02040503050406030204" charset="0"/>
                <a:cs typeface="Times New Roman" panose="02020603050405020304" charset="0"/>
                <a:sym typeface="+mn-ea"/>
              </a:rPr>
              <a:t>E</a:t>
            </a:r>
            <a:r>
              <a:rPr lang="en-US" sz="2400" dirty="0">
                <a:latin typeface="Times New Roman" panose="02020603050405020304" charset="0"/>
                <a:ea typeface="Cambria" panose="02040503050406030204" charset="0"/>
                <a:cs typeface="Times New Roman" panose="02020603050405020304" charset="0"/>
                <a:sym typeface="+mn-ea"/>
              </a:rPr>
              <a:t>motion recognition (MER) system which classif</a:t>
            </a:r>
            <a:r>
              <a:rPr lang="en-IN" altLang="en-US" sz="2400" dirty="0">
                <a:latin typeface="Times New Roman" panose="02020603050405020304" charset="0"/>
                <a:ea typeface="Cambria" panose="02040503050406030204" charset="0"/>
                <a:cs typeface="Times New Roman" panose="02020603050405020304" charset="0"/>
                <a:sym typeface="+mn-ea"/>
              </a:rPr>
              <a:t>ies</a:t>
            </a:r>
            <a:r>
              <a:rPr lang="en-US" sz="2400" dirty="0">
                <a:latin typeface="Times New Roman" panose="02020603050405020304" charset="0"/>
                <a:ea typeface="Cambria" panose="02040503050406030204" charset="0"/>
                <a:cs typeface="Times New Roman" panose="02020603050405020304" charset="0"/>
                <a:sym typeface="+mn-ea"/>
              </a:rPr>
              <a:t> 7 </a:t>
            </a:r>
            <a:r>
              <a:rPr lang="en-IN" altLang="en-US" sz="2400" dirty="0">
                <a:latin typeface="Times New Roman" panose="02020603050405020304" charset="0"/>
                <a:ea typeface="Cambria" panose="02040503050406030204" charset="0"/>
                <a:cs typeface="Times New Roman" panose="02020603050405020304" charset="0"/>
                <a:sym typeface="+mn-ea"/>
              </a:rPr>
              <a:t>universal </a:t>
            </a:r>
            <a:r>
              <a:rPr lang="en-US" sz="2400" dirty="0">
                <a:latin typeface="Times New Roman" panose="02020603050405020304" charset="0"/>
                <a:ea typeface="Cambria" panose="02040503050406030204" charset="0"/>
                <a:cs typeface="Times New Roman" panose="02020603050405020304" charset="0"/>
                <a:sym typeface="+mn-ea"/>
              </a:rPr>
              <a:t>emotions. The </a:t>
            </a:r>
            <a:r>
              <a:rPr lang="en-IN" altLang="en-US" sz="2400" dirty="0">
                <a:latin typeface="Times New Roman" panose="02020603050405020304" charset="0"/>
                <a:ea typeface="Cambria" panose="02040503050406030204" charset="0"/>
                <a:cs typeface="Times New Roman" panose="02020603050405020304" charset="0"/>
                <a:sym typeface="+mn-ea"/>
              </a:rPr>
              <a:t>Deep Neural Network </a:t>
            </a:r>
            <a:r>
              <a:rPr lang="en-US" sz="2400" dirty="0">
                <a:latin typeface="Times New Roman" panose="02020603050405020304" charset="0"/>
                <a:ea typeface="Cambria" panose="02040503050406030204" charset="0"/>
                <a:cs typeface="Times New Roman" panose="02020603050405020304" charset="0"/>
                <a:sym typeface="+mn-ea"/>
              </a:rPr>
              <a:t>models were trained and evaluated to recognize emotional states from </a:t>
            </a:r>
            <a:r>
              <a:rPr lang="en-IN" altLang="en-US" sz="2400" dirty="0">
                <a:latin typeface="Times New Roman" panose="02020603050405020304" charset="0"/>
                <a:ea typeface="Cambria" panose="02040503050406030204" charset="0"/>
                <a:cs typeface="Times New Roman" panose="02020603050405020304" charset="0"/>
                <a:sym typeface="+mn-ea"/>
              </a:rPr>
              <a:t>various</a:t>
            </a:r>
            <a:r>
              <a:rPr lang="en-US" sz="2400" dirty="0">
                <a:latin typeface="Times New Roman" panose="02020603050405020304" charset="0"/>
                <a:ea typeface="Cambria" panose="02040503050406030204" charset="0"/>
                <a:cs typeface="Times New Roman" panose="02020603050405020304" charset="0"/>
                <a:sym typeface="+mn-ea"/>
              </a:rPr>
              <a:t> features.</a:t>
            </a:r>
            <a:endParaRPr lang="en-US" sz="2400" dirty="0">
              <a:latin typeface="Times New Roman" panose="02020603050405020304" charset="0"/>
              <a:ea typeface="Cambria" panose="02040503050406030204" charset="0"/>
              <a:cs typeface="Times New Roman" panose="02020603050405020304" charset="0"/>
              <a:sym typeface="+mn-ea"/>
            </a:endParaRPr>
          </a:p>
          <a:p>
            <a:pPr algn="just">
              <a:lnSpc>
                <a:spcPct val="100000"/>
              </a:lnSpc>
            </a:pPr>
            <a:r>
              <a:rPr lang="en-US" sz="2400" dirty="0">
                <a:latin typeface="Times New Roman" panose="02020603050405020304" charset="0"/>
                <a:ea typeface="Cambria" panose="02040503050406030204" charset="0"/>
                <a:cs typeface="Times New Roman" panose="02020603050405020304" charset="0"/>
                <a:sym typeface="+mn-ea"/>
              </a:rPr>
              <a:t> </a:t>
            </a:r>
            <a:r>
              <a:rPr lang="en-IN" altLang="en-US" sz="2400" dirty="0">
                <a:latin typeface="Times New Roman" panose="02020603050405020304" charset="0"/>
                <a:ea typeface="Cambria" panose="02040503050406030204" charset="0"/>
                <a:cs typeface="Times New Roman" panose="02020603050405020304" charset="0"/>
                <a:sym typeface="+mn-ea"/>
              </a:rPr>
              <a:t>For Speech Emotion Recognition, </a:t>
            </a:r>
            <a:r>
              <a:rPr lang="en-US" sz="2400" dirty="0">
                <a:latin typeface="Times New Roman" panose="02020603050405020304" charset="0"/>
                <a:ea typeface="Cambria" panose="02040503050406030204" charset="0"/>
                <a:cs typeface="Times New Roman" panose="02020603050405020304" charset="0"/>
                <a:sym typeface="+mn-ea"/>
              </a:rPr>
              <a:t>we implemented </a:t>
            </a:r>
            <a:r>
              <a:rPr lang="en-IN" altLang="en-US" sz="2400" dirty="0">
                <a:latin typeface="Times New Roman" panose="02020603050405020304" charset="0"/>
                <a:ea typeface="Cambria" panose="02040503050406030204" charset="0"/>
                <a:cs typeface="Times New Roman" panose="02020603050405020304" charset="0"/>
                <a:sym typeface="+mn-ea"/>
              </a:rPr>
              <a:t>Time-distributed Convolutional Neural N</a:t>
            </a:r>
            <a:r>
              <a:rPr lang="en-US" sz="2400" dirty="0">
                <a:latin typeface="Times New Roman" panose="02020603050405020304" charset="0"/>
                <a:ea typeface="Cambria" panose="02040503050406030204" charset="0"/>
                <a:cs typeface="Times New Roman" panose="02020603050405020304" charset="0"/>
                <a:sym typeface="+mn-ea"/>
              </a:rPr>
              <a:t>etworks on </a:t>
            </a:r>
            <a:r>
              <a:rPr lang="en-IN" altLang="en-US" sz="2400" dirty="0">
                <a:latin typeface="Times New Roman" panose="02020603050405020304" charset="0"/>
                <a:ea typeface="Cambria" panose="02040503050406030204" charset="0"/>
                <a:cs typeface="Times New Roman" panose="02020603050405020304" charset="0"/>
                <a:sym typeface="+mn-ea"/>
              </a:rPr>
              <a:t>RAVDESS</a:t>
            </a:r>
            <a:r>
              <a:rPr lang="en-US" sz="2400" dirty="0">
                <a:latin typeface="Times New Roman" panose="02020603050405020304" charset="0"/>
                <a:ea typeface="Cambria" panose="02040503050406030204" charset="0"/>
                <a:cs typeface="Times New Roman" panose="02020603050405020304" charset="0"/>
                <a:sym typeface="+mn-ea"/>
              </a:rPr>
              <a:t> dataset </a:t>
            </a:r>
            <a:r>
              <a:rPr lang="en-IN" altLang="en-US" sz="2400" dirty="0">
                <a:latin typeface="Times New Roman" panose="02020603050405020304" charset="0"/>
                <a:ea typeface="Cambria" panose="02040503050406030204" charset="0"/>
                <a:cs typeface="Times New Roman" panose="02020603050405020304" charset="0"/>
                <a:sym typeface="+mn-ea"/>
              </a:rPr>
              <a:t>and extracted features like MFCC, Mel-Scale, Spectrogram. We </a:t>
            </a:r>
            <a:r>
              <a:rPr lang="en-US" sz="2400" dirty="0" err="1">
                <a:latin typeface="Times New Roman" panose="02020603050405020304" charset="0"/>
                <a:ea typeface="Cambria" panose="02040503050406030204" charset="0"/>
                <a:cs typeface="Times New Roman" panose="02020603050405020304" charset="0"/>
                <a:sym typeface="+mn-ea"/>
              </a:rPr>
              <a:t>acheived</a:t>
            </a:r>
            <a:r>
              <a:rPr lang="en-US" sz="2400" dirty="0">
                <a:latin typeface="Times New Roman" panose="02020603050405020304" charset="0"/>
                <a:ea typeface="Cambria" panose="02040503050406030204" charset="0"/>
                <a:cs typeface="Times New Roman" panose="02020603050405020304" charset="0"/>
                <a:sym typeface="+mn-ea"/>
              </a:rPr>
              <a:t> an accuracy of 96% on training set and 78% of accuracy on testing set</a:t>
            </a:r>
            <a:r>
              <a:rPr lang="en-IN" altLang="en-US" sz="2400" dirty="0">
                <a:latin typeface="Times New Roman" panose="02020603050405020304" charset="0"/>
                <a:ea typeface="Cambria" panose="02040503050406030204" charset="0"/>
                <a:cs typeface="Times New Roman" panose="02020603050405020304" charset="0"/>
                <a:sym typeface="+mn-ea"/>
              </a:rPr>
              <a:t>.</a:t>
            </a:r>
            <a:endParaRPr lang="en-IN" altLang="en-US" sz="2400" dirty="0">
              <a:latin typeface="Times New Roman" panose="02020603050405020304" charset="0"/>
              <a:ea typeface="Cambria" panose="02040503050406030204" charset="0"/>
              <a:cs typeface="Times New Roman" panose="02020603050405020304" charset="0"/>
              <a:sym typeface="+mn-ea"/>
            </a:endParaRPr>
          </a:p>
          <a:p>
            <a:pPr algn="just">
              <a:lnSpc>
                <a:spcPct val="100000"/>
              </a:lnSpc>
            </a:pPr>
            <a:r>
              <a:rPr lang="en-IN" altLang="en-US" sz="2400" dirty="0">
                <a:latin typeface="Times New Roman" panose="02020603050405020304" charset="0"/>
                <a:ea typeface="Cambria" panose="02040503050406030204" charset="0"/>
                <a:cs typeface="Times New Roman" panose="02020603050405020304" charset="0"/>
                <a:sym typeface="+mn-ea"/>
              </a:rPr>
              <a:t> For Face Emotion Recognition, we implemented Convolutional Neural Networks on FER-2013 dataset and extracted features like haar features, HOG liding Window, HOG Features, Facial Landmarks. We</a:t>
            </a:r>
            <a:r>
              <a:rPr lang="en-US" sz="2400" dirty="0">
                <a:latin typeface="Times New Roman" panose="02020603050405020304" charset="0"/>
                <a:ea typeface="Cambria" panose="02040503050406030204" charset="0"/>
                <a:cs typeface="Times New Roman" panose="02020603050405020304" charset="0"/>
                <a:sym typeface="+mn-ea"/>
              </a:rPr>
              <a:t> </a:t>
            </a:r>
            <a:r>
              <a:rPr lang="en-IN" altLang="en-US" sz="2400" dirty="0">
                <a:latin typeface="Times New Roman" panose="02020603050405020304" charset="0"/>
                <a:ea typeface="Cambria" panose="02040503050406030204" charset="0"/>
                <a:cs typeface="Times New Roman" panose="02020603050405020304" charset="0"/>
                <a:sym typeface="+mn-ea"/>
              </a:rPr>
              <a:t>achieved an accuracy </a:t>
            </a:r>
            <a:r>
              <a:rPr lang="en-US" sz="2400" dirty="0">
                <a:latin typeface="Times New Roman" panose="02020603050405020304" charset="0"/>
                <a:ea typeface="Cambria" panose="02040503050406030204" charset="0"/>
                <a:cs typeface="Times New Roman" panose="02020603050405020304" charset="0"/>
                <a:sym typeface="+mn-ea"/>
              </a:rPr>
              <a:t>about </a:t>
            </a:r>
            <a:r>
              <a:rPr lang="en-IN" altLang="en-US" sz="2400" dirty="0">
                <a:latin typeface="Times New Roman" panose="02020603050405020304" charset="0"/>
                <a:ea typeface="Cambria" panose="02040503050406030204" charset="0"/>
                <a:cs typeface="Times New Roman" panose="02020603050405020304" charset="0"/>
                <a:sym typeface="+mn-ea"/>
              </a:rPr>
              <a:t>90</a:t>
            </a:r>
            <a:r>
              <a:rPr lang="en-US" sz="2400" dirty="0">
                <a:latin typeface="Times New Roman" panose="02020603050405020304" charset="0"/>
                <a:ea typeface="Cambria" panose="02040503050406030204" charset="0"/>
                <a:cs typeface="Times New Roman" panose="02020603050405020304" charset="0"/>
                <a:sym typeface="+mn-ea"/>
              </a:rPr>
              <a:t>% on training </a:t>
            </a:r>
            <a:r>
              <a:rPr lang="en-IN" altLang="en-US" sz="2400" dirty="0">
                <a:latin typeface="Times New Roman" panose="02020603050405020304" charset="0"/>
                <a:ea typeface="Cambria" panose="02040503050406030204" charset="0"/>
                <a:cs typeface="Times New Roman" panose="02020603050405020304" charset="0"/>
                <a:sym typeface="+mn-ea"/>
              </a:rPr>
              <a:t>set</a:t>
            </a:r>
            <a:r>
              <a:rPr lang="en-US" sz="2400" dirty="0">
                <a:latin typeface="Times New Roman" panose="02020603050405020304" charset="0"/>
                <a:ea typeface="Cambria" panose="02040503050406030204" charset="0"/>
                <a:cs typeface="Times New Roman" panose="02020603050405020304" charset="0"/>
                <a:sym typeface="+mn-ea"/>
              </a:rPr>
              <a:t> and 79% on </a:t>
            </a:r>
            <a:r>
              <a:rPr lang="en-IN" altLang="en-US" sz="2400" dirty="0">
                <a:latin typeface="Times New Roman" panose="02020603050405020304" charset="0"/>
                <a:ea typeface="Cambria" panose="02040503050406030204" charset="0"/>
                <a:cs typeface="Times New Roman" panose="02020603050405020304" charset="0"/>
                <a:sym typeface="+mn-ea"/>
              </a:rPr>
              <a:t>testing set. </a:t>
            </a:r>
            <a:r>
              <a:rPr lang="en-US" sz="2400" dirty="0">
                <a:latin typeface="Times New Roman" panose="02020603050405020304" charset="0"/>
                <a:ea typeface="Cambria" panose="02040503050406030204" charset="0"/>
                <a:cs typeface="Times New Roman" panose="02020603050405020304" charset="0"/>
                <a:sym typeface="+mn-ea"/>
              </a:rPr>
              <a:t>From this result, we can see that CNN often perform better with more data and it suffers from the problem of very long training times</a:t>
            </a:r>
            <a:r>
              <a:rPr lang="en-IN" altLang="en-US" sz="2400" dirty="0">
                <a:latin typeface="Times New Roman" panose="02020603050405020304" charset="0"/>
                <a:ea typeface="Cambria" panose="02040503050406030204" charset="0"/>
                <a:cs typeface="Times New Roman" panose="02020603050405020304" charset="0"/>
                <a:sym typeface="+mn-ea"/>
              </a:rPr>
              <a:t>.</a:t>
            </a:r>
            <a:endParaRPr lang="en-US" sz="2400" dirty="0">
              <a:latin typeface="Times New Roman" panose="02020603050405020304" charset="0"/>
              <a:ea typeface="Cambria" panose="02040503050406030204" charset="0"/>
              <a:cs typeface="Times New Roman" panose="02020603050405020304" charset="0"/>
            </a:endParaRPr>
          </a:p>
          <a:p>
            <a:pPr>
              <a:lnSpc>
                <a:spcPct val="150000"/>
              </a:lnSpc>
            </a:pPr>
            <a:endParaRPr lang="en-US" sz="2400">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5075"/>
          </a:xfrm>
        </p:spPr>
        <p:txBody>
          <a:bodyPr/>
          <a:lstStyle/>
          <a:p>
            <a:r>
              <a:rPr lang="en-IN" altLang="en-US">
                <a:latin typeface="Times New Roman" panose="02020603050405020304" charset="0"/>
                <a:cs typeface="Times New Roman" panose="02020603050405020304" charset="0"/>
              </a:rPr>
              <a:t>FUTURE SCOPE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918335"/>
            <a:ext cx="10515600" cy="4258945"/>
          </a:xfrm>
        </p:spPr>
        <p:txBody>
          <a:bodyPr/>
          <a:lstStyle/>
          <a:p>
            <a:pPr algn="just">
              <a:buFont typeface="Arial" panose="020B0604020202020204" pitchFamily="34" charset="0"/>
              <a:buChar char="•"/>
            </a:pPr>
            <a:r>
              <a:rPr lang="en-US" sz="2400" dirty="0">
                <a:latin typeface="Times New Roman" panose="02020603050405020304" charset="0"/>
                <a:ea typeface="Cambria" panose="02040503050406030204" charset="0"/>
                <a:cs typeface="Times New Roman" panose="02020603050405020304" charset="0"/>
                <a:sym typeface="+mn-ea"/>
              </a:rPr>
              <a:t>In future, we can do fusion of audio, video and text emotion recognition models </a:t>
            </a:r>
            <a:r>
              <a:rPr lang="en-IN" altLang="en-US" sz="2400" dirty="0">
                <a:latin typeface="Times New Roman" panose="02020603050405020304" charset="0"/>
                <a:ea typeface="Cambria" panose="02040503050406030204" charset="0"/>
                <a:cs typeface="Times New Roman" panose="02020603050405020304" charset="0"/>
                <a:sym typeface="+mn-ea"/>
              </a:rPr>
              <a:t>and embed into an application to detect emotions under any circumstances</a:t>
            </a:r>
            <a:r>
              <a:rPr lang="en-US" sz="2400" dirty="0">
                <a:latin typeface="Times New Roman" panose="02020603050405020304" charset="0"/>
                <a:ea typeface="Cambria" panose="02040503050406030204" charset="0"/>
                <a:cs typeface="Times New Roman" panose="02020603050405020304" charset="0"/>
                <a:sym typeface="+mn-ea"/>
              </a:rPr>
              <a:t>.</a:t>
            </a:r>
            <a:endParaRPr lang="en-US" sz="2400" dirty="0">
              <a:latin typeface="Times New Roman" panose="02020603050405020304" charset="0"/>
              <a:ea typeface="Cambria" panose="02040503050406030204" charset="0"/>
              <a:cs typeface="Times New Roman" panose="02020603050405020304" charset="0"/>
            </a:endParaRPr>
          </a:p>
          <a:p>
            <a:pPr algn="just">
              <a:buFont typeface="Arial" panose="020B0604020202020204" pitchFamily="34" charset="0"/>
              <a:buChar char="•"/>
            </a:pPr>
            <a:r>
              <a:rPr lang="en-US" sz="2400" dirty="0">
                <a:latin typeface="Times New Roman" panose="02020603050405020304" charset="0"/>
                <a:ea typeface="Cambria" panose="02040503050406030204" charset="0"/>
                <a:cs typeface="Times New Roman" panose="02020603050405020304" charset="0"/>
                <a:sym typeface="+mn-ea"/>
              </a:rPr>
              <a:t>We can integrate this system in several applications where emotion plays an important role.</a:t>
            </a:r>
            <a:endParaRPr lang="en-US" sz="2400" dirty="0">
              <a:latin typeface="Times New Roman" panose="02020603050405020304" charset="0"/>
              <a:ea typeface="Cambria" panose="02040503050406030204" charset="0"/>
              <a:cs typeface="Times New Roman" panose="02020603050405020304" charset="0"/>
              <a:sym typeface="+mn-ea"/>
            </a:endParaRPr>
          </a:p>
          <a:p>
            <a:pPr algn="just">
              <a:buFont typeface="Arial" panose="020B0604020202020204" pitchFamily="34" charset="0"/>
              <a:buChar char="•"/>
            </a:pPr>
            <a:r>
              <a:rPr lang="en-US" sz="2400" dirty="0">
                <a:latin typeface="Times New Roman" panose="02020603050405020304" charset="0"/>
                <a:ea typeface="Cambria" panose="02040503050406030204" charset="0"/>
                <a:cs typeface="Times New Roman" panose="02020603050405020304" charset="0"/>
                <a:sym typeface="+mn-ea"/>
              </a:rPr>
              <a:t>The suicidal rate of people can also be decreased when these applications can find the emotional status (like depressed state) of the person well before.</a:t>
            </a:r>
            <a:endParaRPr lang="en-US" sz="2400" dirty="0">
              <a:latin typeface="Times New Roman" panose="02020603050405020304" charset="0"/>
              <a:ea typeface="Cambria" panose="02040503050406030204" charset="0"/>
              <a:cs typeface="Times New Roman" panose="02020603050405020304" charset="0"/>
              <a:sym typeface="+mn-ea"/>
            </a:endParaRPr>
          </a:p>
          <a:p>
            <a:pPr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Can improve human assistance services in co-ordination with Alexa, Google Home, Microsoft Cortana to stabilize human emotions in day to day life.</a:t>
            </a:r>
            <a:endParaRPr lang="en-US" sz="2400">
              <a:latin typeface="Times New Roman" panose="02020603050405020304" charset="0"/>
              <a:cs typeface="Times New Roman" panose="02020603050405020304" charset="0"/>
            </a:endParaRPr>
          </a:p>
          <a:p>
            <a:pPr>
              <a:buNone/>
            </a:pPr>
            <a:endParaRPr lang="en-US" sz="2400" dirty="0">
              <a:latin typeface="Times New Roman" panose="02020603050405020304" charset="0"/>
              <a:ea typeface="Cambria" panose="020405030504060302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390"/>
            <a:ext cx="10515600" cy="1038860"/>
          </a:xfrm>
        </p:spPr>
        <p:txBody>
          <a:bodyPr/>
          <a:lstStyle/>
          <a:p>
            <a:r>
              <a:rPr lang="en-IN" altLang="en-US">
                <a:latin typeface="Times New Roman" panose="02020603050405020304" charset="0"/>
                <a:cs typeface="Times New Roman" panose="02020603050405020304" charset="0"/>
              </a:rPr>
              <a:t>REFERENCES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38250"/>
            <a:ext cx="10515600" cy="4939030"/>
          </a:xfrm>
        </p:spPr>
        <p:txBody>
          <a:bodyPr>
            <a:noAutofit/>
          </a:bodyPr>
          <a:lstStyle/>
          <a:p>
            <a:pPr algn="just"/>
            <a:r>
              <a:rPr lang="en-US" sz="2000">
                <a:latin typeface="Times New Roman" panose="02020603050405020304" charset="0"/>
                <a:cs typeface="Times New Roman" panose="02020603050405020304" charset="0"/>
              </a:rPr>
              <a:t>[1] Seunghyun Yoon, Seokhyun Byun, and Kyomin Jung, Multimodal speech emotion recognition using audio and text. Accepted as a conference paper at IEEE SLT 2018.</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[2] Samarth Tripathi, Homayoon Beigi, Multi-modal emotion recognition on IEMOCAP with neural networks. Submitted on (arXiv:1804.05788) 16 Apr 2018.</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[3] Gaurav Sahu, Multimodal speech emotion recognition and ambiguity resolution. In arXiv:1904.06022, Submitted on 12 Apr 2019.</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[4] N. Majumdera, D. Hazarikab, A. Gelbukha, E. Cambriac, S. Poriac, Multimodal sentiment analysis using hierarchical fusion with context modeling. Accepted 28 July 2018, Elsevier.</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[5] Zheng Lian, Ya Li, Jianhua Tao and Jian Huang, Investigation of multimodal features, classifiers and fusion methods for emotion recognition. Published on September 2018.</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[6] Nusrat j. Shoumy, li-minn ang, Kah Phooi Seng, d.m.Motiur Rahaman, Tanveer Zia, Multimodal big data affective analytics: a comprehensive survey using text, audio, visual and physiological signals.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[7] Jose M. Arana, Fernando Gordillo, Jeannete Darias, Lilia Mestas, Analysis of the efficacy and reliability of the moodies app for detecting emotions through speech: does it actually work?  </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110"/>
            <a:ext cx="10515600" cy="826770"/>
          </a:xfrm>
        </p:spPr>
        <p:txBody>
          <a:bodyPr/>
          <a:lstStyle/>
          <a:p>
            <a:r>
              <a:rPr lang="en-IN" altLang="en-US">
                <a:latin typeface="Times New Roman" panose="02020603050405020304" charset="0"/>
                <a:cs typeface="Times New Roman" panose="02020603050405020304" charset="0"/>
              </a:rPr>
              <a:t>REFERENCES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22375"/>
            <a:ext cx="10515600" cy="4954905"/>
          </a:xfrm>
        </p:spPr>
        <p:txBody>
          <a:bodyPr>
            <a:noAutofit/>
          </a:bodyPr>
          <a:lstStyle/>
          <a:p>
            <a:pPr algn="just"/>
            <a:r>
              <a:rPr lang="en-US" sz="2000">
                <a:latin typeface="Times New Roman" panose="02020603050405020304" charset="0"/>
                <a:cs typeface="Times New Roman" panose="02020603050405020304" charset="0"/>
                <a:sym typeface="+mn-ea"/>
              </a:rPr>
              <a:t>[8] Minjie Ren, Weizhi Nie, Anan Liu, Yuting Su, Multi-modal correlated network for emotion recognition in speech. In visual Informatics, Volume 3, Issue 3, September 2019.</a:t>
            </a:r>
            <a:endParaRPr lang="en-US" sz="2000">
              <a:latin typeface="Times New Roman" panose="02020603050405020304" charset="0"/>
              <a:cs typeface="Times New Roman" panose="02020603050405020304" charset="0"/>
              <a:sym typeface="+mn-ea"/>
            </a:endParaRPr>
          </a:p>
          <a:p>
            <a:pPr algn="just"/>
            <a:r>
              <a:rPr lang="en-US" sz="2000">
                <a:latin typeface="Times New Roman" panose="02020603050405020304" charset="0"/>
                <a:cs typeface="Times New Roman" panose="02020603050405020304" charset="0"/>
              </a:rPr>
              <a:t>[9] Maryam Imani, Gholam Ali Montazer, A survey of emotion recognition methods with emphasis on e-learning environments. Published in J. Netw. Comput. Appl. 2019.</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[10] Yingying Jiang, Wei Li, M. Shamim Hossain, Min Chen, Abdulhameed Alelaiwi,Muneer Al-Hammadi, A snapshot research and implementation of multimodal information fusion for data-driven emotion recognition. In Elsevier, Accepted on 9 June 2019.</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[11] S. Lalitha, Shikha Tripathi, Deepa Gupta, Enhanced speech emotion detection using deep neural networks. In International Journal of Speech Technology, Issues on march,2019.</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[12] Mumtaz Begum Mustafa, Mansoor A. M. Yusoof, Zuraidah M. Don, Mehdi Malekzadeh, Speech emotion recognition research: an analysis of research focus. In International Journal of Speech Technology, Issued on Jan, 2018.</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[13] Nicholas Cummins, Stefan Scherer, Jarek Krajewski, Sebastian Schnieder, Julien Epps, Thomas F. Quatieri, A review of depression and suicide risk assessment using speech</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rawing of a face&#10;&#10;Description automatically generated"/>
          <p:cNvPicPr>
            <a:picLocks noChangeAspect="1"/>
          </p:cNvPicPr>
          <p:nvPr/>
        </p:nvPicPr>
        <p:blipFill>
          <a:blip r:embed="rId1"/>
          <a:stretch>
            <a:fillRect/>
          </a:stretch>
        </p:blipFill>
        <p:spPr>
          <a:xfrm>
            <a:off x="2711624" y="692696"/>
            <a:ext cx="6480720" cy="4680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970"/>
          </a:xfrm>
        </p:spPr>
        <p:txBody>
          <a:bodyPr/>
          <a:lstStyle/>
          <a:p>
            <a:r>
              <a:rPr lang="en-IN" altLang="en-US">
                <a:latin typeface="Times New Roman" panose="02020603050405020304" charset="0"/>
                <a:cs typeface="Times New Roman" panose="02020603050405020304" charset="0"/>
              </a:rPr>
              <a:t>EXISTING SYSTEM</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78280"/>
            <a:ext cx="10515600" cy="4502785"/>
          </a:xfrm>
        </p:spPr>
        <p:txBody>
          <a:bodyPr>
            <a:normAutofit lnSpcReduction="10000"/>
          </a:bodyPr>
          <a:lstStyle/>
          <a:p>
            <a:pPr algn="just">
              <a:lnSpc>
                <a:spcPct val="100000"/>
              </a:lnSpc>
            </a:pPr>
            <a:r>
              <a:rPr lang="en-IN" sz="2000" dirty="0">
                <a:latin typeface="Times New Roman" panose="02020603050405020304" charset="0"/>
                <a:cs typeface="Times New Roman" panose="02020603050405020304" charset="0"/>
                <a:sym typeface="+mn-ea"/>
              </a:rPr>
              <a:t>There are several approaches that are proposed to recognize human emotions based on facial expressions or speech, relatively limited work has been done to fuse these two, and other, modalities to improve the accuracy and robustness of the emotion recognition system.</a:t>
            </a:r>
            <a:endParaRPr lang="en-IN" sz="2000" dirty="0">
              <a:latin typeface="Times New Roman" panose="02020603050405020304" charset="0"/>
              <a:cs typeface="Times New Roman" panose="02020603050405020304" charset="0"/>
              <a:sym typeface="+mn-ea"/>
            </a:endParaRPr>
          </a:p>
          <a:p>
            <a:pPr algn="just">
              <a:lnSpc>
                <a:spcPct val="100000"/>
              </a:lnSpc>
            </a:pPr>
            <a:r>
              <a:rPr lang="en-IN" sz="2000" dirty="0">
                <a:latin typeface="Times New Roman" panose="02020603050405020304" charset="0"/>
                <a:cs typeface="Times New Roman" panose="02020603050405020304" charset="0"/>
                <a:sym typeface="+mn-ea"/>
              </a:rPr>
              <a:t>The traditional Multimodal Emotion Recognition model are trained using Machine Learning Classifiers namely, Random Forests, Gradient Boosting, Support Vector Machines, Naive Bayes and Logistic Regression. However, Emotion Recognition using Machine Learning has its own limitations</a:t>
            </a: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 Deep neural networks </a:t>
            </a:r>
            <a:r>
              <a:rPr lang="en-US" sz="2000">
                <a:latin typeface="Times New Roman" panose="02020603050405020304" charset="0"/>
                <a:cs typeface="Times New Roman" panose="02020603050405020304" charset="0"/>
                <a:sym typeface="+mn-ea"/>
              </a:rPr>
              <a:t>may overcome this limitation </a:t>
            </a:r>
            <a:r>
              <a:rPr lang="en-IN" altLang="en-US" sz="2000">
                <a:latin typeface="Times New Roman" panose="02020603050405020304" charset="0"/>
                <a:cs typeface="Times New Roman" panose="02020603050405020304" charset="0"/>
                <a:sym typeface="+mn-ea"/>
              </a:rPr>
              <a:t>by </a:t>
            </a:r>
            <a:r>
              <a:rPr lang="en-US" sz="2000">
                <a:latin typeface="Times New Roman" panose="02020603050405020304" charset="0"/>
                <a:cs typeface="Times New Roman" panose="02020603050405020304" charset="0"/>
              </a:rPr>
              <a:t>collect</a:t>
            </a:r>
            <a:r>
              <a:rPr lang="en-IN" altLang="en-US" sz="2000">
                <a:latin typeface="Times New Roman" panose="02020603050405020304" charset="0"/>
                <a:cs typeface="Times New Roman" panose="02020603050405020304" charset="0"/>
              </a:rPr>
              <a:t>ing</a:t>
            </a:r>
            <a:r>
              <a:rPr lang="en-US" sz="2000">
                <a:latin typeface="Times New Roman" panose="02020603050405020304" charset="0"/>
                <a:cs typeface="Times New Roman" panose="02020603050405020304" charset="0"/>
              </a:rPr>
              <a:t> the useful features from the Multimodal data by itself instead of passing the features explicitly to the model. </a:t>
            </a:r>
            <a:endParaRPr lang="en-US" sz="2000">
              <a:latin typeface="Times New Roman" panose="02020603050405020304" charset="0"/>
              <a:cs typeface="Times New Roman" panose="02020603050405020304" charset="0"/>
            </a:endParaRPr>
          </a:p>
          <a:p>
            <a:pPr algn="just">
              <a:lnSpc>
                <a:spcPct val="100000"/>
              </a:lnSpc>
            </a:pPr>
            <a:r>
              <a:rPr lang="en-IN" altLang="en-US" sz="2000">
                <a:latin typeface="Times New Roman" panose="02020603050405020304" charset="0"/>
                <a:cs typeface="Times New Roman" panose="02020603050405020304" charset="0"/>
              </a:rPr>
              <a:t>In existing system</a:t>
            </a:r>
            <a:r>
              <a:rPr lang="en-US" sz="2000">
                <a:latin typeface="Times New Roman" panose="02020603050405020304" charset="0"/>
                <a:cs typeface="Times New Roman" panose="02020603050405020304" charset="0"/>
              </a:rPr>
              <a:t>, SER is implemented </a:t>
            </a:r>
            <a:r>
              <a:rPr lang="en-IN" altLang="en-US" sz="2000">
                <a:latin typeface="Times New Roman" panose="02020603050405020304" charset="0"/>
                <a:cs typeface="Times New Roman" panose="02020603050405020304" charset="0"/>
              </a:rPr>
              <a:t>using RNN, LSTM</a:t>
            </a:r>
            <a:r>
              <a:rPr lang="en-US" sz="2000">
                <a:latin typeface="Times New Roman" panose="02020603050405020304" charset="0"/>
                <a:cs typeface="Times New Roman" panose="02020603050405020304" charset="0"/>
              </a:rPr>
              <a:t>. </a:t>
            </a:r>
            <a:r>
              <a:rPr lang="en-IN" altLang="en-US" sz="2000">
                <a:latin typeface="Times New Roman" panose="02020603050405020304" charset="0"/>
                <a:cs typeface="Times New Roman" panose="02020603050405020304" charset="0"/>
              </a:rPr>
              <a:t>If we implement using CNN, however LSTM or RNN layers must be applied at the end.</a:t>
            </a:r>
            <a:endParaRPr lang="en-US" sz="2000">
              <a:latin typeface="Times New Roman" panose="02020603050405020304" charset="0"/>
              <a:cs typeface="Times New Roman" panose="02020603050405020304" charset="0"/>
            </a:endParaRPr>
          </a:p>
          <a:p>
            <a:pPr algn="just">
              <a:lnSpc>
                <a:spcPct val="100000"/>
              </a:lnSpc>
            </a:pPr>
            <a:r>
              <a:rPr lang="en-IN" altLang="en-US" sz="2000">
                <a:latin typeface="Times New Roman" panose="02020603050405020304" charset="0"/>
                <a:cs typeface="Times New Roman" panose="02020603050405020304" charset="0"/>
              </a:rPr>
              <a:t>In existing system, FER is implemented using CNN and researchers are trying to extract different hybrid features and architectures.</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35" y="194310"/>
            <a:ext cx="8509000" cy="575945"/>
          </a:xfrm>
        </p:spPr>
        <p:txBody>
          <a:bodyPr>
            <a:normAutofit fontScale="90000"/>
          </a:bodyPr>
          <a:lstStyle/>
          <a:p>
            <a:r>
              <a:rPr lang="en-IN" altLang="en-US" dirty="0">
                <a:latin typeface="Times New Roman" panose="02020603050405020304" charset="0"/>
                <a:ea typeface="Cambria" panose="02040503050406030204" charset="0"/>
                <a:cs typeface="Times New Roman" panose="02020603050405020304" charset="0"/>
              </a:rPr>
              <a:t>LITERATURE SURVEY</a:t>
            </a:r>
            <a:endParaRPr lang="en-IN" altLang="en-US" dirty="0">
              <a:latin typeface="Times New Roman" panose="02020603050405020304" charset="0"/>
              <a:ea typeface="Cambria" panose="02040503050406030204" charset="0"/>
              <a:cs typeface="Times New Roman" panose="02020603050405020304" charset="0"/>
            </a:endParaRPr>
          </a:p>
        </p:txBody>
      </p:sp>
      <p:graphicFrame>
        <p:nvGraphicFramePr>
          <p:cNvPr id="8" name="Content Placeholder 7"/>
          <p:cNvGraphicFramePr>
            <a:graphicFrameLocks noGrp="1"/>
          </p:cNvGraphicFramePr>
          <p:nvPr>
            <p:ph idx="1"/>
          </p:nvPr>
        </p:nvGraphicFramePr>
        <p:xfrm>
          <a:off x="1524635" y="1093470"/>
          <a:ext cx="10134600" cy="5600065"/>
        </p:xfrm>
        <a:graphic>
          <a:graphicData uri="http://schemas.openxmlformats.org/drawingml/2006/table">
            <a:tbl>
              <a:tblPr firstRow="1" bandRow="1">
                <a:tableStyleId>{3B4B98B0-60AC-42C2-AFA5-B58CD77FA1E5}</a:tableStyleId>
              </a:tblPr>
              <a:tblGrid>
                <a:gridCol w="648335"/>
                <a:gridCol w="2699385"/>
                <a:gridCol w="1769745"/>
                <a:gridCol w="1396365"/>
                <a:gridCol w="1873885"/>
                <a:gridCol w="1007745"/>
                <a:gridCol w="739140"/>
              </a:tblGrid>
              <a:tr h="367665">
                <a:tc>
                  <a:txBody>
                    <a:bodyPr/>
                    <a:lstStyle/>
                    <a:p>
                      <a:pPr>
                        <a:buNone/>
                      </a:pPr>
                      <a:r>
                        <a:rPr lang="en-IN" altLang="en-US" dirty="0">
                          <a:latin typeface="Cambria" panose="02040503050406030204" charset="0"/>
                          <a:ea typeface="Cambria" panose="02040503050406030204" charset="0"/>
                        </a:rPr>
                        <a:t>SNO</a:t>
                      </a:r>
                      <a:endParaRPr lang="en-IN" altLang="en-US" dirty="0">
                        <a:latin typeface="Cambria" panose="02040503050406030204" charset="0"/>
                        <a:ea typeface="Cambria" panose="02040503050406030204" charset="0"/>
                      </a:endParaRPr>
                    </a:p>
                  </a:txBody>
                  <a:tcPr/>
                </a:tc>
                <a:tc>
                  <a:txBody>
                    <a:bodyPr/>
                    <a:lstStyle/>
                    <a:p>
                      <a:pPr>
                        <a:buNone/>
                      </a:pPr>
                      <a:r>
                        <a:rPr lang="en-IN" altLang="en-US" dirty="0">
                          <a:latin typeface="Cambria" panose="02040503050406030204" charset="0"/>
                          <a:ea typeface="Cambria" panose="02040503050406030204" charset="0"/>
                        </a:rPr>
                        <a:t>TITLE</a:t>
                      </a:r>
                      <a:endParaRPr lang="en-IN" altLang="en-US" dirty="0">
                        <a:latin typeface="Cambria" panose="02040503050406030204" charset="0"/>
                        <a:ea typeface="Cambria" panose="02040503050406030204" charset="0"/>
                      </a:endParaRPr>
                    </a:p>
                  </a:txBody>
                  <a:tcPr/>
                </a:tc>
                <a:tc>
                  <a:txBody>
                    <a:bodyPr/>
                    <a:lstStyle/>
                    <a:p>
                      <a:pPr>
                        <a:buNone/>
                      </a:pPr>
                      <a:r>
                        <a:rPr lang="en-IN" altLang="en-US" dirty="0">
                          <a:latin typeface="Cambria" panose="02040503050406030204" charset="0"/>
                          <a:ea typeface="Cambria" panose="02040503050406030204" charset="0"/>
                        </a:rPr>
                        <a:t>AUTHORS</a:t>
                      </a:r>
                      <a:endParaRPr lang="en-IN" altLang="en-US" dirty="0">
                        <a:latin typeface="Cambria" panose="02040503050406030204" charset="0"/>
                        <a:ea typeface="Cambria" panose="02040503050406030204" charset="0"/>
                      </a:endParaRPr>
                    </a:p>
                  </a:txBody>
                  <a:tcPr/>
                </a:tc>
                <a:tc>
                  <a:txBody>
                    <a:bodyPr/>
                    <a:lstStyle/>
                    <a:p>
                      <a:pPr>
                        <a:buNone/>
                      </a:pPr>
                      <a:r>
                        <a:rPr lang="en-IN" altLang="en-US" dirty="0">
                          <a:latin typeface="Cambria" panose="02040503050406030204" charset="0"/>
                          <a:ea typeface="Cambria" panose="02040503050406030204" charset="0"/>
                        </a:rPr>
                        <a:t>APPROACH</a:t>
                      </a:r>
                      <a:endParaRPr lang="en-IN" altLang="en-US" dirty="0">
                        <a:latin typeface="Cambria" panose="02040503050406030204" charset="0"/>
                        <a:ea typeface="Cambria" panose="02040503050406030204" charset="0"/>
                      </a:endParaRPr>
                    </a:p>
                  </a:txBody>
                  <a:tcPr/>
                </a:tc>
                <a:tc>
                  <a:txBody>
                    <a:bodyPr/>
                    <a:lstStyle/>
                    <a:p>
                      <a:pPr>
                        <a:buNone/>
                      </a:pPr>
                      <a:r>
                        <a:rPr lang="en-IN" altLang="en-US" dirty="0">
                          <a:latin typeface="Cambria" panose="02040503050406030204" charset="0"/>
                          <a:ea typeface="Cambria" panose="02040503050406030204" charset="0"/>
                        </a:rPr>
                        <a:t>DRAWBACK</a:t>
                      </a:r>
                      <a:endParaRPr lang="en-IN" altLang="en-US" dirty="0">
                        <a:latin typeface="Cambria" panose="02040503050406030204" charset="0"/>
                        <a:ea typeface="Cambria" panose="02040503050406030204" charset="0"/>
                      </a:endParaRPr>
                    </a:p>
                  </a:txBody>
                  <a:tcPr/>
                </a:tc>
                <a:tc>
                  <a:txBody>
                    <a:bodyPr/>
                    <a:lstStyle/>
                    <a:p>
                      <a:pPr>
                        <a:buNone/>
                      </a:pPr>
                      <a:r>
                        <a:rPr lang="en-IN" altLang="en-US" dirty="0">
                          <a:latin typeface="Cambria" panose="02040503050406030204" charset="0"/>
                          <a:ea typeface="Cambria" panose="02040503050406030204" charset="0"/>
                        </a:rPr>
                        <a:t>PAPER</a:t>
                      </a:r>
                      <a:endParaRPr lang="en-IN" altLang="en-US" dirty="0">
                        <a:latin typeface="Cambria" panose="02040503050406030204" charset="0"/>
                        <a:ea typeface="Cambria" panose="02040503050406030204" charset="0"/>
                      </a:endParaRPr>
                    </a:p>
                  </a:txBody>
                  <a:tcPr/>
                </a:tc>
                <a:tc>
                  <a:txBody>
                    <a:bodyPr/>
                    <a:lstStyle/>
                    <a:p>
                      <a:pPr>
                        <a:buNone/>
                      </a:pPr>
                      <a:r>
                        <a:rPr lang="en-IN" altLang="en-US" sz="1600" dirty="0">
                          <a:latin typeface="Cambria" panose="02040503050406030204" charset="0"/>
                          <a:ea typeface="Cambria" panose="02040503050406030204" charset="0"/>
                        </a:rPr>
                        <a:t>YEAR</a:t>
                      </a:r>
                      <a:endParaRPr lang="en-IN" altLang="en-US" sz="1600" dirty="0">
                        <a:latin typeface="Cambria" panose="02040503050406030204" charset="0"/>
                        <a:ea typeface="Cambria" panose="02040503050406030204" charset="0"/>
                      </a:endParaRPr>
                    </a:p>
                  </a:txBody>
                  <a:tcPr/>
                </a:tc>
              </a:tr>
              <a:tr h="735330">
                <a:tc>
                  <a:txBody>
                    <a:bodyPr/>
                    <a:lstStyle/>
                    <a:p>
                      <a:pPr>
                        <a:buNone/>
                      </a:pPr>
                      <a:r>
                        <a:rPr lang="en-IN" altLang="en-US"/>
                        <a:t>1</a:t>
                      </a:r>
                      <a:endParaRPr lang="en-IN" altLang="en-US"/>
                    </a:p>
                  </a:txBody>
                  <a:tcPr/>
                </a:tc>
                <a:tc>
                  <a:txBody>
                    <a:bodyPr/>
                    <a:lstStyle/>
                    <a:p>
                      <a:pPr algn="l">
                        <a:buNone/>
                      </a:pPr>
                      <a:r>
                        <a:rPr lang="en-US" sz="1400" dirty="0">
                          <a:latin typeface="Cambria" panose="02040503050406030204" charset="0"/>
                          <a:ea typeface="Cambria" panose="02040503050406030204" charset="0"/>
                        </a:rPr>
                        <a:t>MULTIMODAL SPEECH EMOTION RECOGNITION USING AUDIO AND TEXT</a:t>
                      </a:r>
                      <a:endParaRPr lang="en-US" sz="1400" dirty="0">
                        <a:latin typeface="Cambria" panose="02040503050406030204" charset="0"/>
                        <a:ea typeface="Cambria" panose="02040503050406030204" charset="0"/>
                      </a:endParaRPr>
                    </a:p>
                  </a:txBody>
                  <a:tcPr/>
                </a:tc>
                <a:tc>
                  <a:txBody>
                    <a:bodyPr/>
                    <a:lstStyle/>
                    <a:p>
                      <a:pPr>
                        <a:buNone/>
                      </a:pPr>
                      <a:r>
                        <a:rPr lang="en-US" sz="1400" dirty="0" err="1">
                          <a:latin typeface="Cambria" panose="02040503050406030204" charset="0"/>
                          <a:ea typeface="Cambria" panose="02040503050406030204" charset="0"/>
                        </a:rPr>
                        <a:t>Seunghyun</a:t>
                      </a:r>
                      <a:r>
                        <a:rPr lang="en-US" sz="1400" dirty="0">
                          <a:latin typeface="Cambria" panose="02040503050406030204" charset="0"/>
                          <a:ea typeface="Cambria" panose="02040503050406030204" charset="0"/>
                        </a:rPr>
                        <a:t> Yoon, </a:t>
                      </a:r>
                      <a:r>
                        <a:rPr lang="en-US" sz="1400" dirty="0" err="1">
                          <a:latin typeface="Cambria" panose="02040503050406030204" charset="0"/>
                          <a:ea typeface="Cambria" panose="02040503050406030204" charset="0"/>
                        </a:rPr>
                        <a:t>Seokhyun</a:t>
                      </a:r>
                      <a:r>
                        <a:rPr lang="en-US" sz="1400" dirty="0">
                          <a:latin typeface="Cambria" panose="02040503050406030204" charset="0"/>
                          <a:ea typeface="Cambria" panose="02040503050406030204" charset="0"/>
                        </a:rPr>
                        <a:t> Byun, and </a:t>
                      </a:r>
                      <a:r>
                        <a:rPr lang="en-US" sz="1400" dirty="0" err="1">
                          <a:latin typeface="Cambria" panose="02040503050406030204" charset="0"/>
                          <a:ea typeface="Cambria" panose="02040503050406030204" charset="0"/>
                        </a:rPr>
                        <a:t>Kyomin</a:t>
                      </a:r>
                      <a:r>
                        <a:rPr lang="en-US" sz="1400" dirty="0">
                          <a:latin typeface="Cambria" panose="02040503050406030204" charset="0"/>
                          <a:ea typeface="Cambria" panose="02040503050406030204" charset="0"/>
                        </a:rPr>
                        <a:t> Jung</a:t>
                      </a:r>
                      <a:endParaRPr lang="en-US" sz="1400" dirty="0">
                        <a:latin typeface="Cambria" panose="02040503050406030204" charset="0"/>
                        <a:ea typeface="Cambria" panose="02040503050406030204" charset="0"/>
                      </a:endParaRPr>
                    </a:p>
                  </a:txBody>
                  <a:tcPr/>
                </a:tc>
                <a:tc>
                  <a:txBody>
                    <a:bodyPr/>
                    <a:lstStyle/>
                    <a:p>
                      <a:pPr>
                        <a:buNone/>
                      </a:pPr>
                      <a:r>
                        <a:rPr lang="en-IN" sz="1400" dirty="0">
                          <a:latin typeface="Cambria" panose="02040503050406030204" charset="0"/>
                          <a:ea typeface="Cambria" panose="02040503050406030204" charset="0"/>
                        </a:rPr>
                        <a:t>Dual RNN’s,  IEMOCAP Dataset</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Four Emotions, Accuracy ranging from 68.8% to 71.8%.</a:t>
                      </a:r>
                      <a:endParaRPr lang="en-US" sz="1400" dirty="0">
                        <a:latin typeface="Cambria" panose="02040503050406030204" charset="0"/>
                        <a:ea typeface="Cambria" panose="02040503050406030204" charset="0"/>
                      </a:endParaRPr>
                    </a:p>
                  </a:txBody>
                  <a:tcPr/>
                </a:tc>
                <a:tc>
                  <a:txBody>
                    <a:bodyPr/>
                    <a:lstStyle/>
                    <a:p>
                      <a:pPr>
                        <a:buNone/>
                      </a:pPr>
                      <a:r>
                        <a:rPr lang="en-IN" altLang="en-US" sz="1400" dirty="0">
                          <a:latin typeface="Cambria" panose="02040503050406030204" charset="0"/>
                          <a:ea typeface="Cambria" panose="02040503050406030204" charset="0"/>
                        </a:rPr>
                        <a:t>IEEE</a:t>
                      </a:r>
                      <a:endParaRPr lang="en-IN" altLang="en-US" sz="1400" dirty="0">
                        <a:latin typeface="Cambria" panose="02040503050406030204" charset="0"/>
                        <a:ea typeface="Cambria" panose="02040503050406030204" charset="0"/>
                      </a:endParaRPr>
                    </a:p>
                  </a:txBody>
                  <a:tcPr/>
                </a:tc>
                <a:tc>
                  <a:txBody>
                    <a:bodyPr/>
                    <a:lstStyle/>
                    <a:p>
                      <a:pPr>
                        <a:buNone/>
                      </a:pPr>
                      <a:r>
                        <a:rPr lang="en-IN" altLang="en-US" sz="1600" dirty="0"/>
                        <a:t>2018</a:t>
                      </a:r>
                      <a:endParaRPr lang="en-IN" altLang="en-US" sz="1600" dirty="0"/>
                    </a:p>
                  </a:txBody>
                  <a:tcPr/>
                </a:tc>
              </a:tr>
              <a:tr h="734695">
                <a:tc>
                  <a:txBody>
                    <a:bodyPr/>
                    <a:lstStyle/>
                    <a:p>
                      <a:pPr>
                        <a:buNone/>
                      </a:pPr>
                      <a:r>
                        <a:rPr lang="en-IN" altLang="en-US"/>
                        <a:t>2</a:t>
                      </a:r>
                      <a:endParaRPr lang="en-IN" altLang="en-US"/>
                    </a:p>
                  </a:txBody>
                  <a:tcPr/>
                </a:tc>
                <a:tc>
                  <a:txBody>
                    <a:bodyPr/>
                    <a:lstStyle/>
                    <a:p>
                      <a:pPr>
                        <a:buNone/>
                      </a:pPr>
                      <a:r>
                        <a:rPr lang="en-US" sz="1400" dirty="0">
                          <a:latin typeface="Cambria" panose="02040503050406030204" charset="0"/>
                          <a:ea typeface="Cambria" panose="02040503050406030204" charset="0"/>
                        </a:rPr>
                        <a:t>MULTI-MODAL EMOTION RECOGNITION ON IEMOCAP WITH NEURAL NETWORKS.</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Samarth Tripathi, </a:t>
                      </a:r>
                      <a:r>
                        <a:rPr lang="en-US" sz="1400" dirty="0" err="1">
                          <a:latin typeface="Cambria" panose="02040503050406030204" charset="0"/>
                          <a:ea typeface="Cambria" panose="02040503050406030204" charset="0"/>
                        </a:rPr>
                        <a:t>Homayoon</a:t>
                      </a:r>
                      <a:r>
                        <a:rPr lang="en-US" sz="1400" dirty="0">
                          <a:latin typeface="Cambria" panose="02040503050406030204" charset="0"/>
                          <a:ea typeface="Cambria" panose="02040503050406030204" charset="0"/>
                        </a:rPr>
                        <a:t> </a:t>
                      </a:r>
                      <a:r>
                        <a:rPr lang="en-US" sz="1400" dirty="0" err="1">
                          <a:latin typeface="Cambria" panose="02040503050406030204" charset="0"/>
                          <a:ea typeface="Cambria" panose="02040503050406030204" charset="0"/>
                        </a:rPr>
                        <a:t>Beigi</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LSTM, </a:t>
                      </a:r>
                      <a:r>
                        <a:rPr lang="en-IN" sz="1400" dirty="0">
                          <a:latin typeface="Cambria" panose="02040503050406030204" charset="0"/>
                          <a:ea typeface="Cambria" panose="02040503050406030204" charset="0"/>
                        </a:rPr>
                        <a:t>IEMOCAP dataset, Robust</a:t>
                      </a:r>
                      <a:endParaRPr lang="en-IN"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Four Emotions, Combined Accuracy of 71.04%</a:t>
                      </a:r>
                      <a:endParaRPr lang="en-US" sz="1400" dirty="0">
                        <a:latin typeface="Cambria" panose="02040503050406030204" charset="0"/>
                        <a:ea typeface="Cambria" panose="02040503050406030204" charset="0"/>
                      </a:endParaRPr>
                    </a:p>
                  </a:txBody>
                  <a:tcPr/>
                </a:tc>
                <a:tc>
                  <a:txBody>
                    <a:bodyPr/>
                    <a:lstStyle/>
                    <a:p>
                      <a:pPr>
                        <a:buNone/>
                      </a:pPr>
                      <a:r>
                        <a:rPr lang="en-IN" altLang="en-US" sz="1400" dirty="0">
                          <a:latin typeface="Cambria" panose="02040503050406030204" charset="0"/>
                          <a:ea typeface="Cambria" panose="02040503050406030204" charset="0"/>
                        </a:rPr>
                        <a:t>IEEE</a:t>
                      </a:r>
                      <a:endParaRPr lang="en-IN" altLang="en-US" sz="1400" dirty="0">
                        <a:latin typeface="Cambria" panose="02040503050406030204" charset="0"/>
                        <a:ea typeface="Cambria" panose="02040503050406030204" charset="0"/>
                      </a:endParaRPr>
                    </a:p>
                  </a:txBody>
                  <a:tcPr/>
                </a:tc>
                <a:tc>
                  <a:txBody>
                    <a:bodyPr/>
                    <a:lstStyle/>
                    <a:p>
                      <a:pPr>
                        <a:buNone/>
                      </a:pPr>
                      <a:r>
                        <a:rPr lang="en-IN" altLang="en-US" sz="1600" dirty="0"/>
                        <a:t>2018</a:t>
                      </a:r>
                      <a:endParaRPr lang="en-IN" altLang="en-US" sz="1600" dirty="0"/>
                    </a:p>
                  </a:txBody>
                  <a:tcPr/>
                </a:tc>
              </a:tr>
              <a:tr h="949960">
                <a:tc>
                  <a:txBody>
                    <a:bodyPr/>
                    <a:lstStyle/>
                    <a:p>
                      <a:pPr>
                        <a:buNone/>
                      </a:pPr>
                      <a:r>
                        <a:rPr lang="en-IN" altLang="en-US"/>
                        <a:t>3</a:t>
                      </a:r>
                      <a:endParaRPr lang="en-IN" altLang="en-US"/>
                    </a:p>
                  </a:txBody>
                  <a:tcPr/>
                </a:tc>
                <a:tc>
                  <a:txBody>
                    <a:bodyPr/>
                    <a:lstStyle/>
                    <a:p>
                      <a:pPr>
                        <a:buNone/>
                      </a:pPr>
                      <a:r>
                        <a:rPr lang="en-US" sz="1400" dirty="0">
                          <a:latin typeface="Cambria" panose="02040503050406030204" charset="0"/>
                          <a:ea typeface="Cambria" panose="02040503050406030204" charset="0"/>
                        </a:rPr>
                        <a:t>Multimodal Speech Emotion </a:t>
                      </a:r>
                      <a:r>
                        <a:rPr lang="en-US" sz="1400" dirty="0" err="1">
                          <a:latin typeface="Cambria" panose="02040503050406030204" charset="0"/>
                          <a:ea typeface="Cambria" panose="02040503050406030204" charset="0"/>
                        </a:rPr>
                        <a:t>Recognitio</a:t>
                      </a:r>
                      <a:r>
                        <a:rPr lang="en-IN" altLang="en-US" sz="1400" dirty="0">
                          <a:latin typeface="Cambria" panose="02040503050406030204" charset="0"/>
                          <a:ea typeface="Cambria" panose="02040503050406030204" charset="0"/>
                        </a:rPr>
                        <a:t>n </a:t>
                      </a:r>
                      <a:r>
                        <a:rPr lang="en-US" sz="1400" dirty="0">
                          <a:latin typeface="Cambria" panose="02040503050406030204" charset="0"/>
                          <a:ea typeface="Cambria" panose="02040503050406030204" charset="0"/>
                        </a:rPr>
                        <a:t>and Ambiguity Resolution</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Gaurav </a:t>
                      </a:r>
                      <a:r>
                        <a:rPr lang="en-US" sz="1400" dirty="0" err="1">
                          <a:latin typeface="Cambria" panose="02040503050406030204" charset="0"/>
                          <a:ea typeface="Cambria" panose="02040503050406030204" charset="0"/>
                        </a:rPr>
                        <a:t>Sahu</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6 </a:t>
                      </a:r>
                      <a:r>
                        <a:rPr lang="en-US" sz="1400" dirty="0" err="1">
                          <a:latin typeface="Cambria" panose="02040503050406030204" charset="0"/>
                          <a:ea typeface="Cambria" panose="02040503050406030204" charset="0"/>
                        </a:rPr>
                        <a:t>MLClassifiers</a:t>
                      </a:r>
                      <a:r>
                        <a:rPr lang="en-US" sz="1400" dirty="0">
                          <a:latin typeface="Cambria" panose="02040503050406030204" charset="0"/>
                          <a:ea typeface="Cambria" panose="02040503050406030204" charset="0"/>
                        </a:rPr>
                        <a:t>, LSTM-based </a:t>
                      </a:r>
                      <a:r>
                        <a:rPr lang="en-US" sz="1400" dirty="0" err="1">
                          <a:latin typeface="Cambria" panose="02040503050406030204" charset="0"/>
                          <a:ea typeface="Cambria" panose="02040503050406030204" charset="0"/>
                        </a:rPr>
                        <a:t>Classifier,IEMOCAP</a:t>
                      </a:r>
                      <a:r>
                        <a:rPr lang="en-US" sz="1400" dirty="0">
                          <a:latin typeface="Cambria" panose="02040503050406030204" charset="0"/>
                          <a:ea typeface="Cambria" panose="02040503050406030204" charset="0"/>
                        </a:rPr>
                        <a:t> Dataset</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Performance of ML model is better than DNN </a:t>
                      </a:r>
                      <a:endParaRPr lang="en-US" sz="1400" dirty="0">
                        <a:latin typeface="Cambria" panose="02040503050406030204" charset="0"/>
                        <a:ea typeface="Cambria" panose="02040503050406030204" charset="0"/>
                      </a:endParaRPr>
                    </a:p>
                  </a:txBody>
                  <a:tcPr/>
                </a:tc>
                <a:tc>
                  <a:txBody>
                    <a:bodyPr/>
                    <a:lstStyle/>
                    <a:p>
                      <a:pPr>
                        <a:buNone/>
                      </a:pPr>
                      <a:r>
                        <a:rPr lang="en-IN" altLang="en-US" sz="1400" dirty="0">
                          <a:latin typeface="Cambria" panose="02040503050406030204" charset="0"/>
                          <a:ea typeface="Cambria" panose="02040503050406030204" charset="0"/>
                          <a:sym typeface="+mn-ea"/>
                        </a:rPr>
                        <a:t>IEEE</a:t>
                      </a:r>
                      <a:endParaRPr lang="en-IN" altLang="en-US" sz="1400" dirty="0">
                        <a:latin typeface="Cambria" panose="02040503050406030204" charset="0"/>
                        <a:ea typeface="Cambria" panose="02040503050406030204" charset="0"/>
                        <a:sym typeface="+mn-ea"/>
                      </a:endParaRPr>
                    </a:p>
                    <a:p>
                      <a:pPr>
                        <a:buNone/>
                      </a:pPr>
                      <a:endParaRPr lang="en-US" dirty="0"/>
                    </a:p>
                  </a:txBody>
                  <a:tcPr/>
                </a:tc>
                <a:tc>
                  <a:txBody>
                    <a:bodyPr/>
                    <a:lstStyle/>
                    <a:p>
                      <a:pPr>
                        <a:buNone/>
                      </a:pPr>
                      <a:r>
                        <a:rPr lang="en-IN" altLang="en-US" sz="1600" dirty="0"/>
                        <a:t>2019</a:t>
                      </a:r>
                      <a:endParaRPr lang="en-IN" altLang="en-US" sz="1600" dirty="0"/>
                    </a:p>
                  </a:txBody>
                  <a:tcPr/>
                </a:tc>
              </a:tr>
              <a:tr h="1106170">
                <a:tc>
                  <a:txBody>
                    <a:bodyPr/>
                    <a:lstStyle/>
                    <a:p>
                      <a:pPr>
                        <a:buNone/>
                      </a:pPr>
                      <a:r>
                        <a:rPr lang="en-IN" altLang="en-US"/>
                        <a:t>4</a:t>
                      </a:r>
                      <a:endParaRPr lang="en-IN" altLang="en-US"/>
                    </a:p>
                  </a:txBody>
                  <a:tcPr/>
                </a:tc>
                <a:tc>
                  <a:txBody>
                    <a:bodyPr/>
                    <a:lstStyle/>
                    <a:p>
                      <a:pPr>
                        <a:buNone/>
                      </a:pPr>
                      <a:r>
                        <a:rPr lang="en-US" sz="1400" dirty="0">
                          <a:latin typeface="Cambria" panose="02040503050406030204" charset="0"/>
                          <a:ea typeface="Cambria" panose="02040503050406030204" charset="0"/>
                        </a:rPr>
                        <a:t>Multimodal Sentiment Analysis using Hierarchical Fusion with Context Modeling</a:t>
                      </a:r>
                      <a:endParaRPr lang="en-US" sz="1400" dirty="0">
                        <a:latin typeface="Cambria" panose="02040503050406030204" charset="0"/>
                        <a:ea typeface="Cambria" panose="02040503050406030204" charset="0"/>
                      </a:endParaRPr>
                    </a:p>
                  </a:txBody>
                  <a:tcPr/>
                </a:tc>
                <a:tc>
                  <a:txBody>
                    <a:bodyPr/>
                    <a:lstStyle/>
                    <a:p>
                      <a:pPr>
                        <a:buNone/>
                      </a:pPr>
                      <a:r>
                        <a:rPr lang="en-IN" altLang="en-US" sz="1400" dirty="0">
                          <a:latin typeface="Cambria" panose="02040503050406030204" charset="0"/>
                          <a:ea typeface="Cambria" panose="02040503050406030204" charset="0"/>
                        </a:rPr>
                        <a:t>N. </a:t>
                      </a:r>
                      <a:r>
                        <a:rPr lang="en-IN" altLang="en-US" sz="1400" dirty="0" err="1">
                          <a:latin typeface="Cambria" panose="02040503050406030204" charset="0"/>
                          <a:ea typeface="Cambria" panose="02040503050406030204" charset="0"/>
                        </a:rPr>
                        <a:t>Majumdera,D</a:t>
                      </a:r>
                      <a:r>
                        <a:rPr lang="en-IN" altLang="en-US" sz="1400" dirty="0">
                          <a:latin typeface="Cambria" panose="02040503050406030204" charset="0"/>
                          <a:ea typeface="Cambria" panose="02040503050406030204" charset="0"/>
                        </a:rPr>
                        <a:t>. </a:t>
                      </a:r>
                      <a:r>
                        <a:rPr lang="en-IN" altLang="en-US" sz="1400" dirty="0" err="1">
                          <a:latin typeface="Cambria" panose="02040503050406030204" charset="0"/>
                          <a:ea typeface="Cambria" panose="02040503050406030204" charset="0"/>
                        </a:rPr>
                        <a:t>Hazarikab,A.Gelbukha,E.Cambriac</a:t>
                      </a:r>
                      <a:r>
                        <a:rPr lang="en-IN" altLang="en-US" sz="1400" dirty="0">
                          <a:latin typeface="Cambria" panose="02040503050406030204" charset="0"/>
                          <a:ea typeface="Cambria" panose="02040503050406030204" charset="0"/>
                        </a:rPr>
                        <a:t>, S. </a:t>
                      </a:r>
                      <a:r>
                        <a:rPr lang="en-IN" altLang="en-US" sz="1400" dirty="0" err="1">
                          <a:latin typeface="Cambria" panose="02040503050406030204" charset="0"/>
                          <a:ea typeface="Cambria" panose="02040503050406030204" charset="0"/>
                        </a:rPr>
                        <a:t>Poriac</a:t>
                      </a:r>
                      <a:endParaRPr lang="en-IN" alt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RNN, CNN, Bimodal Fusion, IEMOCAP Dataset</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Four Emotions</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ELSEVIER</a:t>
                      </a:r>
                      <a:endParaRPr lang="en-US" sz="1400" dirty="0">
                        <a:latin typeface="Cambria" panose="02040503050406030204" charset="0"/>
                        <a:ea typeface="Cambria" panose="02040503050406030204" charset="0"/>
                      </a:endParaRPr>
                    </a:p>
                  </a:txBody>
                  <a:tcPr/>
                </a:tc>
                <a:tc>
                  <a:txBody>
                    <a:bodyPr/>
                    <a:lstStyle/>
                    <a:p>
                      <a:pPr>
                        <a:buNone/>
                      </a:pPr>
                      <a:r>
                        <a:rPr lang="en-IN" altLang="en-US" sz="1600" dirty="0"/>
                        <a:t>2018</a:t>
                      </a:r>
                      <a:endParaRPr lang="en-IN" altLang="en-US" sz="1600" dirty="0"/>
                    </a:p>
                  </a:txBody>
                  <a:tcPr/>
                </a:tc>
              </a:tr>
              <a:tr h="1654175">
                <a:tc>
                  <a:txBody>
                    <a:bodyPr/>
                    <a:lstStyle/>
                    <a:p>
                      <a:pPr>
                        <a:buNone/>
                      </a:pPr>
                      <a:r>
                        <a:rPr lang="en-IN" altLang="en-US"/>
                        <a:t>5</a:t>
                      </a:r>
                      <a:endParaRPr lang="en-IN" altLang="en-US"/>
                    </a:p>
                  </a:txBody>
                  <a:tcPr/>
                </a:tc>
                <a:tc>
                  <a:txBody>
                    <a:bodyPr/>
                    <a:lstStyle/>
                    <a:p>
                      <a:pPr>
                        <a:buNone/>
                      </a:pPr>
                      <a:r>
                        <a:rPr lang="en-US" sz="1400" dirty="0">
                          <a:latin typeface="Cambria" panose="02040503050406030204" charset="0"/>
                          <a:ea typeface="Cambria" panose="02040503050406030204" charset="0"/>
                          <a:sym typeface="+mn-ea"/>
                        </a:rPr>
                        <a:t>Investigation of Multimodal Features, Classifiers and Fusion</a:t>
                      </a:r>
                      <a:r>
                        <a:rPr lang="en-IN" altLang="en-US" sz="1400" dirty="0">
                          <a:latin typeface="Cambria" panose="02040503050406030204" charset="0"/>
                          <a:ea typeface="Cambria" panose="02040503050406030204" charset="0"/>
                          <a:sym typeface="+mn-ea"/>
                        </a:rPr>
                        <a:t>.</a:t>
                      </a:r>
                      <a:r>
                        <a:rPr lang="en-US" sz="1400" dirty="0">
                          <a:latin typeface="Cambria" panose="02040503050406030204" charset="0"/>
                          <a:ea typeface="Cambria" panose="02040503050406030204" charset="0"/>
                          <a:sym typeface="+mn-ea"/>
                        </a:rPr>
                        <a:t>Methods for Emotion Recognition</a:t>
                      </a:r>
                      <a:endParaRPr lang="en-US" sz="1400" dirty="0">
                        <a:latin typeface="Cambria" panose="02040503050406030204" charset="0"/>
                        <a:ea typeface="Cambria" panose="02040503050406030204" charset="0"/>
                        <a:sym typeface="+mn-ea"/>
                      </a:endParaRPr>
                    </a:p>
                    <a:p>
                      <a:pPr>
                        <a:buNone/>
                      </a:pPr>
                      <a:endParaRPr lang="en-US" dirty="0"/>
                    </a:p>
                  </a:txBody>
                  <a:tcPr/>
                </a:tc>
                <a:tc>
                  <a:txBody>
                    <a:bodyPr/>
                    <a:lstStyle/>
                    <a:p>
                      <a:pPr>
                        <a:buNone/>
                      </a:pPr>
                      <a:r>
                        <a:rPr lang="en-US" sz="1400" dirty="0">
                          <a:latin typeface="Cambria" panose="02040503050406030204" charset="0"/>
                          <a:ea typeface="Cambria" panose="02040503050406030204" charset="0"/>
                          <a:sym typeface="+mn-ea"/>
                        </a:rPr>
                        <a:t>Zheng Lian</a:t>
                      </a:r>
                      <a:r>
                        <a:rPr lang="en-IN" altLang="en-US" sz="1400" dirty="0">
                          <a:latin typeface="Cambria" panose="02040503050406030204" charset="0"/>
                          <a:ea typeface="Cambria" panose="02040503050406030204" charset="0"/>
                          <a:sym typeface="+mn-ea"/>
                        </a:rPr>
                        <a:t>, </a:t>
                      </a:r>
                      <a:r>
                        <a:rPr lang="en-IN" altLang="en-US" sz="1400" dirty="0" err="1">
                          <a:latin typeface="Cambria" panose="02040503050406030204" charset="0"/>
                          <a:ea typeface="Cambria" panose="02040503050406030204" charset="0"/>
                          <a:sym typeface="+mn-ea"/>
                        </a:rPr>
                        <a:t>Ya</a:t>
                      </a:r>
                      <a:r>
                        <a:rPr lang="en-IN" altLang="en-US" sz="1400" dirty="0">
                          <a:latin typeface="Cambria" panose="02040503050406030204" charset="0"/>
                          <a:ea typeface="Cambria" panose="02040503050406030204" charset="0"/>
                          <a:sym typeface="+mn-ea"/>
                        </a:rPr>
                        <a:t> Li, Jianhua Tao, Jian Huang</a:t>
                      </a:r>
                      <a:endParaRPr lang="en-IN" altLang="en-US" sz="1400" dirty="0">
                        <a:latin typeface="Cambria" panose="02040503050406030204" charset="0"/>
                        <a:ea typeface="Cambria" panose="02040503050406030204" charset="0"/>
                        <a:sym typeface="+mn-ea"/>
                      </a:endParaRPr>
                    </a:p>
                    <a:p>
                      <a:pPr>
                        <a:buNone/>
                      </a:pPr>
                      <a:endParaRPr lang="en-US" dirty="0"/>
                    </a:p>
                  </a:txBody>
                  <a:tcPr/>
                </a:tc>
                <a:tc>
                  <a:txBody>
                    <a:bodyPr/>
                    <a:lstStyle/>
                    <a:p>
                      <a:pPr>
                        <a:buNone/>
                      </a:pPr>
                      <a:r>
                        <a:rPr lang="en-US" sz="1400" dirty="0">
                          <a:latin typeface="Cambria" panose="02040503050406030204" charset="0"/>
                          <a:ea typeface="Cambria" panose="02040503050406030204" charset="0"/>
                        </a:rPr>
                        <a:t>DNN Classifiers,</a:t>
                      </a:r>
                      <a:endParaRPr lang="en-US" sz="1400" dirty="0">
                        <a:latin typeface="Cambria" panose="02040503050406030204" charset="0"/>
                        <a:ea typeface="Cambria" panose="02040503050406030204" charset="0"/>
                      </a:endParaRPr>
                    </a:p>
                    <a:p>
                      <a:pPr>
                        <a:buNone/>
                      </a:pPr>
                      <a:r>
                        <a:rPr lang="en-US" sz="1400" dirty="0">
                          <a:latin typeface="Cambria" panose="02040503050406030204" charset="0"/>
                          <a:ea typeface="Cambria" panose="02040503050406030204" charset="0"/>
                        </a:rPr>
                        <a:t>Bottle Neck Features, BS-Fusion, AFEW Dataset, 7 emotions</a:t>
                      </a:r>
                      <a:endParaRPr lang="en-US" sz="1400" dirty="0">
                        <a:latin typeface="Cambria" panose="02040503050406030204" charset="0"/>
                        <a:ea typeface="Cambria" panose="02040503050406030204" charset="0"/>
                      </a:endParaRPr>
                    </a:p>
                    <a:p>
                      <a:pPr>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latin typeface="Cambria" panose="02040503050406030204" charset="0"/>
                          <a:ea typeface="Cambria" panose="02040503050406030204" charset="0"/>
                        </a:rPr>
                        <a:t>Accuracy is 60.34%</a:t>
                      </a:r>
                      <a:endParaRPr lang="en-US" sz="1400" dirty="0">
                        <a:latin typeface="Cambria" panose="02040503050406030204" charset="0"/>
                        <a:ea typeface="Cambria" panose="02040503050406030204" charset="0"/>
                      </a:endParaRPr>
                    </a:p>
                    <a:p>
                      <a:pPr>
                        <a:buNone/>
                      </a:pPr>
                      <a:endParaRPr lang="en-US" dirty="0"/>
                    </a:p>
                  </a:txBody>
                  <a:tcPr/>
                </a:tc>
                <a:tc>
                  <a:txBody>
                    <a:bodyPr/>
                    <a:lstStyle/>
                    <a:p>
                      <a:pPr>
                        <a:buNone/>
                      </a:pPr>
                      <a:r>
                        <a:rPr lang="en-US" sz="1400" dirty="0">
                          <a:latin typeface="Cambria" panose="02040503050406030204" charset="0"/>
                          <a:ea typeface="Cambria" panose="02040503050406030204" charset="0"/>
                        </a:rPr>
                        <a:t>IEEE</a:t>
                      </a:r>
                      <a:endParaRPr lang="en-US" sz="1400" dirty="0">
                        <a:latin typeface="Cambria" panose="02040503050406030204" charset="0"/>
                        <a:ea typeface="Cambria" panose="02040503050406030204" charset="0"/>
                      </a:endParaRPr>
                    </a:p>
                  </a:txBody>
                  <a:tcPr/>
                </a:tc>
                <a:tc>
                  <a:txBody>
                    <a:bodyPr/>
                    <a:lstStyle/>
                    <a:p>
                      <a:pPr>
                        <a:buNone/>
                      </a:pPr>
                      <a:r>
                        <a:rPr lang="en-US" sz="1400" dirty="0">
                          <a:latin typeface="Cambria" panose="02040503050406030204" charset="0"/>
                          <a:ea typeface="Cambria" panose="02040503050406030204" charset="0"/>
                        </a:rPr>
                        <a:t>2018</a:t>
                      </a:r>
                      <a:endParaRPr lang="en-US" sz="1400" dirty="0">
                        <a:latin typeface="Cambria" panose="02040503050406030204" charset="0"/>
                        <a:ea typeface="Cambria" panose="020405030504060302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262255"/>
            <a:ext cx="9702800" cy="685165"/>
          </a:xfrm>
        </p:spPr>
        <p:txBody>
          <a:bodyPr>
            <a:normAutofit fontScale="90000"/>
          </a:bodyPr>
          <a:lstStyle/>
          <a:p>
            <a:r>
              <a:rPr lang="en-IN" dirty="0">
                <a:latin typeface="Times New Roman" panose="02020603050405020304" charset="0"/>
                <a:ea typeface="Cambria" panose="02040503050406030204" charset="0"/>
                <a:cs typeface="Times New Roman" panose="02020603050405020304" charset="0"/>
              </a:rPr>
              <a:t>LITERATURE SURVEY</a:t>
            </a:r>
            <a:endParaRPr lang="en-IN" dirty="0">
              <a:latin typeface="Times New Roman" panose="02020603050405020304" charset="0"/>
              <a:ea typeface="Cambria" panose="02040503050406030204" charset="0"/>
              <a:cs typeface="Times New Roman" panose="02020603050405020304" charset="0"/>
            </a:endParaRPr>
          </a:p>
        </p:txBody>
      </p:sp>
      <p:graphicFrame>
        <p:nvGraphicFramePr>
          <p:cNvPr id="4" name="Table 4"/>
          <p:cNvGraphicFramePr>
            <a:graphicFrameLocks noGrp="1"/>
          </p:cNvGraphicFramePr>
          <p:nvPr>
            <p:ph idx="1"/>
          </p:nvPr>
        </p:nvGraphicFramePr>
        <p:xfrm>
          <a:off x="1199515" y="1293495"/>
          <a:ext cx="9143365" cy="4727575"/>
        </p:xfrm>
        <a:graphic>
          <a:graphicData uri="http://schemas.openxmlformats.org/drawingml/2006/table">
            <a:tbl>
              <a:tblPr firstRow="1" bandRow="1">
                <a:tableStyleId>{3B4B98B0-60AC-42C2-AFA5-B58CD77FA1E5}</a:tableStyleId>
              </a:tblPr>
              <a:tblGrid>
                <a:gridCol w="601345"/>
                <a:gridCol w="1847215"/>
                <a:gridCol w="1583690"/>
                <a:gridCol w="1655445"/>
                <a:gridCol w="1584325"/>
                <a:gridCol w="1008380"/>
                <a:gridCol w="862965"/>
              </a:tblGrid>
              <a:tr h="490220">
                <a:tc>
                  <a:txBody>
                    <a:bodyPr/>
                    <a:lstStyle/>
                    <a:p>
                      <a:r>
                        <a:rPr lang="en-IN" sz="1600" dirty="0">
                          <a:latin typeface="Cambria" panose="02040503050406030204" charset="0"/>
                          <a:ea typeface="Cambria" panose="02040503050406030204" charset="0"/>
                        </a:rPr>
                        <a:t>SNO</a:t>
                      </a:r>
                      <a:endParaRPr lang="en-IN" sz="16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TITLE</a:t>
                      </a:r>
                      <a:endParaRPr lang="en-IN"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AUTHORS</a:t>
                      </a:r>
                      <a:endParaRPr lang="en-IN"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APPROACH</a:t>
                      </a:r>
                      <a:endParaRPr lang="en-IN" dirty="0">
                        <a:latin typeface="Cambria" panose="02040503050406030204" charset="0"/>
                        <a:ea typeface="Cambria" panose="02040503050406030204" charset="0"/>
                      </a:endParaRPr>
                    </a:p>
                  </a:txBody>
                  <a:tcPr/>
                </a:tc>
                <a:tc>
                  <a:txBody>
                    <a:bodyPr/>
                    <a:lstStyle/>
                    <a:p>
                      <a:r>
                        <a:rPr lang="en-IN" sz="1600" dirty="0">
                          <a:latin typeface="Cambria" panose="02040503050406030204" charset="0"/>
                          <a:ea typeface="Cambria" panose="02040503050406030204" charset="0"/>
                        </a:rPr>
                        <a:t>DRAWBACK</a:t>
                      </a:r>
                      <a:endParaRPr lang="en-IN" sz="16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PAPER</a:t>
                      </a:r>
                      <a:endParaRPr lang="en-IN"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YEAR</a:t>
                      </a:r>
                      <a:endParaRPr lang="en-IN" dirty="0">
                        <a:latin typeface="Cambria" panose="02040503050406030204" charset="0"/>
                        <a:ea typeface="Cambria" panose="02040503050406030204" charset="0"/>
                      </a:endParaRPr>
                    </a:p>
                  </a:txBody>
                  <a:tcPr/>
                </a:tc>
              </a:tr>
              <a:tr h="1798320">
                <a:tc>
                  <a:txBody>
                    <a:bodyPr/>
                    <a:lstStyle/>
                    <a:p>
                      <a:r>
                        <a:rPr lang="en-IN" dirty="0"/>
                        <a:t>6</a:t>
                      </a:r>
                      <a:endParaRPr lang="en-IN" dirty="0"/>
                    </a:p>
                  </a:txBody>
                  <a:tcPr/>
                </a:tc>
                <a:tc>
                  <a:txBody>
                    <a:bodyPr/>
                    <a:lstStyle/>
                    <a:p>
                      <a:pPr algn="l"/>
                      <a:r>
                        <a:rPr lang="en-IN" sz="1400" dirty="0">
                          <a:latin typeface="Cambria" panose="02040503050406030204" charset="0"/>
                          <a:ea typeface="Cambria" panose="02040503050406030204" charset="0"/>
                        </a:rPr>
                        <a:t>Multimodal Big Data Affective Analytics: A Comprehensive Survey Using Text,</a:t>
                      </a:r>
                      <a:endParaRPr lang="en-IN" sz="1400" dirty="0">
                        <a:latin typeface="Cambria" panose="02040503050406030204" charset="0"/>
                        <a:ea typeface="Cambria" panose="02040503050406030204" charset="0"/>
                      </a:endParaRPr>
                    </a:p>
                    <a:p>
                      <a:pPr algn="l"/>
                      <a:r>
                        <a:rPr lang="en-IN" sz="1400" dirty="0">
                          <a:latin typeface="Cambria" panose="02040503050406030204" charset="0"/>
                          <a:ea typeface="Cambria" panose="02040503050406030204" charset="0"/>
                        </a:rPr>
                        <a:t>Audio, Visual and Physiological Signals</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Nusrat J. </a:t>
                      </a:r>
                      <a:r>
                        <a:rPr lang="en-IN" sz="1400" dirty="0" err="1">
                          <a:latin typeface="Cambria" panose="02040503050406030204" charset="0"/>
                          <a:ea typeface="Cambria" panose="02040503050406030204" charset="0"/>
                        </a:rPr>
                        <a:t>Shoumya</a:t>
                      </a:r>
                      <a:r>
                        <a:rPr lang="en-IN" sz="1400" dirty="0">
                          <a:latin typeface="Cambria" panose="02040503050406030204" charset="0"/>
                          <a:ea typeface="Cambria" panose="02040503050406030204" charset="0"/>
                        </a:rPr>
                        <a:t>, Li-</a:t>
                      </a:r>
                      <a:r>
                        <a:rPr lang="en-IN" sz="1400" dirty="0" err="1">
                          <a:latin typeface="Cambria" panose="02040503050406030204" charset="0"/>
                          <a:ea typeface="Cambria" panose="02040503050406030204" charset="0"/>
                        </a:rPr>
                        <a:t>Minn</a:t>
                      </a:r>
                      <a:r>
                        <a:rPr lang="en-IN" sz="1400" dirty="0">
                          <a:latin typeface="Cambria" panose="02040503050406030204" charset="0"/>
                          <a:ea typeface="Cambria" panose="02040503050406030204" charset="0"/>
                        </a:rPr>
                        <a:t> </a:t>
                      </a:r>
                      <a:r>
                        <a:rPr lang="en-IN" sz="1400" dirty="0" err="1">
                          <a:latin typeface="Cambria" panose="02040503050406030204" charset="0"/>
                          <a:ea typeface="Cambria" panose="02040503050406030204" charset="0"/>
                        </a:rPr>
                        <a:t>Angb</a:t>
                      </a:r>
                      <a:r>
                        <a:rPr lang="en-IN" sz="1400" dirty="0">
                          <a:latin typeface="Cambria" panose="02040503050406030204" charset="0"/>
                          <a:ea typeface="Cambria" panose="02040503050406030204" charset="0"/>
                        </a:rPr>
                        <a:t>, </a:t>
                      </a:r>
                      <a:r>
                        <a:rPr lang="en-IN" sz="1400" dirty="0" err="1">
                          <a:latin typeface="Cambria" panose="02040503050406030204" charset="0"/>
                          <a:ea typeface="Cambria" panose="02040503050406030204" charset="0"/>
                        </a:rPr>
                        <a:t>Kah</a:t>
                      </a:r>
                      <a:r>
                        <a:rPr lang="en-IN" sz="1400" dirty="0">
                          <a:latin typeface="Cambria" panose="02040503050406030204" charset="0"/>
                          <a:ea typeface="Cambria" panose="02040503050406030204" charset="0"/>
                        </a:rPr>
                        <a:t> </a:t>
                      </a:r>
                      <a:r>
                        <a:rPr lang="en-IN" sz="1400" dirty="0" err="1">
                          <a:latin typeface="Cambria" panose="02040503050406030204" charset="0"/>
                          <a:ea typeface="Cambria" panose="02040503050406030204" charset="0"/>
                        </a:rPr>
                        <a:t>Phooi</a:t>
                      </a:r>
                      <a:r>
                        <a:rPr lang="en-IN" sz="1400" dirty="0">
                          <a:latin typeface="Cambria" panose="02040503050406030204" charset="0"/>
                          <a:ea typeface="Cambria" panose="02040503050406030204" charset="0"/>
                        </a:rPr>
                        <a:t> </a:t>
                      </a:r>
                      <a:r>
                        <a:rPr lang="en-IN" sz="1400" dirty="0" err="1">
                          <a:latin typeface="Cambria" panose="02040503050406030204" charset="0"/>
                          <a:ea typeface="Cambria" panose="02040503050406030204" charset="0"/>
                        </a:rPr>
                        <a:t>Sengc</a:t>
                      </a:r>
                      <a:r>
                        <a:rPr lang="en-IN" sz="1400" dirty="0">
                          <a:latin typeface="Cambria" panose="02040503050406030204" charset="0"/>
                          <a:ea typeface="Cambria" panose="02040503050406030204" charset="0"/>
                        </a:rPr>
                        <a:t>, D M </a:t>
                      </a:r>
                      <a:r>
                        <a:rPr lang="en-IN" sz="1400" dirty="0" err="1">
                          <a:latin typeface="Cambria" panose="02040503050406030204" charset="0"/>
                          <a:ea typeface="Cambria" panose="02040503050406030204" charset="0"/>
                        </a:rPr>
                        <a:t>Motiur</a:t>
                      </a:r>
                      <a:r>
                        <a:rPr lang="en-IN" sz="1400" dirty="0">
                          <a:latin typeface="Cambria" panose="02040503050406030204" charset="0"/>
                          <a:ea typeface="Cambria" panose="02040503050406030204" charset="0"/>
                        </a:rPr>
                        <a:t> </a:t>
                      </a:r>
                      <a:r>
                        <a:rPr lang="en-IN" sz="1400" dirty="0" err="1">
                          <a:latin typeface="Cambria" panose="02040503050406030204" charset="0"/>
                          <a:ea typeface="Cambria" panose="02040503050406030204" charset="0"/>
                        </a:rPr>
                        <a:t>Rahamana,Tanveer</a:t>
                      </a:r>
                      <a:r>
                        <a:rPr lang="en-IN" sz="1400" dirty="0">
                          <a:latin typeface="Cambria" panose="02040503050406030204" charset="0"/>
                          <a:ea typeface="Cambria" panose="02040503050406030204" charset="0"/>
                        </a:rPr>
                        <a:t> </a:t>
                      </a:r>
                      <a:r>
                        <a:rPr lang="en-IN" sz="1400" dirty="0" err="1">
                          <a:latin typeface="Cambria" panose="02040503050406030204" charset="0"/>
                          <a:ea typeface="Cambria" panose="02040503050406030204" charset="0"/>
                        </a:rPr>
                        <a:t>Ziaa</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Brief survey on various data and data models, current state-of art researches in multimodal big data affective analytics.</a:t>
                      </a:r>
                      <a:endParaRPr lang="en-IN" sz="1400" dirty="0">
                        <a:latin typeface="Cambria" panose="02040503050406030204" charset="0"/>
                        <a:ea typeface="Cambria" panose="02040503050406030204" charset="0"/>
                      </a:endParaRPr>
                    </a:p>
                  </a:txBody>
                  <a:tcPr/>
                </a:tc>
                <a:tc>
                  <a:txBody>
                    <a:bodyPr/>
                    <a:lstStyle/>
                    <a:p>
                      <a:r>
                        <a:rPr lang="en-IN" dirty="0"/>
                        <a:t>        -</a:t>
                      </a:r>
                      <a:endParaRPr lang="en-IN" dirty="0"/>
                    </a:p>
                  </a:txBody>
                  <a:tcPr/>
                </a:tc>
                <a:tc>
                  <a:txBody>
                    <a:bodyPr/>
                    <a:lstStyle/>
                    <a:p>
                      <a:r>
                        <a:rPr lang="en-IN" sz="1400" dirty="0">
                          <a:latin typeface="Cambria" panose="02040503050406030204" charset="0"/>
                          <a:ea typeface="Cambria" panose="02040503050406030204" charset="0"/>
                        </a:rPr>
                        <a:t>ELSEVIER</a:t>
                      </a:r>
                      <a:endParaRPr lang="en-IN" sz="14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2019</a:t>
                      </a:r>
                      <a:endParaRPr lang="en-IN" dirty="0">
                        <a:latin typeface="Cambria" panose="02040503050406030204" charset="0"/>
                        <a:ea typeface="Cambria" panose="02040503050406030204" charset="0"/>
                      </a:endParaRPr>
                    </a:p>
                  </a:txBody>
                  <a:tcPr/>
                </a:tc>
              </a:tr>
              <a:tr h="2439035">
                <a:tc>
                  <a:txBody>
                    <a:bodyPr/>
                    <a:lstStyle/>
                    <a:p>
                      <a:r>
                        <a:rPr lang="en-IN" dirty="0"/>
                        <a:t>7</a:t>
                      </a:r>
                      <a:endParaRPr lang="en-IN" dirty="0"/>
                    </a:p>
                  </a:txBody>
                  <a:tcPr/>
                </a:tc>
                <a:tc>
                  <a:txBody>
                    <a:bodyPr/>
                    <a:lstStyle/>
                    <a:p>
                      <a:r>
                        <a:rPr lang="en-IN" sz="1400" dirty="0">
                          <a:latin typeface="Cambria" panose="02040503050406030204" charset="0"/>
                          <a:ea typeface="Cambria" panose="02040503050406030204" charset="0"/>
                        </a:rPr>
                        <a:t>Analysis of the efficacy and reliability of the </a:t>
                      </a:r>
                      <a:r>
                        <a:rPr lang="en-IN" sz="1400" dirty="0" err="1">
                          <a:latin typeface="Cambria" panose="02040503050406030204" charset="0"/>
                          <a:ea typeface="Cambria" panose="02040503050406030204" charset="0"/>
                        </a:rPr>
                        <a:t>Moodies</a:t>
                      </a:r>
                      <a:r>
                        <a:rPr lang="en-IN" sz="1400" dirty="0">
                          <a:latin typeface="Cambria" panose="02040503050406030204" charset="0"/>
                          <a:ea typeface="Cambria" panose="02040503050406030204" charset="0"/>
                        </a:rPr>
                        <a:t> app for detecting emotions through speech: Does it actually work? </a:t>
                      </a:r>
                      <a:endParaRPr lang="en-IN" sz="1400" dirty="0">
                        <a:latin typeface="Cambria" panose="02040503050406030204" charset="0"/>
                        <a:ea typeface="Cambria" panose="02040503050406030204" charset="0"/>
                      </a:endParaRPr>
                    </a:p>
                  </a:txBody>
                  <a:tcPr/>
                </a:tc>
                <a:tc>
                  <a:txBody>
                    <a:bodyPr/>
                    <a:lstStyle/>
                    <a:p>
                      <a:r>
                        <a:rPr lang="pt-BR" sz="1400" dirty="0">
                          <a:latin typeface="Cambria" panose="02040503050406030204" charset="0"/>
                          <a:ea typeface="Cambria" panose="02040503050406030204" charset="0"/>
                        </a:rPr>
                        <a:t>Jose M. Arana ,Fernando Gordillo, Jeannete Darias, Lilia Mestas</a:t>
                      </a:r>
                      <a:endParaRPr lang="en-IN" sz="1400" dirty="0">
                        <a:latin typeface="Cambria" panose="02040503050406030204" charset="0"/>
                        <a:ea typeface="Cambria" panose="02040503050406030204" charset="0"/>
                      </a:endParaRPr>
                    </a:p>
                  </a:txBody>
                  <a:tcPr/>
                </a:tc>
                <a:tc>
                  <a:txBody>
                    <a:bodyPr/>
                    <a:lstStyle/>
                    <a:p>
                      <a:r>
                        <a:rPr lang="en-IN" sz="1400" dirty="0" err="1">
                          <a:latin typeface="Cambria" panose="02040503050406030204" charset="0"/>
                          <a:ea typeface="Cambria" panose="02040503050406030204" charset="0"/>
                        </a:rPr>
                        <a:t>Moodies</a:t>
                      </a:r>
                      <a:r>
                        <a:rPr lang="en-IN" sz="1400" dirty="0">
                          <a:latin typeface="Cambria" panose="02040503050406030204" charset="0"/>
                          <a:ea typeface="Cambria" panose="02040503050406030204" charset="0"/>
                        </a:rPr>
                        <a:t> app, designed for the voice detection of the speaker’s emotions. </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Analyses emotion in dimensional terms but no in categorical terms, difficulty in distinguishing between the emotions of anger and sadness and those of fear and disgust</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ELSEVIER</a:t>
                      </a:r>
                      <a:endParaRPr lang="en-IN" sz="14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2019</a:t>
                      </a:r>
                      <a:endParaRPr lang="en-IN" dirty="0">
                        <a:latin typeface="Cambria" panose="02040503050406030204" charset="0"/>
                        <a:ea typeface="Cambria" panose="020405030504060302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35" y="163195"/>
            <a:ext cx="9143365" cy="601345"/>
          </a:xfrm>
        </p:spPr>
        <p:txBody>
          <a:bodyPr>
            <a:normAutofit fontScale="90000"/>
          </a:bodyPr>
          <a:lstStyle/>
          <a:p>
            <a:r>
              <a:rPr lang="en-IN" dirty="0">
                <a:latin typeface="Times New Roman" panose="02020603050405020304" charset="0"/>
                <a:ea typeface="Cambria" panose="02040503050406030204" charset="0"/>
                <a:cs typeface="Times New Roman" panose="02020603050405020304" charset="0"/>
              </a:rPr>
              <a:t>LITERATURE SURVEY</a:t>
            </a:r>
            <a:endParaRPr lang="en-IN" dirty="0">
              <a:latin typeface="Times New Roman" panose="02020603050405020304" charset="0"/>
              <a:ea typeface="Cambria" panose="02040503050406030204" charset="0"/>
              <a:cs typeface="Times New Roman" panose="02020603050405020304" charset="0"/>
            </a:endParaRPr>
          </a:p>
        </p:txBody>
      </p:sp>
      <p:graphicFrame>
        <p:nvGraphicFramePr>
          <p:cNvPr id="4" name="Table 4"/>
          <p:cNvGraphicFramePr>
            <a:graphicFrameLocks noGrp="1"/>
          </p:cNvGraphicFramePr>
          <p:nvPr>
            <p:ph idx="1"/>
          </p:nvPr>
        </p:nvGraphicFramePr>
        <p:xfrm>
          <a:off x="1272942" y="908721"/>
          <a:ext cx="9143365" cy="5638800"/>
        </p:xfrm>
        <a:graphic>
          <a:graphicData uri="http://schemas.openxmlformats.org/drawingml/2006/table">
            <a:tbl>
              <a:tblPr firstRow="1" bandRow="1">
                <a:tableStyleId>{3B4B98B0-60AC-42C2-AFA5-B58CD77FA1E5}</a:tableStyleId>
              </a:tblPr>
              <a:tblGrid>
                <a:gridCol w="647700"/>
                <a:gridCol w="1800225"/>
                <a:gridCol w="1656080"/>
                <a:gridCol w="1547495"/>
                <a:gridCol w="1619885"/>
                <a:gridCol w="1115695"/>
                <a:gridCol w="756285"/>
              </a:tblGrid>
              <a:tr h="331626">
                <a:tc>
                  <a:txBody>
                    <a:bodyPr/>
                    <a:lstStyle/>
                    <a:p>
                      <a:r>
                        <a:rPr lang="en-IN" dirty="0">
                          <a:latin typeface="Cambria" panose="02040503050406030204" charset="0"/>
                          <a:ea typeface="Cambria" panose="02040503050406030204" charset="0"/>
                        </a:rPr>
                        <a:t>SNO</a:t>
                      </a:r>
                      <a:endParaRPr lang="en-IN" dirty="0">
                        <a:latin typeface="Cambria" panose="02040503050406030204" charset="0"/>
                        <a:ea typeface="Cambria" panose="02040503050406030204" charset="0"/>
                      </a:endParaRPr>
                    </a:p>
                  </a:txBody>
                  <a:tcPr/>
                </a:tc>
                <a:tc>
                  <a:txBody>
                    <a:bodyPr/>
                    <a:lstStyle/>
                    <a:p>
                      <a:r>
                        <a:rPr lang="en-IN" dirty="0"/>
                        <a:t>TITLE</a:t>
                      </a:r>
                      <a:endParaRPr lang="en-IN" dirty="0"/>
                    </a:p>
                  </a:txBody>
                  <a:tcPr/>
                </a:tc>
                <a:tc>
                  <a:txBody>
                    <a:bodyPr/>
                    <a:lstStyle/>
                    <a:p>
                      <a:r>
                        <a:rPr lang="en-IN" dirty="0"/>
                        <a:t>AUTHOR</a:t>
                      </a:r>
                      <a:endParaRPr lang="en-IN" dirty="0"/>
                    </a:p>
                  </a:txBody>
                  <a:tcPr/>
                </a:tc>
                <a:tc>
                  <a:txBody>
                    <a:bodyPr/>
                    <a:lstStyle/>
                    <a:p>
                      <a:r>
                        <a:rPr lang="en-IN" dirty="0"/>
                        <a:t>APPROACH</a:t>
                      </a:r>
                      <a:endParaRPr lang="en-IN" dirty="0"/>
                    </a:p>
                  </a:txBody>
                  <a:tcPr/>
                </a:tc>
                <a:tc>
                  <a:txBody>
                    <a:bodyPr/>
                    <a:lstStyle/>
                    <a:p>
                      <a:r>
                        <a:rPr lang="en-IN" dirty="0"/>
                        <a:t>DRAWBACK</a:t>
                      </a:r>
                      <a:endParaRPr lang="en-IN" dirty="0"/>
                    </a:p>
                  </a:txBody>
                  <a:tcPr/>
                </a:tc>
                <a:tc>
                  <a:txBody>
                    <a:bodyPr/>
                    <a:lstStyle/>
                    <a:p>
                      <a:r>
                        <a:rPr lang="en-IN" dirty="0"/>
                        <a:t>PAPER</a:t>
                      </a:r>
                      <a:endParaRPr lang="en-IN" dirty="0"/>
                    </a:p>
                  </a:txBody>
                  <a:tcPr/>
                </a:tc>
                <a:tc>
                  <a:txBody>
                    <a:bodyPr/>
                    <a:lstStyle/>
                    <a:p>
                      <a:r>
                        <a:rPr lang="en-IN" dirty="0"/>
                        <a:t>YEAR</a:t>
                      </a:r>
                      <a:endParaRPr lang="en-IN" dirty="0"/>
                    </a:p>
                  </a:txBody>
                  <a:tcPr/>
                </a:tc>
              </a:tr>
              <a:tr h="1050149">
                <a:tc>
                  <a:txBody>
                    <a:bodyPr/>
                    <a:lstStyle/>
                    <a:p>
                      <a:r>
                        <a:rPr lang="en-IN" sz="1400" dirty="0">
                          <a:latin typeface="Cambria" panose="02040503050406030204" charset="0"/>
                          <a:ea typeface="Cambria" panose="02040503050406030204" charset="0"/>
                        </a:rPr>
                        <a:t>8</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Multi-modal Correlated Network for Emotion Recognition in Speech</a:t>
                      </a:r>
                      <a:endParaRPr lang="en-IN" sz="1400" dirty="0">
                        <a:latin typeface="Cambria" panose="02040503050406030204" charset="0"/>
                        <a:ea typeface="Cambria" panose="02040503050406030204" charset="0"/>
                      </a:endParaRPr>
                    </a:p>
                  </a:txBody>
                  <a:tcPr/>
                </a:tc>
                <a:tc>
                  <a:txBody>
                    <a:bodyPr/>
                    <a:lstStyle/>
                    <a:p>
                      <a:r>
                        <a:rPr lang="de-DE" sz="1400" dirty="0">
                          <a:latin typeface="Cambria" panose="02040503050406030204" charset="0"/>
                          <a:ea typeface="Cambria" panose="02040503050406030204" charset="0"/>
                        </a:rPr>
                        <a:t>Minjie Ren, Weizhi Nie*, Anan Liu*, Yuting Su</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Audio-Visual Information Fusion, AEFW Dataset, 2D-CNN,3D-CNN</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Accuracy is around 60%</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ELSEVIER</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2019</a:t>
                      </a:r>
                      <a:endParaRPr lang="en-IN" sz="1400" dirty="0">
                        <a:latin typeface="Cambria" panose="02040503050406030204" charset="0"/>
                        <a:ea typeface="Cambria" panose="02040503050406030204" charset="0"/>
                      </a:endParaRPr>
                    </a:p>
                  </a:txBody>
                  <a:tcPr/>
                </a:tc>
              </a:tr>
              <a:tr h="1050149">
                <a:tc>
                  <a:txBody>
                    <a:bodyPr/>
                    <a:lstStyle/>
                    <a:p>
                      <a:r>
                        <a:rPr lang="en-IN" sz="1400" dirty="0">
                          <a:latin typeface="Cambria" panose="02040503050406030204" charset="0"/>
                          <a:ea typeface="Cambria" panose="02040503050406030204" charset="0"/>
                        </a:rPr>
                        <a:t>9</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A survey of emotion recognition methods with emphasis on E-Learning environments</a:t>
                      </a:r>
                      <a:endParaRPr lang="en-IN" sz="1400" dirty="0">
                        <a:latin typeface="Cambria" panose="02040503050406030204" charset="0"/>
                        <a:ea typeface="Cambria" panose="02040503050406030204" charset="0"/>
                      </a:endParaRPr>
                    </a:p>
                  </a:txBody>
                  <a:tcPr/>
                </a:tc>
                <a:tc>
                  <a:txBody>
                    <a:bodyPr/>
                    <a:lstStyle/>
                    <a:p>
                      <a:r>
                        <a:rPr lang="pt-BR" sz="1400" dirty="0">
                          <a:latin typeface="Cambria" panose="02040503050406030204" charset="0"/>
                          <a:ea typeface="Cambria" panose="02040503050406030204" charset="0"/>
                        </a:rPr>
                        <a:t>Maryam Imani, Gholam Ali Montazer</a:t>
                      </a:r>
                      <a:endParaRPr lang="en-IN" sz="1400" dirty="0">
                        <a:latin typeface="Cambria" panose="02040503050406030204" charset="0"/>
                        <a:ea typeface="Cambria" panose="02040503050406030204" charset="0"/>
                      </a:endParaRPr>
                    </a:p>
                  </a:txBody>
                  <a:tcPr/>
                </a:tc>
                <a:tc>
                  <a:txBody>
                    <a:bodyPr/>
                    <a:lstStyle/>
                    <a:p>
                      <a:r>
                        <a:rPr lang="en-IN" sz="1400" dirty="0" err="1">
                          <a:latin typeface="Cambria" panose="02040503050406030204" charset="0"/>
                          <a:ea typeface="Cambria" panose="02040503050406030204" charset="0"/>
                        </a:rPr>
                        <a:t>Facialexpressions</a:t>
                      </a:r>
                      <a:r>
                        <a:rPr lang="en-IN" sz="1400" dirty="0">
                          <a:latin typeface="Cambria" panose="02040503050406030204" charset="0"/>
                          <a:ea typeface="Cambria" panose="02040503050406030204" charset="0"/>
                        </a:rPr>
                        <a:t>, body gestures, user’s text, effects of emotions in learning</a:t>
                      </a:r>
                      <a:endParaRPr lang="en-IN" sz="1400" dirty="0">
                        <a:latin typeface="Cambria" panose="02040503050406030204" charset="0"/>
                        <a:ea typeface="Cambria" panose="02040503050406030204" charset="0"/>
                      </a:endParaRPr>
                    </a:p>
                  </a:txBody>
                  <a:tcPr/>
                </a:tc>
                <a:tc>
                  <a:txBody>
                    <a:bodyPr/>
                    <a:lstStyle/>
                    <a:p>
                      <a:r>
                        <a:rPr lang="en-IN" dirty="0"/>
                        <a:t>        - </a:t>
                      </a:r>
                      <a:endParaRPr lang="en-IN" dirty="0"/>
                    </a:p>
                  </a:txBody>
                  <a:tcPr/>
                </a:tc>
                <a:tc>
                  <a:txBody>
                    <a:bodyPr/>
                    <a:lstStyle/>
                    <a:p>
                      <a:r>
                        <a:rPr lang="en-IN" sz="1400" dirty="0">
                          <a:latin typeface="Cambria" panose="02040503050406030204" charset="0"/>
                          <a:ea typeface="Cambria" panose="02040503050406030204" charset="0"/>
                        </a:rPr>
                        <a:t>ELSEVIER</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2019</a:t>
                      </a:r>
                      <a:endParaRPr lang="en-IN" sz="1400" dirty="0">
                        <a:latin typeface="Cambria" panose="02040503050406030204" charset="0"/>
                        <a:ea typeface="Cambria" panose="02040503050406030204" charset="0"/>
                      </a:endParaRPr>
                    </a:p>
                  </a:txBody>
                  <a:tcPr/>
                </a:tc>
              </a:tr>
              <a:tr h="1630494">
                <a:tc>
                  <a:txBody>
                    <a:bodyPr/>
                    <a:lstStyle/>
                    <a:p>
                      <a:r>
                        <a:rPr lang="en-IN" sz="1400" dirty="0">
                          <a:latin typeface="Cambria" panose="02040503050406030204" charset="0"/>
                          <a:ea typeface="Cambria" panose="02040503050406030204" charset="0"/>
                        </a:rPr>
                        <a:t>10</a:t>
                      </a:r>
                      <a:endParaRPr lang="en-IN" sz="1400" dirty="0">
                        <a:latin typeface="Cambria" panose="02040503050406030204" charset="0"/>
                        <a:ea typeface="Cambria" panose="0204050305040603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Cambria" panose="02040503050406030204" charset="0"/>
                          <a:ea typeface="Cambria" panose="02040503050406030204" charset="0"/>
                        </a:rPr>
                        <a:t>A snapshot research and implementation of multimodal information fusion for data-driven emotion recognition</a:t>
                      </a:r>
                      <a:endParaRPr lang="en-IN" sz="1400" dirty="0">
                        <a:latin typeface="Cambria" panose="02040503050406030204" charset="0"/>
                        <a:ea typeface="Cambria" panose="02040503050406030204" charset="0"/>
                      </a:endParaRPr>
                    </a:p>
                    <a:p>
                      <a:endParaRPr lang="en-IN" sz="1400" dirty="0">
                        <a:latin typeface="Cambria" panose="02040503050406030204" charset="0"/>
                        <a:ea typeface="Cambria" panose="0204050305040603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Cambria" panose="02040503050406030204" charset="0"/>
                          <a:ea typeface="Cambria" panose="02040503050406030204" charset="0"/>
                        </a:rPr>
                        <a:t>Yingying </a:t>
                      </a:r>
                      <a:r>
                        <a:rPr lang="en-IN" sz="1400" dirty="0" err="1">
                          <a:latin typeface="Cambria" panose="02040503050406030204" charset="0"/>
                          <a:ea typeface="Cambria" panose="02040503050406030204" charset="0"/>
                        </a:rPr>
                        <a:t>Jianga</a:t>
                      </a:r>
                      <a:r>
                        <a:rPr lang="en-IN" sz="1400" dirty="0">
                          <a:latin typeface="Cambria" panose="02040503050406030204" charset="0"/>
                          <a:ea typeface="Cambria" panose="02040503050406030204" charset="0"/>
                        </a:rPr>
                        <a:t> , Wei Li, M. Shamim Hossain, Min Chena, </a:t>
                      </a:r>
                      <a:r>
                        <a:rPr lang="en-IN" sz="1400" dirty="0" err="1">
                          <a:latin typeface="Cambria" panose="02040503050406030204" charset="0"/>
                          <a:ea typeface="Cambria" panose="02040503050406030204" charset="0"/>
                        </a:rPr>
                        <a:t>Abdulhameed</a:t>
                      </a:r>
                      <a:r>
                        <a:rPr lang="en-IN" sz="1400" dirty="0">
                          <a:latin typeface="Cambria" panose="02040503050406030204" charset="0"/>
                          <a:ea typeface="Cambria" panose="02040503050406030204" charset="0"/>
                        </a:rPr>
                        <a:t> </a:t>
                      </a:r>
                      <a:r>
                        <a:rPr lang="en-IN" sz="1400" dirty="0" err="1">
                          <a:latin typeface="Cambria" panose="02040503050406030204" charset="0"/>
                          <a:ea typeface="Cambria" panose="02040503050406030204" charset="0"/>
                        </a:rPr>
                        <a:t>Alelaiwi</a:t>
                      </a:r>
                      <a:r>
                        <a:rPr lang="en-IN" sz="1400" dirty="0">
                          <a:latin typeface="Cambria" panose="02040503050406030204" charset="0"/>
                          <a:ea typeface="Cambria" panose="02040503050406030204" charset="0"/>
                        </a:rPr>
                        <a:t> , Muneer Al-Hammadi</a:t>
                      </a:r>
                      <a:endParaRPr lang="en-IN" sz="1400" dirty="0">
                        <a:latin typeface="Cambria" panose="02040503050406030204" charset="0"/>
                        <a:ea typeface="Cambria" panose="02040503050406030204" charset="0"/>
                      </a:endParaRPr>
                    </a:p>
                    <a:p>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Datasets, Feature Extraction, Deep networks</a:t>
                      </a:r>
                      <a:endParaRPr lang="en-IN" sz="1400" dirty="0">
                        <a:latin typeface="Cambria" panose="02040503050406030204" charset="0"/>
                        <a:ea typeface="Cambria" panose="02040503050406030204" charset="0"/>
                      </a:endParaRPr>
                    </a:p>
                  </a:txBody>
                  <a:tcPr/>
                </a:tc>
                <a:tc>
                  <a:txBody>
                    <a:bodyPr/>
                    <a:lstStyle/>
                    <a:p>
                      <a:r>
                        <a:rPr lang="en-IN" dirty="0"/>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Cambria" panose="02040503050406030204" charset="0"/>
                          <a:ea typeface="Cambria" panose="02040503050406030204" charset="0"/>
                        </a:rPr>
                        <a:t>ELSEVIER</a:t>
                      </a:r>
                      <a:endParaRPr lang="en-IN" sz="1400" dirty="0">
                        <a:latin typeface="Cambria" panose="02040503050406030204" charset="0"/>
                        <a:ea typeface="Cambria" panose="02040503050406030204" charset="0"/>
                      </a:endParaRPr>
                    </a:p>
                    <a:p>
                      <a:endParaRPr lang="en-IN" sz="1400" dirty="0">
                        <a:latin typeface="Cambria" panose="02040503050406030204" charset="0"/>
                        <a:ea typeface="Cambria" panose="0204050305040603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Cambria" panose="02040503050406030204" charset="0"/>
                          <a:ea typeface="Cambria" panose="02040503050406030204" charset="0"/>
                        </a:rPr>
                        <a:t>2019</a:t>
                      </a:r>
                      <a:endParaRPr lang="en-IN" sz="1400" dirty="0">
                        <a:latin typeface="Cambria" panose="02040503050406030204" charset="0"/>
                        <a:ea typeface="Cambria" panose="02040503050406030204" charset="0"/>
                      </a:endParaRPr>
                    </a:p>
                    <a:p>
                      <a:endParaRPr lang="en-IN" sz="1400" dirty="0">
                        <a:latin typeface="Cambria" panose="02040503050406030204" charset="0"/>
                        <a:ea typeface="Cambria" panose="02040503050406030204" charset="0"/>
                      </a:endParaRPr>
                    </a:p>
                  </a:txBody>
                  <a:tcPr/>
                </a:tc>
              </a:tr>
              <a:tr h="1050149">
                <a:tc>
                  <a:txBody>
                    <a:bodyPr/>
                    <a:lstStyle/>
                    <a:p>
                      <a:r>
                        <a:rPr lang="en-IN" dirty="0"/>
                        <a:t>11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Cambria" panose="02040503050406030204" charset="0"/>
                          <a:ea typeface="Cambria" panose="02040503050406030204" charset="0"/>
                        </a:rPr>
                        <a:t>Enhanced speech emotion detection using deep neural networks</a:t>
                      </a:r>
                      <a:endParaRPr lang="en-IN" sz="1400" dirty="0">
                        <a:latin typeface="Cambria" panose="02040503050406030204" charset="0"/>
                        <a:ea typeface="Cambria" panose="02040503050406030204" charset="0"/>
                      </a:endParaRPr>
                    </a:p>
                    <a:p>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S. Lalith, Shikha </a:t>
                      </a:r>
                      <a:endParaRPr lang="en-IN" sz="1400" dirty="0">
                        <a:latin typeface="Cambria" panose="02040503050406030204" charset="0"/>
                        <a:ea typeface="Cambria" panose="02040503050406030204" charset="0"/>
                      </a:endParaRPr>
                    </a:p>
                    <a:p>
                      <a:r>
                        <a:rPr lang="en-IN" sz="1400" dirty="0">
                          <a:latin typeface="Cambria" panose="02040503050406030204" charset="0"/>
                          <a:ea typeface="Cambria" panose="02040503050406030204" charset="0"/>
                        </a:rPr>
                        <a:t>Tripathi, Deepa Gupta</a:t>
                      </a:r>
                      <a:endParaRPr lang="en-IN" sz="1400" dirty="0">
                        <a:latin typeface="Cambria" panose="02040503050406030204" charset="0"/>
                        <a:ea typeface="Cambria" panose="02040503050406030204" charset="0"/>
                      </a:endParaRPr>
                    </a:p>
                    <a:p>
                      <a:endParaRPr lang="en-IN" sz="1400" dirty="0">
                        <a:latin typeface="Cambria" panose="02040503050406030204" charset="0"/>
                        <a:ea typeface="Cambria" panose="02040503050406030204" charset="0"/>
                      </a:endParaRPr>
                    </a:p>
                  </a:txBody>
                  <a:tcPr/>
                </a:tc>
                <a:tc>
                  <a:txBody>
                    <a:bodyPr/>
                    <a:lstStyle/>
                    <a:p>
                      <a:r>
                        <a:rPr lang="en-IN" sz="1400" dirty="0" err="1">
                          <a:latin typeface="Cambria" panose="02040503050406030204" charset="0"/>
                          <a:ea typeface="Cambria" panose="02040503050406030204" charset="0"/>
                        </a:rPr>
                        <a:t>Preprocessing</a:t>
                      </a:r>
                      <a:r>
                        <a:rPr lang="en-IN" sz="1400" dirty="0">
                          <a:latin typeface="Cambria" panose="02040503050406030204" charset="0"/>
                          <a:ea typeface="Cambria" panose="02040503050406030204" charset="0"/>
                        </a:rPr>
                        <a:t>, feature extraction, classification</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Reduced emotion recognition </a:t>
                      </a:r>
                      <a:r>
                        <a:rPr lang="en-IN" sz="1400" dirty="0" err="1">
                          <a:latin typeface="Cambria" panose="02040503050406030204" charset="0"/>
                          <a:ea typeface="Cambria" panose="02040503050406030204" charset="0"/>
                        </a:rPr>
                        <a:t>performace</a:t>
                      </a:r>
                      <a:endParaRPr lang="en-IN" sz="1400" dirty="0">
                        <a:latin typeface="Cambria" panose="02040503050406030204" charset="0"/>
                        <a:ea typeface="Cambria" panose="0204050305040603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Cambria" panose="02040503050406030204" charset="0"/>
                          <a:ea typeface="Cambria" panose="02040503050406030204" charset="0"/>
                        </a:rPr>
                        <a:t>SPRINGER</a:t>
                      </a:r>
                      <a:endParaRPr lang="en-IN" sz="1400" dirty="0">
                        <a:latin typeface="Cambria" panose="02040503050406030204" charset="0"/>
                        <a:ea typeface="Cambria" panose="0204050305040603020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latin typeface="Cambria" panose="02040503050406030204" charset="0"/>
                          <a:ea typeface="Cambria" panose="02040503050406030204" charset="0"/>
                        </a:rPr>
                        <a:t>2018</a:t>
                      </a:r>
                      <a:endParaRPr lang="en-IN" sz="1800" dirty="0">
                        <a:latin typeface="Cambria" panose="02040503050406030204" charset="0"/>
                        <a:ea typeface="Cambria" panose="02040503050406030204" charset="0"/>
                      </a:endParaRPr>
                    </a:p>
                    <a:p>
                      <a:endParaRPr lang="en-IN"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9820"/>
          </a:xfrm>
        </p:spPr>
        <p:txBody>
          <a:bodyPr/>
          <a:lstStyle/>
          <a:p>
            <a:r>
              <a:rPr lang="en-IN" altLang="en-US">
                <a:latin typeface="Times New Roman" panose="02020603050405020304" charset="0"/>
                <a:cs typeface="Times New Roman" panose="02020603050405020304" charset="0"/>
              </a:rPr>
              <a:t>LITERATURE SURVEY</a:t>
            </a:r>
            <a:endParaRPr lang="en-IN" altLang="en-US">
              <a:latin typeface="Times New Roman" panose="02020603050405020304" charset="0"/>
              <a:cs typeface="Times New Roman" panose="02020603050405020304" charset="0"/>
            </a:endParaRPr>
          </a:p>
        </p:txBody>
      </p:sp>
      <p:graphicFrame>
        <p:nvGraphicFramePr>
          <p:cNvPr id="4" name="Table 4"/>
          <p:cNvGraphicFramePr>
            <a:graphicFrameLocks noGrp="1"/>
          </p:cNvGraphicFramePr>
          <p:nvPr>
            <p:ph idx="1"/>
          </p:nvPr>
        </p:nvGraphicFramePr>
        <p:xfrm>
          <a:off x="838200" y="1825625"/>
          <a:ext cx="10515600" cy="5098908"/>
        </p:xfrm>
        <a:graphic>
          <a:graphicData uri="http://schemas.openxmlformats.org/drawingml/2006/table">
            <a:tbl>
              <a:tblPr firstRow="1" bandRow="1">
                <a:tableStyleId>{3B4B98B0-60AC-42C2-AFA5-B58CD77FA1E5}</a:tableStyleId>
              </a:tblPr>
              <a:tblGrid>
                <a:gridCol w="691515"/>
                <a:gridCol w="2124710"/>
                <a:gridCol w="1821180"/>
                <a:gridCol w="1903730"/>
                <a:gridCol w="1822450"/>
                <a:gridCol w="1159510"/>
                <a:gridCol w="992505"/>
              </a:tblGrid>
              <a:tr h="516255">
                <a:tc>
                  <a:txBody>
                    <a:bodyPr/>
                    <a:lstStyle/>
                    <a:p>
                      <a:r>
                        <a:rPr lang="en-IN" sz="1600" dirty="0">
                          <a:latin typeface="Cambria" panose="02040503050406030204" charset="0"/>
                          <a:ea typeface="Cambria" panose="02040503050406030204" charset="0"/>
                        </a:rPr>
                        <a:t>SNO</a:t>
                      </a:r>
                      <a:endParaRPr lang="en-IN" sz="16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TITLE</a:t>
                      </a:r>
                      <a:endParaRPr lang="en-IN"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AUTHORS</a:t>
                      </a:r>
                      <a:endParaRPr lang="en-IN"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APPROACH</a:t>
                      </a:r>
                      <a:endParaRPr lang="en-IN" dirty="0">
                        <a:latin typeface="Cambria" panose="02040503050406030204" charset="0"/>
                        <a:ea typeface="Cambria" panose="02040503050406030204" charset="0"/>
                      </a:endParaRPr>
                    </a:p>
                  </a:txBody>
                  <a:tcPr/>
                </a:tc>
                <a:tc>
                  <a:txBody>
                    <a:bodyPr/>
                    <a:lstStyle/>
                    <a:p>
                      <a:r>
                        <a:rPr lang="en-IN" sz="1600" dirty="0">
                          <a:latin typeface="Cambria" panose="02040503050406030204" charset="0"/>
                          <a:ea typeface="Cambria" panose="02040503050406030204" charset="0"/>
                        </a:rPr>
                        <a:t>DRAWBACK</a:t>
                      </a:r>
                      <a:endParaRPr lang="en-IN" sz="16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PAPER</a:t>
                      </a:r>
                      <a:endParaRPr lang="en-IN"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YEAR</a:t>
                      </a:r>
                      <a:endParaRPr lang="en-IN" dirty="0">
                        <a:latin typeface="Cambria" panose="02040503050406030204" charset="0"/>
                        <a:ea typeface="Cambria" panose="02040503050406030204" charset="0"/>
                      </a:endParaRPr>
                    </a:p>
                  </a:txBody>
                  <a:tcPr/>
                </a:tc>
              </a:tr>
              <a:tr h="1896093">
                <a:tc>
                  <a:txBody>
                    <a:bodyPr/>
                    <a:lstStyle/>
                    <a:p>
                      <a:r>
                        <a:rPr lang="en-IN" dirty="0"/>
                        <a:t>12</a:t>
                      </a:r>
                      <a:endParaRPr lang="en-IN" dirty="0"/>
                    </a:p>
                  </a:txBody>
                  <a:tcPr/>
                </a:tc>
                <a:tc>
                  <a:txBody>
                    <a:bodyPr/>
                    <a:lstStyle/>
                    <a:p>
                      <a:pPr algn="l"/>
                      <a:r>
                        <a:rPr lang="en-IN" sz="1400" dirty="0">
                          <a:latin typeface="Cambria" panose="02040503050406030204" charset="0"/>
                          <a:ea typeface="Cambria" panose="02040503050406030204" charset="0"/>
                        </a:rPr>
                        <a:t>Speech emotion recognition research: an analysis of research focus</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Mumtaz Begum Mustafa1  · Mansoor A. M. Yusoof2,3 · Zuraidah M. Don4</a:t>
                      </a:r>
                      <a:endParaRPr lang="en-IN" sz="1400" dirty="0">
                        <a:latin typeface="Cambria" panose="02040503050406030204" charset="0"/>
                        <a:ea typeface="Cambria" panose="02040503050406030204" charset="0"/>
                      </a:endParaRPr>
                    </a:p>
                    <a:p>
                      <a:r>
                        <a:rPr lang="en-IN" sz="1400" dirty="0">
                          <a:latin typeface="Cambria" panose="02040503050406030204" charset="0"/>
                          <a:ea typeface="Cambria" panose="02040503050406030204" charset="0"/>
                        </a:rPr>
                        <a:t> · Mehdi Malekzadeh5</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 It analyses research in speech emotion recognition (“SER”) from 2006 to 2017 in order to identify the current focus of research, and areas in which research is lacking.</a:t>
                      </a:r>
                      <a:endParaRPr lang="en-IN" sz="1400" dirty="0">
                        <a:latin typeface="Cambria" panose="02040503050406030204" charset="0"/>
                        <a:ea typeface="Cambria" panose="02040503050406030204" charset="0"/>
                      </a:endParaRPr>
                    </a:p>
                  </a:txBody>
                  <a:tcPr/>
                </a:tc>
                <a:tc>
                  <a:txBody>
                    <a:bodyPr/>
                    <a:lstStyle/>
                    <a:p>
                      <a:r>
                        <a:rPr lang="en-IN" dirty="0"/>
                        <a:t>        -</a:t>
                      </a:r>
                      <a:endParaRPr lang="en-IN" dirty="0"/>
                    </a:p>
                  </a:txBody>
                  <a:tcPr/>
                </a:tc>
                <a:tc>
                  <a:txBody>
                    <a:bodyPr/>
                    <a:lstStyle/>
                    <a:p>
                      <a:r>
                        <a:rPr lang="en-IN" sz="1400" dirty="0">
                          <a:latin typeface="Cambria" panose="02040503050406030204" charset="0"/>
                          <a:ea typeface="Cambria" panose="02040503050406030204" charset="0"/>
                        </a:rPr>
                        <a:t>Springer</a:t>
                      </a:r>
                      <a:endParaRPr lang="en-IN" sz="14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2018</a:t>
                      </a:r>
                      <a:endParaRPr lang="en-IN" dirty="0">
                        <a:latin typeface="Cambria" panose="02040503050406030204" charset="0"/>
                        <a:ea typeface="Cambria" panose="02040503050406030204" charset="0"/>
                      </a:endParaRPr>
                    </a:p>
                  </a:txBody>
                  <a:tcPr/>
                </a:tc>
              </a:tr>
              <a:tr h="2570973">
                <a:tc>
                  <a:txBody>
                    <a:bodyPr/>
                    <a:lstStyle/>
                    <a:p>
                      <a:r>
                        <a:rPr lang="en-IN" dirty="0"/>
                        <a:t>13</a:t>
                      </a:r>
                      <a:endParaRPr lang="en-IN" dirty="0"/>
                    </a:p>
                  </a:txBody>
                  <a:tcPr/>
                </a:tc>
                <a:tc>
                  <a:txBody>
                    <a:bodyPr/>
                    <a:lstStyle/>
                    <a:p>
                      <a:r>
                        <a:rPr lang="en-IN" sz="1400" dirty="0">
                          <a:latin typeface="Cambria" panose="02040503050406030204" charset="0"/>
                          <a:ea typeface="Cambria" panose="02040503050406030204" charset="0"/>
                        </a:rPr>
                        <a:t>A review of depression and suicide risk assessment using speech analysis</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Nicholas Cummins, Stefan Scherer, Jarek Krajewski, Sebastian Schnieder , Julien Epps, Thomas F. Quatieri</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Automatic Analysis of Speech for prediction of depressio n and suicidality.</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           -  </a:t>
                      </a:r>
                      <a:endParaRPr lang="en-IN" sz="1400" dirty="0">
                        <a:latin typeface="Cambria" panose="02040503050406030204" charset="0"/>
                        <a:ea typeface="Cambria" panose="02040503050406030204" charset="0"/>
                      </a:endParaRPr>
                    </a:p>
                  </a:txBody>
                  <a:tcPr/>
                </a:tc>
                <a:tc>
                  <a:txBody>
                    <a:bodyPr/>
                    <a:lstStyle/>
                    <a:p>
                      <a:r>
                        <a:rPr lang="en-IN" sz="1400" dirty="0">
                          <a:latin typeface="Cambria" panose="02040503050406030204" charset="0"/>
                          <a:ea typeface="Cambria" panose="02040503050406030204" charset="0"/>
                        </a:rPr>
                        <a:t>ELSEVIER</a:t>
                      </a:r>
                      <a:endParaRPr lang="en-IN" sz="1400" dirty="0">
                        <a:latin typeface="Cambria" panose="02040503050406030204" charset="0"/>
                        <a:ea typeface="Cambria" panose="02040503050406030204" charset="0"/>
                      </a:endParaRPr>
                    </a:p>
                  </a:txBody>
                  <a:tcPr/>
                </a:tc>
                <a:tc>
                  <a:txBody>
                    <a:bodyPr/>
                    <a:lstStyle/>
                    <a:p>
                      <a:r>
                        <a:rPr lang="en-IN" dirty="0">
                          <a:latin typeface="Cambria" panose="02040503050406030204" charset="0"/>
                          <a:ea typeface="Cambria" panose="02040503050406030204" charset="0"/>
                        </a:rPr>
                        <a:t>2018</a:t>
                      </a:r>
                      <a:endParaRPr lang="en-IN" dirty="0">
                        <a:latin typeface="Cambria" panose="02040503050406030204" charset="0"/>
                        <a:ea typeface="Cambria" panose="02040503050406030204"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9665"/>
          </a:xfrm>
        </p:spPr>
        <p:txBody>
          <a:bodyPr/>
          <a:lstStyle/>
          <a:p>
            <a:r>
              <a:rPr lang="en-IN" altLang="en-US" dirty="0">
                <a:latin typeface="Times New Roman" panose="02020603050405020304" charset="0"/>
                <a:ea typeface="Cambria" panose="02040503050406030204" charset="0"/>
                <a:cs typeface="Times New Roman" panose="02020603050405020304" charset="0"/>
              </a:rPr>
              <a:t>PROPOSED SYSTEM</a:t>
            </a:r>
            <a:endParaRPr lang="en-IN" altLang="en-US" dirty="0">
              <a:latin typeface="Times New Roman" panose="02020603050405020304" charset="0"/>
              <a:ea typeface="Cambria" panose="02040503050406030204" charset="0"/>
              <a:cs typeface="Times New Roman" panose="02020603050405020304" charset="0"/>
            </a:endParaRPr>
          </a:p>
        </p:txBody>
      </p:sp>
      <p:pic>
        <p:nvPicPr>
          <p:cNvPr id="4" name="Content Placeholder 3" descr="proposed1"/>
          <p:cNvPicPr>
            <a:picLocks noGrp="1" noChangeAspect="1"/>
          </p:cNvPicPr>
          <p:nvPr>
            <p:ph sz="half" idx="1"/>
          </p:nvPr>
        </p:nvPicPr>
        <p:blipFill>
          <a:blip r:embed="rId1"/>
          <a:stretch>
            <a:fillRect/>
          </a:stretch>
        </p:blipFill>
        <p:spPr>
          <a:xfrm>
            <a:off x="1193800" y="1838325"/>
            <a:ext cx="4198620" cy="4220210"/>
          </a:xfrm>
          <a:prstGeom prst="rect">
            <a:avLst/>
          </a:prstGeom>
        </p:spPr>
      </p:pic>
      <p:pic>
        <p:nvPicPr>
          <p:cNvPr id="5" name="Content Placeholder 4" descr="proposed2"/>
          <p:cNvPicPr>
            <a:picLocks noGrp="1" noChangeAspect="1"/>
          </p:cNvPicPr>
          <p:nvPr>
            <p:ph sz="half" idx="2"/>
          </p:nvPr>
        </p:nvPicPr>
        <p:blipFill>
          <a:blip r:embed="rId2"/>
          <a:stretch>
            <a:fillRect/>
          </a:stretch>
        </p:blipFill>
        <p:spPr>
          <a:xfrm>
            <a:off x="6083300" y="1944370"/>
            <a:ext cx="5432425"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15896</Words>
  <Application>WPS Presentation</Application>
  <PresentationFormat>Widescreen</PresentationFormat>
  <Paragraphs>573</Paragraphs>
  <Slides>38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SimSun</vt:lpstr>
      <vt:lpstr>Wingdings</vt:lpstr>
      <vt:lpstr>Times New Roman</vt:lpstr>
      <vt:lpstr>Dubai</vt:lpstr>
      <vt:lpstr>Cambria</vt:lpstr>
      <vt:lpstr>Microsoft YaHei</vt:lpstr>
      <vt:lpstr>Arial Unicode MS</vt:lpstr>
      <vt:lpstr>Calibri Light</vt:lpstr>
      <vt:lpstr>Calibri</vt:lpstr>
      <vt:lpstr>Office Theme</vt:lpstr>
      <vt:lpstr>MULTIMODAL EMOTION RECOGNITION (MER) WITH  DEEP NETWORKS</vt:lpstr>
      <vt:lpstr>ABSTRACT</vt:lpstr>
      <vt:lpstr>INTRODUCTION</vt:lpstr>
      <vt:lpstr>EXISTING SYSTEM</vt:lpstr>
      <vt:lpstr>LITERATURE SURVEY</vt:lpstr>
      <vt:lpstr>LITERATURE SURVEY</vt:lpstr>
      <vt:lpstr>LITERATURE SURVEY</vt:lpstr>
      <vt:lpstr>LITERATURE SURVEY</vt:lpstr>
      <vt:lpstr>PROPOSED SYSTEM</vt:lpstr>
      <vt:lpstr>SYSTEM ARCHITECTURE</vt:lpstr>
      <vt:lpstr>METHODOLOGY</vt:lpstr>
      <vt:lpstr>METHODOLOGY FOR SER</vt:lpstr>
      <vt:lpstr>METHODOLOGY FOR FER</vt:lpstr>
      <vt:lpstr>ALGORITHM EXPLANATION</vt:lpstr>
      <vt:lpstr>ALGORITHM EXPLANATION</vt:lpstr>
      <vt:lpstr>ALGORITHM EXPLANATION</vt:lpstr>
      <vt:lpstr>ALGORITHM EXPLANATION</vt:lpstr>
      <vt:lpstr>REQUIREMENTS</vt:lpstr>
      <vt:lpstr>USECASE DIAGRAM</vt:lpstr>
      <vt:lpstr>SEQUENCE DIAGRAM</vt:lpstr>
      <vt:lpstr>CLASS DIAGRAM</vt:lpstr>
      <vt:lpstr>ACTIVITY DIAGRAM</vt:lpstr>
      <vt:lpstr>IMPLEMENTATION SCREENSHOTS - SER</vt:lpstr>
      <vt:lpstr> SER OUTPUTS IN WEBPAGE </vt:lpstr>
      <vt:lpstr>SER OUTPUTS IN WEB PAGE</vt:lpstr>
      <vt:lpstr>IMPLEMENTATION SCREENSHOTS - FER</vt:lpstr>
      <vt:lpstr>FER OUTPUTS IN WEB PAGE</vt:lpstr>
      <vt:lpstr>FER OUTPUTS IN WEB PAGE</vt:lpstr>
      <vt:lpstr>FER OUTPUTS IN WEB PAGE</vt:lpstr>
      <vt:lpstr>FER OUTPUTS IN WEB PAGE</vt:lpstr>
      <vt:lpstr>TESTCASE TEMPLATE</vt:lpstr>
      <vt:lpstr>TESTCASE TEMPLATE</vt:lpstr>
      <vt:lpstr>APPLICATIONS</vt:lpstr>
      <vt:lpstr>CONCLUSION</vt:lpstr>
      <vt:lpstr>FUTURE SCOPE</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EMOTION RECOGNITION (MER) WITH DEEP NETWORKS </dc:title>
  <dc:creator>Mahita pillodi</dc:creator>
  <cp:lastModifiedBy>Mahita pillodi</cp:lastModifiedBy>
  <cp:revision>40</cp:revision>
  <dcterms:created xsi:type="dcterms:W3CDTF">2020-01-05T16:58:00Z</dcterms:created>
  <dcterms:modified xsi:type="dcterms:W3CDTF">2020-06-01T10:54:20Z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